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84"/>
  </p:notesMasterIdLst>
  <p:sldIdLst>
    <p:sldId id="256" r:id="rId4"/>
    <p:sldId id="267" r:id="rId5"/>
    <p:sldId id="268" r:id="rId6"/>
    <p:sldId id="269" r:id="rId7"/>
    <p:sldId id="270" r:id="rId8"/>
    <p:sldId id="307" r:id="rId9"/>
    <p:sldId id="308" r:id="rId10"/>
    <p:sldId id="310" r:id="rId11"/>
    <p:sldId id="377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264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2" r:id="rId79"/>
    <p:sldId id="304" r:id="rId80"/>
    <p:sldId id="305" r:id="rId81"/>
    <p:sldId id="306" r:id="rId82"/>
    <p:sldId id="303" r:id="rId83"/>
  </p:sldIdLst>
  <p:sldSz cx="9144000" cy="6858000" type="screen4x3"/>
  <p:notesSz cx="6858000" cy="9144000"/>
  <p:defaultTextStyle>
    <a:defPPr>
      <a:defRPr lang="bg-BG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FF3399"/>
    <a:srgbClr val="FF00FF"/>
    <a:srgbClr val="006666"/>
    <a:srgbClr val="666633"/>
    <a:srgbClr val="9900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3972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122727-FCB1-4654-8090-902216A75730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16926-4949-41D4-9BA9-5AE488A7C84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477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0BE1EF-C080-4607-B578-FC0E4CCC9798}" type="slidenum">
              <a:rPr lang="bg-BG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9059D1-7688-4775-BA69-B4A10D0C6672}" type="slidenum">
              <a:rPr lang="bg-BG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9116C-A0CB-44C3-9803-8565239609C1}" type="slidenum">
              <a:rPr lang="bg-BG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637BF-9AC3-4FB7-95C9-B9E738090322}" type="slidenum">
              <a:rPr lang="bg-BG" sz="1200" smtClean="0">
                <a:solidFill>
                  <a:srgbClr val="000000"/>
                </a:solidFill>
              </a:rPr>
              <a:pPr eaLnBrk="1" hangingPunct="1"/>
              <a:t>20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BAAE89-0982-4385-BB79-D4E308B9564A}" type="slidenum">
              <a:rPr lang="bg-BG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DB36D8-95E3-49B1-83BA-0CFA8E359515}" type="slidenum">
              <a:rPr lang="bg-BG" sz="1200" smtClean="0">
                <a:solidFill>
                  <a:srgbClr val="000000"/>
                </a:solidFill>
              </a:rPr>
              <a:pPr eaLnBrk="1" hangingPunct="1"/>
              <a:t>22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AEE7C5-FA0C-400C-B4DB-1EE257A8F42E}" type="slidenum">
              <a:rPr lang="bg-BG" sz="1200" smtClean="0">
                <a:solidFill>
                  <a:srgbClr val="000000"/>
                </a:solidFill>
              </a:rPr>
              <a:pPr eaLnBrk="1" hangingPunct="1"/>
              <a:t>23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969F5C-910D-4243-8CF4-AAB5E859DA35}" type="slidenum">
              <a:rPr lang="bg-BG" sz="1200" smtClean="0">
                <a:solidFill>
                  <a:srgbClr val="000000"/>
                </a:solidFill>
              </a:rPr>
              <a:pPr eaLnBrk="1" hangingPunct="1"/>
              <a:t>24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C0FBA6-23C2-48AE-AA43-D27606EC87FC}" type="slidenum">
              <a:rPr lang="bg-BG" sz="1200" smtClean="0">
                <a:solidFill>
                  <a:srgbClr val="000000"/>
                </a:solidFill>
              </a:rPr>
              <a:pPr eaLnBrk="1" hangingPunct="1"/>
              <a:t>25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F65880-A579-4B78-BB9E-B315B9CBFB34}" type="slidenum">
              <a:rPr lang="bg-BG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978072-E9FE-4869-A5A8-532E8D989EFC}" type="slidenum">
              <a:rPr lang="bg-BG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3D4535-12F5-4FF1-80CA-B33A6CD6B94A}" type="slidenum">
              <a:rPr lang="bg-BG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4589B4-84D7-46C8-AEAE-47B6E191B71B}" type="slidenum">
              <a:rPr lang="bg-BG" sz="1200" smtClean="0">
                <a:solidFill>
                  <a:srgbClr val="000000"/>
                </a:solidFill>
              </a:rPr>
              <a:pPr eaLnBrk="1" hangingPunct="1"/>
              <a:t>28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6EE9F9-E736-426F-A804-BD8A06F79034}" type="slidenum">
              <a:rPr lang="bg-BG" sz="1200" smtClean="0">
                <a:solidFill>
                  <a:srgbClr val="000000"/>
                </a:solidFill>
              </a:rPr>
              <a:pPr eaLnBrk="1" hangingPunct="1"/>
              <a:t>29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4F9B4-4860-4FE0-A467-E0A977DB7A39}" type="slidenum">
              <a:rPr lang="bg-BG" sz="1200" smtClean="0">
                <a:solidFill>
                  <a:srgbClr val="000000"/>
                </a:solidFill>
              </a:rPr>
              <a:pPr eaLnBrk="1" hangingPunct="1"/>
              <a:t>30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DF37D-CD24-476D-8B11-E7CD40E6E40F}" type="slidenum">
              <a:rPr lang="bg-BG" sz="1200" smtClean="0">
                <a:solidFill>
                  <a:srgbClr val="000000"/>
                </a:solidFill>
              </a:rPr>
              <a:pPr eaLnBrk="1" hangingPunct="1"/>
              <a:t>31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58B9E2-E145-4D0C-9A9C-72DEA2BD88BF}" type="slidenum">
              <a:rPr lang="bg-BG" sz="1200" smtClean="0">
                <a:solidFill>
                  <a:srgbClr val="000000"/>
                </a:solidFill>
              </a:rPr>
              <a:pPr eaLnBrk="1" hangingPunct="1"/>
              <a:t>32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0E513-EEA9-4D17-B13F-EEB8B026861F}" type="slidenum">
              <a:rPr lang="bg-BG" sz="1200" smtClean="0">
                <a:solidFill>
                  <a:srgbClr val="000000"/>
                </a:solidFill>
              </a:rPr>
              <a:pPr eaLnBrk="1" hangingPunct="1"/>
              <a:t>33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051EED-AFA8-4F62-A997-FA928EC850D6}" type="slidenum">
              <a:rPr lang="bg-BG" sz="1200" smtClean="0">
                <a:solidFill>
                  <a:srgbClr val="000000"/>
                </a:solidFill>
              </a:rPr>
              <a:pPr eaLnBrk="1" hangingPunct="1"/>
              <a:t>34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F934F-5DF3-4058-96EA-EA1969896445}" type="slidenum">
              <a:rPr lang="bg-BG" sz="1200" smtClean="0">
                <a:solidFill>
                  <a:srgbClr val="000000"/>
                </a:solidFill>
              </a:rPr>
              <a:pPr eaLnBrk="1" hangingPunct="1"/>
              <a:t>35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B62F2E-153E-41AF-B815-1636E3C3FB09}" type="slidenum">
              <a:rPr lang="bg-BG" sz="1200" smtClean="0">
                <a:solidFill>
                  <a:srgbClr val="000000"/>
                </a:solidFill>
              </a:rPr>
              <a:pPr eaLnBrk="1" hangingPunct="1"/>
              <a:t>36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0D24DE-5609-4D0A-9BFE-8165CBAAF572}" type="slidenum">
              <a:rPr lang="bg-BG" sz="1200" smtClean="0">
                <a:solidFill>
                  <a:srgbClr val="000000"/>
                </a:solidFill>
              </a:rPr>
              <a:pPr eaLnBrk="1" hangingPunct="1"/>
              <a:t>37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034EEC-FFE7-4A04-B721-AE0BE31C5CFA}" type="slidenum">
              <a:rPr lang="bg-BG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DF608-C2D0-4CF4-A0B3-EAE6FE0905E1}" type="slidenum">
              <a:rPr lang="bg-BG" sz="1200" smtClean="0">
                <a:solidFill>
                  <a:srgbClr val="000000"/>
                </a:solidFill>
              </a:rPr>
              <a:pPr eaLnBrk="1" hangingPunct="1"/>
              <a:t>38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CF5555-181E-46A9-AFDB-38AC7AE12DFB}" type="slidenum">
              <a:rPr lang="bg-BG" sz="1200" smtClean="0">
                <a:solidFill>
                  <a:srgbClr val="000000"/>
                </a:solidFill>
              </a:rPr>
              <a:pPr eaLnBrk="1" hangingPunct="1"/>
              <a:t>39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3BFB41-E259-469E-8CDC-B245CAC33D85}" type="slidenum">
              <a:rPr lang="bg-BG" sz="1200" smtClean="0">
                <a:solidFill>
                  <a:srgbClr val="000000"/>
                </a:solidFill>
              </a:rPr>
              <a:pPr eaLnBrk="1" hangingPunct="1"/>
              <a:t>40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757140-DA1B-4D0F-95EF-0621EFEF8C4B}" type="slidenum">
              <a:rPr lang="bg-BG" sz="1200" smtClean="0">
                <a:solidFill>
                  <a:srgbClr val="000000"/>
                </a:solidFill>
              </a:rPr>
              <a:pPr eaLnBrk="1" hangingPunct="1"/>
              <a:t>42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DE3990-F9E6-4746-9440-E161E2970887}" type="slidenum">
              <a:rPr lang="bg-BG" sz="1200" smtClean="0">
                <a:solidFill>
                  <a:srgbClr val="000000"/>
                </a:solidFill>
              </a:rPr>
              <a:pPr eaLnBrk="1" hangingPunct="1"/>
              <a:t>43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D34284-CC39-4A43-BAA2-FFAB1667A20E}" type="slidenum">
              <a:rPr lang="bg-BG" sz="1200" smtClean="0">
                <a:solidFill>
                  <a:srgbClr val="000000"/>
                </a:solidFill>
              </a:rPr>
              <a:pPr eaLnBrk="1" hangingPunct="1"/>
              <a:t>44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947C96-2F37-46C5-B745-A327F1D81BBC}" type="slidenum">
              <a:rPr lang="bg-BG" sz="1200" smtClean="0">
                <a:solidFill>
                  <a:srgbClr val="000000"/>
                </a:solidFill>
              </a:rPr>
              <a:pPr eaLnBrk="1" hangingPunct="1"/>
              <a:t>45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297B52-D707-4053-8514-EEAE4979D75C}" type="slidenum">
              <a:rPr lang="bg-BG" sz="1200" smtClean="0">
                <a:solidFill>
                  <a:srgbClr val="000000"/>
                </a:solidFill>
              </a:rPr>
              <a:pPr eaLnBrk="1" hangingPunct="1"/>
              <a:t>46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0DACD8-F567-4058-8747-B94F639EC5AA}" type="slidenum">
              <a:rPr lang="bg-BG" sz="1200" smtClean="0">
                <a:solidFill>
                  <a:srgbClr val="000000"/>
                </a:solidFill>
              </a:rPr>
              <a:pPr eaLnBrk="1" hangingPunct="1"/>
              <a:t>47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BF3710-F05E-47FD-87A9-4FD05C91194A}" type="slidenum">
              <a:rPr lang="bg-BG" sz="1200" smtClean="0">
                <a:solidFill>
                  <a:srgbClr val="000000"/>
                </a:solidFill>
              </a:rPr>
              <a:pPr eaLnBrk="1" hangingPunct="1"/>
              <a:t>48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B4687F-C05C-42FB-8247-D6ACA6B15558}" type="slidenum">
              <a:rPr lang="bg-BG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18B642-C42A-4758-8DC1-52E48B21D26C}" type="slidenum">
              <a:rPr lang="bg-BG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3F46A5-4234-4BB1-BF53-3E252AC33C67}" type="slidenum">
              <a:rPr lang="bg-BG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1998CC-F61E-47D7-AD82-A665FA11D7C8}" type="slidenum">
              <a:rPr lang="bg-BG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765A6-2683-467E-B312-797651E576B7}" type="slidenum">
              <a:rPr lang="bg-BG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E49874-41F3-46CE-8AAB-FB6257F5B4C4}" type="slidenum">
              <a:rPr lang="bg-BG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bg-BG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E706-7AAA-4982-A310-643D15E7295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9C20-2FAD-4863-982D-854563E1FF7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923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B4690-F9FF-412F-8314-50357B8F24C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385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69D3F-ED16-4994-9485-C052F97132A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696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81025B6-FF7E-46D6-BD8C-95FAAC4CA43A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ADA33C6-6A1D-4DF9-A250-60898D8F389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115823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9898C79-B35F-41A2-8707-A45AB4A3E3C3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03E4312-1A74-473F-B068-90A3CBCAABD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797020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2EB00253-0933-497C-95AE-14B260D9B6DD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A856440C-8AE9-4EF0-8FAB-3A90375E3FA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55625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A0FA58E8-1621-424C-914D-00C13DA515AE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4C41C438-770F-4F10-8574-82100FBAB43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025697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9630727-52E9-4E37-B56E-2C275F08844F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DFFD2B8E-BCEA-4B3F-8B0B-A12D6A893AB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190569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10292B81-DD5A-4C9F-850A-44B7F14834D8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C3640BE-EEAC-4364-9FE5-BCFBA29D2F3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257342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56967A2F-A3F4-4006-8941-B295B6FC836F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A207A21-A479-4CB4-971B-1C587FA41F8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48606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ED12-6911-4A80-8336-DB5C620E75C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0943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8C9AE2BE-8A09-401C-B7C8-27C0D3A3FED8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85FF9CD-2733-404A-97BB-5C24A11303B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8311557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C43009B-9510-4115-9891-F2869795254E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86D2194E-2052-4A3E-B128-CC1CF30E643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48281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3C716187-4C04-451A-8DAC-DE3A1120C4E2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F6367D6-DB15-46D0-BDDD-B7AD97F577B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99253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A0BE059-BC2A-46F7-BD06-CEE587F54733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FF6F387-A2CA-4926-8451-1A244488051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507147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F69F34E-6C58-4E3B-A3F5-0821859E6E22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267324E0-21D3-4B7D-9B4D-35591FB9C1B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2499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8DFA954-2ED1-4791-88E5-E04B3EBF1ABA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ACDD1D1-45D9-4F53-9709-658CB2463D1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780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455BE9BB-4FFF-4331-A942-4D351585D3FA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E306EE1-8134-4212-A0CB-056562F675E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645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ECE2346B-67F5-4EFC-96F1-2FA71D5E4F77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1F5F33D-BE8F-42ED-BAB2-CA0BFAEA136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71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3D9DA68C-6D05-4BB8-91B1-D03C687A26AD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6DFA1EA-8E96-4340-99C0-6986236C2EF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917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2E692117-00BB-4EA1-B08A-BF351B4BD4B9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40BE71D9-B990-4CC9-BAF1-57936FCCDC6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8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4AC94-9773-434E-91A0-3C6C84D05F8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54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6F41802-E707-4CF5-B80C-BBC65D780EA9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D7713615-B9B2-494D-8E12-E653454CC54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7867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860767B-1251-4ED9-AB18-A45CE9A85888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ABF34C27-4DC2-49EB-9397-8C4C2E95754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9943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0986AC2A-5682-4B03-9A31-1BC5487506EB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815B717-BF15-4F5F-9D44-32343F14B0B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0484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CE2C8D0-10DB-45C1-B4EE-00B2CA534D3C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F2A4EBF-9B71-4CE7-8992-DE0C4B282CB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2748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C0EBAB2-C977-4FC1-A6C0-22C5606DEE39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7A5887D1-1999-4C24-9F91-732F0C5DED6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003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EF0D-5A4F-49F6-B49C-980D4D06BD0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864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F067-BDDE-43CC-8915-70FD4CB257E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8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AFAD-3BF9-486E-B0C6-10BE72AAB00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485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06C-BC7D-4E3C-99E2-01BFD9A4458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04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3EB83-8143-4196-B341-EDA51E103CD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185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AB58-68BC-4368-A663-A3776EBE1CC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97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6655390-1FDD-44B5-A7C7-66007B5D5DF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bg-BG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0F0E4D1-0C4E-4F31-8B32-DF2E62858EEB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20F283D-EF72-4A59-B324-F12D8BE0442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bg-BG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89963C3-7794-4F37-B8F7-431919D5EECC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71F76C4-95A9-45C1-BB22-E471FD18AC3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aglobal.com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s-eu.com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gif"/><Relationship Id="rId4" Type="http://schemas.openxmlformats.org/officeDocument/2006/relationships/hyperlink" Target="http://www.scal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oft.com/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99FF"/>
            </a:gs>
            <a:gs pos="50000">
              <a:srgbClr val="66FF99"/>
            </a:gs>
            <a:gs pos="100000">
              <a:srgbClr val="FF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08062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Тема 7. АОИИ в системите за управление на ресурсите на предприятията </a:t>
            </a:r>
            <a:r>
              <a:rPr lang="en-US" sz="2000" b="1" smtClean="0">
                <a:solidFill>
                  <a:srgbClr val="0000FF"/>
                </a:solidFill>
              </a:rPr>
              <a:t>(ERP Systems)</a:t>
            </a:r>
            <a:r>
              <a:rPr lang="bg-BG" sz="2000" b="1" smtClean="0">
                <a:solidFill>
                  <a:srgbClr val="0000FF"/>
                </a:solidFill>
              </a:rPr>
              <a:t> на световните лидери в корпоративните решения.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400" b="1" i="1" u="sng" smtClean="0">
                <a:solidFill>
                  <a:srgbClr val="CC00CC"/>
                </a:solidFill>
              </a:rPr>
              <a:t>Основни въпроси</a:t>
            </a:r>
            <a:r>
              <a:rPr lang="bg-BG" sz="2400" b="1" i="1" smtClean="0">
                <a:solidFill>
                  <a:srgbClr val="CC00CC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1. </a:t>
            </a:r>
            <a:r>
              <a:rPr lang="bg-BG" sz="2000" b="1" smtClean="0">
                <a:solidFill>
                  <a:srgbClr val="FF0000"/>
                </a:solidFill>
              </a:rPr>
              <a:t>(15.)</a:t>
            </a:r>
            <a:r>
              <a:rPr lang="bg-BG" sz="2000" b="1" smtClean="0"/>
              <a:t> АОИИ в системите за подпомагането на управлението на бизнеса на </a:t>
            </a:r>
            <a:r>
              <a:rPr lang="en-US" sz="2000" b="1" smtClean="0"/>
              <a:t>SAP AG.</a:t>
            </a:r>
            <a:endParaRPr lang="bg-BG" sz="2000" b="1" smtClean="0"/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</a:t>
            </a:r>
            <a:r>
              <a:rPr lang="bg-BG" sz="2000" b="1" i="1" smtClean="0">
                <a:solidFill>
                  <a:srgbClr val="006600"/>
                </a:solidFill>
              </a:rPr>
              <a:t>Литература: </a:t>
            </a:r>
            <a:r>
              <a:rPr lang="bg-BG" sz="2000" b="1" i="1" smtClean="0">
                <a:solidFill>
                  <a:srgbClr val="FF0000"/>
                </a:solidFill>
              </a:rPr>
              <a:t>а) лекциите; б) </a:t>
            </a:r>
            <a:r>
              <a:rPr lang="en-US" sz="2000" b="1" i="1" smtClean="0">
                <a:solidFill>
                  <a:srgbClr val="0000FF"/>
                </a:solidFill>
              </a:rPr>
              <a:t>www.sap.com;</a:t>
            </a:r>
            <a:r>
              <a:rPr lang="en-US" sz="2000" b="1" i="1" smtClean="0">
                <a:solidFill>
                  <a:srgbClr val="FF0000"/>
                </a:solidFill>
              </a:rPr>
              <a:t> </a:t>
            </a:r>
            <a:r>
              <a:rPr lang="en-US" sz="2000" b="1" i="1" smtClean="0">
                <a:solidFill>
                  <a:srgbClr val="0000FF"/>
                </a:solidFill>
              </a:rPr>
              <a:t>www.sap.com/bulgaria/.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2. </a:t>
            </a:r>
            <a:r>
              <a:rPr lang="bg-BG" sz="2000" b="1" smtClean="0">
                <a:solidFill>
                  <a:srgbClr val="FF0000"/>
                </a:solidFill>
              </a:rPr>
              <a:t>(16.)</a:t>
            </a:r>
            <a:r>
              <a:rPr lang="bg-BG" sz="2000" b="1" smtClean="0"/>
              <a:t> АОИИ в платформата за корпоративно управление на </a:t>
            </a:r>
            <a:r>
              <a:rPr lang="en-US" sz="2000" b="1" smtClean="0"/>
              <a:t>Infor</a:t>
            </a:r>
            <a:r>
              <a:rPr lang="bg-BG" sz="2000" b="1" smtClean="0"/>
              <a:t> ( </a:t>
            </a:r>
            <a:r>
              <a:rPr lang="en-US" sz="2000" b="1" smtClean="0"/>
              <a:t>SSA Global –</a:t>
            </a:r>
            <a:r>
              <a:rPr lang="bg-BG" sz="2000" b="1" smtClean="0"/>
              <a:t> </a:t>
            </a:r>
            <a:r>
              <a:rPr lang="en-US" sz="2000" b="1" smtClean="0"/>
              <a:t>BAAN</a:t>
            </a:r>
            <a:r>
              <a:rPr lang="bg-BG" sz="2000" b="1" smtClean="0"/>
              <a:t>)</a:t>
            </a:r>
            <a:r>
              <a:rPr lang="en-US" sz="2000" b="1" smtClean="0"/>
              <a:t>.</a:t>
            </a:r>
            <a:endParaRPr lang="bg-BG" sz="2000" b="1" smtClean="0"/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</a:t>
            </a:r>
            <a:r>
              <a:rPr lang="bg-BG" sz="2000" b="1" i="1" smtClean="0">
                <a:solidFill>
                  <a:srgbClr val="006600"/>
                </a:solidFill>
              </a:rPr>
              <a:t>Литература: </a:t>
            </a:r>
            <a:r>
              <a:rPr lang="bg-BG" sz="2000" b="1" smtClean="0">
                <a:solidFill>
                  <a:srgbClr val="FF0000"/>
                </a:solidFill>
              </a:rPr>
              <a:t>а) лекциите; б) </a:t>
            </a:r>
            <a:r>
              <a:rPr lang="en-US" sz="2000" b="1" smtClean="0">
                <a:solidFill>
                  <a:srgbClr val="0000FF"/>
                </a:solidFill>
              </a:rPr>
              <a:t>www.baan.com; www.smcon.com; www.technologica.biz; www.ssaglobal.com; www.infor.com.</a:t>
            </a:r>
            <a:endParaRPr lang="bg-BG" sz="2000" b="1" smtClean="0"/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3. </a:t>
            </a:r>
            <a:r>
              <a:rPr lang="bg-BG" sz="2000" b="1" smtClean="0">
                <a:solidFill>
                  <a:srgbClr val="FF0000"/>
                </a:solidFill>
              </a:rPr>
              <a:t>(17.)</a:t>
            </a:r>
            <a:r>
              <a:rPr lang="bg-BG" sz="2000" b="1" smtClean="0"/>
              <a:t> АОИИ във водещите платформи и решения за управление на средния и малкия бизнес.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</a:t>
            </a:r>
            <a:r>
              <a:rPr lang="bg-BG" sz="2000" b="1" i="1" smtClean="0">
                <a:solidFill>
                  <a:srgbClr val="006600"/>
                </a:solidFill>
              </a:rPr>
              <a:t>Литература: </a:t>
            </a:r>
            <a:r>
              <a:rPr lang="bg-BG" sz="2000" b="1" smtClean="0">
                <a:solidFill>
                  <a:srgbClr val="FF0000"/>
                </a:solidFill>
              </a:rPr>
              <a:t>а) лекциите.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 build="p" animBg="1"/>
      <p:bldP spid="20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04813"/>
            <a:ext cx="45370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140968"/>
            <a:ext cx="7416824" cy="3170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4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СВЕТОВЕН ЛИДЕР В ОБЛАСТТА НА БИЗНЕС ИНФОРМАЦИОННИТЕ СИСТЕМИ ОТ НОВО ПОКОЛЕНИЕ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1166813"/>
            <a:ext cx="194468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66813"/>
            <a:ext cx="187166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563938" y="6437313"/>
            <a:ext cx="504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 AG</a:t>
            </a:r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http://www.sap.com</a:t>
            </a:r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6426200"/>
            <a:ext cx="2519362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251936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491880" y="260648"/>
            <a:ext cx="5328592" cy="1944216"/>
          </a:xfrm>
          <a:prstGeom prst="flowChartPunchedTape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SAP AG – </a:t>
            </a:r>
            <a:r>
              <a:rPr lang="bg-BG" sz="3600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ОБЩ ПРОФИЛ НА КОМПАНИЯТА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2492375"/>
            <a:ext cx="8713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Световен пазарен лидер в приложния софтуер за бизнеса;</a:t>
            </a:r>
          </a:p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Подпомага предприятията, фирмите и корпорациите, независимо от тяхната големина и браншова принадлежност,  да управляват по-ефективно своя бизнес;</a:t>
            </a:r>
          </a:p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Основана през 1972 г. – 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– </a:t>
            </a: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съкращение от: СИСТЕМИ, ПРИЛОЖЕНИЯ И ПРОДУКТИ в обработката на данни;</a:t>
            </a:r>
          </a:p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Центрове за продажба и разработка в над 50 страни по света;</a:t>
            </a:r>
          </a:p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Потребителска мрежа, наброяваща повече от 197 000 клиенти в световен мащаб;</a:t>
            </a:r>
          </a:p>
          <a:p>
            <a:pPr algn="l" eaLnBrk="1" hangingPunct="1">
              <a:buClr>
                <a:srgbClr val="FF0000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Богата история за иновация, растеж и развитие, насочени към политиките, стратегиите, платформите, решенията, софтуера и технологиите на бизнес информационните системи, както и към информационното обслужване на управлението на бизнеса. </a:t>
            </a:r>
          </a:p>
        </p:txBody>
      </p:sp>
      <p:sp>
        <p:nvSpPr>
          <p:cNvPr id="36869" name="TextBox 1"/>
          <p:cNvSpPr txBox="1">
            <a:spLocks noChangeArrowheads="1"/>
          </p:cNvSpPr>
          <p:nvPr/>
        </p:nvSpPr>
        <p:spPr bwMode="auto">
          <a:xfrm>
            <a:off x="254000" y="1700213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  <a:latin typeface="Calibri" pitchFamily="34" charset="0"/>
              </a:rPr>
              <a:t>http://www.sap.com</a:t>
            </a:r>
            <a:endParaRPr lang="bg-BG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251936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491880" y="260648"/>
            <a:ext cx="5328592" cy="1944216"/>
          </a:xfrm>
          <a:prstGeom prst="flowChartPunchedTape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SAP AG – </a:t>
            </a:r>
            <a:r>
              <a:rPr lang="bg-BG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ЦЕЛ НА КОМПАНИЯТА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850" y="2636838"/>
            <a:ext cx="84963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0000FF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Работа в екип – от бекофиса, чрез фронт офиса до заседателната зала; от склада, през производството до магазина; от центъра за обработка на днни до десктопа и мобилните устройства (таблети, смартфони и др.); от ръководителите към мениджърите и специалистите, към бизнес партньорите и бизнес социалните мрежи;</a:t>
            </a:r>
          </a:p>
          <a:p>
            <a:pPr algn="l" eaLnBrk="1" hangingPunct="1">
              <a:buClr>
                <a:srgbClr val="0000FF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Предоставяне на среда за по-рационално и по-ефективно прилагане на бизнес идеите, по пътя към реализирането на конкурентни предимства;</a:t>
            </a:r>
          </a:p>
          <a:p>
            <a:pPr algn="l" eaLnBrk="1" hangingPunct="1">
              <a:buClr>
                <a:srgbClr val="0000FF"/>
              </a:buClr>
              <a:buSzPct val="130000"/>
              <a:buFont typeface="Wingdings" pitchFamily="2" charset="2"/>
              <a:buChar char="ü"/>
            </a:pPr>
            <a:r>
              <a:rPr lang="bg-BG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Бизнес приложен софтуер, достъпен на място в организацията, чрез поискване (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Demand</a:t>
            </a:r>
            <a:r>
              <a:rPr lang="bg-BG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 чрез облачен компютинг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(Cloud Computing)</a:t>
            </a:r>
            <a:r>
              <a:rPr lang="bg-BG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чрез мобилни и Интернет технологии. 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6308725"/>
            <a:ext cx="25177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6308725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251936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491880" y="260648"/>
            <a:ext cx="5328592" cy="1944216"/>
          </a:xfrm>
          <a:prstGeom prst="flowChartPunchedTape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8000"/>
                </a:solidFill>
                <a:effectLst>
                  <a:reflection blurRad="12700" stA="50000" endPos="50000" dist="5000" dir="5400000" sy="-100000" rotWithShape="0"/>
                </a:effectLst>
              </a:rPr>
              <a:t>SAP AG – </a:t>
            </a:r>
            <a:r>
              <a:rPr lang="bg-BG" sz="3600" cap="all">
                <a:ln w="0"/>
                <a:solidFill>
                  <a:srgbClr val="008000"/>
                </a:solidFill>
                <a:effectLst>
                  <a:reflection blurRad="12700" stA="50000" endPos="50000" dist="5000" dir="5400000" sy="-100000" rotWithShape="0"/>
                </a:effectLst>
              </a:rPr>
              <a:t>МИСИЯ И ВИЗИЯ НА КОМПАНИЯТА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850" y="2492375"/>
            <a:ext cx="84963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008000"/>
              </a:buClr>
              <a:buSzPct val="130000"/>
              <a:buFont typeface="Wingdings" pitchFamily="2" charset="2"/>
              <a:buChar char="v"/>
            </a:pPr>
            <a:r>
              <a:rPr lang="bg-B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МИСИЯ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bg-B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подпомагане информационното обслужване на управлението на  предприятията, фирмите и компаниите от всякакъв вид (микро, малки, средни, големи и от корпоративен тип) и от всички отрасли и браншове, с производителни и ефективни решения в областта на компютризираните информационни и комуникационни технологии и предлагането на платформи за модерни и перспективни информационни системи за управление на бизнеса;</a:t>
            </a:r>
          </a:p>
          <a:p>
            <a:pPr algn="l" eaLnBrk="1" hangingPunct="1">
              <a:buClr>
                <a:srgbClr val="008000"/>
              </a:buClr>
              <a:buSzPct val="130000"/>
              <a:buFont typeface="Wingdings" pitchFamily="2" charset="2"/>
              <a:buChar char="v"/>
            </a:pPr>
            <a:r>
              <a:rPr lang="bg-B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ВИЗИЯ</a:t>
            </a:r>
            <a:r>
              <a:rPr lang="bg-B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установяване на една по-добра информационна среда и един по-добре управляван свят.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251936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491880" y="260648"/>
            <a:ext cx="5328592" cy="1944216"/>
          </a:xfrm>
          <a:prstGeom prst="flowChartPunchedTape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6600CC"/>
                </a:solidFill>
                <a:effectLst>
                  <a:reflection blurRad="12700" stA="50000" endPos="50000" dist="5000" dir="5400000" sy="-100000" rotWithShape="0"/>
                </a:effectLst>
              </a:rPr>
              <a:t>SAP </a:t>
            </a:r>
            <a:r>
              <a:rPr lang="bg-BG" sz="3600" cap="all">
                <a:ln w="0"/>
                <a:solidFill>
                  <a:srgbClr val="6600CC"/>
                </a:solidFill>
                <a:effectLst>
                  <a:reflection blurRad="12700" stA="50000" endPos="50000" dist="5000" dir="5400000" sy="-100000" rotWithShape="0"/>
                </a:effectLst>
              </a:rPr>
              <a:t>България - представяне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850" y="2492375"/>
            <a:ext cx="84963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6600CC"/>
              </a:buClr>
              <a:buSzPct val="130000"/>
              <a:buFont typeface="Wingdings" pitchFamily="2" charset="2"/>
              <a:buChar char="q"/>
            </a:pP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България SAP е представена от две дружества: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Bulgaria и SAP Labs България 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 eaLnBrk="1" hangingPunct="1">
              <a:buClr>
                <a:srgbClr val="6600CC"/>
              </a:buClr>
              <a:buSzPct val="130000"/>
              <a:buFont typeface="Wingdings" pitchFamily="2" charset="2"/>
              <a:buChar char="q"/>
            </a:pPr>
            <a:r>
              <a:rPr lang="ru-RU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Bulgaria 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търговско дружество, което отговаря за маркетинга, партньорската мрежа и продажбите на софтуерните продукти на българския пазар;</a:t>
            </a:r>
          </a:p>
          <a:p>
            <a:pPr algn="l" eaLnBrk="1" hangingPunct="1">
              <a:buClr>
                <a:srgbClr val="6600CC"/>
              </a:buClr>
              <a:buSzPct val="130000"/>
              <a:buFont typeface="Wingdings" pitchFamily="2" charset="2"/>
              <a:buChar char="q"/>
            </a:pPr>
            <a:r>
              <a:rPr lang="ru-RU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Labs България </a:t>
            </a: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един от центровете за разработване на програмни продукти, част от SAP Labs Network. Дейността на SAP Labs България е фокусирана върху създаване на ключови елементи от бизнес платформата SAP NetWeaver. </a:t>
            </a:r>
            <a:endParaRPr lang="bg-B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107950" y="1928813"/>
            <a:ext cx="3240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rgbClr val="6600CC"/>
                </a:solidFill>
                <a:latin typeface="Calibri" pitchFamily="34" charset="0"/>
              </a:rPr>
              <a:t>http://www.sap.com/bulgaria/</a:t>
            </a:r>
            <a:endParaRPr lang="bg-BG" sz="1800">
              <a:solidFill>
                <a:srgbClr val="6600CC"/>
              </a:solidFill>
              <a:latin typeface="Calibri" pitchFamily="34" charset="0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400800"/>
            <a:ext cx="25177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638968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260648"/>
            <a:ext cx="5688632" cy="1944216"/>
          </a:xfrm>
          <a:prstGeom prst="flowChartPunchedTape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00FF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FF00FF"/>
                </a:solidFill>
                <a:effectLst>
                  <a:reflection blurRad="12700" stA="50000" endPos="50000" dist="5000" dir="5400000" sy="-100000" rotWithShape="0"/>
                </a:effectLst>
              </a:rPr>
              <a:t> – същност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850" y="2492375"/>
            <a:ext cx="84963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FF"/>
              </a:buClr>
              <a:buSzPct val="130000"/>
              <a:buFont typeface="Wingdings" pitchFamily="2" charset="2"/>
              <a:buChar char="§"/>
            </a:pP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SAP Business Suite представлява фамилия от решения и платформа за интеграция и приложения;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Wingdings" pitchFamily="2" charset="2"/>
              <a:buChar char="§"/>
            </a:pP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Тази платформа предлага отворени бизнес приложения, които увеличават възвращаемостта от инвестициите чрез интеграция на хора, информация и бизнес процеси;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Wingdings" pitchFamily="2" charset="2"/>
              <a:buChar char="§"/>
            </a:pPr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Тези приложения позволяват на потребителите да постигнат съществени резултати в цялата организация и им дават необходимата гъвкавост, за да се справят с постоянно променящата се среда</a:t>
            </a:r>
            <a:r>
              <a:rPr lang="bg-B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Clr>
                <a:srgbClr val="FF00FF"/>
              </a:buClr>
              <a:buSzPct val="130000"/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SAP представи SAP Business Suite 7</a:t>
            </a:r>
            <a:r>
              <a:rPr lang="bg-B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260648"/>
            <a:ext cx="5688632" cy="1728192"/>
          </a:xfrm>
          <a:prstGeom prst="flowChartPunchedTape">
            <a:avLst/>
          </a:prstGeom>
          <a:solidFill>
            <a:srgbClr val="3399FF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prstClr val="white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prstClr val="white"/>
                </a:solidFill>
                <a:effectLst>
                  <a:reflection blurRad="12700" stA="50000" endPos="50000" dist="5000" dir="5400000" sy="-100000" rotWithShape="0"/>
                </a:effectLst>
              </a:rPr>
              <a:t> –  философия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9563" y="2205038"/>
            <a:ext cx="84883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3399FF"/>
              </a:buClr>
              <a:buSzPct val="120000"/>
              <a:buFont typeface="Arial" charset="0"/>
              <a:buChar char="•"/>
            </a:pPr>
            <a:r>
              <a:rPr lang="bg-BG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Решения за устойчиво развитие на </a:t>
            </a:r>
            <a:r>
              <a:rPr lang="en-US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SAP 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bg-BG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ризната за лидер в устойчивостта още от въвеждането на Индекса за устойчивост Дау Джоунс през 1999 година, SAP вярва, че устойчивостта се базира на разбирането, че икономическите, социалните и екологичните предизвикателства са все по-свързани и изискват комплексен управленски подход. SAP вярва също, че този управленски подход води до повишена доходност, тъй като намалява значително риска и себестойността на операциите, и същевременно създава нови възможности за спечелване на конкурентно предимство и пазарен дял;</a:t>
            </a:r>
          </a:p>
          <a:p>
            <a:pPr algn="l" eaLnBrk="1" hangingPunct="1">
              <a:buClr>
                <a:srgbClr val="3399FF"/>
              </a:buClr>
              <a:buSzPct val="120000"/>
              <a:buFont typeface="Arial" charset="0"/>
              <a:buChar char="•"/>
            </a:pPr>
            <a:r>
              <a:rPr lang="ru-RU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Браншови решения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SAP предоставя специфични решения за повече от 20 бранша;</a:t>
            </a:r>
          </a:p>
          <a:p>
            <a:pPr algn="l" eaLnBrk="1" hangingPunct="1">
              <a:buClr>
                <a:srgbClr val="3399FF"/>
              </a:buClr>
              <a:buSzPct val="120000"/>
              <a:buFont typeface="Arial" charset="0"/>
              <a:buChar char="•"/>
            </a:pPr>
            <a:r>
              <a:rPr lang="ru-RU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Варинти за малки и средни предприятия и фирми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 eaLnBrk="1" hangingPunct="1">
              <a:buClr>
                <a:srgbClr val="3399FF"/>
              </a:buClr>
              <a:buSzPct val="120000"/>
              <a:buFont typeface="Arial" charset="0"/>
              <a:buChar char="•"/>
            </a:pPr>
            <a:r>
              <a:rPr lang="en-US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SAP Enterprise Portal</a:t>
            </a:r>
            <a:r>
              <a:rPr lang="bg-BG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интеграция на информация и инфраструктура. Единен потребителски интерфейс. Приложение на Интернет технологии;</a:t>
            </a:r>
          </a:p>
          <a:p>
            <a:pPr algn="l" eaLnBrk="1" hangingPunct="1">
              <a:buClr>
                <a:srgbClr val="3399FF"/>
              </a:buClr>
              <a:buSzPct val="120000"/>
              <a:buFont typeface="Arial" charset="0"/>
              <a:buChar char="•"/>
            </a:pPr>
            <a:r>
              <a:rPr lang="en-US" sz="160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SAP NetWeaver</a:t>
            </a:r>
            <a:r>
              <a:rPr lang="bg-BG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NetWeaver интегрира хора, информация и бизнес процеси, които използват най-различни технологии в и извън рамките на организацията. Поддържа Интернет стандарти като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HTTP, XML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уеб услуги. Отвореност и взаимодействие с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Microsoft .NET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J2EE -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особено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IBM WebSphere.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Платформа за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E-Business</a:t>
            </a:r>
            <a:r>
              <a:rPr lang="bg-BG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99FF99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– базова архитектура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388" y="2205038"/>
            <a:ext cx="2808287" cy="769937"/>
          </a:xfrm>
          <a:prstGeom prst="rect">
            <a:avLst/>
          </a:prstGeom>
          <a:solidFill>
            <a:srgbClr val="99FF99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SAP CRM</a:t>
            </a:r>
            <a:endParaRPr lang="bg-BG" sz="440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9388" y="3573463"/>
            <a:ext cx="2808287" cy="768350"/>
          </a:xfrm>
          <a:prstGeom prst="rect">
            <a:avLst/>
          </a:prstGeom>
          <a:solidFill>
            <a:srgbClr val="66FFFF"/>
          </a:solidFill>
          <a:ln w="38100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SCM</a:t>
            </a:r>
            <a:endParaRPr lang="bg-BG" sz="440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8438" y="5084763"/>
            <a:ext cx="2808287" cy="769937"/>
          </a:xfrm>
          <a:prstGeom prst="rect">
            <a:avLst/>
          </a:prstGeom>
          <a:solidFill>
            <a:srgbClr val="FFCCFF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SAP SRM</a:t>
            </a:r>
            <a:endParaRPr lang="bg-BG" sz="440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03613" y="3413125"/>
            <a:ext cx="2881312" cy="830263"/>
          </a:xfrm>
          <a:prstGeom prst="rect">
            <a:avLst/>
          </a:prstGeom>
          <a:solidFill>
            <a:srgbClr val="FFFF00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ERP</a:t>
            </a:r>
            <a:endParaRPr lang="bg-BG" sz="4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04025" y="1916113"/>
            <a:ext cx="2016125" cy="1201737"/>
          </a:xfrm>
          <a:prstGeom prst="rect">
            <a:avLst/>
          </a:prstGeom>
          <a:solidFill>
            <a:srgbClr val="99FFCC"/>
          </a:solidFill>
          <a:ln w="38100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SAP </a:t>
            </a:r>
          </a:p>
          <a:p>
            <a:pPr eaLnBrk="1" hangingPunct="1"/>
            <a:r>
              <a:rPr lang="en-US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Business Intelligence</a:t>
            </a:r>
            <a:endParaRPr lang="bg-BG">
              <a:solidFill>
                <a:srgbClr val="99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04025" y="3563938"/>
            <a:ext cx="2016125" cy="1077912"/>
          </a:xfrm>
          <a:prstGeom prst="rect">
            <a:avLst/>
          </a:prstGeom>
          <a:solidFill>
            <a:srgbClr val="FFCC99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SAP </a:t>
            </a:r>
          </a:p>
          <a:p>
            <a:pPr eaLnBrk="1" hangingPunct="1"/>
            <a:r>
              <a:rPr lang="en-US" sz="32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Financials</a:t>
            </a:r>
            <a:endParaRPr lang="bg-BG" sz="320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04025" y="4941888"/>
            <a:ext cx="2016125" cy="120015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SAP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Recources</a:t>
            </a:r>
            <a:endParaRPr lang="bg-B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87675" y="2974975"/>
            <a:ext cx="547688" cy="438150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2987675" y="3827463"/>
            <a:ext cx="515938" cy="0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06725" y="4243388"/>
            <a:ext cx="496888" cy="841375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84925" y="3117850"/>
            <a:ext cx="419100" cy="295275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84925" y="3841750"/>
            <a:ext cx="419100" cy="0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84925" y="4243388"/>
            <a:ext cx="419100" cy="698500"/>
          </a:xfrm>
          <a:prstGeom prst="straightConnector1">
            <a:avLst/>
          </a:prstGeom>
          <a:ln w="38100">
            <a:solidFill>
              <a:srgbClr val="CC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1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0000FF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 7 – авангардно решение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850" y="2060575"/>
            <a:ext cx="86407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0000FF"/>
              </a:buClr>
              <a:buSzPct val="120000"/>
              <a:buFont typeface="Wingdings" pitchFamily="2" charset="2"/>
              <a:buChar char="ü"/>
            </a:pP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SAP Business Suite 7 - </a:t>
            </a:r>
            <a:r>
              <a:rPr lang="ru-RU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софтуерен пакет от най-ново поколение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който дава възможност на бизнеса да оптимизира работния процес и да намали разходите за информационни технологии;</a:t>
            </a:r>
          </a:p>
          <a:p>
            <a:pPr algn="l" eaLnBrk="1" hangingPunct="1">
              <a:buClr>
                <a:srgbClr val="0000FF"/>
              </a:buClr>
              <a:buSzPct val="120000"/>
              <a:buFont typeface="Wingdings" pitchFamily="2" charset="2"/>
              <a:buChar char="ü"/>
            </a:pPr>
            <a:r>
              <a:rPr lang="ru-RU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Разработен в тясно сътрудничество с клиенти и партньори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новият SAP Business Suite въвежда цялостни бизнес процеси със сценарии, добавящи стойност благодарение на доброто познаване на индустрията на клиента;</a:t>
            </a:r>
          </a:p>
          <a:p>
            <a:pPr algn="l" eaLnBrk="1" hangingPunct="1">
              <a:buClr>
                <a:srgbClr val="0000FF"/>
              </a:buClr>
              <a:buSzPct val="120000"/>
              <a:buFont typeface="Wingdings" pitchFamily="2" charset="2"/>
              <a:buChar char="ü"/>
            </a:pP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Новият пакет SAP Business Suite </a:t>
            </a:r>
            <a:r>
              <a:rPr lang="ru-RU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предоставя повече от 150 функционални нововъведения чрез пакети за „допълнителни функционалности”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Пакетите за „допълнителни функционалности” позволяват на клиента да избере и внедри само функционалността, от която се нуждае;</a:t>
            </a:r>
          </a:p>
          <a:p>
            <a:pPr algn="l" eaLnBrk="1" hangingPunct="1">
              <a:buClr>
                <a:srgbClr val="0000FF"/>
              </a:buClr>
              <a:buSzPct val="120000"/>
              <a:buFont typeface="Wingdings" pitchFamily="2" charset="2"/>
              <a:buChar char="ü"/>
            </a:pP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Новият пакет SAP Business Suite предоставя </a:t>
            </a:r>
            <a:r>
              <a:rPr lang="ru-RU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по-големи възможности за анализ 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благодарение на новите аналитични функционалности в портфолиото SAP BusinessObjects;</a:t>
            </a:r>
          </a:p>
          <a:p>
            <a:pPr algn="l" eaLnBrk="1" hangingPunct="1">
              <a:buClr>
                <a:srgbClr val="0000FF"/>
              </a:buClr>
              <a:buSzPct val="120000"/>
              <a:buFont typeface="Wingdings" pitchFamily="2" charset="2"/>
              <a:buChar char="ü"/>
            </a:pP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Технологичната платформа SAP NetWeaver, позволява на </a:t>
            </a:r>
            <a:r>
              <a:rPr lang="ru-RU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клиентите да разработят собствени бизнес практики</a:t>
            </a:r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с което клиентите могат да изпъкнат пред конкурентите в съответната индустрия.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00"/>
          </a:solidFill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 7 – нови стратегии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2205038"/>
            <a:ext cx="83518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SAP HANA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платформа за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“in-memory computing”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“real-time”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обработка на данните и информацията и управление на бизнес процесите;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Нови функционалности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 индустриите и браншовете (линиите) на бизнеса;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Добри практики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отношение на обработката на информацията, информационното обслужване на категориите потребители и управлението на бизнес процесите;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По-бързо и по-леко вземане на управленски решения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които намаляват разходите и риска, както и повишават ефективността на бизнес процесите;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Мобилни технологии и приложения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рационална, качествена и ефективна работа от всяко място, по всяко време, за управление на бизнеса;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“Cloud Solutions” 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приложение на облачни изчисления, технологии и инфраструктури</a:t>
            </a: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 качествено и ефективно информационно подпомагане на управлението на бизнеса.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792162"/>
          </a:xfrm>
          <a:solidFill>
            <a:srgbClr val="99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/>
              <a:t>1.1. Същност и определение на </a:t>
            </a:r>
            <a:r>
              <a:rPr lang="en-US" sz="2800" b="1" smtClean="0"/>
              <a:t>ERP Systems.</a:t>
            </a:r>
            <a:endParaRPr lang="bg-BG" sz="28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2400" cy="4608512"/>
          </a:xfrm>
          <a:solidFill>
            <a:srgbClr val="66FF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200" b="1" smtClean="0">
                <a:solidFill>
                  <a:srgbClr val="FF0000"/>
                </a:solidFill>
              </a:rPr>
              <a:t>1.1.1. Същност на </a:t>
            </a:r>
            <a:r>
              <a:rPr lang="en-US" sz="2200" b="1" smtClean="0">
                <a:solidFill>
                  <a:srgbClr val="FF0000"/>
                </a:solidFill>
              </a:rPr>
              <a:t>ERP Systems.</a:t>
            </a:r>
            <a:endParaRPr lang="bg-BG" sz="2200" b="1" smtClean="0">
              <a:solidFill>
                <a:srgbClr val="FF0000"/>
              </a:solidFill>
            </a:endParaRPr>
          </a:p>
          <a:p>
            <a:pPr eaLnBrk="1" hangingPunct="1"/>
            <a:r>
              <a:rPr lang="bg-BG" sz="2200" b="1" smtClean="0">
                <a:solidFill>
                  <a:srgbClr val="0000FF"/>
                </a:solidFill>
              </a:rPr>
              <a:t>а)</a:t>
            </a:r>
            <a:r>
              <a:rPr lang="bg-BG" sz="2200" b="1" smtClean="0"/>
              <a:t> Системите за управление на ресурсите на предприятието </a:t>
            </a:r>
            <a:r>
              <a:rPr lang="en-US" sz="2200" b="1" smtClean="0"/>
              <a:t>(Enterprise Resource Planning Systems – ERP Systems)</a:t>
            </a:r>
            <a:r>
              <a:rPr lang="bg-BG" sz="2200" b="1" smtClean="0"/>
              <a:t> са най-новото и модерно направление в корпоративните информационно-управляващи системи на индустриалния бизнес.</a:t>
            </a:r>
          </a:p>
          <a:p>
            <a:pPr eaLnBrk="1" hangingPunct="1"/>
            <a:r>
              <a:rPr lang="bg-BG" sz="2200" b="1" smtClean="0">
                <a:solidFill>
                  <a:srgbClr val="0000FF"/>
                </a:solidFill>
              </a:rPr>
              <a:t>б)</a:t>
            </a:r>
            <a:r>
              <a:rPr lang="bg-BG" sz="2200" b="1" smtClean="0"/>
              <a:t> Те съчетават върховите постижения на високите компютризирани информационни и комуникационни технологии, ориентирани към бизнеса с наложилите се и утвърдени от водещата световна практика методи и средства за управление на индустриалните предприятия, фирми и корпорации.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3850" y="6237288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build="p" animBg="1"/>
      <p:bldP spid="163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1916832"/>
            <a:ext cx="6264696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МОДУЛ ФИНАНСИ</a:t>
            </a:r>
            <a:endParaRPr lang="bg-BG" sz="3200" b="0">
              <a:solidFill>
                <a:srgbClr val="0000CC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852738"/>
            <a:ext cx="2036763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4438" y="2832100"/>
            <a:ext cx="64801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Постигане на краткосрочна рентабилност на фирмата;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Управление на финансите в дългосрочен план;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Вземане на ефективни стратегически решения на базата на интегрирана информация за финансите;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Подобряване на  връзките с инвеститорите;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Управление финансирането на веригата за доставки;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Сътрудничество с клиенти и доставчици по отношение на плащанията;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Намаляване на  транзакционните разходи;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Увеличаване на оперативната ефективност; </a:t>
            </a:r>
          </a:p>
          <a:p>
            <a:pPr algn="l" eaLnBrk="1" hangingPunct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ru-RU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Трансформиране на бизнеса чрез е-бизнес транзакции.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275" y="2781300"/>
            <a:ext cx="4929188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>
                <a:solidFill>
                  <a:srgbClr val="FF0000"/>
                </a:solidFill>
                <a:latin typeface="Calibri"/>
              </a:rPr>
              <a:t>Финанси и Счетоводство (FI):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Ø"/>
              <a:defRPr/>
            </a:pPr>
            <a:r>
              <a:rPr lang="ru-RU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Сметкоплан;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Ø"/>
              <a:defRPr/>
            </a:pPr>
            <a:r>
              <a:rPr lang="ru-RU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Задължения / Вземания;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Ø"/>
              <a:defRPr/>
            </a:pPr>
            <a:r>
              <a:rPr lang="ru-RU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Счетоводство на активите;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Ø"/>
              <a:defRPr/>
            </a:pPr>
            <a:r>
              <a:rPr lang="ru-RU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Правна консолидация;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Ø"/>
              <a:defRPr/>
            </a:pPr>
            <a:r>
              <a:rPr lang="ru-RU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Специални сметкопланове.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81300"/>
            <a:ext cx="33416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275" y="2781300"/>
            <a:ext cx="4929188" cy="3446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defRPr/>
            </a:pPr>
            <a:r>
              <a:rPr lang="ru-RU" sz="20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Управление на Паричните потоци (TR):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Парични потоци в </a:t>
            </a:r>
            <a:r>
              <a:rPr lang="en-US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лева;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Парични потоци във валута (€, $ и др.);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Собствени парични средства;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Привлечени парични ресурси;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Дебитори;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Кредитори;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Парични средства в банки;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Налични парични средства в касите;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Анализ и оценка на паричните потоци;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Ревизии и контрол;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15000"/>
              <a:buFont typeface="Wingdings" pitchFamily="2" charset="2"/>
              <a:buChar char="§"/>
              <a:defRPr/>
            </a:pPr>
            <a:r>
              <a: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Оптимизация на паричните потоци.</a:t>
            </a:r>
            <a:endParaRPr lang="ru-RU" sz="18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298926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275" y="2781300"/>
            <a:ext cx="4929188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Дълготрайни Активи (AM)</a:t>
            </a:r>
            <a:r>
              <a:rPr lang="bg-BG" sz="2800" u="sng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800" u="sng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30000"/>
              <a:buFont typeface="Arial" pitchFamily="34" charset="0"/>
              <a:buChar char="•"/>
              <a:defRPr/>
            </a:pPr>
            <a:r>
              <a:rPr lang="ru-RU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Компонентът "дълготрайни активи" се използва основно за управление на дълготрайните активи по отношение на тяхната стойност и амортизация; 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30000"/>
              <a:buFont typeface="Arial" pitchFamily="34" charset="0"/>
              <a:buChar char="•"/>
              <a:defRPr/>
            </a:pPr>
            <a:r>
              <a:rPr lang="ru-RU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Той е насочен и към установяване на тяхната застрахователна или актуалната им стойност;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30000"/>
              <a:buFont typeface="Arial" pitchFamily="34" charset="0"/>
              <a:buChar char="•"/>
              <a:defRPr/>
            </a:pPr>
            <a:r>
              <a:rPr lang="ru-RU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Контролиране на капитални инвестиции.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7200"/>
            <a:ext cx="33115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4438" y="2636838"/>
            <a:ext cx="6537325" cy="3570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Контролинг (CO):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133000"/>
              <a:buFont typeface="Arial" pitchFamily="34" charset="0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Модул "Контролинг" в системата SAP  съдържа всички функции необходими за водене на ефективен контролинг;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133000"/>
              <a:buFont typeface="Arial" pitchFamily="34" charset="0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Модул CO представлява вътрешно счетоводство, защото осигурява информация за мениджърите, намиращи се вътре в предприятието;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133000"/>
              <a:buFont typeface="Arial" pitchFamily="34" charset="0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Има за задача да направлява и контролира дейността на предприятието, фирмата или корпорацията;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133000"/>
              <a:buFont typeface="Arial" pitchFamily="34" charset="0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Осъществява още: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Контролинг на непреките разходи;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Продуктова себестойност;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Анализ на доходността.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81300"/>
            <a:ext cx="226853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9475" y="2781300"/>
            <a:ext cx="54737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ru-RU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Контролинг на Предприятието (EC):</a:t>
            </a:r>
          </a:p>
          <a:p>
            <a:pPr algn="l"/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Контролингът на предприятието предлага обхватни прегледи с елементи на консолидация, счетоводство на приходни центрове, управленска информационна система.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81300"/>
            <a:ext cx="30622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091" y="1831639"/>
            <a:ext cx="8208912" cy="58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0000CC"/>
                </a:solidFill>
                <a:latin typeface="Calibri"/>
              </a:rPr>
              <a:t>SAP Financials</a:t>
            </a:r>
            <a:r>
              <a:rPr lang="bg-BG" sz="3200">
                <a:solidFill>
                  <a:srgbClr val="0000CC"/>
                </a:solidFill>
                <a:latin typeface="Calibri"/>
              </a:rPr>
              <a:t> – РЕШЕНИЯ </a:t>
            </a:r>
            <a:r>
              <a:rPr lang="bg-BG">
                <a:solidFill>
                  <a:srgbClr val="0000CC"/>
                </a:solidFill>
                <a:latin typeface="Calibri"/>
              </a:rPr>
              <a:t>(ИНТЕГРИРАНИ МОДУЛИ)</a:t>
            </a:r>
            <a:endParaRPr lang="bg-BG" b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5363" y="2852738"/>
            <a:ext cx="5429250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Управление на Инвестициите (IM):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itchFamily="2" charset="2"/>
              <a:buChar char="q"/>
              <a:defRPr/>
            </a:pPr>
            <a:r>
              <a:rPr lang="ru-RU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Модул "управление на инвестициите" позволява: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ru-RU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Основното планиране на капиталовите инвестиционни програми;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ru-RU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Наблюдение на индивидуални инвестиционни мероприятия.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2738"/>
            <a:ext cx="2989263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916832"/>
            <a:ext cx="7385285" cy="461665"/>
          </a:xfrm>
          <a:prstGeom prst="rect">
            <a:avLst/>
          </a:prstGeom>
          <a:solidFill>
            <a:srgbClr val="99CCFF"/>
          </a:solidFill>
          <a:ln w="38100">
            <a:solidFill>
              <a:srgbClr val="008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SAP Customer Relationship Management (SAP CRM)</a:t>
            </a:r>
            <a:endParaRPr lang="bg-BG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2997200"/>
            <a:ext cx="3284538" cy="2879725"/>
            <a:chOff x="251520" y="2996952"/>
            <a:chExt cx="3283061" cy="2880320"/>
          </a:xfrm>
        </p:grpSpPr>
        <p:sp>
          <p:nvSpPr>
            <p:cNvPr id="4" name="Oval 3"/>
            <p:cNvSpPr/>
            <p:nvPr/>
          </p:nvSpPr>
          <p:spPr>
            <a:xfrm>
              <a:off x="251520" y="2996952"/>
              <a:ext cx="3283061" cy="2880320"/>
            </a:xfrm>
            <a:prstGeom prst="ellipse">
              <a:avLst/>
            </a:prstGeom>
            <a:solidFill>
              <a:srgbClr val="FFCC99"/>
            </a:solidFill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Rectangle 6"/>
            <p:cNvSpPr>
              <a:spLocks noChangeArrowheads="1"/>
            </p:cNvSpPr>
            <p:nvPr/>
          </p:nvSpPr>
          <p:spPr bwMode="auto">
            <a:xfrm>
              <a:off x="611560" y="3529171"/>
              <a:ext cx="2520280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sz="2800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Цялостна информация във всички допирни точки</a:t>
              </a:r>
              <a:endParaRPr lang="bg-BG" sz="2800" b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3022600" y="2994025"/>
            <a:ext cx="3282950" cy="2881313"/>
          </a:xfrm>
          <a:prstGeom prst="ellipse">
            <a:avLst/>
          </a:prstGeom>
          <a:solidFill>
            <a:srgbClr val="CCFFCC"/>
          </a:solidFill>
          <a:ln w="571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CRM за управление, анализ и сътрудни-чество</a:t>
            </a:r>
            <a:endParaRPr lang="bg-BG" sz="280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61050" y="3117850"/>
            <a:ext cx="3103563" cy="2879725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Покритие на цялостния цикъл на връзки с клиентите</a:t>
            </a:r>
            <a:endParaRPr lang="bg-BG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3669" y="1916832"/>
            <a:ext cx="6444716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CC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SAP Supply Chain Management (SAP SCM)</a:t>
            </a:r>
            <a:endParaRPr lang="bg-BG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4638" y="2697163"/>
            <a:ext cx="3189287" cy="1754187"/>
            <a:chOff x="395536" y="2852936"/>
            <a:chExt cx="3312368" cy="1754326"/>
          </a:xfrm>
        </p:grpSpPr>
        <p:sp>
          <p:nvSpPr>
            <p:cNvPr id="5" name="Right Arrow Callout 4"/>
            <p:cNvSpPr/>
            <p:nvPr/>
          </p:nvSpPr>
          <p:spPr>
            <a:xfrm>
              <a:off x="395536" y="2852936"/>
              <a:ext cx="3312368" cy="1754326"/>
            </a:xfrm>
            <a:prstGeom prst="rightArrowCallout">
              <a:avLst/>
            </a:prstGeom>
            <a:solidFill>
              <a:srgbClr val="FFFF00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 sz="1800" b="0">
                <a:solidFill>
                  <a:prstClr val="black"/>
                </a:solidFill>
              </a:endParaRPr>
            </a:p>
          </p:txBody>
        </p:sp>
        <p:sp>
          <p:nvSpPr>
            <p:cNvPr id="54295" name="Rectangle 5"/>
            <p:cNvSpPr>
              <a:spLocks noChangeArrowheads="1"/>
            </p:cNvSpPr>
            <p:nvPr/>
          </p:nvSpPr>
          <p:spPr bwMode="auto">
            <a:xfrm>
              <a:off x="395536" y="2852936"/>
              <a:ext cx="2088232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sz="1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От планирането на веригата на доставки до организиране в мрежа на всички доставчици</a:t>
              </a:r>
              <a:endPara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40113" y="2697163"/>
            <a:ext cx="3148012" cy="2319337"/>
            <a:chOff x="3440831" y="2696700"/>
            <a:chExt cx="3147393" cy="2320544"/>
          </a:xfrm>
        </p:grpSpPr>
        <p:sp>
          <p:nvSpPr>
            <p:cNvPr id="16" name="Right Arrow Callout 15"/>
            <p:cNvSpPr/>
            <p:nvPr/>
          </p:nvSpPr>
          <p:spPr>
            <a:xfrm>
              <a:off x="3490033" y="2696700"/>
              <a:ext cx="3098191" cy="2307837"/>
            </a:xfrm>
            <a:prstGeom prst="rightArrowCallout">
              <a:avLst/>
            </a:prstGeom>
            <a:solidFill>
              <a:srgbClr val="0000FF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 sz="1800" b="0">
                <a:solidFill>
                  <a:prstClr val="black"/>
                </a:solidFill>
              </a:endParaRPr>
            </a:p>
          </p:txBody>
        </p:sp>
        <p:sp>
          <p:nvSpPr>
            <p:cNvPr id="54293" name="Rectangle 9"/>
            <p:cNvSpPr>
              <a:spLocks noChangeArrowheads="1"/>
            </p:cNvSpPr>
            <p:nvPr/>
          </p:nvSpPr>
          <p:spPr bwMode="auto">
            <a:xfrm>
              <a:off x="3440831" y="2708920"/>
              <a:ext cx="200762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bg-BG" sz="18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П</a:t>
              </a:r>
              <a:r>
                <a:rPr lang="ru-RU" sz="18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реход от линейна, последователна верига на доставките към адаптивна мрежа за управление на доставките</a:t>
              </a:r>
              <a:endParaRPr lang="bg-BG" sz="1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88125" y="2570163"/>
            <a:ext cx="2232025" cy="2586037"/>
          </a:xfrm>
          <a:prstGeom prst="rect">
            <a:avLst/>
          </a:prstGeom>
          <a:solidFill>
            <a:srgbClr val="92D05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80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Резултатът е цялостно решение, което покрива организацията на веригата на доставки, планиране, координация и изпълнение</a:t>
            </a:r>
            <a:endParaRPr lang="bg-BG" sz="180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13113" y="5483225"/>
            <a:ext cx="2482850" cy="720725"/>
          </a:xfrm>
          <a:prstGeom prst="ellipse">
            <a:avLst/>
          </a:prstGeom>
          <a:solidFill>
            <a:srgbClr val="FFCCCC"/>
          </a:solidFill>
          <a:ln w="5715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Решение интегрирано с: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23850" y="5016500"/>
            <a:ext cx="2232025" cy="1077913"/>
          </a:xfrm>
          <a:prstGeom prst="rect">
            <a:avLst/>
          </a:prstGeom>
          <a:solidFill>
            <a:srgbClr val="FF99FF"/>
          </a:solidFill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CRM</a:t>
            </a:r>
          </a:p>
          <a:p>
            <a:pPr algn="l" eaLnBrk="1" hangingPunct="1"/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SAP PLM</a:t>
            </a:r>
            <a:endParaRPr lang="bg-BG"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43663" y="5437188"/>
            <a:ext cx="2376487" cy="646112"/>
          </a:xfrm>
          <a:prstGeom prst="rect">
            <a:avLst/>
          </a:prstGeom>
          <a:solidFill>
            <a:srgbClr val="99FFCC"/>
          </a:solidFill>
          <a:ln w="5715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</a:t>
            </a:r>
          </a:p>
          <a:p>
            <a:pPr eaLnBrk="1" hangingPunct="1"/>
            <a:r>
              <a:rPr lang="en-US" sz="18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Business Intelligence</a:t>
            </a:r>
            <a:endParaRPr lang="bg-BG" sz="180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2571750" y="5662613"/>
            <a:ext cx="757238" cy="322262"/>
          </a:xfrm>
          <a:prstGeom prst="leftRightArrow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bg-BG" sz="1800" b="0">
              <a:solidFill>
                <a:prstClr val="white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5795963" y="5699125"/>
            <a:ext cx="647700" cy="288925"/>
          </a:xfrm>
          <a:prstGeom prst="leftRightArrow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bg-BG" sz="1800" b="0">
              <a:solidFill>
                <a:prstClr val="white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39975" y="4451350"/>
            <a:ext cx="1655763" cy="1104900"/>
          </a:xfrm>
          <a:prstGeom prst="straightConnector1">
            <a:avLst/>
          </a:prstGeom>
          <a:ln w="571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>
            <a:off x="4554538" y="4943475"/>
            <a:ext cx="0" cy="539750"/>
          </a:xfrm>
          <a:prstGeom prst="straightConnector1">
            <a:avLst/>
          </a:prstGeom>
          <a:ln w="571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7"/>
          </p:cNvCxnSpPr>
          <p:nvPr/>
        </p:nvCxnSpPr>
        <p:spPr>
          <a:xfrm flipH="1">
            <a:off x="5432425" y="5156200"/>
            <a:ext cx="1155700" cy="433388"/>
          </a:xfrm>
          <a:prstGeom prst="straightConnector1">
            <a:avLst/>
          </a:prstGeom>
          <a:ln w="571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23" grpId="0" animBg="1"/>
      <p:bldP spid="20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9792" y="1916832"/>
            <a:ext cx="4392488" cy="523220"/>
          </a:xfrm>
          <a:prstGeom prst="rect">
            <a:avLst/>
          </a:prstGeom>
          <a:solidFill>
            <a:srgbClr val="99FF99"/>
          </a:solidFill>
          <a:ln w="38100">
            <a:solidFill>
              <a:srgbClr val="6600CC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SAP Human Resources</a:t>
            </a:r>
            <a:endParaRPr lang="bg-BG" sz="280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71700"/>
            <a:ext cx="187325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7950" y="4067175"/>
            <a:ext cx="2879725" cy="2032000"/>
            <a:chOff x="107504" y="3954905"/>
            <a:chExt cx="2880320" cy="2031325"/>
          </a:xfrm>
        </p:grpSpPr>
        <p:sp>
          <p:nvSpPr>
            <p:cNvPr id="7" name="Vertical Scroll 6"/>
            <p:cNvSpPr/>
            <p:nvPr/>
          </p:nvSpPr>
          <p:spPr>
            <a:xfrm>
              <a:off x="107504" y="3954905"/>
              <a:ext cx="2880320" cy="2031325"/>
            </a:xfrm>
            <a:prstGeom prst="verticalScroll">
              <a:avLst/>
            </a:prstGeom>
            <a:solidFill>
              <a:srgbClr val="99FFCC"/>
            </a:solidFill>
            <a:ln w="57150"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 sz="1800" b="0">
                <a:solidFill>
                  <a:srgbClr val="FF0000"/>
                </a:solidFill>
              </a:endParaRPr>
            </a:p>
          </p:txBody>
        </p:sp>
        <p:sp>
          <p:nvSpPr>
            <p:cNvPr id="55314" name="Rectangle 7"/>
            <p:cNvSpPr>
              <a:spLocks noChangeArrowheads="1"/>
            </p:cNvSpPr>
            <p:nvPr/>
          </p:nvSpPr>
          <p:spPr bwMode="auto">
            <a:xfrm>
              <a:off x="467544" y="3954905"/>
              <a:ext cx="2232248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bg-BG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Р</a:t>
              </a:r>
              <a:r>
                <a:rPr lang="ru-RU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азработени са разнообразни, специфични за България справки и документи – длъжностно и щатно разписание, обходен лист, трудови договори, допълнителни споразумения и заповеди</a:t>
              </a:r>
              <a:endParaRPr lang="bg-BG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367188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32138" y="44958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9600" b="0">
                <a:solidFill>
                  <a:srgbClr val="FF00FF"/>
                </a:solidFill>
                <a:latin typeface="Calibri" pitchFamily="34" charset="0"/>
              </a:rPr>
              <a:t>+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572000" y="4221163"/>
            <a:ext cx="3887788" cy="1871662"/>
            <a:chOff x="4572000" y="4221088"/>
            <a:chExt cx="3888432" cy="1872208"/>
          </a:xfrm>
        </p:grpSpPr>
        <p:sp>
          <p:nvSpPr>
            <p:cNvPr id="12" name="Cube 11"/>
            <p:cNvSpPr/>
            <p:nvPr/>
          </p:nvSpPr>
          <p:spPr>
            <a:xfrm>
              <a:off x="4572000" y="4221088"/>
              <a:ext cx="3888432" cy="1872208"/>
            </a:xfrm>
            <a:prstGeom prst="cube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 sz="1800" b="0">
                <a:solidFill>
                  <a:prstClr val="white"/>
                </a:solidFill>
              </a:endParaRPr>
            </a:p>
          </p:txBody>
        </p:sp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4572000" y="4785901"/>
              <a:ext cx="347508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Изчисляване и изплащане на възнагражденията на служителите в българските компании</a:t>
              </a:r>
              <a:endParaRPr lang="bg-BG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364294" y="4437051"/>
              <a:ext cx="2303844" cy="0"/>
            </a:xfrm>
            <a:prstGeom prst="line">
              <a:avLst/>
            </a:prstGeom>
            <a:ln w="762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755650" y="-100013"/>
            <a:ext cx="7772400" cy="100013"/>
          </a:xfrm>
        </p:spPr>
        <p:txBody>
          <a:bodyPr/>
          <a:lstStyle/>
          <a:p>
            <a:pPr eaLnBrk="1" hangingPunct="1"/>
            <a:endParaRPr lang="bg-BG" sz="40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353425" cy="5616575"/>
          </a:xfrm>
          <a:solidFill>
            <a:srgbClr val="66FF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1.1.2. Определение на </a:t>
            </a:r>
            <a:r>
              <a:rPr lang="en-US" sz="2400" b="1" smtClean="0">
                <a:solidFill>
                  <a:srgbClr val="0000FF"/>
                </a:solidFill>
              </a:rPr>
              <a:t>ERP Systems.</a:t>
            </a:r>
            <a:endParaRPr lang="bg-BG" sz="2400" b="1" smtClean="0"/>
          </a:p>
          <a:p>
            <a:pPr eaLnBrk="1" hangingPunct="1"/>
            <a:r>
              <a:rPr lang="bg-BG" sz="2400" b="1" smtClean="0"/>
              <a:t>Системите за управление на ресурсите на предприятието </a:t>
            </a:r>
            <a:r>
              <a:rPr lang="en-US" sz="2400" b="1" smtClean="0"/>
              <a:t>(ERP Systems) </a:t>
            </a:r>
            <a:r>
              <a:rPr lang="bg-BG" sz="2400" b="1" smtClean="0"/>
              <a:t>са корпоративни информационно-управляващи системи от ново поколение. Те представляват систематизирана съвкупност от съвременни технически, програмни, технологични и информационни средства, които заедно с авангардни управленски методи, техники и технологии, съчетани с опита, професионализма и ерудицията на специалистите и мениджърите, осъществяват управлението на предприятията, фирмите и корпорациите на рационална и ефективна основа, от производствено-технологична, финансово-икономическа и социална гледна точка.</a:t>
            </a:r>
            <a:endParaRPr lang="bg-BG" sz="2400" b="1" smtClean="0">
              <a:solidFill>
                <a:srgbClr val="0000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3850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nimBg="1"/>
      <p:bldP spid="174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988840"/>
            <a:ext cx="3024336" cy="646331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FF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SAP</a:t>
            </a:r>
            <a:r>
              <a:rPr lang="bg-BG" sz="36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PLM</a:t>
            </a:r>
            <a:endParaRPr lang="bg-BG" sz="36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0938" y="1844675"/>
            <a:ext cx="5202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http://translate.google.bg/translate?hl=bg&amp;langpair=en%7Cbg&amp;u=http://www.ptc.com/solutions/product-lifecycle-management/</a:t>
            </a:r>
            <a:endParaRPr lang="bg-BG" sz="1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288" y="2905125"/>
            <a:ext cx="415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Lifecycle Management  - PLM:  </a:t>
            </a:r>
            <a:endParaRPr lang="bg-BG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89363"/>
            <a:ext cx="2152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381375"/>
            <a:ext cx="6407150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54513" y="2368550"/>
            <a:ext cx="4608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съвременна и перспективна специализирана информационна система, реализирана под формата на бизнес социална мрежа, за ефективно управление на продуктите през всички етапи на жизнения цикъл.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0513" y="1871663"/>
            <a:ext cx="8602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Manufacturing </a:t>
            </a:r>
            <a:r>
              <a:rPr lang="en-US" sz="28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bg-BG" sz="2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оперативно управление на производството: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08275"/>
            <a:ext cx="3317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79838" y="2708275"/>
            <a:ext cx="51133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ü"/>
            </a:pP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Система за управление на качеството;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ü"/>
            </a:pP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Ефективно управление на производствените и бизнес процесите – заявки (поръчки), производствена програма (задание), логистично и ресурсно осигуряване и обвързване, производствени графици;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ü"/>
            </a:pP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Производствена архитектура ориентирана към обслужване на дейностите, процесите и оперециите – оперативно планиране, отчитане, анализ, контрол и регулиране;</a:t>
            </a:r>
          </a:p>
          <a:p>
            <a:pPr algn="l" eaLnBrk="1" hangingPunct="1">
              <a:buClr>
                <a:srgbClr val="FF0000"/>
              </a:buClr>
              <a:buSzPct val="120000"/>
              <a:buFont typeface="Wingdings" pitchFamily="2" charset="2"/>
              <a:buChar char="ü"/>
            </a:pPr>
            <a:r>
              <a:rPr lang="bg-BG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Разходи, себестойност и ефективност.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FF00FF"/>
          </a:solidFill>
          <a:ln>
            <a:solidFill>
              <a:srgbClr val="FFFF00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0000CC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функционалности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0513" y="1871663"/>
            <a:ext cx="8602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SAP Sustainability 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bg-BG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управление на устойчивото развитие на бизнеса: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3240087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5363" y="2413000"/>
            <a:ext cx="5256212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Устойчивото развитие е начин за водене на бизнеса, при който се постига: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20000"/>
              <a:buFont typeface="Wingdings" pitchFamily="2" charset="2"/>
              <a:buChar char="v"/>
              <a:defRPr/>
            </a:pPr>
            <a:r>
              <a:rPr lang="ru-RU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Икономическо развитие, осигуряващо нарастващ жизнен стандарт;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20000"/>
              <a:buFont typeface="Wingdings" pitchFamily="2" charset="2"/>
              <a:buChar char="v"/>
              <a:defRPr/>
            </a:pPr>
            <a:r>
              <a:rPr lang="ru-RU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Опазване и подобряване на околната среда и за в бъдеще;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20000"/>
              <a:buFont typeface="Wingdings" pitchFamily="2" charset="2"/>
              <a:buChar char="v"/>
              <a:defRPr/>
            </a:pPr>
            <a:r>
              <a:rPr lang="ru-RU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Измеренията на устойчивото развитие са четири: социално, икономическо,  екологично и институционално.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1730375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SAP Business Intelligence - </a:t>
            </a:r>
            <a:r>
              <a:rPr lang="bg-BG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ПРЕДНАЗНАЧЕНИЕ</a:t>
            </a:r>
            <a:endParaRPr lang="bg-BG" b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2376488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213" y="2446338"/>
            <a:ext cx="6080125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Business Intelligence предлага продукт за стратегическо управление, изпълнен със съдържание, напълно уеб-базиран, който позволява на фирмите да: 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20000"/>
              <a:buFont typeface="Wingdings" pitchFamily="2" charset="2"/>
              <a:buChar char="Ø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Представят своите стратегии визуално и да ги превръщат в действие; 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20000"/>
              <a:buFont typeface="Wingdings" pitchFamily="2" charset="2"/>
              <a:buChar char="Ø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Свеждат целите на фирмите чрез виртуални, вътрешно-фирмени екипи; 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20000"/>
              <a:buFont typeface="Wingdings" pitchFamily="2" charset="2"/>
              <a:buChar char="Ø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Приспособяват бързо стратегията си, за да отговорят на пазарните промени; 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20000"/>
              <a:buFont typeface="Wingdings" pitchFamily="2" charset="2"/>
              <a:buChar char="Ø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Наблюдават производителността на</a:t>
            </a:r>
            <a:r>
              <a:rPr lang="en-US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ключови фактори чрез външни и вътрешни показатели; 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20000"/>
              <a:buFont typeface="Wingdings" pitchFamily="2" charset="2"/>
              <a:buChar char="Ø"/>
              <a:defRPr/>
            </a:pPr>
            <a:r>
              <a:rPr lang="ru-RU" sz="1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Анализират и оптимизират производителността на базата на единен бизнес модел.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-112713"/>
            <a:ext cx="6205538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Punched Tape 2"/>
          <p:cNvSpPr/>
          <p:nvPr/>
        </p:nvSpPr>
        <p:spPr>
          <a:xfrm>
            <a:off x="3131840" y="145658"/>
            <a:ext cx="5688632" cy="1584176"/>
          </a:xfrm>
          <a:prstGeom prst="flowChartPunchedTape">
            <a:avLst/>
          </a:prstGeom>
          <a:solidFill>
            <a:srgbClr val="66FFFF"/>
          </a:solidFill>
          <a:ln w="57150">
            <a:solidFill>
              <a:srgbClr val="0000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SAP Business Suite</a:t>
            </a:r>
            <a:r>
              <a:rPr lang="bg-BG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7 – </a:t>
            </a:r>
            <a:r>
              <a:rPr lang="en-US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6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bg-BG" sz="2800" cap="all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по-важни ПЛАТФОРМИ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1730375"/>
            <a:ext cx="806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SAP Business Intelligence - </a:t>
            </a:r>
            <a:r>
              <a:rPr lang="bg-BG" sz="3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СЪДЪРЖАНИЕ</a:t>
            </a:r>
            <a:endParaRPr lang="bg-BG" b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2700338"/>
            <a:ext cx="262413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6238" y="2349500"/>
            <a:ext cx="5976937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Business Intelligence </a:t>
            </a:r>
            <a:r>
              <a:rPr lang="bg-BG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вклющчва следните компоненти: 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10000"/>
              <a:buFont typeface="+mj-lt"/>
              <a:buAutoNum type="arabicPeriod"/>
              <a:defRPr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Business Information Warehouse (SAP BW)</a:t>
            </a:r>
            <a:r>
              <a:rPr lang="bg-BG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10000"/>
              <a:buFont typeface="+mj-lt"/>
              <a:buAutoNum type="arabicPeriod"/>
              <a:defRPr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Knowledge Management (SAP KM)</a:t>
            </a:r>
            <a:r>
              <a:rPr lang="bg-BG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10000"/>
              <a:buFont typeface="+mj-lt"/>
              <a:buAutoNum type="arabicPeriod"/>
              <a:defRPr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Strategic Enterprise Management (SAP SEM)</a:t>
            </a:r>
            <a:r>
              <a:rPr lang="bg-BG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SAP Business Intelligence </a:t>
            </a:r>
            <a:r>
              <a:rPr lang="bg-BG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предлага повече от 75 предварително конфигурирани потребителски роли и предварително дефинирани анализи, които водят до предсказуемо внедряване и бърза възвращаемост на инвестициите.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712913"/>
            <a:ext cx="8250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Business Intelligence</a:t>
            </a:r>
            <a:r>
              <a:rPr lang="bg-BG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bg-BG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КОНЦЕПТУАЛЕН МОДЕЛ</a:t>
            </a:r>
            <a:endParaRPr lang="bg-BG" sz="2000" b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14575"/>
            <a:ext cx="8856662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-98425"/>
            <a:ext cx="6205538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750" y="1811338"/>
            <a:ext cx="828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SAP Mobile – </a:t>
            </a:r>
            <a:r>
              <a:rPr lang="bg-BG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ПЛАТФОРМА ЗА МОБИЛЕН БИЗНЕС</a:t>
            </a:r>
            <a:r>
              <a:rPr lang="en-US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7175" y="3105150"/>
            <a:ext cx="4578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http://www54.sap.com/solutions/tech/mobile.html</a:t>
            </a:r>
            <a:endParaRPr lang="bg-BG" sz="4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636838"/>
            <a:ext cx="3305175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-100013"/>
            <a:ext cx="6205537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750" y="1811338"/>
            <a:ext cx="8280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SAP </a:t>
            </a:r>
            <a:r>
              <a:rPr lang="bg-BG" sz="540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540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Business in the cloud</a:t>
            </a:r>
            <a:r>
              <a:rPr lang="en-US" sz="540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540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60838" y="2997200"/>
            <a:ext cx="457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http://www.youtube.com/watch?feature=player_detailpage&amp;v=0HPqjNzO7aY</a:t>
            </a:r>
            <a:endParaRPr lang="bg-BG" sz="4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41663"/>
            <a:ext cx="33845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-26988"/>
            <a:ext cx="6205538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39750" y="1811338"/>
            <a:ext cx="8280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540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-26988"/>
            <a:ext cx="6205538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5875" y="1919288"/>
            <a:ext cx="67881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SAP Smart Business Solutions</a:t>
            </a:r>
            <a:endParaRPr lang="bg-BG" sz="4000" b="0">
              <a:solidFill>
                <a:srgbClr val="99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5738" y="2733675"/>
            <a:ext cx="4824412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990099"/>
              </a:buClr>
              <a:buSzPct val="120000"/>
              <a:buFont typeface="Wingdings" pitchFamily="2" charset="2"/>
              <a:buChar char="v"/>
            </a:pPr>
            <a:r>
              <a:rPr lang="ru-RU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Малките и средни фирми имат уникални нужди. Те се нуждаят от ценово-ефективно решение, което да бъде внедрено бързо. Решение, което ще продължи да отговаря на техните нужди с растежа на техния бизнес; </a:t>
            </a:r>
          </a:p>
          <a:p>
            <a:pPr marL="342900" indent="-342900" algn="l">
              <a:buClr>
                <a:srgbClr val="990099"/>
              </a:buClr>
              <a:buSzPct val="120000"/>
              <a:buFont typeface="Wingdings" pitchFamily="2" charset="2"/>
              <a:buChar char="v"/>
            </a:pPr>
            <a:endParaRPr lang="ru-RU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Clr>
                <a:srgbClr val="990099"/>
              </a:buClr>
              <a:buSzPct val="120000"/>
              <a:buFont typeface="Wingdings" pitchFamily="2" charset="2"/>
              <a:buChar char="v"/>
            </a:pPr>
            <a:r>
              <a:rPr lang="ru-RU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SAP Smart Business Solutions е решение, създадено специално за пазара на малките и средноголеми фирми (SMB).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2738"/>
            <a:ext cx="3384550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39750" y="1811338"/>
            <a:ext cx="8280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540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-26988"/>
            <a:ext cx="6205538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5875" y="1919288"/>
            <a:ext cx="67881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SAP Smart Business Solutions</a:t>
            </a:r>
            <a:endParaRPr lang="bg-BG" sz="4000" b="0">
              <a:solidFill>
                <a:srgbClr val="99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26209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06700" y="2638425"/>
            <a:ext cx="6169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ru-RU" sz="1800">
                <a:solidFill>
                  <a:srgbClr val="0000FF"/>
                </a:solidFill>
                <a:latin typeface="Calibri" pitchFamily="34" charset="0"/>
              </a:rPr>
              <a:t>SAP Business One </a:t>
            </a:r>
            <a:r>
              <a:rPr lang="ru-RU" sz="1400">
                <a:solidFill>
                  <a:srgbClr val="000000"/>
                </a:solidFill>
                <a:latin typeface="Calibri" pitchFamily="34" charset="0"/>
              </a:rPr>
              <a:t>- Това леко и мощно решение отговаря на всекидневните бизнес нужди, като притежава функционалности в областта на счетоводството, отчетността, логистиката, управление на продажбите и др. То е създадено за малки фирми, които нямат голяма необходимост от специфична за техния бранш функционалност. </a:t>
            </a:r>
          </a:p>
          <a:p>
            <a:pPr algn="l"/>
            <a:endParaRPr lang="ru-RU" sz="1400">
              <a:solidFill>
                <a:srgbClr val="000000"/>
              </a:solidFill>
              <a:latin typeface="Calibri" pitchFamily="34" charset="0"/>
            </a:endParaRPr>
          </a:p>
          <a:p>
            <a:pPr algn="l"/>
            <a:r>
              <a:rPr lang="ru-RU" sz="1800">
                <a:solidFill>
                  <a:srgbClr val="FF0000"/>
                </a:solidFill>
                <a:latin typeface="Calibri" pitchFamily="34" charset="0"/>
              </a:rPr>
              <a:t>SAP All-in-One </a:t>
            </a:r>
            <a:r>
              <a:rPr lang="ru-RU" sz="1400">
                <a:solidFill>
                  <a:srgbClr val="000000"/>
                </a:solidFill>
                <a:latin typeface="Calibri" pitchFamily="34" charset="0"/>
              </a:rPr>
              <a:t>- Това леко и цялостно решение се предлага с готова функционалност и може да бъде настроено за нуждите на </a:t>
            </a:r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всеки</a:t>
            </a:r>
            <a:r>
              <a:rPr lang="ru-RU" sz="1400">
                <a:solidFill>
                  <a:srgbClr val="000000"/>
                </a:solidFill>
                <a:latin typeface="Calibri" pitchFamily="34" charset="0"/>
              </a:rPr>
              <a:t> специфичен бранш. То е създадено за фирми със сериозна необходимост от браншова функционалност в управлението на техния бизнес. </a:t>
            </a:r>
          </a:p>
          <a:p>
            <a:pPr algn="l"/>
            <a:endParaRPr lang="ru-RU" sz="1400">
              <a:solidFill>
                <a:srgbClr val="000000"/>
              </a:solidFill>
              <a:latin typeface="Calibri" pitchFamily="34" charset="0"/>
            </a:endParaRPr>
          </a:p>
          <a:p>
            <a:pPr algn="l"/>
            <a:r>
              <a:rPr lang="ru-RU" sz="1800">
                <a:solidFill>
                  <a:srgbClr val="008000"/>
                </a:solidFill>
                <a:latin typeface="Calibri" pitchFamily="34" charset="0"/>
              </a:rPr>
              <a:t>SAP Business byDesign </a:t>
            </a:r>
            <a:r>
              <a:rPr lang="ru-RU" sz="1400">
                <a:solidFill>
                  <a:srgbClr val="000000"/>
                </a:solidFill>
                <a:latin typeface="Calibri" pitchFamily="34" charset="0"/>
              </a:rPr>
              <a:t>– най-цялостното и поддаващо се на адаптиране в света бизнес решение, SAP Business byDesign е проектирано да освободи средните предприятия от ограниченията на традиционните ИТ решение. В момента решението се предлага на клиенти в Китай, Франция, Германия, Великобритания и САЩ.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76250"/>
            <a:ext cx="6480175" cy="649288"/>
          </a:xfrm>
          <a:solidFill>
            <a:srgbClr val="FF9900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1.1.3.</a:t>
            </a:r>
            <a:r>
              <a:rPr lang="bg-BG" sz="2400" b="1" smtClean="0"/>
              <a:t> Базови измерения на </a:t>
            </a:r>
            <a:r>
              <a:rPr lang="en-US" sz="2400" b="1" smtClean="0"/>
              <a:t>ERP Systems.</a:t>
            </a:r>
            <a:endParaRPr lang="bg-BG" sz="24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4114800"/>
          </a:xfrm>
          <a:solidFill>
            <a:srgbClr val="99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1.1.3.1.</a:t>
            </a:r>
            <a:r>
              <a:rPr lang="bg-BG" sz="1800" b="1" smtClean="0"/>
              <a:t>  От гледна точка на компютризираните информационни и комуникационни технологии, ориентирани към бизнеса: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а) съвременни системи за автоматизирана обработка на бизнес информацията;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б) модерни управленски информационни системи: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  - системи за подпомагане на управленските решения;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  - бизнес експертни системи;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  - изпълнителски информационни системи.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в) използването на </a:t>
            </a:r>
            <a:r>
              <a:rPr lang="en-US" sz="1800" b="1" smtClean="0"/>
              <a:t>Internet, Extranet</a:t>
            </a:r>
            <a:r>
              <a:rPr lang="bg-BG" sz="1800" b="1" smtClean="0"/>
              <a:t> и </a:t>
            </a:r>
            <a:r>
              <a:rPr lang="en-US" sz="1800" b="1" smtClean="0"/>
              <a:t>Intranet</a:t>
            </a:r>
            <a:r>
              <a:rPr lang="bg-BG" sz="1800" b="1" smtClean="0"/>
              <a:t> в управлението на бизнеса;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г) методи, средства и технологии, основаващи се на знанието;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д) самообучаващи се бизнес организации.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build="p" animBg="1"/>
      <p:bldP spid="184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25193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278563"/>
            <a:ext cx="25177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6319838"/>
            <a:ext cx="4883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39750" y="1811338"/>
            <a:ext cx="8280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bg-BG" sz="540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-26988"/>
            <a:ext cx="6205537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5" y="1862138"/>
            <a:ext cx="7842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alibri" pitchFamily="34" charset="0"/>
              </a:rPr>
              <a:t>SAP.com </a:t>
            </a:r>
            <a:r>
              <a:rPr lang="bg-BG" sz="4800">
                <a:solidFill>
                  <a:srgbClr val="008000"/>
                </a:solidFill>
                <a:latin typeface="Calibri" pitchFamily="34" charset="0"/>
              </a:rPr>
              <a:t>Браншови решения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35375" y="2693988"/>
            <a:ext cx="25209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Aerospace &amp; Defence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Авиоиндустрия)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Automotive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Автомобилна промишленост)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Banking 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Банково дело)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Chemicals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Химическа промишленост)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Consumer Products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Стоки за потребление)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Engineering &amp; Construction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Инженеринг и строителство</a:t>
            </a:r>
            <a:r>
              <a:rPr lang="bg-BG" sz="1200">
                <a:solidFill>
                  <a:srgbClr val="000000"/>
                </a:solidFill>
                <a:latin typeface="Calibri" pitchFamily="34" charset="0"/>
              </a:rPr>
              <a:t>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Financial Service Provider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Финансов посредник)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Healthcare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Здравеопазване)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High Tech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Високи технологии)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Insurance</a:t>
            </a:r>
          </a:p>
          <a:p>
            <a:pPr algn="l" eaLnBrk="1" hangingPunct="1"/>
            <a:r>
              <a:rPr lang="en-US" sz="120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FF0000"/>
                </a:solidFill>
                <a:latin typeface="Calibri" pitchFamily="34" charset="0"/>
              </a:rPr>
              <a:t>Застраховане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91263" y="2660650"/>
            <a:ext cx="25288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Media 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Медии)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Mill Products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Преработвателна промишленост)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Mining 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Минна промишленост)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Oil &amp; Gas 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Петрол и газ)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Pharmaceuticals 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Фармацевтична промишленост)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Public Sector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Администрация)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Retail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Търговия на дребно)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Service Providers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Услуги)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Telecommunications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Телекомуникации) </a:t>
            </a:r>
          </a:p>
          <a:p>
            <a:pPr algn="l" eaLnBrk="1" hangingPunct="1"/>
            <a:r>
              <a:rPr lang="en-US" sz="1200">
                <a:solidFill>
                  <a:srgbClr val="000000"/>
                </a:solidFill>
                <a:latin typeface="Calibri" pitchFamily="34" charset="0"/>
              </a:rPr>
              <a:t>SAP Utilities </a:t>
            </a:r>
          </a:p>
          <a:p>
            <a:pPr algn="l" eaLnBrk="1" hangingPunct="1"/>
            <a:r>
              <a:rPr lang="en-US" sz="120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bg-BG" sz="1200">
                <a:solidFill>
                  <a:srgbClr val="0000FF"/>
                </a:solidFill>
                <a:latin typeface="Calibri" pitchFamily="34" charset="0"/>
              </a:rPr>
              <a:t>Енергетика и комунални услуги)</a:t>
            </a:r>
            <a:r>
              <a:rPr lang="bg-BG" sz="1200" b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175"/>
            <a:ext cx="295275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solidFill>
            <a:srgbClr val="66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z="2400" b="1" smtClean="0">
                <a:solidFill>
                  <a:srgbClr val="FF0000"/>
                </a:solidFill>
              </a:rPr>
              <a:t>2</a:t>
            </a:r>
            <a:r>
              <a:rPr lang="bg-BG" sz="2400" b="1" smtClean="0">
                <a:solidFill>
                  <a:srgbClr val="FF0000"/>
                </a:solidFill>
              </a:rPr>
              <a:t>.</a:t>
            </a:r>
            <a:r>
              <a:rPr lang="bg-BG" sz="2400" b="1" smtClean="0"/>
              <a:t> АОИИ в платформата за корпоративно управление на </a:t>
            </a:r>
            <a:r>
              <a:rPr lang="en-US" sz="2400" b="1" smtClean="0">
                <a:solidFill>
                  <a:srgbClr val="0000FF"/>
                </a:solidFill>
              </a:rPr>
              <a:t>Infor</a:t>
            </a:r>
            <a:r>
              <a:rPr lang="bg-BG" sz="2400" b="1" smtClean="0"/>
              <a:t> </a:t>
            </a:r>
            <a:r>
              <a:rPr lang="en-US" sz="2400" b="1" smtClean="0"/>
              <a:t>( SSA Global – BAAN).</a:t>
            </a:r>
            <a:endParaRPr lang="bg-BG" sz="2400" b="1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95738" y="1600200"/>
            <a:ext cx="4691062" cy="4525963"/>
          </a:xfrm>
          <a:solidFill>
            <a:srgbClr val="0000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>
            <a:flatTx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8000" b="1" smtClean="0">
                <a:solidFill>
                  <a:schemeClr val="bg1"/>
                </a:solidFill>
              </a:rPr>
              <a:t>Infor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b="1" smtClean="0">
                <a:solidFill>
                  <a:schemeClr val="bg1"/>
                </a:solidFill>
              </a:rPr>
              <a:t>(SSA Global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b="1" smtClean="0">
                <a:solidFill>
                  <a:schemeClr val="bg1"/>
                </a:solidFill>
              </a:rPr>
              <a:t>BAAN)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bg1"/>
                </a:solidFill>
              </a:rPr>
              <a:t>www.infor.com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hlinkClick r:id="rId3"/>
              </a:rPr>
              <a:t>www.ssaglobal.com</a:t>
            </a:r>
            <a:endParaRPr lang="en-US" sz="2800" b="1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bg1"/>
                </a:solidFill>
              </a:rPr>
              <a:t>www.baan.com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bg-BG" sz="2800" b="1" smtClean="0">
              <a:solidFill>
                <a:schemeClr val="bg1"/>
              </a:solidFill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pic>
        <p:nvPicPr>
          <p:cNvPr id="12296" name="Picture 8" descr="j0149629[1]"/>
          <p:cNvPicPr>
            <a:picLocks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700213"/>
            <a:ext cx="3025775" cy="4176712"/>
          </a:xfrm>
          <a:solidFill>
            <a:srgbClr val="FF66FF"/>
          </a:solidFill>
          <a:ln w="76200">
            <a:solidFill>
              <a:srgbClr val="0066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4" grpId="0" build="p" animBg="1"/>
      <p:bldP spid="122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- </a:t>
            </a:r>
            <a:r>
              <a:rPr lang="bg-BG" sz="2800">
                <a:solidFill>
                  <a:prstClr val="white"/>
                </a:solidFill>
              </a:rPr>
              <a:t>НАЧАЛНО ПРЕДСТАВЯНЕ</a:t>
            </a:r>
            <a:r>
              <a:rPr lang="en-US" sz="6000">
                <a:solidFill>
                  <a:prstClr val="white"/>
                </a:solidFill>
              </a:rPr>
              <a:t>    </a:t>
            </a:r>
            <a:endParaRPr lang="bg-BG" sz="6000">
              <a:solidFill>
                <a:prstClr val="white"/>
              </a:solidFill>
            </a:endParaRP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40200" y="5837238"/>
            <a:ext cx="469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http://www.infor.com/company/video-library/</a:t>
            </a:r>
            <a:endParaRPr lang="bg-BG" sz="180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273685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203575" y="2205038"/>
            <a:ext cx="5761038" cy="3455987"/>
          </a:xfrm>
          <a:prstGeom prst="roundRect">
            <a:avLst/>
          </a:prstGeom>
          <a:solidFill>
            <a:srgbClr val="CC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20000"/>
              <a:buFont typeface="Wingdings" pitchFamily="2" charset="2"/>
              <a:buChar char="ü"/>
              <a:defRPr/>
            </a:pPr>
            <a:r>
              <a:rPr lang="bg-BG" sz="1800">
                <a:solidFill>
                  <a:prstClr val="white"/>
                </a:solidFill>
              </a:rPr>
              <a:t>Третият по големина световен разработчик и доставчик на бизнес софтуер и приложни системи;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20000"/>
              <a:buFont typeface="Wingdings" pitchFamily="2" charset="2"/>
              <a:buChar char="ü"/>
              <a:defRPr/>
            </a:pPr>
            <a:r>
              <a:rPr lang="bg-BG" sz="1800">
                <a:solidFill>
                  <a:prstClr val="white"/>
                </a:solidFill>
              </a:rPr>
              <a:t>70000 клиенти и 12400 служители в 194 страни на света;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20000"/>
              <a:buFont typeface="Wingdings" pitchFamily="2" charset="2"/>
              <a:buChar char="ü"/>
              <a:defRPr/>
            </a:pPr>
            <a:r>
              <a:rPr lang="bg-BG" sz="1800">
                <a:solidFill>
                  <a:prstClr val="white"/>
                </a:solidFill>
              </a:rPr>
              <a:t>Иновативна компания в областта на информационните технологии и системи ориентирани към бизнеса;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120000"/>
              <a:buFont typeface="Wingdings" pitchFamily="2" charset="2"/>
              <a:buChar char="ü"/>
              <a:defRPr/>
            </a:pPr>
            <a:r>
              <a:rPr lang="bg-BG" sz="1800">
                <a:solidFill>
                  <a:prstClr val="white"/>
                </a:solidFill>
              </a:rPr>
              <a:t>Решения позволяващи използване на корпоративна инфраструктура или  </a:t>
            </a:r>
            <a:r>
              <a:rPr lang="en-US" sz="1800">
                <a:solidFill>
                  <a:prstClr val="white"/>
                </a:solidFill>
              </a:rPr>
              <a:t>Cloud Computing.</a:t>
            </a:r>
            <a:endParaRPr lang="bg-BG" sz="1800">
              <a:solidFill>
                <a:prstClr val="white"/>
              </a:solidFill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bg-BG" sz="14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775" y="5837238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800">
                <a:solidFill>
                  <a:srgbClr val="FF0000"/>
                </a:solidFill>
                <a:latin typeface="Calibri" pitchFamily="34" charset="0"/>
              </a:rPr>
              <a:t>Виж видео: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 </a:t>
            </a:r>
            <a:r>
              <a:rPr lang="bg-BG" sz="3600">
                <a:solidFill>
                  <a:prstClr val="white"/>
                </a:solidFill>
              </a:rPr>
              <a:t>МЯСТО В БИЗНЕСА</a:t>
            </a:r>
            <a:r>
              <a:rPr lang="en-US" sz="3600">
                <a:solidFill>
                  <a:prstClr val="white"/>
                </a:solidFill>
              </a:rPr>
              <a:t>    </a:t>
            </a:r>
            <a:endParaRPr lang="bg-BG" sz="3600">
              <a:solidFill>
                <a:prstClr val="white"/>
              </a:solidFill>
            </a:endParaRPr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59113" y="2060575"/>
            <a:ext cx="29352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19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най-големи космически компании;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12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13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най-големи компонии в областта на високите технологии;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9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топ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фармацевтични компании;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82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ог топ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100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автомобилни доставчици;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26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35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най-големи глобални търговци на дребно;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26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топ 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50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индустриални дистрибутори;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6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топ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пивоварни;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6938" y="2060575"/>
            <a:ext cx="29162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8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топ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американски интеграрани мрежови доставчици;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19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от топ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американски болници;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Над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1,100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компании за снаражения и екипировки;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Над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1,200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държавни и регионални правителствени агенции;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Над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3,000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компании в областта на финансовите услуги;</a:t>
            </a:r>
            <a:endParaRPr lang="en-US" sz="180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Font typeface="Arial" charset="0"/>
              <a:buChar char="•"/>
            </a:pP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Над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4,700 </a:t>
            </a:r>
            <a:r>
              <a:rPr lang="bg-BG" sz="1800">
                <a:solidFill>
                  <a:srgbClr val="000000"/>
                </a:solidFill>
                <a:latin typeface="Calibri" pitchFamily="34" charset="0"/>
              </a:rPr>
              <a:t>производители на техника.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498725"/>
            <a:ext cx="2700338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 </a:t>
            </a:r>
            <a:r>
              <a:rPr lang="bg-BG" sz="3200">
                <a:solidFill>
                  <a:prstClr val="white"/>
                </a:solidFill>
              </a:rPr>
              <a:t>ПРОДУКТОВО ПОРТФОЛИО</a:t>
            </a:r>
            <a:r>
              <a:rPr lang="en-US" sz="3200">
                <a:solidFill>
                  <a:prstClr val="white"/>
                </a:solidFill>
              </a:rPr>
              <a:t>    </a:t>
            </a:r>
            <a:endParaRPr lang="bg-BG" sz="3200">
              <a:solidFill>
                <a:prstClr val="white"/>
              </a:solidFill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7950" y="2349500"/>
            <a:ext cx="1871663" cy="935038"/>
          </a:xfrm>
          <a:prstGeom prst="roundRect">
            <a:avLst/>
          </a:prstGeom>
          <a:solidFill>
            <a:srgbClr val="99FFCC"/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Customer Relationship Management </a:t>
            </a:r>
            <a:r>
              <a:rPr lang="en-US" sz="1400">
                <a:solidFill>
                  <a:srgbClr val="FF0000"/>
                </a:solidFill>
              </a:rPr>
              <a:t>(CRM)</a:t>
            </a:r>
            <a:endParaRPr lang="bg-BG" sz="140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05050" y="2349500"/>
            <a:ext cx="1873250" cy="935038"/>
          </a:xfrm>
          <a:prstGeom prst="roundRect">
            <a:avLst/>
          </a:prstGeom>
          <a:solidFill>
            <a:srgbClr val="FFCCFF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Enterprise Asset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0000FF"/>
                </a:solidFill>
              </a:rPr>
              <a:t>Управление на активите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70388" y="2349500"/>
            <a:ext cx="2160587" cy="93503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Enterprise Performance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008000"/>
                </a:solidFill>
              </a:rPr>
              <a:t>Управление на проивозителността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91350" y="2347913"/>
            <a:ext cx="1871663" cy="935037"/>
          </a:xfrm>
          <a:prstGeom prst="roundRect">
            <a:avLst/>
          </a:prstGeom>
          <a:solidFill>
            <a:srgbClr val="FFCC66"/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Enterprise Resource Planning (ERP)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6600CC"/>
                </a:solidFill>
              </a:rPr>
              <a:t>Управление на ресурсите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19925" y="3771900"/>
            <a:ext cx="1873250" cy="936625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Financial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FF0000"/>
                </a:solidFill>
              </a:rPr>
              <a:t>Управление на финансите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27863" y="5229225"/>
            <a:ext cx="1871662" cy="936625"/>
          </a:xfrm>
          <a:prstGeom prst="roundRect">
            <a:avLst/>
          </a:prstGeom>
          <a:solidFill>
            <a:srgbClr val="9999FF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Human Capital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660066"/>
                </a:solidFill>
              </a:rPr>
              <a:t>Управление на човешкия капитал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0" y="5229225"/>
            <a:ext cx="2087563" cy="936625"/>
          </a:xfrm>
          <a:prstGeom prst="roundRect">
            <a:avLst/>
          </a:prstGeom>
          <a:solidFill>
            <a:srgbClr val="FF999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Product Lifecycle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0000CC"/>
                </a:solidFill>
              </a:rPr>
              <a:t>Управление жизнения цикъл на продукта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39975" y="5232400"/>
            <a:ext cx="1871663" cy="936625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Service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660066"/>
                </a:solidFill>
              </a:rPr>
              <a:t>Управление на услугите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2238" y="5229225"/>
            <a:ext cx="1965325" cy="936625"/>
          </a:xfrm>
          <a:prstGeom prst="roundRect">
            <a:avLst/>
          </a:prstGeom>
          <a:solidFill>
            <a:srgbClr val="FF9900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Supply Chain Management (SCM)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006600"/>
                </a:solidFill>
              </a:rPr>
              <a:t>Управление веригите на доставка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950" y="3789363"/>
            <a:ext cx="1871663" cy="935037"/>
          </a:xfrm>
          <a:prstGeom prst="roundRect">
            <a:avLst/>
          </a:prstGeom>
          <a:solidFill>
            <a:srgbClr val="FFCCFF"/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Additional Products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>
                <a:solidFill>
                  <a:srgbClr val="6600CC"/>
                </a:solidFill>
              </a:rPr>
              <a:t>Допълнителни продукти 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908175" y="3213100"/>
            <a:ext cx="5119688" cy="2106613"/>
            <a:chOff x="1907704" y="3212976"/>
            <a:chExt cx="5119666" cy="2106721"/>
          </a:xfrm>
        </p:grpSpPr>
        <p:sp>
          <p:nvSpPr>
            <p:cNvPr id="5" name="Plaque 4"/>
            <p:cNvSpPr/>
            <p:nvPr/>
          </p:nvSpPr>
          <p:spPr>
            <a:xfrm>
              <a:off x="3060224" y="3644798"/>
              <a:ext cx="2841613" cy="1208150"/>
            </a:xfrm>
            <a:prstGeom prst="plaque">
              <a:avLst/>
            </a:prstGeom>
            <a:solidFill>
              <a:srgbClr val="FFFF00"/>
            </a:solidFill>
            <a:ln w="762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1800">
                  <a:solidFill>
                    <a:srgbClr val="0000FF"/>
                  </a:solidFill>
                </a:rPr>
                <a:t>НАБОР ОТ ИНТЕГРИРАНИ СОФТУЕРНИ ПРОДУКТИ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907704" y="3212976"/>
              <a:ext cx="1333494" cy="558829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</p:cNvCxnSpPr>
            <p:nvPr/>
          </p:nvCxnSpPr>
          <p:spPr>
            <a:xfrm>
              <a:off x="3241198" y="3284418"/>
              <a:ext cx="1117595" cy="360380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</p:cNvCxnSpPr>
            <p:nvPr/>
          </p:nvCxnSpPr>
          <p:spPr>
            <a:xfrm flipH="1">
              <a:off x="4393718" y="3284418"/>
              <a:ext cx="1057270" cy="315928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724038" y="3212976"/>
              <a:ext cx="1303332" cy="558829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11" idx="1"/>
            </p:cNvCxnSpPr>
            <p:nvPr/>
          </p:nvCxnSpPr>
          <p:spPr>
            <a:xfrm flipV="1">
              <a:off x="5901837" y="4240142"/>
              <a:ext cx="1119183" cy="7937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24038" y="4708478"/>
              <a:ext cx="1303332" cy="611219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</p:cNvCxnSpPr>
            <p:nvPr/>
          </p:nvCxnSpPr>
          <p:spPr>
            <a:xfrm>
              <a:off x="4481031" y="4852948"/>
              <a:ext cx="1211257" cy="376256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0"/>
              <a:endCxn id="5" idx="2"/>
            </p:cNvCxnSpPr>
            <p:nvPr/>
          </p:nvCxnSpPr>
          <p:spPr>
            <a:xfrm flipV="1">
              <a:off x="3276123" y="4852948"/>
              <a:ext cx="1204908" cy="379431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087091" y="4708478"/>
              <a:ext cx="1154107" cy="611219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942629" y="4227441"/>
              <a:ext cx="1117595" cy="7937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 </a:t>
            </a:r>
            <a:r>
              <a:rPr lang="bg-BG" sz="3200">
                <a:solidFill>
                  <a:prstClr val="white"/>
                </a:solidFill>
              </a:rPr>
              <a:t>ТЕХНОЛОГИЧНО ПОРТФОЛИО</a:t>
            </a:r>
            <a:r>
              <a:rPr lang="en-US" sz="3600">
                <a:solidFill>
                  <a:prstClr val="white"/>
                </a:solidFill>
              </a:rPr>
              <a:t>    </a:t>
            </a:r>
            <a:endParaRPr lang="bg-BG" sz="3600">
              <a:solidFill>
                <a:prstClr val="white"/>
              </a:solidFill>
            </a:endParaRPr>
          </a:p>
        </p:txBody>
      </p:sp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5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395288" y="2133600"/>
            <a:ext cx="2305050" cy="1366838"/>
          </a:xfrm>
          <a:prstGeom prst="flowChartPredefinedProcess">
            <a:avLst/>
          </a:prstGeom>
          <a:solidFill>
            <a:srgbClr val="FF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Infor 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FF0000"/>
                </a:solidFill>
              </a:rPr>
              <a:t>Интеграция на целия бизнес процес</a:t>
            </a:r>
          </a:p>
        </p:txBody>
      </p:sp>
      <p:sp>
        <p:nvSpPr>
          <p:cNvPr id="10" name="Flowchart: Predefined Process 9"/>
          <p:cNvSpPr/>
          <p:nvPr/>
        </p:nvSpPr>
        <p:spPr>
          <a:xfrm>
            <a:off x="3346450" y="2133600"/>
            <a:ext cx="2424113" cy="1366838"/>
          </a:xfrm>
          <a:prstGeom prst="flowChartPredefinedProcess">
            <a:avLst/>
          </a:prstGeom>
          <a:solidFill>
            <a:srgbClr val="66FFFF"/>
          </a:solidFill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Infor ION</a:t>
            </a:r>
            <a:r>
              <a:rPr lang="bg-BG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prstClr val="black"/>
                </a:solidFill>
              </a:rPr>
              <a:t>Experience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0000FF"/>
                </a:solidFill>
              </a:rPr>
              <a:t>Подобряване на потребителския опит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6300788" y="2111375"/>
            <a:ext cx="2424112" cy="1368425"/>
          </a:xfrm>
          <a:prstGeom prst="flowChartPredefinedProcess">
            <a:avLst/>
          </a:prstGeom>
          <a:solidFill>
            <a:srgbClr val="FFCCFF"/>
          </a:solidFill>
          <a:ln w="571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Infor ION</a:t>
            </a:r>
            <a:r>
              <a:rPr lang="bg-BG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prstClr val="black"/>
                </a:solidFill>
              </a:rPr>
              <a:t>Intelligence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006600"/>
                </a:solidFill>
              </a:rPr>
              <a:t>Аналитични решения</a:t>
            </a:r>
          </a:p>
        </p:txBody>
      </p:sp>
      <p:sp>
        <p:nvSpPr>
          <p:cNvPr id="13" name="Flowchart: Predefined Process 12"/>
          <p:cNvSpPr/>
          <p:nvPr/>
        </p:nvSpPr>
        <p:spPr>
          <a:xfrm>
            <a:off x="334963" y="4868863"/>
            <a:ext cx="2424112" cy="1368425"/>
          </a:xfrm>
          <a:prstGeom prst="flowChartPredefinedProcess">
            <a:avLst/>
          </a:prstGeom>
          <a:solidFill>
            <a:srgbClr val="99FFCC"/>
          </a:solidFill>
          <a:ln w="571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Infor ION</a:t>
            </a:r>
            <a:r>
              <a:rPr lang="bg-BG" sz="1800">
                <a:solidFill>
                  <a:prstClr val="black"/>
                </a:solidFill>
              </a:rPr>
              <a:t> </a:t>
            </a:r>
            <a:r>
              <a:rPr lang="en-US" sz="1800">
                <a:solidFill>
                  <a:prstClr val="black"/>
                </a:solidFill>
              </a:rPr>
              <a:t>Proucess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9900CC"/>
                </a:solidFill>
              </a:rPr>
              <a:t>Оптимална работна среда</a:t>
            </a:r>
          </a:p>
        </p:txBody>
      </p:sp>
      <p:sp>
        <p:nvSpPr>
          <p:cNvPr id="14" name="Flowchart: Predefined Process 13"/>
          <p:cNvSpPr/>
          <p:nvPr/>
        </p:nvSpPr>
        <p:spPr>
          <a:xfrm>
            <a:off x="6318250" y="4868863"/>
            <a:ext cx="2424113" cy="1368425"/>
          </a:xfrm>
          <a:prstGeom prst="flowChartPredefinedProcess">
            <a:avLst/>
          </a:prstGeom>
          <a:solidFill>
            <a:srgbClr val="FFCC99"/>
          </a:solidFill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Infor Business Cloud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srgbClr val="800080"/>
                </a:solidFill>
              </a:rPr>
              <a:t>Корпоративен облачен компютинг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547813" y="3479800"/>
            <a:ext cx="5964237" cy="2828925"/>
            <a:chOff x="1547664" y="3479730"/>
            <a:chExt cx="5964667" cy="2829590"/>
          </a:xfrm>
        </p:grpSpPr>
        <p:sp>
          <p:nvSpPr>
            <p:cNvPr id="6" name="Up Arrow Callout 5"/>
            <p:cNvSpPr/>
            <p:nvPr/>
          </p:nvSpPr>
          <p:spPr>
            <a:xfrm>
              <a:off x="3276576" y="3500373"/>
              <a:ext cx="2494143" cy="2808947"/>
            </a:xfrm>
            <a:prstGeom prst="upArrowCallout">
              <a:avLst/>
            </a:prstGeom>
            <a:solidFill>
              <a:srgbClr val="CCFFCC"/>
            </a:solidFill>
            <a:ln w="76200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1800">
                  <a:solidFill>
                    <a:srgbClr val="FF0000"/>
                  </a:solidFill>
                </a:rPr>
                <a:t>Технологии повишаващи качеството, производителността и ефективността на процесите </a:t>
              </a:r>
            </a:p>
          </p:txBody>
        </p:sp>
        <p:cxnSp>
          <p:nvCxnSpPr>
            <p:cNvPr id="15" name="Straight Arrow Connector 14"/>
            <p:cNvCxnSpPr>
              <a:stCxn id="6" idx="1"/>
              <a:endCxn id="4" idx="2"/>
            </p:cNvCxnSpPr>
            <p:nvPr/>
          </p:nvCxnSpPr>
          <p:spPr>
            <a:xfrm flipH="1" flipV="1">
              <a:off x="1547664" y="3500373"/>
              <a:ext cx="1728912" cy="984481"/>
            </a:xfrm>
            <a:prstGeom prst="straightConnector1">
              <a:avLst/>
            </a:prstGeom>
            <a:ln w="57150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6" idx="3"/>
            </p:cNvCxnSpPr>
            <p:nvPr/>
          </p:nvCxnSpPr>
          <p:spPr>
            <a:xfrm flipH="1">
              <a:off x="5770718" y="3479730"/>
              <a:ext cx="1741613" cy="1005124"/>
            </a:xfrm>
            <a:prstGeom prst="straightConnector1">
              <a:avLst/>
            </a:prstGeom>
            <a:ln w="57150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3"/>
            </p:cNvCxnSpPr>
            <p:nvPr/>
          </p:nvCxnSpPr>
          <p:spPr>
            <a:xfrm>
              <a:off x="2759013" y="5553492"/>
              <a:ext cx="517562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800883" y="5553492"/>
              <a:ext cx="517562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 ERP </a:t>
            </a:r>
            <a:r>
              <a:rPr lang="bg-BG" sz="3600">
                <a:solidFill>
                  <a:prstClr val="white"/>
                </a:solidFill>
              </a:rPr>
              <a:t>решения</a:t>
            </a:r>
            <a:r>
              <a:rPr lang="en-US" sz="3600">
                <a:solidFill>
                  <a:prstClr val="white"/>
                </a:solidFill>
              </a:rPr>
              <a:t>    </a:t>
            </a:r>
            <a:endParaRPr lang="bg-BG" sz="3600">
              <a:solidFill>
                <a:prstClr val="white"/>
              </a:solidFill>
            </a:endParaRPr>
          </a:p>
        </p:txBody>
      </p:sp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9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467544" y="2348880"/>
            <a:ext cx="684076" cy="720080"/>
          </a:xfrm>
          <a:prstGeom prst="star6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prstClr val="black"/>
                </a:solidFill>
              </a:rPr>
              <a:t>1.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5" name="Flowchart: Stored Data 4"/>
          <p:cNvSpPr/>
          <p:nvPr/>
        </p:nvSpPr>
        <p:spPr>
          <a:xfrm>
            <a:off x="1691680" y="2132856"/>
            <a:ext cx="1728192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LN</a:t>
            </a:r>
            <a:endParaRPr lang="bg-BG" sz="360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95936" y="2132856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Най-мощно, цялостно и интегрирано решение, което обхваща около 30 модула за управление на производството, дистрибуцията и услугите; 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467544" y="3789040"/>
            <a:ext cx="684076" cy="792088"/>
          </a:xfrm>
          <a:prstGeom prst="star6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2</a:t>
            </a:r>
            <a:r>
              <a:rPr lang="en-US" sz="1800">
                <a:solidFill>
                  <a:prstClr val="black"/>
                </a:solidFill>
              </a:rPr>
              <a:t>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10" name="Flowchart: Stored Data 9"/>
          <p:cNvSpPr/>
          <p:nvPr/>
        </p:nvSpPr>
        <p:spPr>
          <a:xfrm>
            <a:off x="1705395" y="3609020"/>
            <a:ext cx="1728192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0000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M3 </a:t>
            </a:r>
            <a:endParaRPr lang="bg-BG" sz="360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52525" y="3609020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00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Решение насочено към управлението на транснационални и глаболни компании и корпорации</a:t>
            </a:r>
            <a:r>
              <a:rPr lang="en-US" sz="1800">
                <a:solidFill>
                  <a:prstClr val="black"/>
                </a:solidFill>
              </a:rPr>
              <a:t> – </a:t>
            </a:r>
            <a:r>
              <a:rPr lang="bg-BG" sz="1800">
                <a:solidFill>
                  <a:prstClr val="black"/>
                </a:solidFill>
              </a:rPr>
              <a:t>езикова, валутна и бизнес хармонизация;</a:t>
            </a:r>
          </a:p>
        </p:txBody>
      </p:sp>
      <p:sp>
        <p:nvSpPr>
          <p:cNvPr id="12" name="6-Point Star 11"/>
          <p:cNvSpPr/>
          <p:nvPr/>
        </p:nvSpPr>
        <p:spPr>
          <a:xfrm>
            <a:off x="434263" y="5301208"/>
            <a:ext cx="684076" cy="792088"/>
          </a:xfrm>
          <a:prstGeom prst="star6">
            <a:avLst/>
          </a:prstGeom>
          <a:solidFill>
            <a:srgbClr val="FFFF00"/>
          </a:solidFill>
          <a:ln w="38100">
            <a:solidFill>
              <a:srgbClr val="008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3</a:t>
            </a:r>
            <a:r>
              <a:rPr lang="en-US" sz="1800">
                <a:solidFill>
                  <a:prstClr val="black"/>
                </a:solidFill>
              </a:rPr>
              <a:t>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13" name="Flowchart: Stored Data 12"/>
          <p:cNvSpPr/>
          <p:nvPr/>
        </p:nvSpPr>
        <p:spPr>
          <a:xfrm>
            <a:off x="1705395" y="5121188"/>
            <a:ext cx="1930501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008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</a:t>
            </a:r>
            <a:r>
              <a:rPr lang="en-US">
                <a:solidFill>
                  <a:prstClr val="black"/>
                </a:solidFill>
              </a:rPr>
              <a:t>SyteLine</a:t>
            </a:r>
            <a:r>
              <a:rPr lang="en-US" sz="3600">
                <a:solidFill>
                  <a:prstClr val="black"/>
                </a:solidFill>
              </a:rPr>
              <a:t> </a:t>
            </a:r>
            <a:endParaRPr lang="bg-BG" sz="360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08350" y="5084045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8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Решение ориентирано към управлението на индустрии с дискретен тип на производство;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 ERP </a:t>
            </a:r>
            <a:r>
              <a:rPr lang="bg-BG" sz="3600">
                <a:solidFill>
                  <a:prstClr val="white"/>
                </a:solidFill>
              </a:rPr>
              <a:t>решения</a:t>
            </a:r>
            <a:r>
              <a:rPr lang="en-US" sz="3600">
                <a:solidFill>
                  <a:prstClr val="white"/>
                </a:solidFill>
              </a:rPr>
              <a:t>    </a:t>
            </a:r>
            <a:endParaRPr lang="bg-BG" sz="3600">
              <a:solidFill>
                <a:prstClr val="white"/>
              </a:solidFill>
            </a:endParaRP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467544" y="2348880"/>
            <a:ext cx="684076" cy="720080"/>
          </a:xfrm>
          <a:prstGeom prst="star6">
            <a:avLst/>
          </a:prstGeom>
          <a:solidFill>
            <a:srgbClr val="FFFF00"/>
          </a:solidFill>
          <a:ln w="38100">
            <a:solidFill>
              <a:srgbClr val="9933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4</a:t>
            </a:r>
            <a:r>
              <a:rPr lang="en-US" sz="1800">
                <a:solidFill>
                  <a:prstClr val="black"/>
                </a:solidFill>
              </a:rPr>
              <a:t>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5" name="Flowchart: Stored Data 4"/>
          <p:cNvSpPr/>
          <p:nvPr/>
        </p:nvSpPr>
        <p:spPr>
          <a:xfrm>
            <a:off x="1619672" y="2132856"/>
            <a:ext cx="1944216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9933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</a:t>
            </a:r>
            <a:r>
              <a:rPr lang="en-US" sz="2800">
                <a:solidFill>
                  <a:prstClr val="black"/>
                </a:solidFill>
              </a:rPr>
              <a:t>VISUAL</a:t>
            </a:r>
            <a:endParaRPr lang="bg-BG" sz="280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95936" y="2132856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9933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Решение предназначено за индустрии, в които срочното, прозрачно и качествено изпълнение на поръчки (заявки) на клиентите е решаващо; 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467544" y="3789040"/>
            <a:ext cx="684076" cy="792088"/>
          </a:xfrm>
          <a:prstGeom prst="star6">
            <a:avLst/>
          </a:prstGeom>
          <a:solidFill>
            <a:srgbClr val="FFFF00"/>
          </a:solidFill>
          <a:ln w="38100">
            <a:solidFill>
              <a:srgbClr val="9966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5</a:t>
            </a:r>
            <a:r>
              <a:rPr lang="en-US" sz="1800">
                <a:solidFill>
                  <a:prstClr val="black"/>
                </a:solidFill>
              </a:rPr>
              <a:t>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10" name="Flowchart: Stored Data 9"/>
          <p:cNvSpPr/>
          <p:nvPr/>
        </p:nvSpPr>
        <p:spPr>
          <a:xfrm>
            <a:off x="1705395" y="3609020"/>
            <a:ext cx="1728192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9966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</a:t>
            </a:r>
            <a:r>
              <a:rPr lang="en-US" sz="2800">
                <a:solidFill>
                  <a:prstClr val="black"/>
                </a:solidFill>
              </a:rPr>
              <a:t>Adage</a:t>
            </a:r>
            <a:r>
              <a:rPr lang="en-US">
                <a:solidFill>
                  <a:prstClr val="black"/>
                </a:solidFill>
              </a:rPr>
              <a:t> </a:t>
            </a:r>
            <a:endParaRPr lang="bg-BG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52525" y="3609020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9966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Решение подходящо за индустрии, при които времето за проектиране, производство и излизане на пазара е много кратко – облекло, парфюмерия и др.;</a:t>
            </a:r>
          </a:p>
        </p:txBody>
      </p:sp>
      <p:sp>
        <p:nvSpPr>
          <p:cNvPr id="12" name="6-Point Star 11"/>
          <p:cNvSpPr/>
          <p:nvPr/>
        </p:nvSpPr>
        <p:spPr>
          <a:xfrm>
            <a:off x="434263" y="5301208"/>
            <a:ext cx="684076" cy="792088"/>
          </a:xfrm>
          <a:prstGeom prst="star6">
            <a:avLst/>
          </a:prstGeom>
          <a:solidFill>
            <a:srgbClr val="FFFF00"/>
          </a:solidFill>
          <a:ln w="38100">
            <a:solidFill>
              <a:srgbClr val="FF00FF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6</a:t>
            </a:r>
            <a:r>
              <a:rPr lang="en-US" sz="1800">
                <a:solidFill>
                  <a:prstClr val="black"/>
                </a:solidFill>
              </a:rPr>
              <a:t>.</a:t>
            </a:r>
            <a:endParaRPr lang="bg-BG" sz="1800">
              <a:solidFill>
                <a:prstClr val="black"/>
              </a:solidFill>
            </a:endParaRPr>
          </a:p>
        </p:txBody>
      </p:sp>
      <p:sp>
        <p:nvSpPr>
          <p:cNvPr id="13" name="Flowchart: Stored Data 12"/>
          <p:cNvSpPr/>
          <p:nvPr/>
        </p:nvSpPr>
        <p:spPr>
          <a:xfrm>
            <a:off x="1619672" y="5121188"/>
            <a:ext cx="2088232" cy="1152128"/>
          </a:xfrm>
          <a:prstGeom prst="flowChartOnlineStorage">
            <a:avLst/>
          </a:prstGeom>
          <a:solidFill>
            <a:srgbClr val="FFFF00"/>
          </a:solidFill>
          <a:ln w="57150">
            <a:solidFill>
              <a:srgbClr val="FF00FF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</a:rPr>
              <a:t>Infor </a:t>
            </a:r>
            <a:r>
              <a:rPr lang="en-US" sz="2600">
                <a:solidFill>
                  <a:prstClr val="black"/>
                </a:solidFill>
              </a:rPr>
              <a:t>System i</a:t>
            </a:r>
            <a:r>
              <a:rPr lang="en-US" sz="3600">
                <a:solidFill>
                  <a:prstClr val="black"/>
                </a:solidFill>
              </a:rPr>
              <a:t> </a:t>
            </a:r>
            <a:endParaRPr lang="bg-BG" sz="360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67944" y="5073027"/>
            <a:ext cx="4824536" cy="1152128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FF"/>
            </a:solidFill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800">
                <a:solidFill>
                  <a:prstClr val="black"/>
                </a:solidFill>
              </a:rPr>
              <a:t>Решение основаващо се на партньорство между </a:t>
            </a:r>
            <a:r>
              <a:rPr lang="en-US" sz="1800">
                <a:solidFill>
                  <a:prstClr val="black"/>
                </a:solidFill>
              </a:rPr>
              <a:t>Infor</a:t>
            </a:r>
            <a:r>
              <a:rPr lang="bg-BG" sz="1800">
                <a:solidFill>
                  <a:prstClr val="black"/>
                </a:solidFill>
              </a:rPr>
              <a:t> и </a:t>
            </a:r>
            <a:r>
              <a:rPr lang="en-US" sz="1800">
                <a:solidFill>
                  <a:prstClr val="black"/>
                </a:solidFill>
              </a:rPr>
              <a:t>IBM</a:t>
            </a:r>
            <a:r>
              <a:rPr lang="bg-BG" sz="1800">
                <a:solidFill>
                  <a:prstClr val="black"/>
                </a:solidFill>
              </a:rPr>
              <a:t>, осигуряващо по-модерна хардуерна и софтуерна платформа на достъпна цена – среден и малък бизнес.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87166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39975" y="295275"/>
            <a:ext cx="6553200" cy="1512888"/>
          </a:xfrm>
          <a:prstGeom prst="roundRect">
            <a:avLst/>
          </a:prstGeom>
          <a:solidFill>
            <a:srgbClr val="CC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>
                <a:solidFill>
                  <a:prstClr val="white"/>
                </a:solidFill>
              </a:rPr>
              <a:t>infor –</a:t>
            </a:r>
            <a:r>
              <a:rPr lang="bg-BG" sz="6000">
                <a:solidFill>
                  <a:prstClr val="white"/>
                </a:solidFill>
              </a:rPr>
              <a:t> </a:t>
            </a:r>
            <a:r>
              <a:rPr lang="bg-BG" sz="2800">
                <a:solidFill>
                  <a:prstClr val="white"/>
                </a:solidFill>
              </a:rPr>
              <a:t>индустриални проекти</a:t>
            </a:r>
            <a:r>
              <a:rPr lang="en-US" sz="6000">
                <a:solidFill>
                  <a:prstClr val="white"/>
                </a:solidFill>
              </a:rPr>
              <a:t> </a:t>
            </a:r>
            <a:r>
              <a:rPr lang="en-US" sz="3600">
                <a:solidFill>
                  <a:prstClr val="white"/>
                </a:solidFill>
              </a:rPr>
              <a:t>    </a:t>
            </a:r>
            <a:endParaRPr lang="bg-BG" sz="3600">
              <a:solidFill>
                <a:prstClr val="white"/>
              </a:solidFill>
            </a:endParaRP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4341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7" name="TextBox 2"/>
          <p:cNvSpPr txBox="1">
            <a:spLocks noChangeArrowheads="1"/>
          </p:cNvSpPr>
          <p:nvPr/>
        </p:nvSpPr>
        <p:spPr bwMode="auto">
          <a:xfrm>
            <a:off x="2411413" y="6434138"/>
            <a:ext cx="561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00"/>
                </a:solidFill>
                <a:latin typeface="Calibri" pitchFamily="34" charset="0"/>
              </a:rPr>
              <a:t>е запазена марка на </a:t>
            </a:r>
            <a:r>
              <a:rPr lang="en-US" sz="1400">
                <a:solidFill>
                  <a:srgbClr val="CC0000"/>
                </a:solidFill>
                <a:latin typeface="Calibri" pitchFamily="34" charset="0"/>
              </a:rPr>
              <a:t>infor Company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– http://www.infor.com/company/</a:t>
            </a:r>
            <a:endParaRPr lang="bg-BG" sz="1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6475"/>
            <a:ext cx="2771775" cy="3889375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73413" y="2033588"/>
            <a:ext cx="568801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Космическа</a:t>
            </a: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&amp;</a:t>
            </a: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Отбранителна;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Автомобилостроене;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Химическа индустрия;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Дистрибуция;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Машиностроене;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Модна индустрия;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Хранително-вкусова индустрия;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Здравеопазване;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Високи технологии;</a:t>
            </a:r>
          </a:p>
          <a:p>
            <a:pPr algn="l" eaLnBrk="1" hangingPunct="1">
              <a:buClr>
                <a:srgbClr val="FF00FF"/>
              </a:buClr>
              <a:buSzPct val="130000"/>
              <a:buFont typeface="Arial" charset="0"/>
              <a:buChar char="•"/>
            </a:pPr>
            <a:r>
              <a:rPr lang="bg-BG" sz="2800">
                <a:solidFill>
                  <a:srgbClr val="000000"/>
                </a:solidFill>
                <a:latin typeface="Calibri" pitchFamily="34" charset="0"/>
              </a:rPr>
              <a:t>Публична администрация.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solidFill>
            <a:srgbClr val="CC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/>
              <a:t>3. АОИИ във водещите платформи и решения за управление на средния и малкия бизнес</a:t>
            </a:r>
            <a:r>
              <a:rPr lang="en-US" sz="2400" b="1" smtClean="0"/>
              <a:t>.</a:t>
            </a:r>
            <a:endParaRPr lang="bg-BG" sz="24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95738" y="1600200"/>
            <a:ext cx="4752975" cy="4781550"/>
          </a:xfrm>
          <a:solidFill>
            <a:srgbClr val="0000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>
            <a:flatTx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bg1"/>
                </a:solidFill>
              </a:rPr>
              <a:t>3.1. Unisoft Atlantis ERP System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(http://www.unisoft.bg)</a:t>
            </a:r>
            <a:br>
              <a:rPr lang="en-US" sz="2000" b="1" smtClean="0">
                <a:solidFill>
                  <a:schemeClr val="bg1"/>
                </a:solidFill>
              </a:rPr>
            </a:br>
            <a:endParaRPr lang="en-US" sz="2000" b="1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bg1"/>
                </a:solidFill>
              </a:rPr>
              <a:t>3.2. PPU Maconomy A/S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(www.maconomy.com)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(</a:t>
            </a:r>
            <a:r>
              <a:rPr lang="en-US" sz="2000" b="1" smtClean="0">
                <a:solidFill>
                  <a:schemeClr val="bg1"/>
                </a:solidFill>
                <a:hlinkClick r:id="rId3"/>
              </a:rPr>
              <a:t>www.fts-eu.com/</a:t>
            </a:r>
            <a:r>
              <a:rPr lang="en-US" sz="2000" b="1" smtClean="0">
                <a:solidFill>
                  <a:schemeClr val="bg1"/>
                </a:solidFill>
              </a:rPr>
              <a:t>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bg1"/>
                </a:solidFill>
              </a:rPr>
              <a:t>3.3. Scala, Inc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  <a:hlinkClick r:id="rId4"/>
              </a:rPr>
              <a:t>www.scala.com</a:t>
            </a:r>
            <a:endParaRPr lang="en-US" sz="2000" b="1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bg1"/>
                </a:solidFill>
              </a:rPr>
              <a:t>3.4. </a:t>
            </a:r>
            <a:r>
              <a:rPr lang="bg-BG" sz="2000" b="1" smtClean="0">
                <a:solidFill>
                  <a:schemeClr val="bg1"/>
                </a:solidFill>
              </a:rPr>
              <a:t>Други:</a:t>
            </a:r>
            <a:br>
              <a:rPr lang="bg-BG" sz="2000" b="1" smtClean="0">
                <a:solidFill>
                  <a:schemeClr val="bg1"/>
                </a:solidFill>
              </a:rPr>
            </a:br>
            <a:r>
              <a:rPr lang="bg-BG" sz="2000" b="1" smtClean="0">
                <a:solidFill>
                  <a:srgbClr val="FFFF00"/>
                </a:solidFill>
              </a:rPr>
              <a:t>3.4.1. </a:t>
            </a:r>
            <a:r>
              <a:rPr lang="en-US" sz="2000" b="1" smtClean="0">
                <a:solidFill>
                  <a:srgbClr val="FFFF00"/>
                </a:solidFill>
              </a:rPr>
              <a:t>Frontstep, Ltd.</a:t>
            </a:r>
            <a:br>
              <a:rPr lang="en-US" sz="2000" b="1" smtClean="0">
                <a:solidFill>
                  <a:srgbClr val="FFFF00"/>
                </a:solidFill>
              </a:rPr>
            </a:br>
            <a:r>
              <a:rPr lang="en-US" sz="2000" b="1" smtClean="0">
                <a:solidFill>
                  <a:srgbClr val="FFFF00"/>
                </a:solidFill>
              </a:rPr>
              <a:t>3.4.2. LLP Group – SunSystems</a:t>
            </a:r>
            <a:r>
              <a:rPr lang="bg-BG" sz="2000" b="1" smtClean="0">
                <a:solidFill>
                  <a:srgbClr val="FFFF00"/>
                </a:solidFill>
              </a:rPr>
              <a:t/>
            </a:r>
            <a:br>
              <a:rPr lang="bg-BG" sz="2000" b="1" smtClean="0">
                <a:solidFill>
                  <a:srgbClr val="FFFF00"/>
                </a:solidFill>
              </a:rPr>
            </a:br>
            <a:r>
              <a:rPr lang="bg-BG" sz="2000" b="1" smtClean="0">
                <a:solidFill>
                  <a:srgbClr val="FFFF00"/>
                </a:solidFill>
              </a:rPr>
              <a:t>3.4.3. </a:t>
            </a:r>
            <a:r>
              <a:rPr lang="en-US" sz="2000" b="1" smtClean="0">
                <a:solidFill>
                  <a:srgbClr val="FFFF00"/>
                </a:solidFill>
              </a:rPr>
              <a:t>QAD Inc.</a:t>
            </a:r>
            <a:br>
              <a:rPr lang="en-US" sz="2000" b="1" smtClean="0">
                <a:solidFill>
                  <a:srgbClr val="FFFF00"/>
                </a:solidFill>
              </a:rPr>
            </a:br>
            <a:r>
              <a:rPr lang="en-US" sz="2000" b="1" smtClean="0">
                <a:solidFill>
                  <a:srgbClr val="FFFF00"/>
                </a:solidFill>
              </a:rPr>
              <a:t>3.4.4. PeopleSoft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bg-BG" sz="7200" b="1" smtClean="0">
              <a:solidFill>
                <a:schemeClr val="bg1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pic>
        <p:nvPicPr>
          <p:cNvPr id="75781" name="Picture 7" descr="j0300520"/>
          <p:cNvPicPr>
            <a:picLocks noChangeAspect="1" noChangeArrowheads="1" noCrop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557338"/>
            <a:ext cx="316865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  <p:bldP spid="235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CCFFCC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47700"/>
          </a:xfrm>
          <a:solidFill>
            <a:srgbClr val="99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FF0000"/>
                </a:solidFill>
              </a:rPr>
              <a:t>1.1.3.2.</a:t>
            </a:r>
            <a:r>
              <a:rPr lang="bg-BG" sz="2000" b="1" smtClean="0"/>
              <a:t> От гледна точка на еволюцията на методите, средствата и техниките за управление на бизнеса.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388" y="6237288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5589588"/>
            <a:ext cx="6408737" cy="393700"/>
          </a:xfrm>
          <a:prstGeom prst="rect">
            <a:avLst/>
          </a:prstGeom>
          <a:solidFill>
            <a:srgbClr val="FFFF66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bg-BG" sz="1600"/>
              <a:t>1960 г. – Управление на складовите запаси </a:t>
            </a:r>
            <a:r>
              <a:rPr lang="en-US" sz="1600"/>
              <a:t>(IC – Inventory Control)</a:t>
            </a:r>
            <a:endParaRPr lang="bg-BG" sz="16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187450" y="4508500"/>
            <a:ext cx="6408738" cy="638175"/>
          </a:xfrm>
          <a:prstGeom prst="rect">
            <a:avLst/>
          </a:prstGeom>
          <a:solidFill>
            <a:srgbClr val="66FFCC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bg-BG" sz="1600"/>
              <a:t>19</a:t>
            </a:r>
            <a:r>
              <a:rPr lang="en-US" sz="1600"/>
              <a:t>7</a:t>
            </a:r>
            <a:r>
              <a:rPr lang="bg-BG" sz="1600"/>
              <a:t>0 г. – Планиране потребностите от материали </a:t>
            </a:r>
            <a:r>
              <a:rPr lang="en-US" sz="1600"/>
              <a:t>(MRP - Material Requirements Planning)</a:t>
            </a:r>
            <a:endParaRPr lang="bg-BG" sz="16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63713" y="3429000"/>
            <a:ext cx="6408737" cy="638175"/>
          </a:xfrm>
          <a:prstGeom prst="rect">
            <a:avLst/>
          </a:prstGeom>
          <a:solidFill>
            <a:srgbClr val="FFCCFF"/>
          </a:solidFill>
          <a:ln w="5715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bg-BG" sz="1600"/>
              <a:t>19</a:t>
            </a:r>
            <a:r>
              <a:rPr lang="en-US" sz="1600"/>
              <a:t>8</a:t>
            </a:r>
            <a:r>
              <a:rPr lang="bg-BG" sz="1600"/>
              <a:t>0 г. – Планиране на производствените ресурси </a:t>
            </a:r>
            <a:r>
              <a:rPr lang="en-US" sz="1600"/>
              <a:t>(MRP II – Manufacture Resource Planning)</a:t>
            </a:r>
            <a:endParaRPr lang="bg-BG" sz="16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195513" y="2276475"/>
            <a:ext cx="6408737" cy="638175"/>
          </a:xfrm>
          <a:prstGeom prst="rect">
            <a:avLst/>
          </a:prstGeom>
          <a:solidFill>
            <a:srgbClr val="00FFFF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bg-BG" sz="1600"/>
              <a:t>19</a:t>
            </a:r>
            <a:r>
              <a:rPr lang="en-US" sz="1600"/>
              <a:t>9</a:t>
            </a:r>
            <a:r>
              <a:rPr lang="bg-BG" sz="1600"/>
              <a:t>0 г. – Планиране</a:t>
            </a:r>
            <a:r>
              <a:rPr lang="en-US" sz="1600"/>
              <a:t> </a:t>
            </a:r>
            <a:r>
              <a:rPr lang="bg-BG" sz="1600"/>
              <a:t>ресурсите на предприятието </a:t>
            </a:r>
            <a:r>
              <a:rPr lang="en-US" sz="1600"/>
              <a:t>(ERP – Enterprise Resource Planning)</a:t>
            </a:r>
            <a:endParaRPr lang="bg-BG" sz="16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55875" y="1268413"/>
            <a:ext cx="6408738" cy="638175"/>
          </a:xfrm>
          <a:prstGeom prst="rect">
            <a:avLst/>
          </a:prstGeom>
          <a:solidFill>
            <a:srgbClr val="FF99FF"/>
          </a:solidFill>
          <a:ln w="57150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/>
              <a:t>2000</a:t>
            </a:r>
            <a:r>
              <a:rPr lang="bg-BG" sz="1600"/>
              <a:t> г. – </a:t>
            </a:r>
            <a:r>
              <a:rPr lang="en-US" sz="1600"/>
              <a:t> </a:t>
            </a:r>
            <a:r>
              <a:rPr lang="bg-BG" sz="1600"/>
              <a:t>Динамично моделирано управление </a:t>
            </a:r>
            <a:r>
              <a:rPr lang="en-US" sz="1600"/>
              <a:t>(DEM – Dynamic Enterprise Modeling) </a:t>
            </a:r>
            <a:endParaRPr lang="bg-BG" sz="1600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1258888" y="5157788"/>
            <a:ext cx="865187" cy="4318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987675" y="4076700"/>
            <a:ext cx="936625" cy="4318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4787900" y="2924175"/>
            <a:ext cx="1079500" cy="504825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6804025" y="1916113"/>
            <a:ext cx="1008063" cy="360362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633413"/>
          </a:xfrm>
          <a:solidFill>
            <a:srgbClr val="FF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z="2000" b="1" smtClean="0"/>
              <a:t>3.1. </a:t>
            </a:r>
            <a:r>
              <a:rPr lang="bg-BG" sz="2000" b="1" smtClean="0"/>
              <a:t>АОИИ за малкия и средния бизнес в средата на </a:t>
            </a:r>
            <a:r>
              <a:rPr lang="en-US" sz="2000" b="1" smtClean="0"/>
              <a:t>UNISOFT Atlantis ERP System.</a:t>
            </a:r>
            <a:endParaRPr lang="bg-BG" sz="20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033837"/>
          </a:xfrm>
          <a:solidFill>
            <a:srgbClr val="66FF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b="1" smtClean="0"/>
              <a:t>3</a:t>
            </a:r>
            <a:r>
              <a:rPr lang="bg-BG" sz="1600" b="1" smtClean="0"/>
              <a:t>.1.1. Кратък профил на фирмата “УНИСОФТ БЪЛГАРИЯ” АД: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</a:t>
            </a:r>
            <a:r>
              <a:rPr lang="bg-BG" sz="1200" b="1" smtClean="0">
                <a:solidFill>
                  <a:srgbClr val="000099"/>
                </a:solidFill>
              </a:rPr>
              <a:t>а)</a:t>
            </a:r>
            <a:r>
              <a:rPr lang="bg-BG" sz="1200" b="1" smtClean="0"/>
              <a:t> Основана през март 2000 г. в София, като дъщерна фирма на UNISOFT SA със седалище Гърция. Фирмата е част от ALTEC GROUP, една от най-мощните компании в областта на информационните технологии в Гърция и на Балканите. Групировката има присъствие и в Румъния, Сърбия, Турция и Египет;</a:t>
            </a:r>
          </a:p>
          <a:p>
            <a:pPr eaLnBrk="1" hangingPunct="1">
              <a:lnSpc>
                <a:spcPct val="90000"/>
              </a:lnSpc>
            </a:pPr>
            <a:r>
              <a:rPr lang="bg-BG" sz="1200" b="1" smtClean="0"/>
              <a:t>            </a:t>
            </a:r>
            <a:r>
              <a:rPr lang="bg-BG" sz="1200" b="1" smtClean="0">
                <a:solidFill>
                  <a:srgbClr val="000099"/>
                </a:solidFill>
              </a:rPr>
              <a:t>б)</a:t>
            </a:r>
            <a:r>
              <a:rPr lang="bg-BG" sz="1200" b="1" smtClean="0"/>
              <a:t> "Унисофт България" специализира в бизнес софтуерни приложения за управление на средни и големи предприятия в частния и държавния сектор;</a:t>
            </a:r>
          </a:p>
          <a:p>
            <a:pPr eaLnBrk="1" hangingPunct="1">
              <a:lnSpc>
                <a:spcPct val="90000"/>
              </a:lnSpc>
            </a:pPr>
            <a:r>
              <a:rPr lang="bg-BG" sz="1200" b="1" smtClean="0"/>
              <a:t>            </a:t>
            </a:r>
            <a:r>
              <a:rPr lang="bg-BG" sz="1200" b="1" smtClean="0">
                <a:solidFill>
                  <a:srgbClr val="000099"/>
                </a:solidFill>
              </a:rPr>
              <a:t>в)</a:t>
            </a:r>
            <a:r>
              <a:rPr lang="bg-BG" sz="1200" b="1" smtClean="0"/>
              <a:t> Целта на компанията е утвърждаването на продуктите й на българския пазар, както и разширяване на дейността й в съседни държави, поставяйки акцент върху решения, базирани на широките възможности на интегрираната информационна система ATLANTIS ERP;</a:t>
            </a:r>
            <a:endParaRPr lang="en-US" sz="1200" b="1" smtClean="0"/>
          </a:p>
          <a:p>
            <a:pPr eaLnBrk="1" hangingPunct="1">
              <a:lnSpc>
                <a:spcPct val="90000"/>
              </a:lnSpc>
            </a:pPr>
            <a:r>
              <a:rPr lang="en-US" sz="1200" b="1" smtClean="0"/>
              <a:t>            </a:t>
            </a:r>
            <a:r>
              <a:rPr lang="bg-BG" sz="1200" b="1" smtClean="0">
                <a:solidFill>
                  <a:srgbClr val="000099"/>
                </a:solidFill>
              </a:rPr>
              <a:t>г)</a:t>
            </a:r>
            <a:r>
              <a:rPr lang="bg-BG" sz="1200" b="1" smtClean="0"/>
              <a:t> Многоезичните версии на приложенията на UNISOFT улесняват конкурентноспособността в различни страни и позволяват гъвкаво управление на бизнес дейностите. Системите са напълно съвместими с местните закони и стандарти за счетоводство и данъчно облагане, както и със специфичните бизнеспрактики във всяка страна, в която са инсталирани;</a:t>
            </a:r>
          </a:p>
          <a:p>
            <a:pPr eaLnBrk="1" hangingPunct="1">
              <a:lnSpc>
                <a:spcPct val="90000"/>
              </a:lnSpc>
            </a:pPr>
            <a:r>
              <a:rPr lang="bg-BG" sz="1200" b="1" smtClean="0"/>
              <a:t>            </a:t>
            </a:r>
            <a:r>
              <a:rPr lang="bg-BG" sz="1200" b="1" smtClean="0">
                <a:solidFill>
                  <a:srgbClr val="000099"/>
                </a:solidFill>
              </a:rPr>
              <a:t>д)</a:t>
            </a:r>
            <a:r>
              <a:rPr lang="bg-BG" sz="1200" b="1" smtClean="0"/>
              <a:t> Всички фирми в ALTEC GROUP са сертифицирани по ISO 9001, гарант за качеството на техните продукти и предлагани услуги;</a:t>
            </a:r>
          </a:p>
          <a:p>
            <a:pPr eaLnBrk="1" hangingPunct="1">
              <a:lnSpc>
                <a:spcPct val="90000"/>
              </a:lnSpc>
            </a:pPr>
            <a:r>
              <a:rPr lang="bg-BG" sz="1200" b="1" smtClean="0"/>
              <a:t>            </a:t>
            </a:r>
            <a:r>
              <a:rPr lang="bg-BG" sz="1200" b="1" smtClean="0">
                <a:solidFill>
                  <a:srgbClr val="000099"/>
                </a:solidFill>
              </a:rPr>
              <a:t>е)</a:t>
            </a:r>
            <a:r>
              <a:rPr lang="bg-BG" sz="1200" b="1" smtClean="0"/>
              <a:t> Системата е внедрен в около 15 фирми в България, в около 90 фирми в Гърция, в около 35 фирми в Румъния и в по една фирма в Сърбия и Турция. В България, по-важни внедрявания са в: БАЛКАН ЕЙС ТИИМ ЕООД – представител на </a:t>
            </a:r>
            <a:r>
              <a:rPr lang="en-US" sz="1200" b="1" smtClean="0"/>
              <a:t>NIKE</a:t>
            </a:r>
            <a:r>
              <a:rPr lang="bg-BG" sz="1200" b="1" smtClean="0"/>
              <a:t>; БГ МАРКЕТ; БИА ЕООД (шивашко предприятие); СОФБИОЛАЙФ-БГ АД; СОФИЯ МЕЛ АД; БАНКА “ХЕБРОС” и др. </a:t>
            </a:r>
            <a:br>
              <a:rPr lang="bg-BG" sz="1200" b="1" smtClean="0"/>
            </a:br>
            <a:endParaRPr lang="en-US" sz="1200" b="1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build="p" animBg="1"/>
      <p:bldP spid="245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69325" cy="792163"/>
          </a:xfrm>
          <a:solidFill>
            <a:srgbClr val="66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chemeClr val="tx1"/>
                </a:solidFill>
              </a:rPr>
              <a:t>3.1.2. АОИИ в архитектурните решения на </a:t>
            </a:r>
            <a:r>
              <a:rPr lang="en-US" sz="2000" b="1" smtClean="0">
                <a:solidFill>
                  <a:schemeClr val="tx1"/>
                </a:solidFill>
              </a:rPr>
              <a:t>Unisoft Atlantis ERP System.</a:t>
            </a:r>
            <a:endParaRPr lang="bg-BG" sz="2000" b="1" smtClean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1635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1) Финансово-счетоводно управление;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2) Управление на дълготрайните активи;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3) Търговско управление;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4) Управление на Производство;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5) Планиране на Производство;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6) Предоставяне на Услуги / сервизна дейност;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7) Управление на продажби на лизинг;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8) Управление на продажби на дребно (Retail);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9) Управление на предприятия в автомобилния бизнес (Atlantis/Auto);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10) Системи за поддържане на управленски решения.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90525" y="6237288"/>
            <a:ext cx="2382838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build="p" animBg="1"/>
      <p:bldP spid="286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04825"/>
          </a:xfrm>
          <a:solidFill>
            <a:srgbClr val="00FF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3.1.2.1.</a:t>
            </a:r>
            <a:r>
              <a:rPr lang="bg-BG" sz="2000" b="1" smtClean="0"/>
              <a:t> АОИИ по финансово-счетоводното управление: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205288"/>
          </a:xfrm>
          <a:solidFill>
            <a:srgbClr val="CCFF66"/>
          </a:solidFill>
          <a:ln w="7620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>
                <a:solidFill>
                  <a:srgbClr val="FF0000"/>
                </a:solidFill>
              </a:rPr>
              <a:t>В системата за финансово- счетоводно управление, АОИИ включва:</a:t>
            </a:r>
          </a:p>
          <a:p>
            <a:pPr eaLnBrk="1" hangingPunct="1"/>
            <a:r>
              <a:rPr lang="bg-BG" sz="2000" b="1" smtClean="0"/>
              <a:t/>
            </a:r>
            <a:br>
              <a:rPr lang="bg-BG" sz="2000" b="1" smtClean="0"/>
            </a:br>
            <a:r>
              <a:rPr lang="bg-BG" sz="1800" b="1" smtClean="0"/>
              <a:t>- Общо счетоводство;</a:t>
            </a:r>
          </a:p>
          <a:p>
            <a:pPr eaLnBrk="1" hangingPunct="1"/>
            <a:r>
              <a:rPr lang="bg-BG" sz="1800" b="1" smtClean="0"/>
              <a:t>- Cost Accounting - анализ на приходите и разходите по центрове на разпределение;</a:t>
            </a:r>
          </a:p>
          <a:p>
            <a:pPr eaLnBrk="1" hangingPunct="1"/>
            <a:r>
              <a:rPr lang="bg-BG" sz="1800" b="1" smtClean="0"/>
              <a:t>- Бюджетиране на Покупки, Продажби, Разходи, Себестойност;</a:t>
            </a:r>
          </a:p>
          <a:p>
            <a:pPr eaLnBrk="1" hangingPunct="1"/>
            <a:r>
              <a:rPr lang="bg-BG" sz="1800" b="1" smtClean="0"/>
              <a:t>- Банки и банкови операции;</a:t>
            </a:r>
          </a:p>
          <a:p>
            <a:pPr eaLnBrk="1" hangingPunct="1"/>
            <a:r>
              <a:rPr lang="bg-BG" sz="1800" b="1" smtClean="0"/>
              <a:t>- Ценни книжа;</a:t>
            </a:r>
          </a:p>
          <a:p>
            <a:pPr eaLnBrk="1" hangingPunct="1"/>
            <a:r>
              <a:rPr lang="bg-BG" sz="1800" b="1" smtClean="0"/>
              <a:t>- Касови операции;</a:t>
            </a:r>
          </a:p>
          <a:p>
            <a:pPr eaLnBrk="1" hangingPunct="1"/>
            <a:r>
              <a:rPr lang="bg-BG" sz="1800" b="1" smtClean="0"/>
              <a:t>- Клиенти / Доставчици;</a:t>
            </a:r>
          </a:p>
          <a:p>
            <a:pPr eaLnBrk="1" hangingPunct="1"/>
            <a:r>
              <a:rPr lang="bg-BG" sz="1800" b="1" smtClean="0"/>
              <a:t>- АВС Analysis - анализ на реализацията по стоки и клиенти.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build="p" animBg="1"/>
      <p:bldP spid="297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04825"/>
          </a:xfrm>
          <a:solidFill>
            <a:srgbClr val="FFFF00"/>
          </a:solidFill>
          <a:ln w="762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3.1.2.2. АОИИ по управление на дълготрайните материални активи: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205288"/>
          </a:xfrm>
          <a:solidFill>
            <a:srgbClr val="66CC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>
                <a:solidFill>
                  <a:srgbClr val="006600"/>
                </a:solidFill>
              </a:rPr>
              <a:t>В системата за управление на дълготрайните материални активи, АОИИ включва:</a:t>
            </a:r>
          </a:p>
          <a:p>
            <a:pPr eaLnBrk="1" hangingPunct="1"/>
            <a:endParaRPr lang="bg-BG" sz="2400" b="1" smtClean="0"/>
          </a:p>
          <a:p>
            <a:pPr eaLnBrk="1" hangingPunct="1"/>
            <a:r>
              <a:rPr lang="bg-BG" sz="2400" b="1" smtClean="0"/>
              <a:t>- Управление на ДМА и НДА;</a:t>
            </a:r>
          </a:p>
          <a:p>
            <a:pPr eaLnBrk="1" hangingPunct="1"/>
            <a:r>
              <a:rPr lang="bg-BG" sz="2400" b="1" smtClean="0"/>
              <a:t>- Финансови данни;</a:t>
            </a:r>
          </a:p>
          <a:p>
            <a:pPr eaLnBrk="1" hangingPunct="1"/>
            <a:r>
              <a:rPr lang="bg-BG" sz="2400" b="1" smtClean="0"/>
              <a:t>- Покупки - Продажби на ДМА и НДА;</a:t>
            </a:r>
          </a:p>
          <a:p>
            <a:pPr eaLnBrk="1" hangingPunct="1"/>
            <a:r>
              <a:rPr lang="bg-BG" sz="2400" b="1" smtClean="0"/>
              <a:t>- Подобрения - Допълнения - Преоценка;</a:t>
            </a:r>
          </a:p>
          <a:p>
            <a:pPr eaLnBrk="1" hangingPunct="1"/>
            <a:r>
              <a:rPr lang="bg-BG" sz="2400" b="1" smtClean="0"/>
              <a:t>- Управление на ДМА в експлоатация;</a:t>
            </a:r>
          </a:p>
          <a:p>
            <a:pPr eaLnBrk="1" hangingPunct="1"/>
            <a:r>
              <a:rPr lang="bg-BG" sz="2400" b="1" smtClean="0"/>
              <a:t>- Субсидии.</a:t>
            </a:r>
            <a:endParaRPr lang="bg-BG" sz="2400" b="1" smtClean="0">
              <a:solidFill>
                <a:srgbClr val="0066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build="p" animBg="1"/>
      <p:bldP spid="307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4825"/>
          </a:xfrm>
          <a:solidFill>
            <a:srgbClr val="66FF99"/>
          </a:solidFill>
          <a:ln w="76200">
            <a:solidFill>
              <a:srgbClr val="99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3.1.2.3. АОИИ по търговското управление: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37088"/>
          </a:xfrm>
          <a:solidFill>
            <a:srgbClr val="FF99FF"/>
          </a:solidFill>
          <a:ln w="762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>
                <a:solidFill>
                  <a:srgbClr val="333399"/>
                </a:solidFill>
              </a:rPr>
              <a:t>А) АОИИ по складовите операции:</a:t>
            </a:r>
            <a:endParaRPr lang="bg-BG" sz="1800" b="1" smtClean="0">
              <a:solidFill>
                <a:srgbClr val="333399"/>
              </a:solidFill>
            </a:endParaRPr>
          </a:p>
          <a:p>
            <a:pPr eaLnBrk="1" hangingPunct="1"/>
            <a:r>
              <a:rPr lang="bg-BG" sz="1400" b="1" smtClean="0"/>
              <a:t>- Обработка и контрол на складова наличност - по видове, складови помещения и места на складиране;</a:t>
            </a:r>
          </a:p>
          <a:p>
            <a:pPr eaLnBrk="1" hangingPunct="1"/>
            <a:r>
              <a:rPr lang="bg-BG" sz="1400" b="1" smtClean="0"/>
              <a:t>- Финансова картина на складовата наличност - по видове, складови помещения и места на складиране;</a:t>
            </a:r>
          </a:p>
          <a:p>
            <a:pPr eaLnBrk="1" hangingPunct="1"/>
            <a:r>
              <a:rPr lang="bg-BG" sz="1400" b="1" smtClean="0"/>
              <a:t>- Отчети за складови движения;</a:t>
            </a:r>
          </a:p>
          <a:p>
            <a:pPr eaLnBrk="1" hangingPunct="1"/>
            <a:r>
              <a:rPr lang="bg-BG" sz="1400" b="1" smtClean="0"/>
              <a:t>- Партиди - автоматично и ръчно изписване;</a:t>
            </a:r>
          </a:p>
          <a:p>
            <a:pPr eaLnBrk="1" hangingPunct="1"/>
            <a:r>
              <a:rPr lang="bg-BG" sz="1400" b="1" smtClean="0"/>
              <a:t>- Серийни номера;</a:t>
            </a:r>
          </a:p>
          <a:p>
            <a:pPr eaLnBrk="1" hangingPunct="1"/>
            <a:r>
              <a:rPr lang="bg-BG" sz="1400" b="1" smtClean="0"/>
              <a:t>- Баркод;</a:t>
            </a:r>
          </a:p>
          <a:p>
            <a:pPr eaLnBrk="1" hangingPunct="1"/>
            <a:r>
              <a:rPr lang="bg-BG" sz="1400" b="1" smtClean="0"/>
              <a:t>- Цветове, размери, колекции;</a:t>
            </a:r>
          </a:p>
          <a:p>
            <a:pPr eaLnBrk="1" hangingPunct="1"/>
            <a:r>
              <a:rPr lang="bg-BG" sz="1400" b="1" smtClean="0"/>
              <a:t>- Категоризация на видовете стоки;</a:t>
            </a:r>
          </a:p>
          <a:p>
            <a:pPr eaLnBrk="1" hangingPunct="1"/>
            <a:r>
              <a:rPr lang="bg-BG" sz="1400" b="1" smtClean="0"/>
              <a:t>- Оценка на складовата наличност;</a:t>
            </a:r>
          </a:p>
          <a:p>
            <a:pPr eaLnBrk="1" hangingPunct="1"/>
            <a:r>
              <a:rPr lang="bg-BG" sz="1400" b="1" smtClean="0"/>
              <a:t>- Анализ на поръчките;</a:t>
            </a:r>
          </a:p>
          <a:p>
            <a:pPr eaLnBrk="1" hangingPunct="1"/>
            <a:r>
              <a:rPr lang="bg-BG" sz="1400" b="1" smtClean="0"/>
              <a:t>- Планиране;</a:t>
            </a:r>
          </a:p>
          <a:p>
            <a:pPr eaLnBrk="1" hangingPunct="1"/>
            <a:r>
              <a:rPr lang="bg-BG" sz="1400" b="1" smtClean="0"/>
              <a:t>- Политика на запасяване;</a:t>
            </a:r>
          </a:p>
          <a:p>
            <a:pPr eaLnBrk="1" hangingPunct="1"/>
            <a:r>
              <a:rPr lang="bg-BG" sz="1400" b="1" smtClean="0"/>
              <a:t>- Следене на изключителни артикули;</a:t>
            </a:r>
          </a:p>
          <a:p>
            <a:pPr eaLnBrk="1" hangingPunct="1"/>
            <a:r>
              <a:rPr lang="bg-BG" sz="1400" b="1" smtClean="0"/>
              <a:t>- АВС Analysis - анализ на реализацията по стоки.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7" grpId="0" build="p" animBg="1"/>
      <p:bldP spid="317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00013"/>
          </a:xfrm>
        </p:spPr>
        <p:txBody>
          <a:bodyPr/>
          <a:lstStyle/>
          <a:p>
            <a:pPr eaLnBrk="1" hangingPunct="1"/>
            <a:endParaRPr lang="bg-BG" sz="40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689600"/>
          </a:xfrm>
          <a:solidFill>
            <a:srgbClr val="99FF33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>
                <a:solidFill>
                  <a:srgbClr val="CC0000"/>
                </a:solidFill>
              </a:rPr>
              <a:t>Б) Покупки/ даване на поръчки:</a:t>
            </a:r>
          </a:p>
          <a:p>
            <a:pPr eaLnBrk="1" hangingPunct="1"/>
            <a:r>
              <a:rPr lang="bg-BG" sz="1800" b="1" smtClean="0"/>
              <a:t>- Обработване на поръчки и отчети за покупки;</a:t>
            </a:r>
          </a:p>
          <a:p>
            <a:pPr eaLnBrk="1" hangingPunct="1"/>
            <a:r>
              <a:rPr lang="bg-BG" sz="1800" b="1" smtClean="0"/>
              <a:t>- Изчисляване себестойност на внос;</a:t>
            </a:r>
          </a:p>
          <a:p>
            <a:pPr eaLnBrk="1" hangingPunct="1"/>
            <a:r>
              <a:rPr lang="bg-BG" sz="1800" b="1" smtClean="0"/>
              <a:t>- Планиране.</a:t>
            </a:r>
          </a:p>
          <a:p>
            <a:pPr eaLnBrk="1" hangingPunct="1"/>
            <a:endParaRPr lang="bg-BG" sz="1800" b="1" smtClean="0"/>
          </a:p>
          <a:p>
            <a:pPr eaLnBrk="1" hangingPunct="1"/>
            <a:r>
              <a:rPr lang="bg-BG" sz="2000" b="1" smtClean="0">
                <a:solidFill>
                  <a:srgbClr val="CC0000"/>
                </a:solidFill>
              </a:rPr>
              <a:t>В) Продажби/ вземане на поръчки:</a:t>
            </a:r>
          </a:p>
          <a:p>
            <a:pPr eaLnBrk="1" hangingPunct="1"/>
            <a:r>
              <a:rPr lang="bg-BG" sz="1800" b="1" smtClean="0"/>
              <a:t>- Обработване на поръчките. Издаване и обработване на отчети за продажби;</a:t>
            </a:r>
          </a:p>
          <a:p>
            <a:pPr eaLnBrk="1" hangingPunct="1"/>
            <a:r>
              <a:rPr lang="bg-BG" sz="1800" b="1" smtClean="0"/>
              <a:t>- Търговски агенти, представители, касиери;</a:t>
            </a:r>
          </a:p>
          <a:p>
            <a:pPr eaLnBrk="1" hangingPunct="1"/>
            <a:r>
              <a:rPr lang="bg-BG" sz="1800" b="1" smtClean="0"/>
              <a:t>- Ценова политика;</a:t>
            </a:r>
          </a:p>
          <a:p>
            <a:pPr eaLnBrk="1" hangingPunct="1"/>
            <a:r>
              <a:rPr lang="bg-BG" sz="1800" b="1" smtClean="0"/>
              <a:t>- Планове за доставки;</a:t>
            </a:r>
          </a:p>
          <a:p>
            <a:pPr eaLnBrk="1" hangingPunct="1"/>
            <a:r>
              <a:rPr lang="bg-BG" sz="1800" b="1" smtClean="0"/>
              <a:t>- Оценка на продажбите;</a:t>
            </a:r>
          </a:p>
          <a:p>
            <a:pPr eaLnBrk="1" hangingPunct="1"/>
            <a:r>
              <a:rPr lang="bg-BG" sz="1800" b="1" smtClean="0"/>
              <a:t>- Picking List;</a:t>
            </a:r>
          </a:p>
          <a:p>
            <a:pPr eaLnBrk="1" hangingPunct="1"/>
            <a:r>
              <a:rPr lang="bg-BG" sz="1800" b="1" smtClean="0"/>
              <a:t>- Отчети за стоковите движения;</a:t>
            </a:r>
          </a:p>
          <a:p>
            <a:pPr eaLnBrk="1" hangingPunct="1"/>
            <a:r>
              <a:rPr lang="bg-BG" sz="1800" b="1" smtClean="0"/>
              <a:t>- Планиране;</a:t>
            </a:r>
          </a:p>
          <a:p>
            <a:pPr eaLnBrk="1" hangingPunct="1"/>
            <a:r>
              <a:rPr lang="bg-BG" sz="1800" b="1" smtClean="0"/>
              <a:t>- Достоверност и приоритети на клиенти;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  <p:bldP spid="327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61975"/>
          </a:xfrm>
          <a:solidFill>
            <a:srgbClr val="FF99FF"/>
          </a:solidFill>
          <a:ln w="76200">
            <a:solidFill>
              <a:srgbClr val="6666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3.1.2.4. АОИИ по управление на производството: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33850"/>
          </a:xfrm>
          <a:solidFill>
            <a:srgbClr val="FFCC00"/>
          </a:solidFill>
          <a:ln w="7620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400" b="1" smtClean="0">
                <a:solidFill>
                  <a:srgbClr val="006600"/>
                </a:solidFill>
              </a:rPr>
              <a:t>АОИИ по управлението на производството включва:</a:t>
            </a:r>
          </a:p>
          <a:p>
            <a:pPr eaLnBrk="1" hangingPunct="1">
              <a:lnSpc>
                <a:spcPct val="90000"/>
              </a:lnSpc>
            </a:pPr>
            <a:endParaRPr lang="bg-BG" sz="2400" b="1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Технически характеристики на продуктите;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Заповеди за производство;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Организация по фази и обработки;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Управление на ресурсите;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Изчисляване себестойност на разлики при ревизии;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Вътрешносчетоводно изчисляване на производствената себестойност;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Контрол на себестойността;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- Планиране и производствен контрол.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8463" y="6238875"/>
            <a:ext cx="2517775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build="p" animBg="1"/>
      <p:bldP spid="337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792163"/>
          </a:xfrm>
          <a:solidFill>
            <a:srgbClr val="FFCC99"/>
          </a:solidFill>
          <a:ln w="76200">
            <a:solidFill>
              <a:srgbClr val="006666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3.1.2.5. АОИИ по ПЛАНИРАНЕ НА ПРОИЗВОДСТВОТО (Advanced Production)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176712"/>
          </a:xfrm>
          <a:solidFill>
            <a:srgbClr val="00CC66"/>
          </a:solidFill>
          <a:ln w="7620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>
                <a:solidFill>
                  <a:srgbClr val="0000CC"/>
                </a:solidFill>
              </a:rPr>
              <a:t>АОИИ по планиране на производството обхваща:</a:t>
            </a:r>
          </a:p>
          <a:p>
            <a:pPr eaLnBrk="1" hangingPunct="1"/>
            <a:endParaRPr lang="bg-BG" sz="2400" b="1" smtClean="0">
              <a:solidFill>
                <a:srgbClr val="0000CC"/>
              </a:solidFill>
            </a:endParaRPr>
          </a:p>
          <a:p>
            <a:pPr eaLnBrk="1" hangingPunct="1"/>
            <a:r>
              <a:rPr lang="bg-BG" sz="2000" b="1" smtClean="0"/>
              <a:t>- Планиране на производствени ресурси - MRP I (Materials Requirements Planning), MRP II (Manufacturing Resource Planning);</a:t>
            </a:r>
          </a:p>
          <a:p>
            <a:pPr eaLnBrk="1" hangingPunct="1"/>
            <a:r>
              <a:rPr lang="bg-BG" sz="2000" b="1" smtClean="0"/>
              <a:t>- Планиране на капацитета (CRP - Capacity Resource Planning);</a:t>
            </a:r>
          </a:p>
          <a:p>
            <a:pPr eaLnBrk="1" hangingPunct="1"/>
            <a:r>
              <a:rPr lang="bg-BG" sz="2000" b="1" smtClean="0"/>
              <a:t>- Анализ на нуждите на предприятието от материали и продукция;</a:t>
            </a:r>
          </a:p>
          <a:p>
            <a:pPr eaLnBrk="1" hangingPunct="1"/>
            <a:r>
              <a:rPr lang="bg-BG" sz="2000" b="1" smtClean="0"/>
              <a:t>- Автоматично генериране на поръчки за материали или производствени документи.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build="p" animBg="1"/>
      <p:bldP spid="348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47700"/>
          </a:xfrm>
          <a:solidFill>
            <a:srgbClr val="3399FF"/>
          </a:solidFill>
          <a:ln w="76200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3.1.2.6. АОИИ по информационното подпомагане на управлението на услугите: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  <a:solidFill>
            <a:srgbClr val="FFCCCC"/>
          </a:solidFill>
          <a:ln w="76200">
            <a:solidFill>
              <a:srgbClr val="6666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bg-BG" sz="2400" b="1" smtClean="0"/>
          </a:p>
          <a:p>
            <a:pPr eaLnBrk="1" hangingPunct="1"/>
            <a:r>
              <a:rPr lang="bg-BG" sz="2400" b="1" smtClean="0">
                <a:solidFill>
                  <a:srgbClr val="336699"/>
                </a:solidFill>
              </a:rPr>
              <a:t>АОИИ  в подсистемата “Услуги” обхваща: </a:t>
            </a:r>
          </a:p>
          <a:p>
            <a:pPr eaLnBrk="1" hangingPunct="1"/>
            <a:endParaRPr lang="bg-BG" sz="2400" b="1" smtClean="0">
              <a:solidFill>
                <a:srgbClr val="336699"/>
              </a:solidFill>
            </a:endParaRPr>
          </a:p>
          <a:p>
            <a:pPr eaLnBrk="1" hangingPunct="1"/>
            <a:r>
              <a:rPr lang="bg-BG" sz="2000" b="1" smtClean="0"/>
              <a:t>- Следене на услугите;</a:t>
            </a:r>
          </a:p>
          <a:p>
            <a:pPr eaLnBrk="1" hangingPunct="1"/>
            <a:r>
              <a:rPr lang="bg-BG" sz="2000" b="1" smtClean="0"/>
              <a:t>- Дейности по поддръжка;</a:t>
            </a:r>
          </a:p>
          <a:p>
            <a:pPr eaLnBrk="1" hangingPunct="1"/>
            <a:r>
              <a:rPr lang="bg-BG" sz="2000" b="1" smtClean="0"/>
              <a:t>- Управление на досиета за извършени услуги;</a:t>
            </a:r>
          </a:p>
          <a:p>
            <a:pPr eaLnBrk="1" hangingPunct="1"/>
            <a:r>
              <a:rPr lang="bg-BG" sz="2000" b="1" smtClean="0"/>
              <a:t>- Спазване на гаранционни срокове;</a:t>
            </a:r>
          </a:p>
          <a:p>
            <a:pPr eaLnBrk="1" hangingPunct="1"/>
            <a:r>
              <a:rPr lang="bg-BG" sz="2000" b="1" smtClean="0"/>
              <a:t>- Оценяване на обменни услуги;</a:t>
            </a:r>
          </a:p>
          <a:p>
            <a:pPr eaLnBrk="1" hangingPunct="1"/>
            <a:r>
              <a:rPr lang="bg-BG" sz="2000" b="1" smtClean="0"/>
              <a:t>- Оценка и анализ на заетостта;</a:t>
            </a:r>
          </a:p>
          <a:p>
            <a:pPr eaLnBrk="1" hangingPunct="1"/>
            <a:r>
              <a:rPr lang="bg-BG" sz="2000" b="1" smtClean="0"/>
              <a:t>- Гаранционно и извънгаранционно поддържане.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build="p" animBg="1"/>
      <p:bldP spid="3584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92163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z="2000" b="1" smtClean="0"/>
              <a:t>3.2. </a:t>
            </a:r>
            <a:r>
              <a:rPr lang="bg-BG" sz="2000" b="1" smtClean="0"/>
              <a:t>АОИИ в платформата и решенията за </a:t>
            </a:r>
            <a:r>
              <a:rPr lang="en-US" sz="2000" b="1" smtClean="0"/>
              <a:t>ERP System</a:t>
            </a:r>
            <a:r>
              <a:rPr lang="bg-BG" sz="2000" b="1" smtClean="0"/>
              <a:t> на </a:t>
            </a:r>
            <a:r>
              <a:rPr lang="en-US" sz="2000" b="1" smtClean="0"/>
              <a:t>PPU Maconomy A/S.</a:t>
            </a:r>
            <a:endParaRPr lang="bg-BG" sz="2000" b="1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392612"/>
          </a:xfrm>
          <a:solidFill>
            <a:srgbClr val="FFFF00"/>
          </a:solidFill>
          <a:ln w="7620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FF3300"/>
                </a:solidFill>
              </a:rPr>
              <a:t>3</a:t>
            </a:r>
            <a:r>
              <a:rPr lang="bg-BG" sz="1800" b="1" smtClean="0">
                <a:solidFill>
                  <a:srgbClr val="FF3300"/>
                </a:solidFill>
              </a:rPr>
              <a:t>.2.1. Обща характеристика на компанията и ситемата: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8000"/>
                </a:solidFill>
              </a:rPr>
              <a:t>а)</a:t>
            </a:r>
            <a:r>
              <a:rPr lang="bg-BG" sz="1800" b="1" smtClean="0"/>
              <a:t> Компанията: </a:t>
            </a:r>
            <a:r>
              <a:rPr lang="en-US" sz="1800" b="1" smtClean="0"/>
              <a:t>PPU Maconomy A/S </a:t>
            </a:r>
            <a:r>
              <a:rPr lang="bg-BG" sz="1800" b="1" smtClean="0"/>
              <a:t>е датска компания, която в тясно сътрудничество със световната консултантска компания </a:t>
            </a:r>
            <a:r>
              <a:rPr lang="en-US" sz="1800" b="1" smtClean="0"/>
              <a:t>KPMG</a:t>
            </a:r>
            <a:r>
              <a:rPr lang="bg-BG" sz="1800" b="1" smtClean="0"/>
              <a:t>, разработват и развиват интегрирана управленска информационна система от класа на E</a:t>
            </a:r>
            <a:r>
              <a:rPr lang="en-US" sz="1800" b="1" smtClean="0"/>
              <a:t>RP System</a:t>
            </a:r>
            <a:r>
              <a:rPr lang="bg-BG" sz="1800" b="1" smtClean="0"/>
              <a:t>. Системата </a:t>
            </a:r>
            <a:r>
              <a:rPr lang="en-US" sz="1800" b="1" smtClean="0"/>
              <a:t>Maconomy </a:t>
            </a:r>
            <a:r>
              <a:rPr lang="bg-BG" sz="1800" b="1" smtClean="0"/>
              <a:t>е създадена на базата на </a:t>
            </a:r>
            <a:r>
              <a:rPr lang="en-US" sz="1800" b="1" smtClean="0"/>
              <a:t>“best practic</a:t>
            </a:r>
            <a:r>
              <a:rPr lang="bg-BG" sz="1800" b="1" smtClean="0"/>
              <a:t>e</a:t>
            </a:r>
            <a:r>
              <a:rPr lang="en-US" sz="1800" b="1" smtClean="0"/>
              <a:t>” – </a:t>
            </a:r>
            <a:r>
              <a:rPr lang="bg-BG" sz="1800" b="1" smtClean="0"/>
              <a:t>оптимални методи и процедури за информационно подпомагане на управлението на бизнеса, използвани от преуспуващи фирми в световен мащаб.</a:t>
            </a:r>
            <a:r>
              <a:rPr lang="en-US" sz="1800" b="1" smtClean="0"/>
              <a:t> Maconomy</a:t>
            </a:r>
            <a:r>
              <a:rPr lang="bg-BG" sz="1800" b="1" smtClean="0"/>
              <a:t>  се прилага успешно в индустрията, търговията, услугите и публичната администрация. </a:t>
            </a:r>
            <a:r>
              <a:rPr lang="bg-BG" sz="1800" b="1" smtClean="0">
                <a:solidFill>
                  <a:srgbClr val="0000FF"/>
                </a:solidFill>
              </a:rPr>
              <a:t>Потребители на системата са около 85000 в над 50 държави по света</a:t>
            </a:r>
            <a:r>
              <a:rPr lang="bg-BG" sz="1800" b="1" smtClean="0"/>
              <a:t>;</a:t>
            </a:r>
          </a:p>
          <a:p>
            <a:pPr eaLnBrk="1" hangingPunct="1">
              <a:lnSpc>
                <a:spcPct val="90000"/>
              </a:lnSpc>
            </a:pP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</a:t>
            </a:r>
            <a:r>
              <a:rPr lang="bg-BG" sz="1800" b="1" smtClean="0">
                <a:solidFill>
                  <a:srgbClr val="008000"/>
                </a:solidFill>
              </a:rPr>
              <a:t>б)</a:t>
            </a:r>
            <a:r>
              <a:rPr lang="bg-BG" sz="1800" b="1" smtClean="0"/>
              <a:t> </a:t>
            </a:r>
            <a:r>
              <a:rPr lang="en-US" sz="1800" b="1" smtClean="0"/>
              <a:t>PPU Maconomy A/S </a:t>
            </a:r>
            <a:r>
              <a:rPr lang="bg-BG" sz="1800" b="1" smtClean="0"/>
              <a:t>се представя в България от ФТС ЕООД </a:t>
            </a:r>
            <a:r>
              <a:rPr lang="en-US" sz="1800" b="1" smtClean="0"/>
              <a:t>(FTS Bulgaria Ltd.) - </a:t>
            </a:r>
            <a:r>
              <a:rPr lang="en-US" sz="1800" b="1" smtClean="0">
                <a:solidFill>
                  <a:srgbClr val="FF0000"/>
                </a:solidFill>
              </a:rPr>
              <a:t>www.fts-eu.com</a:t>
            </a:r>
            <a:r>
              <a:rPr lang="bg-BG" sz="1800" b="1" smtClean="0"/>
              <a:t>, създадена през 1994 г., като дъщерно дружество на фирма НБХ ООД </a:t>
            </a:r>
            <a:r>
              <a:rPr lang="en-US" sz="1800" b="1" smtClean="0"/>
              <a:t>(Netherlands-Bulgarian Holding Ltd.).</a:t>
            </a:r>
            <a:endParaRPr lang="bg-BG" sz="1800" b="1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 build="p" animBg="1"/>
      <p:bldP spid="430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50825" y="6237288"/>
            <a:ext cx="22225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800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03350" y="404813"/>
            <a:ext cx="6192838" cy="822325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>
                <a:solidFill>
                  <a:srgbClr val="FF0000"/>
                </a:solidFill>
                <a:latin typeface="Times New Roman" pitchFamily="18" charset="0"/>
              </a:rPr>
              <a:t>1.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1.3.3.</a:t>
            </a:r>
            <a:r>
              <a:rPr lang="bg-BG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ERP Systems </a:t>
            </a:r>
            <a:r>
              <a:rPr lang="bg-BG">
                <a:latin typeface="Times New Roman" pitchFamily="18" charset="0"/>
              </a:rPr>
              <a:t>от второ поколение в индустриалните предприятия.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23850" y="1484313"/>
            <a:ext cx="8569325" cy="4537075"/>
          </a:xfrm>
          <a:prstGeom prst="rect">
            <a:avLst/>
          </a:prstGeom>
          <a:solidFill>
            <a:srgbClr val="FFFF00"/>
          </a:solidFill>
          <a:ln w="762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bg-BG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403350" y="1773238"/>
            <a:ext cx="6121400" cy="366712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latin typeface="Times New Roman" pitchFamily="18" charset="0"/>
              </a:rPr>
              <a:t>Управление на знанието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331913" y="5445125"/>
            <a:ext cx="6192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 sz="1800">
              <a:latin typeface="Times New Roman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476375" y="5445125"/>
            <a:ext cx="6121400" cy="366713"/>
          </a:xfrm>
          <a:prstGeom prst="rect">
            <a:avLst/>
          </a:prstGeom>
          <a:solidFill>
            <a:srgbClr val="99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Knowledge Management</a:t>
            </a:r>
            <a:endParaRPr lang="bg-BG" sz="1800">
              <a:latin typeface="Times New Roman" pitchFamily="18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755650" y="2349500"/>
            <a:ext cx="7632700" cy="2735263"/>
          </a:xfrm>
          <a:prstGeom prst="rect">
            <a:avLst/>
          </a:prstGeom>
          <a:solidFill>
            <a:srgbClr val="66FFFF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bg-BG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484438" y="2636838"/>
            <a:ext cx="3384550" cy="366712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E-Business</a:t>
            </a:r>
            <a:endParaRPr lang="bg-BG" sz="1800">
              <a:latin typeface="Times New Roman" pitchFamily="18" charset="0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411413" y="4508500"/>
            <a:ext cx="3384550" cy="366713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M-Business</a:t>
            </a:r>
            <a:endParaRPr lang="bg-BG" sz="1800">
              <a:latin typeface="Times New Roman" pitchFamily="18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116013" y="3284538"/>
            <a:ext cx="6696075" cy="936625"/>
          </a:xfrm>
          <a:prstGeom prst="rect">
            <a:avLst/>
          </a:prstGeom>
          <a:solidFill>
            <a:srgbClr val="FF9933"/>
          </a:solidFill>
          <a:ln w="571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bg-BG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995738" y="371633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bg-BG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4284663" y="3500438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bg-BG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787900" y="3644900"/>
            <a:ext cx="2736850" cy="366713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Business Intelligence</a:t>
            </a:r>
            <a:endParaRPr lang="bg-BG" sz="1800">
              <a:latin typeface="Times New Roman" pitchFamily="18" charset="0"/>
            </a:endParaRP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403350" y="3644900"/>
            <a:ext cx="2159000" cy="366713"/>
          </a:xfrm>
          <a:prstGeom prst="rect">
            <a:avLst/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ERP Systems</a:t>
            </a:r>
            <a:endParaRPr lang="bg-BG" sz="1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9" grpId="0" animBg="1"/>
      <p:bldP spid="70660" grpId="0" animBg="1"/>
      <p:bldP spid="70661" grpId="0" animBg="1"/>
      <p:bldP spid="70663" grpId="0" animBg="1"/>
      <p:bldP spid="70664" grpId="0" animBg="1"/>
      <p:bldP spid="70665" grpId="0" animBg="1"/>
      <p:bldP spid="70666" grpId="0" animBg="1"/>
      <p:bldP spid="70667" grpId="0" animBg="1"/>
      <p:bldP spid="70668" grpId="0" animBg="1"/>
      <p:bldP spid="70669" grpId="0" animBg="1"/>
      <p:bldP spid="70670" grpId="0" animBg="1"/>
      <p:bldP spid="7067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6985000" cy="720725"/>
          </a:xfrm>
          <a:solidFill>
            <a:srgbClr val="66FFCC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smtClean="0"/>
              <a:t>3</a:t>
            </a:r>
            <a:r>
              <a:rPr lang="bg-BG" sz="2800" b="1" smtClean="0"/>
              <a:t>.2.2. Среда за работа с </a:t>
            </a:r>
            <a:r>
              <a:rPr lang="en-US" sz="2800" b="1" smtClean="0"/>
              <a:t>Maconomy:</a:t>
            </a:r>
            <a:endParaRPr lang="bg-BG" sz="2800" b="1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solidFill>
            <a:srgbClr val="66CCFF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600" b="1" smtClean="0">
                <a:solidFill>
                  <a:srgbClr val="FF0000"/>
                </a:solidFill>
              </a:rPr>
              <a:t>А. Работна среда за </a:t>
            </a:r>
            <a:r>
              <a:rPr lang="en-US" sz="1600" b="1" smtClean="0">
                <a:solidFill>
                  <a:srgbClr val="FF0000"/>
                </a:solidFill>
              </a:rPr>
              <a:t>Maconomy Server:</a:t>
            </a:r>
          </a:p>
          <a:p>
            <a:pPr eaLnBrk="1" hangingPunct="1"/>
            <a:r>
              <a:rPr lang="en-US" sz="1600" b="1" smtClean="0"/>
              <a:t>     1. </a:t>
            </a:r>
            <a:r>
              <a:rPr lang="bg-BG" sz="1600" b="1" smtClean="0"/>
              <a:t>Платформа: </a:t>
            </a:r>
            <a:r>
              <a:rPr lang="en-US" sz="1600" b="1" smtClean="0"/>
              <a:t>IBM, HP, Sun, Dell, Apple </a:t>
            </a:r>
            <a:r>
              <a:rPr lang="bg-BG" sz="1600" b="1" smtClean="0"/>
              <a:t>и др.;</a:t>
            </a:r>
          </a:p>
          <a:p>
            <a:pPr eaLnBrk="1" hangingPunct="1"/>
            <a:r>
              <a:rPr lang="bg-BG" sz="1600" b="1" smtClean="0"/>
              <a:t>     2. Операционни системи: </a:t>
            </a:r>
            <a:r>
              <a:rPr lang="en-US" sz="1600" b="1" smtClean="0"/>
              <a:t>AIX, Unix, MS Windows Servers</a:t>
            </a:r>
            <a:r>
              <a:rPr lang="bg-BG" sz="1600" b="1" smtClean="0"/>
              <a:t> и др.</a:t>
            </a:r>
          </a:p>
          <a:p>
            <a:pPr eaLnBrk="1" hangingPunct="1"/>
            <a:r>
              <a:rPr lang="bg-BG" sz="1600" b="1" smtClean="0">
                <a:solidFill>
                  <a:srgbClr val="FF0000"/>
                </a:solidFill>
              </a:rPr>
              <a:t>Б. Работна среда за </a:t>
            </a:r>
            <a:r>
              <a:rPr lang="en-US" sz="1600" b="1" smtClean="0">
                <a:solidFill>
                  <a:srgbClr val="FF0000"/>
                </a:solidFill>
              </a:rPr>
              <a:t>Maconomy Client:</a:t>
            </a:r>
          </a:p>
          <a:p>
            <a:pPr eaLnBrk="1" hangingPunct="1"/>
            <a:r>
              <a:rPr lang="en-US" sz="1600" b="1" smtClean="0"/>
              <a:t>      </a:t>
            </a:r>
            <a:r>
              <a:rPr lang="bg-BG" sz="1600" b="1" smtClean="0"/>
              <a:t>1. Платформа: </a:t>
            </a:r>
            <a:r>
              <a:rPr lang="en-US" sz="1600" b="1" smtClean="0"/>
              <a:t>IBM PC</a:t>
            </a:r>
            <a:r>
              <a:rPr lang="bg-BG" sz="1600" b="1" smtClean="0"/>
              <a:t> и съвместими с тях, </a:t>
            </a:r>
            <a:r>
              <a:rPr lang="en-US" sz="1600" b="1" smtClean="0"/>
              <a:t>Macintosh</a:t>
            </a:r>
            <a:r>
              <a:rPr lang="bg-BG" sz="1600" b="1" smtClean="0"/>
              <a:t> на </a:t>
            </a:r>
            <a:r>
              <a:rPr lang="en-US" sz="1600" b="1" smtClean="0"/>
              <a:t>Apple, </a:t>
            </a:r>
            <a:r>
              <a:rPr lang="bg-BG" sz="1600" b="1" smtClean="0"/>
              <a:t>както и всички персонални компютри поддържащи </a:t>
            </a:r>
            <a:r>
              <a:rPr lang="en-US" sz="1600" b="1" smtClean="0"/>
              <a:t>TCP/ IP;</a:t>
            </a:r>
            <a:r>
              <a:rPr lang="bg-BG" sz="1600" b="1" smtClean="0"/>
              <a:t> </a:t>
            </a:r>
          </a:p>
          <a:p>
            <a:pPr eaLnBrk="1" hangingPunct="1"/>
            <a:r>
              <a:rPr lang="bg-BG" sz="1600" b="1" smtClean="0"/>
              <a:t>      2. Операционни системи: </a:t>
            </a:r>
            <a:r>
              <a:rPr lang="en-US" sz="1600" b="1" smtClean="0"/>
              <a:t>MS Windows 3x, 9x, 2000, XP; OS/2; System</a:t>
            </a:r>
            <a:r>
              <a:rPr lang="bg-BG" sz="1600" b="1" smtClean="0"/>
              <a:t> и др.</a:t>
            </a:r>
          </a:p>
          <a:p>
            <a:pPr eaLnBrk="1" hangingPunct="1"/>
            <a:r>
              <a:rPr lang="bg-BG" sz="1600" b="1" smtClean="0">
                <a:solidFill>
                  <a:srgbClr val="FF0000"/>
                </a:solidFill>
              </a:rPr>
              <a:t>В. Поддържани СУБД</a:t>
            </a:r>
            <a:r>
              <a:rPr lang="bg-BG" sz="1600" b="1" smtClean="0"/>
              <a:t> – </a:t>
            </a:r>
            <a:r>
              <a:rPr lang="en-US" sz="1600" b="1" smtClean="0"/>
              <a:t>Oracle, Sybase</a:t>
            </a:r>
            <a:r>
              <a:rPr lang="bg-BG" sz="1600" b="1" smtClean="0"/>
              <a:t> и др., като се предлагат средства за бърз и лесен преход и към други бази от данни.</a:t>
            </a:r>
          </a:p>
          <a:p>
            <a:pPr eaLnBrk="1" hangingPunct="1"/>
            <a:r>
              <a:rPr lang="bg-BG" sz="1600" b="1" smtClean="0">
                <a:solidFill>
                  <a:srgbClr val="FF0000"/>
                </a:solidFill>
              </a:rPr>
              <a:t>Г. Технология на работа:</a:t>
            </a:r>
            <a:r>
              <a:rPr lang="bg-BG" sz="1600" b="1" smtClean="0"/>
              <a:t> клиент/сървър, като се дава възможност за едновременна работа в мрежа на множество потребители от различни отдели или поделения на фирмата.</a:t>
            </a:r>
          </a:p>
          <a:p>
            <a:pPr eaLnBrk="1" hangingPunct="1"/>
            <a:r>
              <a:rPr lang="bg-BG" sz="1600" b="1" smtClean="0">
                <a:solidFill>
                  <a:srgbClr val="FF0000"/>
                </a:solidFill>
              </a:rPr>
              <a:t>Д. Интерфейс</a:t>
            </a:r>
            <a:r>
              <a:rPr lang="bg-BG" sz="1600" b="1" smtClean="0"/>
              <a:t> – лек и достъпен, като могат да се използват и трети програми от класа на </a:t>
            </a:r>
            <a:r>
              <a:rPr lang="en-US" sz="1600" b="1" smtClean="0"/>
              <a:t>MS Office, Lotus Notes</a:t>
            </a:r>
            <a:r>
              <a:rPr lang="bg-BG" sz="1600" b="1" smtClean="0"/>
              <a:t> и др.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build="p" animBg="1"/>
      <p:bldP spid="440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331913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8207375" cy="442912"/>
          </a:xfrm>
          <a:prstGeom prst="rect">
            <a:avLst/>
          </a:prstGeom>
          <a:solidFill>
            <a:srgbClr val="CCFF66"/>
          </a:solidFill>
          <a:ln w="762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3.2.3. Архитектурни решения на АОИИ в средата на </a:t>
            </a:r>
            <a:r>
              <a:rPr lang="en-US" sz="1800"/>
              <a:t>Maconomy:</a:t>
            </a:r>
            <a:endParaRPr lang="bg-BG" sz="18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835150" y="1484313"/>
            <a:ext cx="2879725" cy="1266825"/>
          </a:xfrm>
          <a:prstGeom prst="rect">
            <a:avLst/>
          </a:prstGeom>
          <a:solidFill>
            <a:srgbClr val="99CCFF"/>
          </a:solidFill>
          <a:ln w="76200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А) Традиционни задачи</a:t>
            </a:r>
            <a:br>
              <a:rPr lang="bg-BG" sz="1800"/>
            </a:br>
            <a:r>
              <a:rPr lang="bg-BG" sz="1800"/>
              <a:t>по управленски</a:t>
            </a:r>
            <a:br>
              <a:rPr lang="bg-BG" sz="1800"/>
            </a:br>
            <a:r>
              <a:rPr lang="bg-BG" sz="1800"/>
              <a:t>функции и дейности: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940425" y="1330325"/>
            <a:ext cx="2592388" cy="5111750"/>
          </a:xfrm>
          <a:prstGeom prst="rect">
            <a:avLst/>
          </a:prstGeom>
          <a:solidFill>
            <a:srgbClr val="99FF99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bg-BG" sz="1800"/>
              <a:t>Счетоводство;</a:t>
            </a:r>
            <a:br>
              <a:rPr lang="bg-BG" sz="1800"/>
            </a:br>
            <a:r>
              <a:rPr lang="bg-BG" sz="1800"/>
              <a:t>2. Бюджетиране;</a:t>
            </a:r>
            <a:br>
              <a:rPr lang="bg-BG" sz="1800"/>
            </a:br>
            <a:r>
              <a:rPr lang="bg-BG" sz="1800"/>
              <a:t>3. Клиенти;</a:t>
            </a:r>
            <a:br>
              <a:rPr lang="bg-BG" sz="1800"/>
            </a:br>
            <a:r>
              <a:rPr lang="bg-BG" sz="1800"/>
              <a:t>4. Доставчици;</a:t>
            </a:r>
            <a:br>
              <a:rPr lang="bg-BG" sz="1800"/>
            </a:br>
            <a:r>
              <a:rPr lang="bg-BG" sz="1800"/>
              <a:t>5. Плащания;</a:t>
            </a:r>
            <a:br>
              <a:rPr lang="bg-BG" sz="1800"/>
            </a:br>
            <a:r>
              <a:rPr lang="bg-BG" sz="1800"/>
              <a:t>6. Логистика;</a:t>
            </a:r>
            <a:br>
              <a:rPr lang="bg-BG" sz="1800"/>
            </a:br>
            <a:r>
              <a:rPr lang="bg-BG" sz="1800"/>
              <a:t>7. Продажби;</a:t>
            </a:r>
            <a:br>
              <a:rPr lang="bg-BG" sz="1800"/>
            </a:br>
            <a:r>
              <a:rPr lang="bg-BG" sz="1800"/>
              <a:t>8. Покупки;</a:t>
            </a:r>
            <a:br>
              <a:rPr lang="bg-BG" sz="1800"/>
            </a:br>
            <a:r>
              <a:rPr lang="bg-BG" sz="1800"/>
              <a:t>9. Продукция;</a:t>
            </a:r>
            <a:br>
              <a:rPr lang="bg-BG" sz="1800"/>
            </a:br>
            <a:r>
              <a:rPr lang="bg-BG" sz="1800"/>
              <a:t>10. Статистика;</a:t>
            </a:r>
            <a:br>
              <a:rPr lang="bg-BG" sz="1800"/>
            </a:br>
            <a:r>
              <a:rPr lang="bg-BG" sz="1800"/>
              <a:t>11. Себестойност;</a:t>
            </a:r>
            <a:br>
              <a:rPr lang="bg-BG" sz="1800"/>
            </a:br>
            <a:r>
              <a:rPr lang="bg-BG" sz="1800"/>
              <a:t>12. Сервизно обслужване;</a:t>
            </a:r>
            <a:br>
              <a:rPr lang="bg-BG" sz="1800"/>
            </a:br>
            <a:r>
              <a:rPr lang="bg-BG" sz="1800"/>
              <a:t>13. Дълготрайни активи;</a:t>
            </a:r>
            <a:br>
              <a:rPr lang="bg-BG" sz="1800"/>
            </a:br>
            <a:r>
              <a:rPr lang="bg-BG" sz="1800"/>
              <a:t>14. Други модули.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755650" y="908050"/>
            <a:ext cx="0" cy="59499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755650" y="2133600"/>
            <a:ext cx="10795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716463" y="2060575"/>
            <a:ext cx="1223962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0" grpId="1" animBg="1"/>
      <p:bldP spid="45061" grpId="0" animBg="1"/>
      <p:bldP spid="45061" grpId="1" animBg="1"/>
      <p:bldP spid="45062" grpId="0" animBg="1"/>
      <p:bldP spid="45062" grpId="1" animBg="1"/>
      <p:bldP spid="45063" grpId="0" animBg="1"/>
      <p:bldP spid="45063" grpId="1" animBg="1"/>
      <p:bldP spid="45064" grpId="0" animBg="1"/>
      <p:bldP spid="45064" grpId="1" animBg="1"/>
      <p:bldP spid="45065" grpId="0" animBg="1"/>
      <p:bldP spid="45065" grpId="1" animBg="1"/>
      <p:bldP spid="45066" grpId="0" animBg="1"/>
      <p:bldP spid="4506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611188" y="0"/>
            <a:ext cx="0" cy="47974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908175" y="682625"/>
            <a:ext cx="2376488" cy="992188"/>
          </a:xfrm>
          <a:prstGeom prst="rect">
            <a:avLst/>
          </a:prstGeom>
          <a:solidFill>
            <a:srgbClr val="66FF66"/>
          </a:solidFill>
          <a:ln w="76200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Б) Диалогови</a:t>
            </a:r>
            <a:br>
              <a:rPr lang="bg-BG" sz="1800"/>
            </a:br>
            <a:r>
              <a:rPr lang="bg-BG" sz="1800"/>
              <a:t>аналитични </a:t>
            </a:r>
            <a:br>
              <a:rPr lang="bg-BG" sz="1800"/>
            </a:br>
            <a:r>
              <a:rPr lang="bg-BG" sz="1800"/>
              <a:t>приложения: 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940425" y="682625"/>
            <a:ext cx="2735263" cy="1816100"/>
          </a:xfrm>
          <a:prstGeom prst="rect">
            <a:avLst/>
          </a:prstGeom>
          <a:solidFill>
            <a:srgbClr val="FFCC00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1. Модул: Графичен</a:t>
            </a:r>
            <a:br>
              <a:rPr lang="bg-BG" sz="1800"/>
            </a:br>
            <a:r>
              <a:rPr lang="bg-BG" sz="1800"/>
              <a:t>Бизнес Анализатор;</a:t>
            </a:r>
            <a:br>
              <a:rPr lang="bg-BG" sz="1800"/>
            </a:br>
            <a:r>
              <a:rPr lang="bg-BG" sz="1800"/>
              <a:t>2. Модул: Финансови</a:t>
            </a:r>
            <a:br>
              <a:rPr lang="bg-BG" sz="1800"/>
            </a:br>
            <a:r>
              <a:rPr lang="bg-BG" sz="1800"/>
              <a:t>отчети и показатели;</a:t>
            </a:r>
            <a:br>
              <a:rPr lang="bg-BG" sz="1800"/>
            </a:br>
            <a:r>
              <a:rPr lang="bg-BG" sz="1800"/>
              <a:t>3. Модул: </a:t>
            </a:r>
            <a:r>
              <a:rPr lang="en-US" sz="1800"/>
              <a:t>SQL</a:t>
            </a:r>
            <a:r>
              <a:rPr lang="bg-BG" sz="1800"/>
              <a:t/>
            </a:r>
            <a:br>
              <a:rPr lang="bg-BG" sz="1800"/>
            </a:br>
            <a:r>
              <a:rPr lang="bg-BG" sz="1800"/>
              <a:t>генератор на отчети.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051050" y="3851275"/>
            <a:ext cx="2233613" cy="1816100"/>
          </a:xfrm>
          <a:prstGeom prst="rect">
            <a:avLst/>
          </a:prstGeom>
          <a:solidFill>
            <a:srgbClr val="FF7C80"/>
          </a:solidFill>
          <a:ln w="762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В) Средства за</a:t>
            </a:r>
            <a:br>
              <a:rPr lang="bg-BG" sz="1800"/>
            </a:br>
            <a:r>
              <a:rPr lang="bg-BG" sz="1800"/>
              <a:t>достъп до</a:t>
            </a:r>
            <a:br>
              <a:rPr lang="bg-BG" sz="1800"/>
            </a:br>
            <a:r>
              <a:rPr lang="bg-BG" sz="1800"/>
              <a:t>корпоративната</a:t>
            </a:r>
            <a:br>
              <a:rPr lang="bg-BG" sz="1800"/>
            </a:br>
            <a:r>
              <a:rPr lang="bg-BG" sz="1800"/>
              <a:t>информационна</a:t>
            </a:r>
            <a:br>
              <a:rPr lang="bg-BG" sz="1800"/>
            </a:br>
            <a:r>
              <a:rPr lang="bg-BG" sz="1800"/>
              <a:t>система чрез</a:t>
            </a:r>
            <a:br>
              <a:rPr lang="bg-BG" sz="1800"/>
            </a:br>
            <a:r>
              <a:rPr lang="en-US" sz="1800"/>
              <a:t>Internet:</a:t>
            </a:r>
            <a:endParaRPr lang="bg-BG" sz="1800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611188" y="1125538"/>
            <a:ext cx="129698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284663" y="1125538"/>
            <a:ext cx="1655762" cy="0"/>
          </a:xfrm>
          <a:prstGeom prst="line">
            <a:avLst/>
          </a:prstGeom>
          <a:noFill/>
          <a:ln w="76200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611188" y="4797425"/>
            <a:ext cx="1439862" cy="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867400" y="2924175"/>
            <a:ext cx="2736850" cy="1541463"/>
          </a:xfrm>
          <a:prstGeom prst="rect">
            <a:avLst/>
          </a:prstGeom>
          <a:solidFill>
            <a:srgbClr val="00CCFF"/>
          </a:solidFill>
          <a:ln w="762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1</a:t>
            </a:r>
            <a:r>
              <a:rPr lang="bg-BG" sz="1800"/>
              <a:t>. </a:t>
            </a:r>
            <a:r>
              <a:rPr lang="en-US" sz="1800"/>
              <a:t>Maconomy Web Shop – </a:t>
            </a:r>
            <a:r>
              <a:rPr lang="bg-BG" sz="1800"/>
              <a:t>приложе-</a:t>
            </a:r>
            <a:br>
              <a:rPr lang="bg-BG" sz="1800"/>
            </a:br>
            <a:r>
              <a:rPr lang="bg-BG" sz="1800"/>
              <a:t>ние за елек-</a:t>
            </a:r>
            <a:br>
              <a:rPr lang="bg-BG" sz="1800"/>
            </a:br>
            <a:r>
              <a:rPr lang="bg-BG" sz="1800"/>
              <a:t>тронна</a:t>
            </a:r>
            <a:br>
              <a:rPr lang="bg-BG" sz="1800"/>
            </a:br>
            <a:r>
              <a:rPr lang="bg-BG" sz="1800"/>
              <a:t>търговия.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867400" y="5013325"/>
            <a:ext cx="2736850" cy="1541463"/>
          </a:xfrm>
          <a:prstGeom prst="rect">
            <a:avLst/>
          </a:prstGeom>
          <a:solidFill>
            <a:srgbClr val="99CC00"/>
          </a:solidFill>
          <a:ln w="7620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 </a:t>
            </a:r>
            <a:r>
              <a:rPr lang="en-US" sz="1800"/>
              <a:t>Maconomy</a:t>
            </a:r>
            <a:br>
              <a:rPr lang="en-US" sz="1800"/>
            </a:br>
            <a:r>
              <a:rPr lang="en-US" sz="1800"/>
              <a:t>WAPTIME –</a:t>
            </a:r>
            <a:br>
              <a:rPr lang="en-US" sz="1800"/>
            </a:br>
            <a:r>
              <a:rPr lang="bg-BG" sz="1800"/>
              <a:t>мобилна инфор-</a:t>
            </a:r>
            <a:br>
              <a:rPr lang="bg-BG" sz="1800"/>
            </a:br>
            <a:r>
              <a:rPr lang="bg-BG" sz="1800"/>
              <a:t>мационна техно</a:t>
            </a:r>
            <a:br>
              <a:rPr lang="bg-BG" sz="1800"/>
            </a:br>
            <a:r>
              <a:rPr lang="bg-BG" sz="1800"/>
              <a:t>богия.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4284663" y="3644900"/>
            <a:ext cx="1582737" cy="1008063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284663" y="4652963"/>
            <a:ext cx="1582737" cy="1223962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1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50900"/>
          </a:xfrm>
          <a:solidFill>
            <a:srgbClr val="FFCC66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3.3. АОИИ в </a:t>
            </a:r>
            <a:r>
              <a:rPr lang="en-US" sz="2000" b="1" smtClean="0"/>
              <a:t>Scala</a:t>
            </a:r>
            <a:r>
              <a:rPr lang="bg-BG" sz="2000" b="1" smtClean="0"/>
              <a:t> итегрираната финасово-счетоводна система за управление и планиране на фирмената дейност.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276725"/>
          </a:xfrm>
          <a:solidFill>
            <a:srgbClr val="33CCFF"/>
          </a:solidFill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600" b="1" smtClean="0">
                <a:solidFill>
                  <a:srgbClr val="CC00FF"/>
                </a:solidFill>
              </a:rPr>
              <a:t>3.3.1. Обща характеристика на </a:t>
            </a:r>
            <a:r>
              <a:rPr lang="en-US" sz="1600" b="1" smtClean="0">
                <a:solidFill>
                  <a:srgbClr val="CC00FF"/>
                </a:solidFill>
              </a:rPr>
              <a:t>Scala, Inc</a:t>
            </a:r>
            <a:r>
              <a:rPr lang="bg-BG" sz="1600" b="1" smtClean="0"/>
              <a:t> –</a:t>
            </a:r>
            <a:r>
              <a:rPr lang="bg-BG" sz="2000" b="1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www.scala.com</a:t>
            </a:r>
            <a:r>
              <a:rPr lang="en-US" sz="1600" b="1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          </a:t>
            </a:r>
            <a:r>
              <a:rPr lang="bg-BG" sz="1600" b="1" smtClean="0"/>
              <a:t>а)  </a:t>
            </a:r>
            <a:r>
              <a:rPr lang="en-US" sz="1600" b="1" smtClean="0"/>
              <a:t>Scala, Inc. </a:t>
            </a:r>
            <a:r>
              <a:rPr lang="bg-BG" sz="1600" b="1" smtClean="0"/>
              <a:t>е шведска фирма, специализирана в областта на интегрираните финансово-счетоводни системи за управление и планиране на фирмената дейност. Приложенията на фирмата са насочени главно към т. нар. “втори пласт”, т. е. предприятията и фирмите от средния бизнес;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 б) Представяне на </a:t>
            </a:r>
            <a:r>
              <a:rPr lang="en-US" sz="1600" b="1" smtClean="0"/>
              <a:t>Scala, Inc. </a:t>
            </a:r>
            <a:r>
              <a:rPr lang="bg-BG" sz="1600" b="1" smtClean="0"/>
              <a:t>в България: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      1) </a:t>
            </a:r>
            <a:r>
              <a:rPr lang="en-US" sz="1600" b="1" smtClean="0">
                <a:solidFill>
                  <a:srgbClr val="FF0000"/>
                </a:solidFill>
              </a:rPr>
              <a:t>Scala </a:t>
            </a:r>
            <a:r>
              <a:rPr lang="bg-BG" sz="1600" b="1" smtClean="0">
                <a:solidFill>
                  <a:srgbClr val="FF0000"/>
                </a:solidFill>
              </a:rPr>
              <a:t>България</a:t>
            </a:r>
            <a:r>
              <a:rPr lang="bg-BG" sz="1600" b="1" smtClean="0"/>
              <a:t>. Изпълнява следните основни дейности: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               - локализира </a:t>
            </a:r>
            <a:r>
              <a:rPr lang="en-US" sz="1600" b="1" smtClean="0"/>
              <a:t>Scala Business Solutions;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                        - </a:t>
            </a:r>
            <a:r>
              <a:rPr lang="bg-BG" sz="1600" b="1" smtClean="0"/>
              <a:t>представлява </a:t>
            </a:r>
            <a:r>
              <a:rPr lang="en-US" sz="1600" b="1" smtClean="0"/>
              <a:t>Scala, Inc. </a:t>
            </a:r>
            <a:r>
              <a:rPr lang="bg-BG" sz="1600" b="1" smtClean="0"/>
              <a:t>на българския пазар;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               - консултиране и обучение на българските потребители.</a:t>
            </a:r>
          </a:p>
          <a:p>
            <a:pPr eaLnBrk="1" hangingPunct="1">
              <a:lnSpc>
                <a:spcPct val="90000"/>
              </a:lnSpc>
            </a:pPr>
            <a:r>
              <a:rPr lang="bg-BG" sz="1600" b="1" smtClean="0"/>
              <a:t>               2) </a:t>
            </a:r>
            <a:r>
              <a:rPr lang="bg-BG" sz="1600" b="1" smtClean="0">
                <a:solidFill>
                  <a:srgbClr val="FF0000"/>
                </a:solidFill>
              </a:rPr>
              <a:t>СМ Консулта</a:t>
            </a:r>
            <a:r>
              <a:rPr lang="bg-BG" sz="1600" b="1" smtClean="0"/>
              <a:t> – </a:t>
            </a:r>
            <a:r>
              <a:rPr lang="en-US" sz="2000" b="1" smtClean="0">
                <a:solidFill>
                  <a:srgbClr val="0000FF"/>
                </a:solidFill>
              </a:rPr>
              <a:t>www.smcon.com</a:t>
            </a:r>
            <a:r>
              <a:rPr lang="en-US" sz="1600" b="1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                        - </a:t>
            </a:r>
            <a:r>
              <a:rPr lang="bg-BG" sz="1600" b="1" smtClean="0"/>
              <a:t>предлага интегрирани информационни решения за управление и планиране на ресурсите на предприятията и фирмите, в т. ч. и на </a:t>
            </a:r>
            <a:r>
              <a:rPr lang="en-US" sz="1600" b="1" smtClean="0"/>
              <a:t>Scala, Inc.;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                       - </a:t>
            </a:r>
            <a:r>
              <a:rPr lang="bg-BG" sz="1600" b="1" smtClean="0"/>
              <a:t>развойни среди на световни софтуерни лидери.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131" grpId="0" build="p" animBg="1"/>
      <p:bldP spid="481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84213" y="692150"/>
            <a:ext cx="7920037" cy="898525"/>
          </a:xfrm>
          <a:prstGeom prst="rect">
            <a:avLst/>
          </a:prstGeom>
          <a:solidFill>
            <a:srgbClr val="FF9966"/>
          </a:solidFill>
          <a:ln w="76200">
            <a:solidFill>
              <a:srgbClr val="66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/>
              <a:t>3.3.2. Общ архитектурен модел на </a:t>
            </a:r>
            <a:r>
              <a:rPr lang="en-US"/>
              <a:t>Scala Business Solutions:</a:t>
            </a:r>
            <a:endParaRPr lang="bg-BG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987675" y="2133600"/>
            <a:ext cx="4897438" cy="1449388"/>
          </a:xfrm>
          <a:prstGeom prst="rect">
            <a:avLst/>
          </a:prstGeom>
          <a:solidFill>
            <a:srgbClr val="00FF99"/>
          </a:solidFill>
          <a:ln w="762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2800">
                <a:solidFill>
                  <a:srgbClr val="0000CC"/>
                </a:solidFill>
              </a:rPr>
              <a:t>А.</a:t>
            </a:r>
            <a:r>
              <a:rPr lang="bg-BG" sz="2800"/>
              <a:t> Система за управление на бизнеса –</a:t>
            </a:r>
            <a:br>
              <a:rPr lang="bg-BG" sz="2800"/>
            </a:br>
            <a:r>
              <a:rPr lang="en-US" sz="2800">
                <a:solidFill>
                  <a:srgbClr val="0000CC"/>
                </a:solidFill>
              </a:rPr>
              <a:t>Scala Global Series</a:t>
            </a:r>
            <a:endParaRPr lang="bg-BG" sz="2800">
              <a:solidFill>
                <a:srgbClr val="0000CC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987675" y="4652963"/>
            <a:ext cx="4897438" cy="1449387"/>
          </a:xfrm>
          <a:prstGeom prst="rect">
            <a:avLst/>
          </a:prstGeom>
          <a:solidFill>
            <a:srgbClr val="FFCC66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>
                <a:solidFill>
                  <a:srgbClr val="0000CC"/>
                </a:solidFill>
              </a:rPr>
              <a:t>Б.</a:t>
            </a:r>
            <a:r>
              <a:rPr lang="bg-BG"/>
              <a:t> </a:t>
            </a:r>
            <a:r>
              <a:rPr lang="bg-BG" sz="2800"/>
              <a:t>Решение</a:t>
            </a:r>
            <a:r>
              <a:rPr lang="bg-BG"/>
              <a:t> </a:t>
            </a:r>
            <a:r>
              <a:rPr lang="bg-BG" sz="2800"/>
              <a:t>за електронна търговия –</a:t>
            </a:r>
            <a:br>
              <a:rPr lang="bg-BG" sz="2800"/>
            </a:br>
            <a:r>
              <a:rPr lang="en-US" sz="2800">
                <a:solidFill>
                  <a:srgbClr val="0000CC"/>
                </a:solidFill>
              </a:rPr>
              <a:t>Scala.Solutions</a:t>
            </a:r>
            <a:endParaRPr lang="bg-BG" sz="2800">
              <a:solidFill>
                <a:srgbClr val="0000CC"/>
              </a:solidFill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476375" y="1557338"/>
            <a:ext cx="0" cy="3959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476375" y="2708275"/>
            <a:ext cx="15113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476375" y="5516563"/>
            <a:ext cx="15113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2" grpId="0" animBg="1"/>
      <p:bldP spid="50183" grpId="0" animBg="1"/>
      <p:bldP spid="50184" grpId="0" animBg="1"/>
      <p:bldP spid="50185" grpId="0" animBg="1"/>
      <p:bldP spid="501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0510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84213" y="404813"/>
            <a:ext cx="7775575" cy="1082675"/>
          </a:xfrm>
          <a:prstGeom prst="rect">
            <a:avLst/>
          </a:prstGeom>
          <a:solidFill>
            <a:srgbClr val="CCCC00"/>
          </a:solidFill>
          <a:ln w="762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2000">
                <a:solidFill>
                  <a:srgbClr val="FF0000"/>
                </a:solidFill>
              </a:rPr>
              <a:t>А.</a:t>
            </a:r>
            <a:r>
              <a:rPr lang="bg-BG" sz="2000"/>
              <a:t> АОИИ в </a:t>
            </a:r>
            <a:r>
              <a:rPr lang="en-US" sz="2000"/>
              <a:t>Scala </a:t>
            </a:r>
            <a:r>
              <a:rPr lang="bg-BG" sz="2000"/>
              <a:t>интегрираната финансово-счетоводна система за управление и планиране на фирмената дейност: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763713" y="2565400"/>
            <a:ext cx="2087562" cy="1266825"/>
          </a:xfrm>
          <a:prstGeom prst="rect">
            <a:avLst/>
          </a:prstGeom>
          <a:solidFill>
            <a:srgbClr val="FFFF00"/>
          </a:solidFill>
          <a:ln w="762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1. Модул:</a:t>
            </a:r>
            <a:br>
              <a:rPr lang="bg-BG" sz="1800">
                <a:solidFill>
                  <a:srgbClr val="FF0000"/>
                </a:solidFill>
              </a:rPr>
            </a:br>
            <a:r>
              <a:rPr lang="bg-BG" sz="1800"/>
              <a:t>Счетоводни книги и</a:t>
            </a:r>
            <a:br>
              <a:rPr lang="bg-BG" sz="1800"/>
            </a:br>
            <a:r>
              <a:rPr lang="bg-BG" sz="1800"/>
              <a:t>дневници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867400" y="2205038"/>
            <a:ext cx="2592388" cy="442912"/>
          </a:xfrm>
          <a:prstGeom prst="rect">
            <a:avLst/>
          </a:prstGeom>
          <a:solidFill>
            <a:srgbClr val="00FFCC"/>
          </a:solidFill>
          <a:ln w="762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1.1. Главна книга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795963" y="3417888"/>
            <a:ext cx="2663825" cy="717550"/>
          </a:xfrm>
          <a:prstGeom prst="rect">
            <a:avLst/>
          </a:prstGeom>
          <a:solidFill>
            <a:srgbClr val="FF7C80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1.2. Книга на продажбите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795963" y="5362575"/>
            <a:ext cx="2663825" cy="717550"/>
          </a:xfrm>
          <a:prstGeom prst="rect">
            <a:avLst/>
          </a:prstGeom>
          <a:solidFill>
            <a:srgbClr val="66CCFF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1.3. Книга на покупките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116013" y="1484313"/>
            <a:ext cx="0" cy="53736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116013" y="3213100"/>
            <a:ext cx="647700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3851275" y="2420938"/>
            <a:ext cx="2016125" cy="792162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851275" y="3213100"/>
            <a:ext cx="1944688" cy="6477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851275" y="3213100"/>
            <a:ext cx="1944688" cy="2592388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  <p:bldP spid="51207" grpId="0" animBg="1"/>
      <p:bldP spid="51208" grpId="0" animBg="1"/>
      <p:bldP spid="51209" grpId="0" animBg="1"/>
      <p:bldP spid="51210" grpId="0" animBg="1"/>
      <p:bldP spid="51211" grpId="0" animBg="1"/>
      <p:bldP spid="51212" grpId="0" animBg="1"/>
      <p:bldP spid="51213" grpId="0" animBg="1"/>
      <p:bldP spid="512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 flipH="1">
            <a:off x="684213" y="0"/>
            <a:ext cx="71437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403350" y="2636838"/>
            <a:ext cx="2305050" cy="808037"/>
          </a:xfrm>
          <a:prstGeom prst="rect">
            <a:avLst/>
          </a:prstGeom>
          <a:solidFill>
            <a:srgbClr val="00CC00"/>
          </a:solidFill>
          <a:ln w="762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2. Модул</a:t>
            </a:r>
            <a:r>
              <a:rPr lang="bg-BG" sz="1800"/>
              <a:t>:</a:t>
            </a:r>
            <a:br>
              <a:rPr lang="bg-BG" sz="1800"/>
            </a:br>
            <a:r>
              <a:rPr lang="bg-BG"/>
              <a:t>Логистика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435600" y="333375"/>
            <a:ext cx="3024188" cy="992188"/>
          </a:xfrm>
          <a:prstGeom prst="rect">
            <a:avLst/>
          </a:prstGeom>
          <a:solidFill>
            <a:srgbClr val="CCFF33"/>
          </a:solidFill>
          <a:ln w="76200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2.1. Поръчки за </a:t>
            </a:r>
            <a:br>
              <a:rPr lang="bg-BG" sz="1800"/>
            </a:br>
            <a:r>
              <a:rPr lang="bg-BG" sz="1800"/>
              <a:t>продажби и</a:t>
            </a:r>
            <a:br>
              <a:rPr lang="bg-BG" sz="1800"/>
            </a:br>
            <a:r>
              <a:rPr lang="bg-BG" sz="1800"/>
              <a:t>фактуриране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435600" y="1557338"/>
            <a:ext cx="3024188" cy="698500"/>
          </a:xfrm>
          <a:prstGeom prst="rect">
            <a:avLst/>
          </a:prstGeom>
          <a:solidFill>
            <a:srgbClr val="FFCCFF"/>
          </a:solidFill>
          <a:ln w="571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2.2. Управление на</a:t>
            </a:r>
            <a:br>
              <a:rPr lang="bg-BG" sz="1800"/>
            </a:br>
            <a:r>
              <a:rPr lang="bg-BG" sz="1800"/>
              <a:t>запасите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435600" y="2565400"/>
            <a:ext cx="3024188" cy="717550"/>
          </a:xfrm>
          <a:prstGeom prst="rect">
            <a:avLst/>
          </a:prstGeom>
          <a:solidFill>
            <a:srgbClr val="0099CC"/>
          </a:solidFill>
          <a:ln w="76200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2.3. Поръчки за</a:t>
            </a:r>
            <a:br>
              <a:rPr lang="bg-BG" sz="1800"/>
            </a:br>
            <a:r>
              <a:rPr lang="bg-BG" sz="1800"/>
              <a:t>покупки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35600" y="3789363"/>
            <a:ext cx="2952750" cy="442912"/>
          </a:xfrm>
          <a:prstGeom prst="rect">
            <a:avLst/>
          </a:prstGeom>
          <a:solidFill>
            <a:srgbClr val="FF9933"/>
          </a:solidFill>
          <a:ln w="762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2.4. Статистика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64163" y="4724400"/>
            <a:ext cx="3095625" cy="717550"/>
          </a:xfrm>
          <a:prstGeom prst="rect">
            <a:avLst/>
          </a:prstGeom>
          <a:solidFill>
            <a:srgbClr val="00CC99"/>
          </a:solidFill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2.5. Маркетингова</a:t>
            </a:r>
            <a:br>
              <a:rPr lang="bg-BG" sz="1800"/>
            </a:br>
            <a:r>
              <a:rPr lang="bg-BG" sz="1800"/>
              <a:t>база от данни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364163" y="5876925"/>
            <a:ext cx="3095625" cy="717550"/>
          </a:xfrm>
          <a:prstGeom prst="rect">
            <a:avLst/>
          </a:prstGeom>
          <a:solidFill>
            <a:srgbClr val="99FF33"/>
          </a:solidFill>
          <a:ln w="762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2.6. Прогнозиране и</a:t>
            </a:r>
            <a:br>
              <a:rPr lang="bg-BG" sz="1800"/>
            </a:br>
            <a:r>
              <a:rPr lang="bg-BG" sz="1800"/>
              <a:t>финансово планиране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684213" y="3068638"/>
            <a:ext cx="719137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V="1">
            <a:off x="3708400" y="908050"/>
            <a:ext cx="1727200" cy="208915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3708400" y="1916113"/>
            <a:ext cx="1727200" cy="1081087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708400" y="2997200"/>
            <a:ext cx="1727200" cy="71438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708400" y="3068638"/>
            <a:ext cx="1727200" cy="936625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3708400" y="3068638"/>
            <a:ext cx="1584325" cy="1944687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708400" y="3068638"/>
            <a:ext cx="1655763" cy="3240087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13319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  <p:bldP spid="52232" grpId="0" animBg="1"/>
      <p:bldP spid="52233" grpId="0" animBg="1"/>
      <p:bldP spid="52234" grpId="0" animBg="1"/>
      <p:bldP spid="52235" grpId="0" animBg="1"/>
      <p:bldP spid="52236" grpId="0" animBg="1"/>
      <p:bldP spid="52237" grpId="0" animBg="1"/>
      <p:bldP spid="52238" grpId="0" animBg="1"/>
      <p:bldP spid="52239" grpId="0" animBg="1"/>
      <p:bldP spid="52240" grpId="0" animBg="1"/>
      <p:bldP spid="52241" grpId="0" animBg="1"/>
      <p:bldP spid="52242" grpId="0" animBg="1"/>
      <p:bldP spid="522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5288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95288" y="0"/>
            <a:ext cx="0" cy="1989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95288" y="1989138"/>
            <a:ext cx="8636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258888" y="1546225"/>
            <a:ext cx="2160587" cy="1266825"/>
          </a:xfrm>
          <a:prstGeom prst="rect">
            <a:avLst/>
          </a:prstGeom>
          <a:solidFill>
            <a:srgbClr val="FFFF66"/>
          </a:solidFill>
          <a:ln w="76200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3. Модул:</a:t>
            </a:r>
            <a:r>
              <a:rPr lang="bg-BG" sz="1800"/>
              <a:t/>
            </a:r>
            <a:br>
              <a:rPr lang="bg-BG" sz="1800"/>
            </a:br>
            <a:r>
              <a:rPr lang="bg-BG" sz="1800"/>
              <a:t>Планиране и</a:t>
            </a:r>
            <a:br>
              <a:rPr lang="bg-BG" sz="1800"/>
            </a:br>
            <a:r>
              <a:rPr lang="bg-BG" sz="1800"/>
              <a:t>управление на</a:t>
            </a:r>
            <a:br>
              <a:rPr lang="bg-BG" sz="1800"/>
            </a:br>
            <a:r>
              <a:rPr lang="bg-BG" sz="1800"/>
              <a:t>производството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148263" y="538163"/>
            <a:ext cx="3527425" cy="717550"/>
          </a:xfrm>
          <a:prstGeom prst="rect">
            <a:avLst/>
          </a:prstGeom>
          <a:solidFill>
            <a:srgbClr val="99CCFF"/>
          </a:solidFill>
          <a:ln w="76200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3.1. Производствен</a:t>
            </a:r>
            <a:br>
              <a:rPr lang="bg-BG" sz="1800"/>
            </a:br>
            <a:r>
              <a:rPr lang="bg-BG" sz="1800"/>
              <a:t>план-график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219700" y="1690688"/>
            <a:ext cx="3384550" cy="717550"/>
          </a:xfrm>
          <a:prstGeom prst="rect">
            <a:avLst/>
          </a:prstGeom>
          <a:solidFill>
            <a:srgbClr val="FFCC99"/>
          </a:solidFill>
          <a:ln w="76200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3.2. Система за планиране и управление </a:t>
            </a:r>
            <a:r>
              <a:rPr lang="en-US" sz="1800"/>
              <a:t>(MRP II)</a:t>
            </a:r>
            <a:endParaRPr lang="bg-BG" sz="18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292725" y="3130550"/>
            <a:ext cx="3311525" cy="442913"/>
          </a:xfrm>
          <a:prstGeom prst="rect">
            <a:avLst/>
          </a:prstGeom>
          <a:solidFill>
            <a:srgbClr val="00FF00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3.3. Искане на материали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364163" y="4210050"/>
            <a:ext cx="3240087" cy="442913"/>
          </a:xfrm>
          <a:prstGeom prst="rect">
            <a:avLst/>
          </a:prstGeom>
          <a:solidFill>
            <a:srgbClr val="FFCCFF"/>
          </a:solidFill>
          <a:ln w="7620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3.4. Основен план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364163" y="5362575"/>
            <a:ext cx="3240087" cy="992188"/>
          </a:xfrm>
          <a:prstGeom prst="rect">
            <a:avLst/>
          </a:prstGeom>
          <a:solidFill>
            <a:srgbClr val="FFCC66"/>
          </a:solidFill>
          <a:ln w="76200">
            <a:solidFill>
              <a:srgbClr val="99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3.5. Планиране на </a:t>
            </a:r>
            <a:br>
              <a:rPr lang="bg-BG" sz="1800"/>
            </a:br>
            <a:r>
              <a:rPr lang="bg-BG" sz="1800"/>
              <a:t>потребностите от</a:t>
            </a:r>
            <a:br>
              <a:rPr lang="bg-BG" sz="1800"/>
            </a:br>
            <a:r>
              <a:rPr lang="bg-BG" sz="1800"/>
              <a:t>материали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492500" y="1916113"/>
            <a:ext cx="6477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140200" y="908050"/>
            <a:ext cx="0" cy="59499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140200" y="908050"/>
            <a:ext cx="10080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140200" y="1989138"/>
            <a:ext cx="10795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140200" y="3357563"/>
            <a:ext cx="11525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140200" y="4437063"/>
            <a:ext cx="12239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140200" y="5876925"/>
            <a:ext cx="1295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animBg="1"/>
      <p:bldP spid="53254" grpId="0" animBg="1"/>
      <p:bldP spid="53255" grpId="0" animBg="1"/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nimBg="1"/>
      <p:bldP spid="5326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4033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916238" y="260350"/>
            <a:ext cx="5472112" cy="442913"/>
          </a:xfrm>
          <a:prstGeom prst="rect">
            <a:avLst/>
          </a:prstGeom>
          <a:solidFill>
            <a:srgbClr val="00FF99"/>
          </a:solidFill>
          <a:ln w="762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3</a:t>
            </a:r>
            <a:r>
              <a:rPr lang="bg-BG" sz="1800"/>
              <a:t>.6. Анализ на разходите (себестойност)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916238" y="908050"/>
            <a:ext cx="5472112" cy="717550"/>
          </a:xfrm>
          <a:prstGeom prst="rect">
            <a:avLst/>
          </a:prstGeom>
          <a:solidFill>
            <a:srgbClr val="FFCC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3.7. Планиране на производствените мощности</a:t>
            </a:r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2916238" y="2205038"/>
            <a:ext cx="547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 sz="1800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916238" y="1844675"/>
            <a:ext cx="5472112" cy="442913"/>
          </a:xfrm>
          <a:prstGeom prst="rect">
            <a:avLst/>
          </a:prstGeom>
          <a:solidFill>
            <a:srgbClr val="9999FF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3.8. Управление на производството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916238" y="2492375"/>
            <a:ext cx="5473700" cy="442913"/>
          </a:xfrm>
          <a:prstGeom prst="rect">
            <a:avLst/>
          </a:prstGeom>
          <a:solidFill>
            <a:srgbClr val="CCFF66"/>
          </a:solidFill>
          <a:ln w="76200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3.9. Цехов контрол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916238" y="3213100"/>
            <a:ext cx="5472112" cy="442913"/>
          </a:xfrm>
          <a:prstGeom prst="rect">
            <a:avLst/>
          </a:prstGeom>
          <a:solidFill>
            <a:srgbClr val="00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3.10. Статистика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916238" y="3933825"/>
            <a:ext cx="5472112" cy="442913"/>
          </a:xfrm>
          <a:prstGeom prst="rect">
            <a:avLst/>
          </a:prstGeom>
          <a:solidFill>
            <a:srgbClr val="FF9966"/>
          </a:solidFill>
          <a:ln w="762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3.11. Управление на сервизната дейност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916238" y="4652963"/>
            <a:ext cx="5400675" cy="442912"/>
          </a:xfrm>
          <a:prstGeom prst="rect">
            <a:avLst/>
          </a:prstGeom>
          <a:solidFill>
            <a:srgbClr val="CCCC00"/>
          </a:solidFill>
          <a:ln w="76200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3.12. Поръчки за услуги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916238" y="5373688"/>
            <a:ext cx="5327650" cy="442912"/>
          </a:xfrm>
          <a:prstGeom prst="rect">
            <a:avLst/>
          </a:prstGeom>
          <a:solidFill>
            <a:srgbClr val="FF99FF"/>
          </a:solidFill>
          <a:ln w="76200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3.13. Управление на договори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971550" y="404813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971550" y="1341438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971550" y="2060575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971550" y="3429000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971550" y="4149725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971550" y="4941888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971550" y="5589588"/>
            <a:ext cx="1944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 animBg="1"/>
      <p:bldP spid="54291" grpId="0" animBg="1"/>
      <p:bldP spid="54292" grpId="0" animBg="1"/>
      <p:bldP spid="54293" grpId="0" animBg="1"/>
      <p:bldP spid="5429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684213" y="0"/>
            <a:ext cx="0" cy="53736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555875" y="393700"/>
            <a:ext cx="6048375" cy="442913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3.14. Статистика на услугите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555875" y="1258888"/>
            <a:ext cx="6048375" cy="442912"/>
          </a:xfrm>
          <a:prstGeom prst="rect">
            <a:avLst/>
          </a:prstGeom>
          <a:solidFill>
            <a:srgbClr val="FF99CC"/>
          </a:solidFill>
          <a:ln w="76200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3.15. Управление на проекти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555875" y="2205038"/>
            <a:ext cx="6048375" cy="442912"/>
          </a:xfrm>
          <a:prstGeom prst="rect">
            <a:avLst/>
          </a:prstGeom>
          <a:solidFill>
            <a:srgbClr val="99FF33"/>
          </a:solidFill>
          <a:ln w="76200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3.16. Ценообразуване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627313" y="3141663"/>
            <a:ext cx="5976937" cy="442912"/>
          </a:xfrm>
          <a:prstGeom prst="rect">
            <a:avLst/>
          </a:prstGeom>
          <a:solidFill>
            <a:srgbClr val="66CCFF"/>
          </a:solidFill>
          <a:ln w="76200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3.17. Контрол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555875" y="4076700"/>
            <a:ext cx="6048375" cy="442913"/>
          </a:xfrm>
          <a:prstGeom prst="rect">
            <a:avLst/>
          </a:prstGeom>
          <a:solidFill>
            <a:srgbClr val="CCFF33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3.18. Стойност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555875" y="5075238"/>
            <a:ext cx="6048375" cy="442912"/>
          </a:xfrm>
          <a:prstGeom prst="rect">
            <a:avLst/>
          </a:prstGeom>
          <a:solidFill>
            <a:srgbClr val="FF66FF"/>
          </a:solidFill>
          <a:ln w="7620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3.19. Заплати</a:t>
            </a: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684213" y="620713"/>
            <a:ext cx="18002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684213" y="1484313"/>
            <a:ext cx="18002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755650" y="2420938"/>
            <a:ext cx="18002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684213" y="3284538"/>
            <a:ext cx="19431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684213" y="4292600"/>
            <a:ext cx="18716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84213" y="5373688"/>
            <a:ext cx="18716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1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01" grpId="0" animBg="1"/>
      <p:bldP spid="55302" grpId="0" animBg="1"/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09" grpId="0" animBg="1"/>
      <p:bldP spid="55310" grpId="0" animBg="1"/>
      <p:bldP spid="55311" grpId="0" animBg="1"/>
      <p:bldP spid="55312" grpId="0" animBg="1"/>
      <p:bldP spid="55312" grpId="1" animBg="1"/>
      <p:bldP spid="553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840538" cy="587375"/>
          </a:xfr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>
                <a:solidFill>
                  <a:srgbClr val="FF0000"/>
                </a:solidFill>
              </a:rPr>
              <a:t>1.</a:t>
            </a:r>
            <a:r>
              <a:rPr lang="en-US" sz="2400" b="1" smtClean="0">
                <a:solidFill>
                  <a:srgbClr val="FF0000"/>
                </a:solidFill>
              </a:rPr>
              <a:t>1.3.4.</a:t>
            </a:r>
            <a:r>
              <a:rPr lang="bg-BG" sz="2400" b="1" smtClean="0"/>
              <a:t> Японски </a:t>
            </a:r>
            <a:r>
              <a:rPr lang="en-US" sz="2400" b="1" smtClean="0"/>
              <a:t>upgrade</a:t>
            </a:r>
            <a:r>
              <a:rPr lang="bg-BG" sz="2400" b="1" smtClean="0"/>
              <a:t> на </a:t>
            </a:r>
            <a:r>
              <a:rPr lang="en-US" sz="2400" b="1" smtClean="0"/>
              <a:t>ERP Systems.</a:t>
            </a:r>
            <a:endParaRPr lang="bg-BG" sz="2400" b="1" smtClean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50825" y="6308725"/>
            <a:ext cx="22225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800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771775" y="2708275"/>
            <a:ext cx="3671888" cy="1081088"/>
            <a:chOff x="1746" y="1706"/>
            <a:chExt cx="2313" cy="681"/>
          </a:xfrm>
        </p:grpSpPr>
        <p:sp>
          <p:nvSpPr>
            <p:cNvPr id="32781" name="Oval 5"/>
            <p:cNvSpPr>
              <a:spLocks noChangeArrowheads="1"/>
            </p:cNvSpPr>
            <p:nvPr/>
          </p:nvSpPr>
          <p:spPr bwMode="auto">
            <a:xfrm>
              <a:off x="1746" y="1706"/>
              <a:ext cx="2313" cy="681"/>
            </a:xfrm>
            <a:prstGeom prst="ellipse">
              <a:avLst/>
            </a:prstGeom>
            <a:solidFill>
              <a:srgbClr val="FFCC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endParaRPr lang="bg-BG"/>
            </a:p>
          </p:txBody>
        </p:sp>
        <p:sp>
          <p:nvSpPr>
            <p:cNvPr id="32782" name="Text Box 6"/>
            <p:cNvSpPr txBox="1">
              <a:spLocks noChangeArrowheads="1"/>
            </p:cNvSpPr>
            <p:nvPr/>
          </p:nvSpPr>
          <p:spPr bwMode="auto">
            <a:xfrm>
              <a:off x="2109" y="1842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CC"/>
                  </a:solidFill>
                  <a:latin typeface="Times New Roman" pitchFamily="18" charset="0"/>
                </a:rPr>
                <a:t>ERP Systems</a:t>
              </a:r>
              <a:endParaRPr lang="bg-BG" sz="28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11188" y="1341438"/>
            <a:ext cx="7705725" cy="94615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  <a:latin typeface="Times New Roman" pitchFamily="18" charset="0"/>
              </a:rPr>
              <a:t>Lean Manufacturing</a:t>
            </a:r>
            <a:br>
              <a:rPr lang="en-US" sz="280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sz="2800">
                <a:solidFill>
                  <a:srgbClr val="800000"/>
                </a:solidFill>
                <a:latin typeface="Times New Roman" pitchFamily="18" charset="0"/>
              </a:rPr>
              <a:t>( Toyota Production System )</a:t>
            </a:r>
            <a:endParaRPr lang="bg-BG" sz="28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50825" y="4292600"/>
            <a:ext cx="8569325" cy="1873250"/>
          </a:xfrm>
          <a:prstGeom prst="rect">
            <a:avLst/>
          </a:prstGeom>
          <a:solidFill>
            <a:srgbClr val="CC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bg-BG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755650" y="4581525"/>
            <a:ext cx="1512888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Times New Roman" pitchFamily="18" charset="0"/>
              </a:rPr>
              <a:t>1. </a:t>
            </a:r>
            <a:r>
              <a:rPr lang="bg-BG" sz="1800">
                <a:solidFill>
                  <a:schemeClr val="bg1"/>
                </a:solidFill>
                <a:latin typeface="Times New Roman" pitchFamily="18" charset="0"/>
              </a:rPr>
              <a:t>Тотален контрол</a:t>
            </a:r>
            <a:r>
              <a:rPr lang="en-US" sz="1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bg-BG" sz="1800">
                <a:solidFill>
                  <a:schemeClr val="bg1"/>
                </a:solidFill>
                <a:latin typeface="Times New Roman" pitchFamily="18" charset="0"/>
              </a:rPr>
              <a:t>на качеството</a:t>
            </a:r>
            <a:br>
              <a:rPr lang="bg-BG" sz="180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Kaizen</a:t>
            </a:r>
            <a:endParaRPr lang="bg-BG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268538" y="4508500"/>
            <a:ext cx="17287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660066"/>
                </a:solidFill>
                <a:latin typeface="Times New Roman" pitchFamily="18" charset="0"/>
              </a:rPr>
              <a:t>2</a:t>
            </a:r>
            <a:r>
              <a:rPr lang="bg-BG" sz="1800">
                <a:solidFill>
                  <a:srgbClr val="660066"/>
                </a:solidFill>
                <a:latin typeface="Times New Roman" pitchFamily="18" charset="0"/>
              </a:rPr>
              <a:t>. Система</a:t>
            </a:r>
            <a:br>
              <a:rPr lang="bg-BG" sz="1800">
                <a:solidFill>
                  <a:srgbClr val="660066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660066"/>
                </a:solidFill>
                <a:latin typeface="Times New Roman" pitchFamily="18" charset="0"/>
              </a:rPr>
              <a:t>за управление</a:t>
            </a:r>
            <a:br>
              <a:rPr lang="bg-BG" sz="1800">
                <a:solidFill>
                  <a:srgbClr val="660066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660066"/>
                </a:solidFill>
                <a:latin typeface="Times New Roman" pitchFamily="18" charset="0"/>
              </a:rPr>
              <a:t>на прозвод-</a:t>
            </a:r>
            <a:br>
              <a:rPr lang="bg-BG" sz="1800">
                <a:solidFill>
                  <a:srgbClr val="660066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660066"/>
                </a:solidFill>
                <a:latin typeface="Times New Roman" pitchFamily="18" charset="0"/>
              </a:rPr>
              <a:t>ството</a:t>
            </a:r>
            <a:br>
              <a:rPr lang="bg-BG" sz="1800">
                <a:solidFill>
                  <a:srgbClr val="660066"/>
                </a:solidFill>
                <a:latin typeface="Times New Roman" pitchFamily="18" charset="0"/>
              </a:rPr>
            </a:br>
            <a:r>
              <a:rPr lang="en-US">
                <a:solidFill>
                  <a:srgbClr val="660066"/>
                </a:solidFill>
                <a:latin typeface="Times New Roman" pitchFamily="18" charset="0"/>
              </a:rPr>
              <a:t>Kanban</a:t>
            </a:r>
            <a:endParaRPr lang="bg-BG">
              <a:solidFill>
                <a:srgbClr val="660066"/>
              </a:solidFill>
              <a:latin typeface="Times New Roman" pitchFamily="18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067175" y="4365625"/>
            <a:ext cx="1584325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  <a:latin typeface="Times New Roman" pitchFamily="18" charset="0"/>
              </a:rPr>
              <a:t>3. Концепция</a:t>
            </a:r>
            <a:br>
              <a:rPr lang="bg-BG" sz="180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FF3300"/>
                </a:solidFill>
                <a:latin typeface="Times New Roman" pitchFamily="18" charset="0"/>
              </a:rPr>
              <a:t>за организация</a:t>
            </a:r>
            <a:br>
              <a:rPr lang="bg-BG" sz="180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FF3300"/>
                </a:solidFill>
                <a:latin typeface="Times New Roman" pitchFamily="18" charset="0"/>
              </a:rPr>
              <a:t>на работните</a:t>
            </a:r>
            <a:br>
              <a:rPr lang="bg-BG" sz="180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bg-BG" sz="1800">
                <a:solidFill>
                  <a:srgbClr val="FF3300"/>
                </a:solidFill>
                <a:latin typeface="Times New Roman" pitchFamily="18" charset="0"/>
              </a:rPr>
              <a:t>места</a:t>
            </a:r>
            <a:br>
              <a:rPr lang="bg-BG" sz="180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5S</a:t>
            </a:r>
            <a:endParaRPr lang="bg-BG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5867400" y="4498975"/>
            <a:ext cx="2665413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latin typeface="Times New Roman" pitchFamily="18" charset="0"/>
              </a:rPr>
              <a:t>4. Карта на потока на</a:t>
            </a:r>
            <a:br>
              <a:rPr lang="bg-BG" sz="1800">
                <a:latin typeface="Times New Roman" pitchFamily="18" charset="0"/>
              </a:rPr>
            </a:br>
            <a:r>
              <a:rPr lang="bg-BG" sz="1800">
                <a:latin typeface="Times New Roman" pitchFamily="18" charset="0"/>
              </a:rPr>
              <a:t>създаване на ценности</a:t>
            </a:r>
            <a:br>
              <a:rPr lang="bg-BG" sz="1800">
                <a:latin typeface="Times New Roman" pitchFamily="18" charset="0"/>
              </a:rPr>
            </a:br>
            <a:r>
              <a:rPr lang="en-US" sz="1800">
                <a:latin typeface="Times New Roman" pitchFamily="18" charset="0"/>
              </a:rPr>
              <a:t>(Value Stream Mapping)</a:t>
            </a:r>
            <a:br>
              <a:rPr lang="en-US" sz="1800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VSM</a:t>
            </a:r>
            <a:r>
              <a:rPr lang="bg-BG">
                <a:latin typeface="Times New Roman" pitchFamily="18" charset="0"/>
              </a:rPr>
              <a:t/>
            </a:r>
            <a:br>
              <a:rPr lang="bg-BG">
                <a:latin typeface="Times New Roman" pitchFamily="18" charset="0"/>
              </a:rPr>
            </a:br>
            <a:endParaRPr lang="bg-BG">
              <a:latin typeface="Times New Roman" pitchFamily="18" charset="0"/>
            </a:endParaRP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403350" y="2276475"/>
            <a:ext cx="0" cy="19446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bg-BG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7451725" y="2276475"/>
            <a:ext cx="0" cy="18732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/>
      <p:bldP spid="71687" grpId="0" animBg="1"/>
      <p:bldP spid="71688" grpId="0" animBg="1"/>
      <p:bldP spid="71689" grpId="0"/>
      <p:bldP spid="71690" grpId="0"/>
      <p:bldP spid="71691" grpId="0"/>
      <p:bldP spid="71693" grpId="0" animBg="1"/>
      <p:bldP spid="7169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900113" y="393700"/>
            <a:ext cx="7632700" cy="777875"/>
          </a:xfrm>
          <a:prstGeom prst="rect">
            <a:avLst/>
          </a:prstGeo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2000">
                <a:solidFill>
                  <a:srgbClr val="FF0000"/>
                </a:solidFill>
              </a:rPr>
              <a:t>Б.</a:t>
            </a:r>
            <a:r>
              <a:rPr lang="bg-BG" sz="2000"/>
              <a:t> АОИИ в решението за електронна търговия на </a:t>
            </a:r>
            <a:r>
              <a:rPr lang="en-US" sz="2000"/>
              <a:t>Scala – Scala.Solutions</a:t>
            </a:r>
            <a:endParaRPr lang="bg-BG" sz="2000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692275" y="1762125"/>
            <a:ext cx="5543550" cy="442913"/>
          </a:xfrm>
          <a:prstGeom prst="rect">
            <a:avLst/>
          </a:prstGeom>
          <a:solidFill>
            <a:srgbClr val="00CC66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Б.1. </a:t>
            </a:r>
            <a:r>
              <a:rPr lang="en-US" sz="1800"/>
              <a:t>Scala Global Commerce Server</a:t>
            </a:r>
            <a:endParaRPr lang="bg-BG" sz="18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11188" y="3141663"/>
            <a:ext cx="1944687" cy="366712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Б.1.1. </a:t>
            </a:r>
            <a:r>
              <a:rPr lang="en-US" sz="1800"/>
              <a:t>Scala.Bay</a:t>
            </a:r>
            <a:endParaRPr lang="bg-BG" sz="180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276600" y="3130550"/>
            <a:ext cx="2232025" cy="3667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Б.1.2. </a:t>
            </a:r>
            <a:r>
              <a:rPr lang="en-US" sz="1800"/>
              <a:t>Scala.Sale</a:t>
            </a:r>
            <a:endParaRPr lang="bg-BG" sz="180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95288" y="4868863"/>
            <a:ext cx="3817937" cy="822325"/>
          </a:xfrm>
          <a:prstGeom prst="rect">
            <a:avLst/>
          </a:prstGeom>
          <a:solidFill>
            <a:srgbClr val="99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Business-to-Business (B2B)</a:t>
            </a:r>
            <a:endParaRPr lang="bg-BG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659563" y="3141663"/>
            <a:ext cx="2089150" cy="366712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Б.1.3. </a:t>
            </a:r>
            <a:r>
              <a:rPr lang="en-US" sz="1800"/>
              <a:t>Scala.Shop</a:t>
            </a:r>
            <a:endParaRPr lang="bg-BG" sz="1800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859338" y="4868863"/>
            <a:ext cx="3817937" cy="822325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Business-to-Consumer (B2C)</a:t>
            </a:r>
            <a:endParaRPr lang="bg-BG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500563" y="1196975"/>
            <a:ext cx="0" cy="576263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203575" y="2205038"/>
            <a:ext cx="0" cy="360362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692275" y="2565400"/>
            <a:ext cx="2808288" cy="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1692275" y="2565400"/>
            <a:ext cx="0" cy="503238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500563" y="2565400"/>
            <a:ext cx="0" cy="503238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6372225" y="2205038"/>
            <a:ext cx="1439863" cy="8636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1763713" y="3500438"/>
            <a:ext cx="720725" cy="12969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2484438" y="3500438"/>
            <a:ext cx="1727200" cy="1296987"/>
          </a:xfrm>
          <a:prstGeom prst="line">
            <a:avLst/>
          </a:prstGeom>
          <a:noFill/>
          <a:ln w="7620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7740650" y="3500438"/>
            <a:ext cx="0" cy="12969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 animBg="1"/>
      <p:bldP spid="56327" grpId="0" animBg="1"/>
      <p:bldP spid="56328" grpId="0" animBg="1"/>
      <p:bldP spid="56329" grpId="0" animBg="1"/>
      <p:bldP spid="56330" grpId="0" animBg="1"/>
      <p:bldP spid="56331" grpId="0" animBg="1"/>
      <p:bldP spid="56332" grpId="0" animBg="1"/>
      <p:bldP spid="56333" grpId="0" animBg="1"/>
      <p:bldP spid="56334" grpId="0" animBg="1"/>
      <p:bldP spid="56335" grpId="0" animBg="1"/>
      <p:bldP spid="56336" grpId="0" animBg="1"/>
      <p:bldP spid="56337" grpId="0" animBg="1"/>
      <p:bldP spid="56338" grpId="0" animBg="1"/>
      <p:bldP spid="56339" grpId="0" animBg="1"/>
      <p:bldP spid="563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solidFill>
            <a:srgbClr val="FFCC00"/>
          </a:solidFill>
          <a:ln w="76200">
            <a:solidFill>
              <a:srgbClr val="CC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b="1" smtClean="0"/>
              <a:t>3</a:t>
            </a:r>
            <a:r>
              <a:rPr lang="bg-BG" sz="2000" b="1" smtClean="0"/>
              <a:t>.4. АОИИ в платформите и решенията за информационното подпомагане на управлението на бизнеса на други фирми, популярни в България.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3600450"/>
          </a:xfrm>
          <a:solidFill>
            <a:srgbClr val="66FFFF"/>
          </a:solidFill>
          <a:ln w="76200">
            <a:solidFill>
              <a:srgbClr val="66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3300"/>
                </a:solidFill>
              </a:rPr>
              <a:t>3.4.1.</a:t>
            </a:r>
            <a:r>
              <a:rPr lang="bg-BG" sz="1800" b="1" smtClean="0"/>
              <a:t> </a:t>
            </a:r>
            <a:r>
              <a:rPr lang="bg-BG" sz="2400" b="1" smtClean="0"/>
              <a:t>Фронтстеп България </a:t>
            </a:r>
            <a:r>
              <a:rPr lang="en-US" sz="2400" b="1" smtClean="0"/>
              <a:t>(</a:t>
            </a:r>
            <a:r>
              <a:rPr lang="en-US" sz="2400" b="1" smtClean="0">
                <a:solidFill>
                  <a:srgbClr val="0000FF"/>
                </a:solidFill>
              </a:rPr>
              <a:t>www.frontstep.bg</a:t>
            </a:r>
            <a:r>
              <a:rPr lang="en-US" sz="2400" b="1" smtClean="0"/>
              <a:t>):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        </a:t>
            </a:r>
            <a:r>
              <a:rPr lang="bg-BG" sz="1800" b="1" smtClean="0">
                <a:solidFill>
                  <a:srgbClr val="FF0000"/>
                </a:solidFill>
              </a:rPr>
              <a:t>а)</a:t>
            </a:r>
            <a:r>
              <a:rPr lang="bg-BG" sz="1800" b="1" smtClean="0"/>
              <a:t> Фирмата е представител на Frontstep, Inc. (Nasdaq: FSTP), водещ доставчик на интегрирани бизнес решения за производители и дистрибутори;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            </a:t>
            </a:r>
            <a:r>
              <a:rPr lang="bg-BG" sz="1800" b="1" smtClean="0">
                <a:solidFill>
                  <a:srgbClr val="FF0000"/>
                </a:solidFill>
              </a:rPr>
              <a:t>б)</a:t>
            </a:r>
            <a:r>
              <a:rPr lang="bg-BG" sz="1800" b="1" smtClean="0"/>
              <a:t> През 2002 г. </a:t>
            </a:r>
            <a:r>
              <a:rPr lang="en-US" sz="1800" b="1" smtClean="0"/>
              <a:t>Frontstep, Inc. </a:t>
            </a:r>
            <a:r>
              <a:rPr lang="bg-BG" sz="1800" b="1" smtClean="0"/>
              <a:t>обяви SyteLine® 7, нова версия на ERP системата изградена на база на платформата Microsoft .NET. Със SyteLine 7 Frontstep предлага интегрирана фамилия от корпоративни решения - Extended ERP, Customer Relationship Management и Supply Chain Management – на обща технологична платформа. Текущата версия на продуктът SyteLine се използва от около 5000 клиента по целия свят</a:t>
            </a:r>
            <a:endParaRPr lang="bg-BG" sz="180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95288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build="p" animBg="1"/>
      <p:bldP spid="5837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1143000"/>
            <a:ext cx="8229600" cy="1143000"/>
          </a:xfrm>
        </p:spPr>
        <p:txBody>
          <a:bodyPr/>
          <a:lstStyle/>
          <a:p>
            <a:pPr eaLnBrk="1" hangingPunct="1"/>
            <a:endParaRPr lang="bg-BG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08963" cy="5472112"/>
          </a:xfrm>
          <a:solidFill>
            <a:srgbClr val="CCFF66"/>
          </a:solidFill>
          <a:ln w="76200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smtClean="0"/>
              <a:t>     </a:t>
            </a:r>
            <a:r>
              <a:rPr lang="bg-BG" sz="1800" b="1" smtClean="0">
                <a:solidFill>
                  <a:srgbClr val="FF0000"/>
                </a:solidFill>
              </a:rPr>
              <a:t>в)</a:t>
            </a:r>
            <a:r>
              <a:rPr lang="bg-BG" sz="1800" b="1" smtClean="0"/>
              <a:t> SyteLine 7 бележи фундаментален технологичен напредък, използвайки възможностотите на Microsoft .NET, MS SQL Server 2000 database, Exchange Server 2000 и XML Web services;</a:t>
            </a:r>
          </a:p>
          <a:p>
            <a:pPr eaLnBrk="1" hangingPunct="1"/>
            <a:r>
              <a:rPr lang="bg-BG" sz="1800" b="1" smtClean="0"/>
              <a:t>       </a:t>
            </a:r>
            <a:r>
              <a:rPr lang="bg-BG" sz="1800" b="1" smtClean="0">
                <a:solidFill>
                  <a:srgbClr val="FF0000"/>
                </a:solidFill>
              </a:rPr>
              <a:t>г)</a:t>
            </a:r>
            <a:r>
              <a:rPr lang="bg-BG" sz="1800" b="1" smtClean="0"/>
              <a:t> В допълнение към новата архитектура SyteLine 7 предлага и ключови новости в следните функционални области: планиране и график на производството, многофирмена работа (multisite capabilities), автоматизация на бизнес процесите, бизнес отчети, глобализация, навигация и персонализация;</a:t>
            </a:r>
          </a:p>
          <a:p>
            <a:pPr eaLnBrk="1" hangingPunct="1"/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FF0000"/>
                </a:solidFill>
              </a:rPr>
              <a:t> д)</a:t>
            </a:r>
            <a:r>
              <a:rPr lang="bg-BG" sz="1800" b="1" smtClean="0"/>
              <a:t> SyteLine 7 влезе официално в продажба за Северна Америка през септември 2002, а за останалите пазари до края на 2002 г.; </a:t>
            </a:r>
          </a:p>
          <a:p>
            <a:pPr eaLnBrk="1" hangingPunct="1"/>
            <a:r>
              <a:rPr lang="bg-BG" sz="1800" b="1" smtClean="0"/>
              <a:t>       </a:t>
            </a:r>
            <a:r>
              <a:rPr lang="bg-BG" sz="1800" b="1" smtClean="0">
                <a:solidFill>
                  <a:srgbClr val="FF0000"/>
                </a:solidFill>
              </a:rPr>
              <a:t>е)</a:t>
            </a:r>
            <a:r>
              <a:rPr lang="bg-BG" sz="1800" b="1" smtClean="0"/>
              <a:t> Около 5000 предприятия и над 300 000 потребители в световен мащаб ползват продуктите на Frontstep. Продуктите на Frontstep функционират както в среда на локална мрежа, таки и в Интернет;</a:t>
            </a:r>
          </a:p>
          <a:p>
            <a:pPr eaLnBrk="1" hangingPunct="1"/>
            <a:r>
              <a:rPr lang="bg-BG" sz="1800" b="1" smtClean="0"/>
              <a:t>       </a:t>
            </a:r>
            <a:r>
              <a:rPr lang="bg-BG" sz="1800" b="1" smtClean="0">
                <a:solidFill>
                  <a:srgbClr val="FF0000"/>
                </a:solidFill>
              </a:rPr>
              <a:t>ж)</a:t>
            </a:r>
            <a:r>
              <a:rPr lang="bg-BG" sz="1800" b="1" smtClean="0"/>
              <a:t> Системата е внедрена в 3 български фирми, в 18 руски, 5 словенски, 4 чешки и 2 турски.</a:t>
            </a:r>
          </a:p>
          <a:p>
            <a:pPr eaLnBrk="1" hangingPunct="1"/>
            <a:endParaRPr lang="bg-BG" sz="1800" b="1" smtClean="0"/>
          </a:p>
          <a:p>
            <a:pPr eaLnBrk="1" hangingPunct="1">
              <a:buFontTx/>
              <a:buNone/>
            </a:pPr>
            <a:endParaRPr lang="bg-BG" sz="280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nimBg="1"/>
      <p:bldP spid="5939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6697662" cy="850900"/>
          </a:xfrm>
          <a:solidFill>
            <a:srgbClr val="FFFF66"/>
          </a:solidFill>
          <a:ln w="76200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FF3300"/>
                </a:solidFill>
              </a:rPr>
              <a:t>3</a:t>
            </a:r>
            <a:r>
              <a:rPr lang="bg-BG" sz="2000" b="1" smtClean="0">
                <a:solidFill>
                  <a:srgbClr val="FF3300"/>
                </a:solidFill>
              </a:rPr>
              <a:t>.4.2.</a:t>
            </a:r>
            <a:r>
              <a:rPr lang="bg-BG" sz="2000" b="1" smtClean="0"/>
              <a:t> АОИИ в бизнес и финансовия софтуер </a:t>
            </a:r>
            <a:br>
              <a:rPr lang="bg-BG" sz="2000" b="1" smtClean="0"/>
            </a:br>
            <a:r>
              <a:rPr lang="en-US" sz="2400" b="1" smtClean="0"/>
              <a:t>SunSystems.</a:t>
            </a:r>
            <a:endParaRPr lang="bg-BG" sz="2000" b="1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33850"/>
          </a:xfrm>
          <a:solidFill>
            <a:srgbClr val="CCFF99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>
                <a:solidFill>
                  <a:srgbClr val="FF0000"/>
                </a:solidFill>
              </a:rPr>
              <a:t>3.4.2.1.</a:t>
            </a:r>
            <a:r>
              <a:rPr lang="bg-BG" sz="1800" b="1" smtClean="0"/>
              <a:t> </a:t>
            </a:r>
            <a:r>
              <a:rPr lang="en-US" sz="1800" b="1" smtClean="0"/>
              <a:t>SunSystems </a:t>
            </a:r>
            <a:r>
              <a:rPr lang="bg-BG" sz="1800" b="1" smtClean="0"/>
              <a:t>е бизнес и финансов софтуер за управление дейността на една или множество фирми (</a:t>
            </a:r>
            <a:r>
              <a:rPr lang="en-US" sz="1800" b="1" smtClean="0"/>
              <a:t>ERP</a:t>
            </a:r>
            <a:r>
              <a:rPr lang="bg-BG" sz="1800" b="1" smtClean="0"/>
              <a:t>)</a:t>
            </a:r>
            <a:r>
              <a:rPr lang="en-US" sz="1800" b="1" smtClean="0"/>
              <a:t>.</a:t>
            </a:r>
            <a:r>
              <a:rPr lang="bg-BG" sz="1800" b="1" smtClean="0"/>
              <a:t> Системата е подходяща за холдингови структури и чуждестранни фирми опериращи в различни държави и с различни счетоводни стандарти</a:t>
            </a:r>
            <a:r>
              <a:rPr lang="en-US" sz="1800" b="1" smtClean="0"/>
              <a:t>. </a:t>
            </a:r>
            <a:r>
              <a:rPr lang="bg-BG" sz="1800" b="1" smtClean="0"/>
              <a:t>Използвайки </a:t>
            </a:r>
            <a:r>
              <a:rPr lang="en-US" sz="1800" b="1" smtClean="0"/>
              <a:t>SunSystems</a:t>
            </a:r>
            <a:r>
              <a:rPr lang="bg-BG" sz="1800" b="1" smtClean="0"/>
              <a:t>, подобни организации могат автоматично да изготвят всички изисквани от българското законодателство отчети, както и същевременно да изпращат необходимите корпоративни справки. Повече от 20,000 клиенти в 187 страни са предпоставката за развитието му като многоезична и многовалутна система</a:t>
            </a:r>
            <a:r>
              <a:rPr lang="bg-BG" sz="1800" smtClean="0"/>
              <a:t>;</a:t>
            </a:r>
          </a:p>
          <a:p>
            <a:pPr eaLnBrk="1" hangingPunct="1"/>
            <a:r>
              <a:rPr lang="bg-BG" sz="1800" b="1" smtClean="0">
                <a:solidFill>
                  <a:srgbClr val="FF0000"/>
                </a:solidFill>
              </a:rPr>
              <a:t>3.4.2.2.</a:t>
            </a:r>
            <a:r>
              <a:rPr lang="bg-BG" sz="1800" b="1" smtClean="0"/>
              <a:t> </a:t>
            </a:r>
            <a:r>
              <a:rPr lang="en-US" sz="1800" b="1" smtClean="0"/>
              <a:t>SunSystems </a:t>
            </a:r>
            <a:r>
              <a:rPr lang="bg-BG" sz="1800" b="1" smtClean="0"/>
              <a:t>е изцяло преведена на български език и отговаря на Българското законодателство. В България над 20 фирми използват </a:t>
            </a:r>
            <a:r>
              <a:rPr lang="en-US" sz="1800" b="1" smtClean="0"/>
              <a:t>SunSystems</a:t>
            </a:r>
            <a:r>
              <a:rPr lang="bg-BG" sz="1800" b="1" smtClean="0"/>
              <a:t>, включително и една от </a:t>
            </a:r>
            <a:r>
              <a:rPr lang="en-US" sz="1800" b="1" smtClean="0"/>
              <a:t>4</a:t>
            </a:r>
            <a:r>
              <a:rPr lang="bg-BG" sz="1800" b="1" smtClean="0"/>
              <a:t>те най-големи международни одиторски фирми;</a:t>
            </a:r>
            <a:r>
              <a:rPr lang="bg-BG" sz="1800" smtClean="0"/>
              <a:t>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60928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 build="p" animBg="1"/>
      <p:bldP spid="604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68313" y="-274638"/>
            <a:ext cx="8229600" cy="274638"/>
          </a:xfrm>
        </p:spPr>
        <p:txBody>
          <a:bodyPr/>
          <a:lstStyle/>
          <a:p>
            <a:pPr eaLnBrk="1" hangingPunct="1"/>
            <a:endParaRPr lang="bg-BG" sz="40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329237"/>
          </a:xfrm>
          <a:solidFill>
            <a:srgbClr val="FFCCFF"/>
          </a:solidFill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3.4.2.3.</a:t>
            </a:r>
            <a:r>
              <a:rPr lang="bg-BG" sz="1800" b="1" smtClean="0"/>
              <a:t> Инсталациите са възможни от отделно </a:t>
            </a:r>
            <a:r>
              <a:rPr lang="en-US" sz="1800" b="1" smtClean="0"/>
              <a:t>PC (MS Windows) </a:t>
            </a:r>
            <a:r>
              <a:rPr lang="bg-BG" sz="1800" b="1" smtClean="0"/>
              <a:t>до големи мрежи (</a:t>
            </a:r>
            <a:r>
              <a:rPr lang="en-US" sz="1800" b="1" smtClean="0"/>
              <a:t>Novell, UNIX). SunSy</a:t>
            </a:r>
            <a:r>
              <a:rPr lang="bg-BG" sz="1800" b="1" smtClean="0"/>
              <a:t>s</a:t>
            </a:r>
            <a:r>
              <a:rPr lang="en-US" sz="1800" b="1" smtClean="0"/>
              <a:t>tems e </a:t>
            </a:r>
            <a:r>
              <a:rPr lang="bg-BG" sz="1800" b="1" smtClean="0"/>
              <a:t>оптимизирана за ползуване на релационни бази данни (</a:t>
            </a:r>
            <a:r>
              <a:rPr lang="en-US" sz="1800" b="1" smtClean="0"/>
              <a:t>MS SQL Server, Oracle). </a:t>
            </a:r>
            <a:r>
              <a:rPr lang="bg-BG" sz="1800" b="1" smtClean="0"/>
              <a:t>Отворената и архитектура позволява развитие на собствени интерфейси за връзка с други продукти;</a:t>
            </a:r>
          </a:p>
          <a:p>
            <a:pPr eaLnBrk="1" hangingPunct="1">
              <a:lnSpc>
                <a:spcPct val="90000"/>
              </a:lnSpc>
            </a:pP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3.4.2.4.</a:t>
            </a:r>
            <a:r>
              <a:rPr lang="bg-BG" sz="1800" b="1" smtClean="0"/>
              <a:t> </a:t>
            </a:r>
            <a:r>
              <a:rPr lang="en-US" sz="1800" b="1" smtClean="0"/>
              <a:t>SunSystems </a:t>
            </a:r>
            <a:r>
              <a:rPr lang="bg-BG" sz="1800" b="1" smtClean="0"/>
              <a:t>e построена на модулен принцип - клиентите инсталират само това, което им е необходимо. eBusiness версията предлага пълна функционалност и интеграция на организации, които желаят да управляват бизнес процесите си през Internet;</a:t>
            </a:r>
          </a:p>
          <a:p>
            <a:pPr eaLnBrk="1" hangingPunct="1">
              <a:lnSpc>
                <a:spcPct val="90000"/>
              </a:lnSpc>
            </a:pP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</a:t>
            </a:r>
            <a:r>
              <a:rPr lang="bg-BG" sz="1800" b="1" smtClean="0">
                <a:solidFill>
                  <a:srgbClr val="FF0000"/>
                </a:solidFill>
              </a:rPr>
              <a:t>3.4.2.5.</a:t>
            </a:r>
            <a:r>
              <a:rPr lang="bg-BG" sz="1800" b="1" smtClean="0"/>
              <a:t> </a:t>
            </a:r>
            <a:r>
              <a:rPr lang="en-US" sz="1800" b="1" smtClean="0"/>
              <a:t>SunSystems </a:t>
            </a:r>
            <a:r>
              <a:rPr lang="bg-BG" sz="1800" b="1" smtClean="0"/>
              <a:t>се представя в България от </a:t>
            </a:r>
            <a:r>
              <a:rPr lang="en-US" sz="1800" b="1" smtClean="0"/>
              <a:t>LLP </a:t>
            </a:r>
            <a:r>
              <a:rPr lang="bg-BG" sz="1800" b="1" smtClean="0"/>
              <a:t>София ООД, която е в състава на </a:t>
            </a:r>
            <a:r>
              <a:rPr lang="en-US" sz="1800" b="1" smtClean="0"/>
              <a:t>LLP Group</a:t>
            </a:r>
            <a:r>
              <a:rPr lang="bg-BG" sz="1800" b="1" smtClean="0"/>
              <a:t>. Последната е основана през 1992 г. в Прага, като през 1995 г. се разраства в Централна и Източна Европа. Понастоящем има представителства в Словакия, Унгария, Словения, Румъния, Гърция. </a:t>
            </a:r>
            <a:r>
              <a:rPr lang="en-US" sz="1800" b="1" smtClean="0"/>
              <a:t>LLP Group</a:t>
            </a:r>
            <a:r>
              <a:rPr lang="bg-BG" sz="1800" b="1" smtClean="0"/>
              <a:t> освен продуктите на </a:t>
            </a:r>
            <a:r>
              <a:rPr lang="en-US" sz="1800" b="1" smtClean="0"/>
              <a:t>SunSystems </a:t>
            </a:r>
            <a:r>
              <a:rPr lang="bg-BG" sz="1800" b="1" smtClean="0"/>
              <a:t>предлага и решенията на </a:t>
            </a:r>
            <a:r>
              <a:rPr lang="en-US" sz="1800" b="1" smtClean="0"/>
              <a:t>Microsoft Business Solutions-Navision</a:t>
            </a:r>
            <a:r>
              <a:rPr lang="bg-BG" sz="1800" b="1" smtClean="0"/>
              <a:t>;</a:t>
            </a:r>
            <a:endParaRPr lang="bg-BG" smtClean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39750" y="60928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nimBg="1"/>
      <p:bldP spid="6144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11188" y="466725"/>
            <a:ext cx="7777162" cy="442913"/>
          </a:xfrm>
          <a:prstGeom prst="rect">
            <a:avLst/>
          </a:prstGeom>
          <a:solidFill>
            <a:srgbClr val="66FF99"/>
          </a:solidFill>
          <a:ln w="762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3.4.2.6.</a:t>
            </a:r>
            <a:r>
              <a:rPr lang="bg-BG" sz="1800"/>
              <a:t> АОИИ в архитектурата на </a:t>
            </a:r>
            <a:r>
              <a:rPr lang="en-US" sz="1800"/>
              <a:t>SunSystems:</a:t>
            </a:r>
            <a:endParaRPr lang="bg-BG" sz="1800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268538" y="1268413"/>
            <a:ext cx="6119812" cy="442912"/>
          </a:xfrm>
          <a:prstGeom prst="rect">
            <a:avLst/>
          </a:prstGeom>
          <a:solidFill>
            <a:srgbClr val="66FFFF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а)</a:t>
            </a:r>
            <a:r>
              <a:rPr lang="bg-BG" sz="1800"/>
              <a:t> Финансово-счетоводна дейност;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268538" y="2133600"/>
            <a:ext cx="6119812" cy="442913"/>
          </a:xfrm>
          <a:prstGeom prst="rect">
            <a:avLst/>
          </a:prstGeom>
          <a:solidFill>
            <a:srgbClr val="99FF33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б)</a:t>
            </a:r>
            <a:r>
              <a:rPr lang="bg-BG" sz="1800"/>
              <a:t> Управление на доставките;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339975" y="2924175"/>
            <a:ext cx="6119813" cy="442913"/>
          </a:xfrm>
          <a:prstGeom prst="rect">
            <a:avLst/>
          </a:prstGeom>
          <a:solidFill>
            <a:srgbClr val="FFCC66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в)</a:t>
            </a:r>
            <a:r>
              <a:rPr lang="bg-BG" sz="1800"/>
              <a:t> Управление на складовите процеси;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339975" y="3644900"/>
            <a:ext cx="6121400" cy="442913"/>
          </a:xfrm>
          <a:prstGeom prst="rect">
            <a:avLst/>
          </a:prstGeom>
          <a:solidFill>
            <a:srgbClr val="FFCCFF"/>
          </a:solidFill>
          <a:ln w="76200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г)</a:t>
            </a:r>
            <a:r>
              <a:rPr lang="bg-BG" sz="1800"/>
              <a:t> Управление на търговските дейности;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339975" y="4508500"/>
            <a:ext cx="5976938" cy="442913"/>
          </a:xfrm>
          <a:prstGeom prst="rect">
            <a:avLst/>
          </a:prstGeom>
          <a:solidFill>
            <a:srgbClr val="CCCCFF"/>
          </a:solidFill>
          <a:ln w="762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д)</a:t>
            </a:r>
            <a:r>
              <a:rPr lang="bg-BG" sz="1800"/>
              <a:t> Управление на производството;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339975" y="5300663"/>
            <a:ext cx="6119813" cy="717550"/>
          </a:xfrm>
          <a:prstGeom prst="rect">
            <a:avLst/>
          </a:prstGeom>
          <a:solidFill>
            <a:srgbClr val="00CC99"/>
          </a:solidFill>
          <a:ln w="7620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3300"/>
                </a:solidFill>
              </a:rPr>
              <a:t>е)</a:t>
            </a:r>
            <a:r>
              <a:rPr lang="bg-BG" sz="1800"/>
              <a:t> Информационно подпомагане на висшето ръководство.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827088" y="908050"/>
            <a:ext cx="0" cy="48260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827088" y="1484313"/>
            <a:ext cx="1441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827088" y="2349500"/>
            <a:ext cx="1441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27088" y="3141663"/>
            <a:ext cx="15128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827088" y="3860800"/>
            <a:ext cx="15128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827088" y="4724400"/>
            <a:ext cx="15128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827088" y="5734050"/>
            <a:ext cx="15128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62478" grpId="0" animBg="1"/>
      <p:bldP spid="62479" grpId="0" animBg="1"/>
      <p:bldP spid="62481" grpId="0" animBg="1"/>
      <p:bldP spid="62482" grpId="0" animBg="1"/>
      <p:bldP spid="6248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76263"/>
          </a:xfrm>
          <a:solidFill>
            <a:srgbClr val="66FF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FF3300"/>
                </a:solidFill>
              </a:rPr>
              <a:t>3.4.3.</a:t>
            </a:r>
            <a:r>
              <a:rPr lang="en-US" sz="2000" b="1" smtClean="0"/>
              <a:t> </a:t>
            </a:r>
            <a:r>
              <a:rPr lang="bg-BG" sz="2000" b="1" smtClean="0"/>
              <a:t>АОИИ в платформата и решенията на </a:t>
            </a:r>
            <a:r>
              <a:rPr lang="en-US" sz="2000" b="1" smtClean="0"/>
              <a:t>QAD Inc.</a:t>
            </a:r>
            <a:endParaRPr lang="bg-BG" sz="2000" b="1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33850"/>
          </a:xfrm>
          <a:solidFill>
            <a:srgbClr val="CCFF66"/>
          </a:solidFill>
          <a:ln w="76200">
            <a:solidFill>
              <a:srgbClr val="66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3.4.3.1.</a:t>
            </a:r>
            <a:r>
              <a:rPr lang="bg-BG" sz="1800" b="1" smtClean="0"/>
              <a:t> Кратка визитка на фирмата </a:t>
            </a:r>
            <a:r>
              <a:rPr lang="en-US" sz="1800" b="1" smtClean="0"/>
              <a:t>QAD Inc.</a:t>
            </a:r>
            <a:r>
              <a:rPr lang="bg-BG" sz="1800" b="1" smtClean="0"/>
              <a:t> – фирмата е базирана в Калифорния, САЩ и е специализирана в областта на </a:t>
            </a:r>
            <a:r>
              <a:rPr lang="en-US" sz="1800" b="1" smtClean="0"/>
              <a:t>ERP Systems.</a:t>
            </a:r>
            <a:r>
              <a:rPr lang="bg-BG" sz="1800" b="1" smtClean="0"/>
              <a:t> Разполага с над 1200 висококвалифицирани специалисти, които работят в над 21 страни в света. Създадена е през 1979 г., като през 1986 г. реализира първата си инсталация, през 1995 г. е сертифицирана по </a:t>
            </a:r>
            <a:r>
              <a:rPr lang="en-US" sz="1800" b="1" smtClean="0"/>
              <a:t>ISO 9002</a:t>
            </a:r>
            <a:r>
              <a:rPr lang="bg-BG" sz="1800" b="1" smtClean="0"/>
              <a:t>. Сайт: </a:t>
            </a:r>
            <a:r>
              <a:rPr lang="en-US" sz="2000" b="1" smtClean="0">
                <a:solidFill>
                  <a:srgbClr val="FF0000"/>
                </a:solidFill>
              </a:rPr>
              <a:t>www.qad.com</a:t>
            </a:r>
            <a:r>
              <a:rPr lang="bg-BG" sz="1800" b="1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3.4.3.2.</a:t>
            </a:r>
            <a:r>
              <a:rPr lang="bg-BG" sz="1800" b="1" smtClean="0"/>
              <a:t> Най-новата разработка на </a:t>
            </a:r>
            <a:r>
              <a:rPr lang="en-US" sz="1800" b="1" smtClean="0"/>
              <a:t>QAD Inc. </a:t>
            </a:r>
            <a:r>
              <a:rPr lang="bg-BG" sz="1800" b="1" smtClean="0"/>
              <a:t>е </a:t>
            </a:r>
            <a:r>
              <a:rPr lang="en-US" sz="1800" b="1" smtClean="0"/>
              <a:t>MFG/PRO eB2. </a:t>
            </a:r>
            <a:r>
              <a:rPr lang="bg-BG" sz="1800" b="1" smtClean="0"/>
              <a:t>Това е съвременна </a:t>
            </a:r>
            <a:r>
              <a:rPr lang="en-US" sz="1800" b="1" smtClean="0"/>
              <a:t>ERP System</a:t>
            </a:r>
            <a:r>
              <a:rPr lang="bg-BG" sz="1800" b="1" smtClean="0"/>
              <a:t>, която включва освен традиционните бизнес дейности, така също и платформа за електронна търговия и електронен бизнес;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3.4.3.3.</a:t>
            </a:r>
            <a:r>
              <a:rPr lang="bg-BG" sz="1800" b="1" smtClean="0"/>
              <a:t> Системата е достъпна на българския пазар, като е локализирана и хармонизирана със законодателството и националната бизнес среда от фирмата ТЕАМ ООД – </a:t>
            </a:r>
            <a:r>
              <a:rPr lang="en-US" sz="2400" b="1" smtClean="0">
                <a:solidFill>
                  <a:srgbClr val="FF0000"/>
                </a:solidFill>
              </a:rPr>
              <a:t>www.team.bg</a:t>
            </a:r>
            <a:r>
              <a:rPr lang="en-US" sz="1800" b="1" smtClean="0"/>
              <a:t>.</a:t>
            </a: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endParaRPr lang="bg-BG" sz="1800" b="1" smtClean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50825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build="p" animBg="1"/>
      <p:bldP spid="645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84213" y="538163"/>
            <a:ext cx="7704137" cy="717550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3</a:t>
            </a:r>
            <a:r>
              <a:rPr lang="bg-BG" sz="1800"/>
              <a:t>.4.3.4. Принципна архитектура на АОИИ в средата на </a:t>
            </a:r>
            <a:r>
              <a:rPr lang="en-US" sz="1800"/>
              <a:t>ERP System – MFG/PRO eB2 </a:t>
            </a:r>
            <a:endParaRPr lang="bg-BG" sz="180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84213" y="1773238"/>
            <a:ext cx="7416800" cy="442912"/>
          </a:xfrm>
          <a:prstGeom prst="rect">
            <a:avLst/>
          </a:prstGeom>
          <a:solidFill>
            <a:srgbClr val="00FF00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 Класическа функционалност: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195513" y="2420938"/>
            <a:ext cx="5832475" cy="442912"/>
          </a:xfrm>
          <a:prstGeom prst="rect">
            <a:avLst/>
          </a:prstGeom>
          <a:solidFill>
            <a:srgbClr val="FFCC66"/>
          </a:solidFill>
          <a:ln w="76200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А.1. Финанси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195513" y="3213100"/>
            <a:ext cx="5761037" cy="442913"/>
          </a:xfrm>
          <a:prstGeom prst="rect">
            <a:avLst/>
          </a:prstGeom>
          <a:solidFill>
            <a:srgbClr val="3399FF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А.2. Производство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195513" y="4005263"/>
            <a:ext cx="5761037" cy="442912"/>
          </a:xfrm>
          <a:prstGeom prst="rect">
            <a:avLst/>
          </a:prstGeom>
          <a:solidFill>
            <a:srgbClr val="99FF66"/>
          </a:solidFill>
          <a:ln w="7620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А.3. Продажби и дистрибуция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195513" y="4797425"/>
            <a:ext cx="5761037" cy="442913"/>
          </a:xfrm>
          <a:prstGeom prst="rect">
            <a:avLst/>
          </a:prstGeom>
          <a:solidFill>
            <a:srgbClr val="FF9999"/>
          </a:solidFill>
          <a:ln w="76200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А.4. Сервизна дейност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1116013" y="2205038"/>
            <a:ext cx="0" cy="34559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1187450" y="2636838"/>
            <a:ext cx="1008063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187450" y="3429000"/>
            <a:ext cx="1008063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187450" y="4221163"/>
            <a:ext cx="1008063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1116013" y="5013325"/>
            <a:ext cx="1079500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2195513" y="5445125"/>
            <a:ext cx="5689600" cy="655638"/>
          </a:xfrm>
          <a:prstGeom prst="rect">
            <a:avLst/>
          </a:prstGeom>
          <a:solidFill>
            <a:srgbClr val="CCCC00"/>
          </a:solidFill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А.5. Валидиране </a:t>
            </a:r>
            <a:r>
              <a:rPr lang="en-US" sz="1400"/>
              <a:t>(GMP – </a:t>
            </a:r>
            <a:r>
              <a:rPr lang="bg-BG" sz="1400"/>
              <a:t>Добра проиводствена практика)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1116013" y="5661025"/>
            <a:ext cx="1008062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598" grpId="0" animBg="1"/>
      <p:bldP spid="67599" grpId="0" animBg="1"/>
      <p:bldP spid="67600" grpId="0" animBg="1"/>
      <p:bldP spid="676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900113" y="393700"/>
            <a:ext cx="7200900" cy="442913"/>
          </a:xfrm>
          <a:prstGeom prst="rect">
            <a:avLst/>
          </a:prstGeo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 Разширена функционалност – </a:t>
            </a:r>
            <a:r>
              <a:rPr lang="en-US" sz="1800"/>
              <a:t>E-Business:</a:t>
            </a:r>
            <a:endParaRPr lang="bg-BG" sz="1800"/>
          </a:p>
        </p:txBody>
      </p:sp>
      <p:sp>
        <p:nvSpPr>
          <p:cNvPr id="105476" name="Text Box 6"/>
          <p:cNvSpPr txBox="1">
            <a:spLocks noChangeArrowheads="1"/>
          </p:cNvSpPr>
          <p:nvPr/>
        </p:nvSpPr>
        <p:spPr bwMode="auto">
          <a:xfrm>
            <a:off x="1692275" y="148431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 sz="1800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35150" y="1401763"/>
            <a:ext cx="2089150" cy="442912"/>
          </a:xfrm>
          <a:prstGeom prst="rect">
            <a:avLst/>
          </a:prstGeom>
          <a:solidFill>
            <a:srgbClr val="66CC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Б.1. </a:t>
            </a:r>
            <a:r>
              <a:rPr lang="en-US" sz="1800"/>
              <a:t>MFGx.net</a:t>
            </a:r>
            <a:endParaRPr lang="bg-BG" sz="1800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076825" y="1258888"/>
            <a:ext cx="3455988" cy="1665287"/>
          </a:xfrm>
          <a:prstGeom prst="rect">
            <a:avLst/>
          </a:prstGeom>
          <a:solidFill>
            <a:srgbClr val="99CCFF"/>
          </a:solidFill>
          <a:ln w="7620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600"/>
              <a:t>Б.1.1.</a:t>
            </a:r>
            <a:r>
              <a:rPr lang="en-US" sz="1600"/>
              <a:t>Internet – </a:t>
            </a:r>
            <a:r>
              <a:rPr lang="bg-BG" sz="1600"/>
              <a:t>портал за комуникации с търговски партньори;</a:t>
            </a:r>
            <a:br>
              <a:rPr lang="bg-BG" sz="1600"/>
            </a:br>
            <a:r>
              <a:rPr lang="bg-BG" sz="1600"/>
              <a:t>Б.1.2. </a:t>
            </a:r>
            <a:r>
              <a:rPr lang="en-US" sz="1600"/>
              <a:t>Supply Visualization – </a:t>
            </a:r>
            <a:r>
              <a:rPr lang="bg-BG" sz="1600"/>
              <a:t>визуализация на доставките и оптимизация на снабдяването.</a:t>
            </a:r>
            <a:r>
              <a:rPr lang="bg-BG" sz="1800"/>
              <a:t>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835150" y="3706813"/>
            <a:ext cx="2016125" cy="442912"/>
          </a:xfrm>
          <a:prstGeom prst="rect">
            <a:avLst/>
          </a:prstGeom>
          <a:solidFill>
            <a:srgbClr val="FFCC00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Б.2. </a:t>
            </a:r>
            <a:r>
              <a:rPr lang="en-US" sz="1800"/>
              <a:t>QAD eQ</a:t>
            </a:r>
            <a:endParaRPr lang="bg-BG" sz="1800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076825" y="3275013"/>
            <a:ext cx="3455988" cy="1541462"/>
          </a:xfrm>
          <a:prstGeom prst="rect">
            <a:avLst/>
          </a:prstGeom>
          <a:solidFill>
            <a:srgbClr val="CCFF33"/>
          </a:solidFill>
          <a:ln w="76200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Пакет от приложения за обмен на търговска информация и управление на заявките от доставчици и клиенти.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908175" y="5157788"/>
            <a:ext cx="1871663" cy="717550"/>
          </a:xfrm>
          <a:prstGeom prst="rect">
            <a:avLst/>
          </a:prstGeom>
          <a:solidFill>
            <a:srgbClr val="9999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Б.3. </a:t>
            </a:r>
            <a:r>
              <a:rPr lang="en-US" sz="1800"/>
              <a:t>QAD eDesktop</a:t>
            </a:r>
            <a:endParaRPr lang="bg-BG" sz="1800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5003800" y="5291138"/>
            <a:ext cx="3455988" cy="1266825"/>
          </a:xfrm>
          <a:prstGeom prst="rect">
            <a:avLst/>
          </a:prstGeom>
          <a:solidFill>
            <a:srgbClr val="FFFF00"/>
          </a:solidFill>
          <a:ln w="7620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/>
              <a:t>Достъп до пълната функционалност на </a:t>
            </a:r>
            <a:r>
              <a:rPr lang="en-US" sz="1800"/>
              <a:t>MFG/PRO</a:t>
            </a:r>
            <a:r>
              <a:rPr lang="bg-BG" sz="1800"/>
              <a:t> чрез </a:t>
            </a:r>
            <a:r>
              <a:rPr lang="en-US" sz="1800"/>
              <a:t>Web </a:t>
            </a:r>
            <a:r>
              <a:rPr lang="bg-BG" sz="1800"/>
              <a:t>браузър.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1042988" y="836613"/>
            <a:ext cx="0" cy="48244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1042988" y="1628775"/>
            <a:ext cx="7207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1042988" y="3933825"/>
            <a:ext cx="7921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1042988" y="5661025"/>
            <a:ext cx="86518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3995738" y="1628775"/>
            <a:ext cx="10795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3851275" y="3933825"/>
            <a:ext cx="122555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3851275" y="5661025"/>
            <a:ext cx="1081088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6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  <p:bldP spid="68617" grpId="0" animBg="1"/>
      <p:bldP spid="68619" grpId="0" animBg="1"/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84213" y="260350"/>
            <a:ext cx="7775575" cy="1679575"/>
          </a:xfrm>
          <a:prstGeom prst="rect">
            <a:avLst/>
          </a:prstGeom>
          <a:solidFill>
            <a:srgbClr val="00FF00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3.4.3.5. Сфери на ефективно приложение на </a:t>
            </a:r>
            <a:r>
              <a:rPr lang="en-US" sz="1800">
                <a:solidFill>
                  <a:srgbClr val="FF0000"/>
                </a:solidFill>
              </a:rPr>
              <a:t>MFG/PRO</a:t>
            </a:r>
            <a:r>
              <a:rPr lang="bg-BG" sz="1800">
                <a:solidFill>
                  <a:srgbClr val="FF0000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bg-BG" sz="1800"/>
              <a:t>а) хранително-вкусова промишленост; б) фармацевтична промишленост; в) електроника; г) медицинска индустрия; д) автомобилна промишленост; е) производство на стоки за широко потребление и др.</a:t>
            </a:r>
          </a:p>
        </p:txBody>
      </p:sp>
      <p:sp>
        <p:nvSpPr>
          <p:cNvPr id="106500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7775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 sz="180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84213" y="2338388"/>
            <a:ext cx="7775575" cy="717550"/>
          </a:xfrm>
          <a:prstGeom prst="rect">
            <a:avLst/>
          </a:prstGeom>
          <a:solidFill>
            <a:srgbClr val="FFFF66"/>
          </a:solidFill>
          <a:ln w="762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FF0000"/>
                </a:solidFill>
              </a:rPr>
              <a:t>3.4.3.6. Разпространеност в Централна Европа:</a:t>
            </a:r>
            <a:r>
              <a:rPr lang="bg-BG" sz="1800"/>
              <a:t> Полша, Чехия, Словакия и Унгария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84213" y="3429000"/>
            <a:ext cx="7775575" cy="992188"/>
          </a:xfrm>
          <a:prstGeom prst="rect">
            <a:avLst/>
          </a:prstGeom>
          <a:solidFill>
            <a:srgbClr val="FF99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0000FF"/>
                </a:solidFill>
              </a:rPr>
              <a:t>3.4.2.7. Световни потребители на системата:</a:t>
            </a:r>
            <a:r>
              <a:rPr lang="bg-BG" sz="1800"/>
              <a:t> над 5600 инсталации, включително в </a:t>
            </a:r>
            <a:r>
              <a:rPr lang="en-US" sz="1800"/>
              <a:t>Philips, Colgate Palmolive, Pepsi Cola</a:t>
            </a:r>
            <a:r>
              <a:rPr lang="bg-BG" sz="1800"/>
              <a:t> и др.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84213" y="4724400"/>
            <a:ext cx="7775575" cy="1266825"/>
          </a:xfrm>
          <a:prstGeom prst="rect">
            <a:avLst/>
          </a:prstGeom>
          <a:solidFill>
            <a:srgbClr val="FF99FF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800">
                <a:solidFill>
                  <a:srgbClr val="0000FF"/>
                </a:solidFill>
              </a:rPr>
              <a:t>3.4.3.8. Внедрявания в България:</a:t>
            </a:r>
            <a:r>
              <a:rPr lang="bg-BG" sz="1800"/>
              <a:t> </a:t>
            </a:r>
            <a:r>
              <a:rPr lang="en-US" sz="1800"/>
              <a:t>Kraft Foods </a:t>
            </a:r>
            <a:r>
              <a:rPr lang="bg-BG" sz="1800"/>
              <a:t>в София и Костинброд; ДЗУ Стара Загора – поделение АКСОН България, работи за </a:t>
            </a:r>
            <a:r>
              <a:rPr lang="en-US" sz="1800"/>
              <a:t>Philips;</a:t>
            </a:r>
            <a:r>
              <a:rPr lang="bg-BG" sz="1800"/>
              <a:t> </a:t>
            </a:r>
            <a:r>
              <a:rPr lang="en-US" sz="1800"/>
              <a:t>Axxon </a:t>
            </a:r>
            <a:r>
              <a:rPr lang="bg-BG" sz="1800"/>
              <a:t>България – дистрибутор на стоки за бита; Торнадо Системс.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  <p:bldP spid="69637" grpId="0" animBg="1"/>
      <p:bldP spid="69639" grpId="0" animBg="1"/>
      <p:bldP spid="69640" grpId="0" animBg="1"/>
      <p:bldP spid="696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50825" y="260350"/>
          <a:ext cx="8642350" cy="59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Chart" r:id="rId3" imgW="4667402" imgH="2400300" progId="Excel.Chart.8">
                  <p:embed/>
                </p:oleObj>
              </mc:Choice>
              <mc:Fallback>
                <p:oleObj name="Chart" r:id="rId3" imgW="4667402" imgH="2400300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42350" cy="597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3733" grpId="0"/>
      <p:bldP spid="7373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416800" cy="576262"/>
          </a:xfrm>
          <a:solidFill>
            <a:srgbClr val="66CCFF"/>
          </a:solidFill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b="1" smtClean="0"/>
              <a:t>3</a:t>
            </a:r>
            <a:r>
              <a:rPr lang="bg-BG" sz="2000" b="1" smtClean="0"/>
              <a:t>.</a:t>
            </a:r>
            <a:r>
              <a:rPr lang="en-US" sz="2000" b="1" smtClean="0"/>
              <a:t>4</a:t>
            </a:r>
            <a:r>
              <a:rPr lang="bg-BG" sz="2000" b="1" smtClean="0"/>
              <a:t>.4.  АОИИ във водещите решения на </a:t>
            </a:r>
            <a:r>
              <a:rPr lang="en-US" sz="2000" b="1" smtClean="0"/>
              <a:t>PeopleSoft.</a:t>
            </a:r>
            <a:endParaRPr lang="bg-BG" sz="2000" b="1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464050"/>
          </a:xfrm>
          <a:solidFill>
            <a:srgbClr val="CC99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FF0000"/>
                </a:solidFill>
              </a:rPr>
              <a:t>3</a:t>
            </a:r>
            <a:r>
              <a:rPr lang="bg-BG" sz="1800" b="1" smtClean="0">
                <a:solidFill>
                  <a:srgbClr val="FF0000"/>
                </a:solidFill>
              </a:rPr>
              <a:t>.4.4.1.</a:t>
            </a:r>
            <a:r>
              <a:rPr lang="bg-BG" sz="1800" b="1" smtClean="0"/>
              <a:t> </a:t>
            </a:r>
            <a:r>
              <a:rPr lang="en-US" sz="1800" b="1" smtClean="0">
                <a:solidFill>
                  <a:srgbClr val="0000FF"/>
                </a:solidFill>
              </a:rPr>
              <a:t>PeopleSoft</a:t>
            </a:r>
            <a:r>
              <a:rPr lang="en-US" sz="1800" b="1" smtClean="0"/>
              <a:t> </a:t>
            </a:r>
            <a:r>
              <a:rPr lang="bg-BG" sz="1800" b="1" smtClean="0"/>
              <a:t>е корпорация, която е основана през 1980 г. и специализира в приложения за подпомагане управлението на човешките ресурси. На по-късен етап разширява своята дейност и днес е световен лидер в разработването на стратегии за бизнеса, консултиране на бизнес дейностите в предприятията, фирмите и корпорациите, както и предлагането на платформи и решения за информационно подпомагане на управлението на бизнеса под формата на модерни </a:t>
            </a:r>
            <a:r>
              <a:rPr lang="en-US" sz="1800" b="1" smtClean="0"/>
              <a:t>ERP Systems;</a:t>
            </a:r>
          </a:p>
          <a:p>
            <a:pPr eaLnBrk="1" hangingPunct="1">
              <a:lnSpc>
                <a:spcPct val="80000"/>
              </a:lnSpc>
            </a:pPr>
            <a:endParaRPr lang="bg-BG" sz="1800" b="1" smtClean="0"/>
          </a:p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3.4.4.2.</a:t>
            </a:r>
            <a:r>
              <a:rPr lang="bg-BG" sz="1800" b="1" smtClean="0"/>
              <a:t> Продуктовата линия  на </a:t>
            </a:r>
            <a:r>
              <a:rPr lang="en-US" sz="1800" b="1" smtClean="0">
                <a:solidFill>
                  <a:srgbClr val="0000FF"/>
                </a:solidFill>
              </a:rPr>
              <a:t>PeopleSoft</a:t>
            </a:r>
            <a:r>
              <a:rPr lang="bg-BG" sz="1800" b="1" smtClean="0"/>
              <a:t> включва базови приложения на </a:t>
            </a:r>
            <a:r>
              <a:rPr lang="en-US" sz="1800" b="1" smtClean="0"/>
              <a:t>ERP System</a:t>
            </a:r>
            <a:r>
              <a:rPr lang="bg-BG" sz="1800" b="1" smtClean="0"/>
              <a:t>, надградени с модули за електронен бизнес, управление на веригите за доставка, взаимоотношенията с клиентите и др. Предлагат се авангардни информационни технологии за управление на човешкия капитал и човешките ресурси в бизнеса;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3.4.4.3.</a:t>
            </a:r>
            <a:r>
              <a:rPr lang="bg-BG" sz="1800" b="1" smtClean="0"/>
              <a:t> Сайта на фирмата е:</a:t>
            </a:r>
            <a:r>
              <a:rPr lang="bg-BG" sz="1800" b="1" smtClean="0">
                <a:solidFill>
                  <a:srgbClr val="FF0000"/>
                </a:solidFill>
              </a:rPr>
              <a:t> </a:t>
            </a:r>
            <a:r>
              <a:rPr lang="en-US" sz="1800" b="1" smtClean="0">
                <a:solidFill>
                  <a:srgbClr val="FF0000"/>
                </a:solidFill>
                <a:hlinkClick r:id="rId3"/>
              </a:rPr>
              <a:t>www.peoplesoft.com</a:t>
            </a:r>
            <a:endParaRPr lang="en-US" sz="18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FF3300"/>
                </a:solidFill>
              </a:rPr>
              <a:t>3</a:t>
            </a:r>
            <a:r>
              <a:rPr lang="bg-BG" sz="1800" b="1" smtClean="0">
                <a:solidFill>
                  <a:srgbClr val="FF3300"/>
                </a:solidFill>
              </a:rPr>
              <a:t>.4.4.4. </a:t>
            </a:r>
            <a:r>
              <a:rPr lang="bg-BG" sz="1800" b="1" smtClean="0"/>
              <a:t>От няколко години фирмата </a:t>
            </a:r>
            <a:r>
              <a:rPr lang="en-US" sz="1800" b="1" smtClean="0">
                <a:solidFill>
                  <a:srgbClr val="0000FF"/>
                </a:solidFill>
              </a:rPr>
              <a:t>PeopleSoft</a:t>
            </a:r>
            <a:r>
              <a:rPr lang="bg-BG" sz="1800" b="1" smtClean="0">
                <a:solidFill>
                  <a:srgbClr val="0000FF"/>
                </a:solidFill>
              </a:rPr>
              <a:t> </a:t>
            </a:r>
            <a:r>
              <a:rPr lang="bg-BG" sz="1800" b="1" smtClean="0"/>
              <a:t>е в състава на </a:t>
            </a:r>
            <a:r>
              <a:rPr lang="en-US" sz="1800" b="1" smtClean="0"/>
              <a:t>Oracle Corp.</a:t>
            </a:r>
            <a:endParaRPr lang="bg-BG" sz="1800" b="1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23850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39" grpId="0" build="p" animBg="1"/>
      <p:bldP spid="655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04813"/>
            <a:ext cx="45370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140968"/>
            <a:ext cx="7416824" cy="2800767"/>
          </a:xfrm>
          <a:prstGeom prst="rect">
            <a:avLst/>
          </a:prstGeom>
          <a:solidFill>
            <a:srgbClr val="0000FF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>
                <a:solidFill>
                  <a:srgbClr val="FFFF00"/>
                </a:solidFill>
                <a:latin typeface="Arial"/>
              </a:rPr>
              <a:t>1. </a:t>
            </a:r>
            <a:r>
              <a:rPr lang="bg-BG" sz="4400" kern="0">
                <a:solidFill>
                  <a:srgbClr val="FFFF00"/>
                </a:solidFill>
                <a:latin typeface="Arial"/>
              </a:rPr>
              <a:t>АОИИ </a:t>
            </a:r>
            <a:r>
              <a:rPr lang="bg-BG" sz="4400" kern="0">
                <a:solidFill>
                  <a:srgbClr val="FFFF00"/>
                </a:solidFill>
                <a:latin typeface="Arial"/>
              </a:rPr>
              <a:t>в системите за </a:t>
            </a:r>
            <a:r>
              <a:rPr lang="bg-BG" sz="4400" kern="0">
                <a:solidFill>
                  <a:srgbClr val="FFFF00"/>
                </a:solidFill>
                <a:latin typeface="Arial"/>
              </a:rPr>
              <a:t>подпомагане </a:t>
            </a:r>
            <a:r>
              <a:rPr lang="bg-BG" sz="4400" kern="0">
                <a:solidFill>
                  <a:srgbClr val="FFFF00"/>
                </a:solidFill>
                <a:latin typeface="Arial"/>
              </a:rPr>
              <a:t>на управлението на бизнеса на </a:t>
            </a:r>
            <a:r>
              <a:rPr lang="en-US" sz="4400" kern="0">
                <a:solidFill>
                  <a:srgbClr val="FFFF00"/>
                </a:solidFill>
                <a:latin typeface="Arial"/>
              </a:rPr>
              <a:t>SAP AG</a:t>
            </a:r>
            <a:endParaRPr lang="bg-BG" sz="44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1166813"/>
            <a:ext cx="194468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66813"/>
            <a:ext cx="187166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3563938" y="6437313"/>
            <a:ext cx="504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SAP  AG</a:t>
            </a:r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http://www.sap.com</a:t>
            </a:r>
            <a:r>
              <a:rPr lang="bg-BG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6426200"/>
            <a:ext cx="2519362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2890</TotalTime>
  <Words>6411</Words>
  <Application>Microsoft Office PowerPoint</Application>
  <PresentationFormat>On-screen Show (4:3)</PresentationFormat>
  <Paragraphs>687</Paragraphs>
  <Slides>80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Times New Roman</vt:lpstr>
      <vt:lpstr>Wingdings</vt:lpstr>
      <vt:lpstr>Default Design</vt:lpstr>
      <vt:lpstr>Office Theme</vt:lpstr>
      <vt:lpstr>1_Office Theme</vt:lpstr>
      <vt:lpstr>Microsoft Excel Chart</vt:lpstr>
      <vt:lpstr>Тема 7. АОИИ в системите за управление на ресурсите на предприятията (ERP Systems) на световните лидери в корпоративните решения.</vt:lpstr>
      <vt:lpstr>1.1. Същност и определение на ERP Systems.</vt:lpstr>
      <vt:lpstr>PowerPoint Presentation</vt:lpstr>
      <vt:lpstr>1.1.3. Базови измерения на ERP Systems.</vt:lpstr>
      <vt:lpstr>1.1.3.2. От гледна точка на еволюцията на методите, средствата и техниките за управление на бизнеса.</vt:lpstr>
      <vt:lpstr>PowerPoint Presentation</vt:lpstr>
      <vt:lpstr>1.1.3.4. Японски upgrade на ERP Systems.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АОИИ в платформата за корпоративно управление на Infor ( SSA Global – BAAN).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АОИИ във водещите платформи и решения за управление на средния и малкия бизнес.</vt:lpstr>
      <vt:lpstr>3.1. АОИИ за малкия и средния бизнес в средата на UNISOFT Atlantis ERP System.</vt:lpstr>
      <vt:lpstr>3.1.2. АОИИ в архитектурните решения на Unisoft Atlantis ERP System.</vt:lpstr>
      <vt:lpstr>3.1.2.1. АОИИ по финансово-счетоводното управление:</vt:lpstr>
      <vt:lpstr>3.1.2.2. АОИИ по управление на дълготрайните материални активи:</vt:lpstr>
      <vt:lpstr>3.1.2.3. АОИИ по търговското управление:</vt:lpstr>
      <vt:lpstr>PowerPoint Presentation</vt:lpstr>
      <vt:lpstr>3.1.2.4. АОИИ по управление на производството: </vt:lpstr>
      <vt:lpstr>3.1.2.5. АОИИ по ПЛАНИРАНЕ НА ПРОИЗВОДСТВОТО (Advanced Production)</vt:lpstr>
      <vt:lpstr>3.1.2.6. АОИИ по информационното подпомагане на управлението на услугите:</vt:lpstr>
      <vt:lpstr>3.2. АОИИ в платформата и решенията за ERP System на PPU Maconomy A/S.</vt:lpstr>
      <vt:lpstr>3.2.2. Среда за работа с Maconomy:</vt:lpstr>
      <vt:lpstr>PowerPoint Presentation</vt:lpstr>
      <vt:lpstr>PowerPoint Presentation</vt:lpstr>
      <vt:lpstr>3.3. АОИИ в Scala итегрираната финасово-счетоводна система за управление и планиране на фирмената дейност.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3.4. АОИИ в платформите и решенията за информационното подпомагане на управлението на бизнеса на други фирми, популярни в България.</vt:lpstr>
      <vt:lpstr>PowerPoint Presentation</vt:lpstr>
      <vt:lpstr>3.4.2. АОИИ в бизнес и финансовия софтуер  SunSystems.</vt:lpstr>
      <vt:lpstr>PowerPoint Presentation</vt:lpstr>
      <vt:lpstr>PowerPoint Presentation</vt:lpstr>
      <vt:lpstr>3.4.3. АОИИ в платформата и решенията на QAD Inc.</vt:lpstr>
      <vt:lpstr>PowerPoint Presentation</vt:lpstr>
      <vt:lpstr>PowerPoint Presentation</vt:lpstr>
      <vt:lpstr>PowerPoint Presentation</vt:lpstr>
      <vt:lpstr>3.4.4.  АОИИ във водещите решения на PeopleSoft.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Kraev</dc:creator>
  <cp:lastModifiedBy>Любен Краев</cp:lastModifiedBy>
  <cp:revision>217</cp:revision>
  <dcterms:created xsi:type="dcterms:W3CDTF">2003-03-19T09:11:14Z</dcterms:created>
  <dcterms:modified xsi:type="dcterms:W3CDTF">2013-04-10T08:17:52Z</dcterms:modified>
</cp:coreProperties>
</file>