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0"/>
  </p:notesMasterIdLst>
  <p:sldIdLst>
    <p:sldId id="256" r:id="rId3"/>
    <p:sldId id="25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268" r:id="rId65"/>
    <p:sldId id="269" r:id="rId66"/>
    <p:sldId id="270" r:id="rId67"/>
    <p:sldId id="271" r:id="rId68"/>
    <p:sldId id="272" r:id="rId6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8000"/>
    <a:srgbClr val="99FF66"/>
    <a:srgbClr val="9966FF"/>
    <a:srgbClr val="0000CC"/>
    <a:srgbClr val="FF0000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5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3039339-8D09-4879-A96D-60584A6D27B8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7DE9AA-102E-4CD5-944D-8F007E9395C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57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D1E4E3-633E-4870-8C45-55C025F72E46}" type="slidenum">
              <a:rPr lang="bg-BG" smtClean="0">
                <a:solidFill>
                  <a:srgbClr val="000000"/>
                </a:solidFill>
              </a:rPr>
              <a:pPr eaLnBrk="1" hangingPunct="1"/>
              <a:t>3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88870E-E17D-435A-A0BF-A747743F14C2}" type="slidenum">
              <a:rPr lang="bg-BG" smtClean="0">
                <a:solidFill>
                  <a:srgbClr val="000000"/>
                </a:solidFill>
              </a:rPr>
              <a:pPr eaLnBrk="1" hangingPunct="1"/>
              <a:t>12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9A8E60-6A71-428A-AF52-551DE5C16018}" type="slidenum">
              <a:rPr lang="bg-BG" smtClean="0">
                <a:solidFill>
                  <a:srgbClr val="000000"/>
                </a:solidFill>
              </a:rPr>
              <a:pPr eaLnBrk="1" hangingPunct="1"/>
              <a:t>13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8BA004-A0DE-49F7-AE07-DAEE12D20500}" type="slidenum">
              <a:rPr lang="bg-BG" smtClean="0">
                <a:solidFill>
                  <a:srgbClr val="000000"/>
                </a:solidFill>
              </a:rPr>
              <a:pPr eaLnBrk="1" hangingPunct="1"/>
              <a:t>14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67FD2C-02E5-414D-9D0C-76C77A0D1FF2}" type="slidenum">
              <a:rPr lang="bg-BG" smtClean="0">
                <a:solidFill>
                  <a:srgbClr val="000000"/>
                </a:solidFill>
              </a:rPr>
              <a:pPr eaLnBrk="1" hangingPunct="1"/>
              <a:t>15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28EDE0-5343-4977-9F62-5352D0E29C10}" type="slidenum">
              <a:rPr lang="bg-BG" smtClean="0">
                <a:solidFill>
                  <a:srgbClr val="000000"/>
                </a:solidFill>
              </a:rPr>
              <a:pPr eaLnBrk="1" hangingPunct="1"/>
              <a:t>16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8E778D-7DE9-4DB1-936B-F0C79A963657}" type="slidenum">
              <a:rPr lang="bg-BG" smtClean="0">
                <a:solidFill>
                  <a:srgbClr val="000000"/>
                </a:solidFill>
              </a:rPr>
              <a:pPr eaLnBrk="1" hangingPunct="1"/>
              <a:t>17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FB4F23-AA92-41EE-A3CE-761FE87C0CD5}" type="slidenum">
              <a:rPr lang="bg-BG" smtClean="0">
                <a:solidFill>
                  <a:srgbClr val="000000"/>
                </a:solidFill>
              </a:rPr>
              <a:pPr eaLnBrk="1" hangingPunct="1"/>
              <a:t>4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8C2452-5F1F-4358-A725-0C389394666B}" type="slidenum">
              <a:rPr lang="bg-BG" smtClean="0">
                <a:solidFill>
                  <a:srgbClr val="000000"/>
                </a:solidFill>
              </a:rPr>
              <a:pPr eaLnBrk="1" hangingPunct="1"/>
              <a:t>5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B6CBE0-88DF-429F-9527-DF2D8A96ADFA}" type="slidenum">
              <a:rPr lang="bg-BG" smtClean="0">
                <a:solidFill>
                  <a:srgbClr val="000000"/>
                </a:solidFill>
              </a:rPr>
              <a:pPr eaLnBrk="1" hangingPunct="1"/>
              <a:t>6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8EAD37-134F-4E79-AC2F-D977C097B3C2}" type="slidenum">
              <a:rPr lang="bg-BG" smtClean="0">
                <a:solidFill>
                  <a:srgbClr val="000000"/>
                </a:solidFill>
              </a:rPr>
              <a:pPr eaLnBrk="1" hangingPunct="1"/>
              <a:t>7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E9CAEE-0D38-4DD6-89BD-4A24982B65B7}" type="slidenum">
              <a:rPr lang="bg-BG" smtClean="0">
                <a:solidFill>
                  <a:srgbClr val="000000"/>
                </a:solidFill>
              </a:rPr>
              <a:pPr eaLnBrk="1" hangingPunct="1"/>
              <a:t>8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23343-7EE1-40DB-A4B9-60E6FBBC0E92}" type="slidenum">
              <a:rPr lang="bg-BG" smtClean="0">
                <a:solidFill>
                  <a:srgbClr val="000000"/>
                </a:solidFill>
              </a:rPr>
              <a:pPr eaLnBrk="1" hangingPunct="1"/>
              <a:t>9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6DC0FA-72E1-4F3E-BD91-1F1E15A2114B}" type="slidenum">
              <a:rPr lang="bg-BG" smtClean="0">
                <a:solidFill>
                  <a:srgbClr val="000000"/>
                </a:solidFill>
              </a:rPr>
              <a:pPr eaLnBrk="1" hangingPunct="1"/>
              <a:t>10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66D844-9033-40A4-B2D7-6B396ED03B58}" type="slidenum">
              <a:rPr lang="bg-BG" smtClean="0">
                <a:solidFill>
                  <a:srgbClr val="000000"/>
                </a:solidFill>
              </a:rPr>
              <a:pPr eaLnBrk="1" hangingPunct="1"/>
              <a:t>11</a:t>
            </a:fld>
            <a:endParaRPr lang="bg-BG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EC99-59AB-4202-AA32-892110F165D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51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2ED3A-D41F-4A27-BFB7-6E1B8C69A2E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32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AC15-2E6F-491A-A85D-83B80CC93FB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788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B6EB5-3839-435E-9C39-DBE539A00B8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243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D62A5C5-C1F1-4D71-9406-9B1814F1DD1F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A67D74F-042D-4757-8B37-5F999AC0EEB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0080641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BAF4424-939F-4565-B5CB-960BDDE29C21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79B5357-3D47-42C8-B8A5-766589F80D4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629008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FC256A-D3F6-4F91-9A62-A85AA5A1CBDF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7F7CD08-9D15-42BB-BE05-A7A503F0499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326736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79B2674-6C33-46DA-A53C-8DDDC3B314D0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23A8B22-EE68-458A-9DB3-F98B0DFD01D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445249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3A643AC-B11C-4B67-A3A0-DAFE3DA3F8B4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564F5D3-122A-457C-B5C3-03F771BCA45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3034311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8C06045-8567-4A69-8D7C-A7E299856AD5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D7EA94-C941-4517-8F6E-08CB65DBA13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4454977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6FBDE19-D3F5-4C0F-8A75-6F17A6343873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102D8DD-C331-422D-BE06-3588D6B889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1809125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210A8-CFA8-4486-90C0-96C31E3D4A4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742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DBA408A-EED9-4EF8-BF83-962092886154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CEE175D-FE5C-4AA5-824C-DE6B7BAEBEC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8123941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2C239F2-4581-4CA1-84F0-68BC052A4256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DA3B4E6-7280-4A87-AF13-F5E903A8B38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48557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C1B1935-78AC-472C-A893-AF131ADCA98F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798AE0-5CD8-4478-8AE6-F7AC15592CF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264335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8F54550-ADA8-4B7A-AB23-3BF4E6C13F77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092EAD9-5364-4CE0-9913-7D75DDA6B89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312237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3741-2E23-46F8-A517-A9711BBAE41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00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DFD9-94A6-4957-B1D3-8A6F340820C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07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3000-3D5A-4246-AEF1-36AB13B6244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72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FEBA4-8A9B-4644-AE0D-E99C90198BC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48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DEEE-87B2-4985-B517-02480DE4625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2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CFB89-BC84-4DE0-A12C-307FFA36E34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10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A6AB8-2F47-4FB6-BD38-B9FA2436BAA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5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48422B4-C3EF-490C-92AC-717C5F238F2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bg-BG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50FA749-95F0-40F3-8668-B240D63AB79B}" type="datetimeFigureOut">
              <a:rPr lang="bg-BG"/>
              <a:pPr>
                <a:defRPr/>
              </a:pPr>
              <a:t>10.4.2013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D5635F9-15A8-49A2-9517-1E2E6B21788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slow"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24.jpeg"/><Relationship Id="rId5" Type="http://schemas.openxmlformats.org/officeDocument/2006/relationships/image" Target="../media/image6.png"/><Relationship Id="rId10" Type="http://schemas.openxmlformats.org/officeDocument/2006/relationships/image" Target="../media/image23.jpeg"/><Relationship Id="rId4" Type="http://schemas.openxmlformats.org/officeDocument/2006/relationships/image" Target="../media/image5.pn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hyperlink" Target="http://finance.bnr.bg/Stock-Markets/Pages/1812commodities.aspx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jpe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rp.bg/AboutUs/ERP_Bulgaria_Clients_EnterpriseOne_Infostar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ain.aspx?pageid=91331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4751388" cy="1143000"/>
          </a:xfrm>
          <a:solidFill>
            <a:srgbClr val="66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6000" b="1" smtClean="0"/>
              <a:t>Тема 8.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79838" y="2205038"/>
            <a:ext cx="4968875" cy="3960812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endParaRPr lang="bg-BG" sz="2800" b="1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g-BG" b="1" smtClean="0"/>
              <a:t>АОИИ в комплексните и интегрирани системи за управление на бизнеса предлагани от водещи български софтуерни фирми.</a:t>
            </a:r>
          </a:p>
        </p:txBody>
      </p:sp>
      <p:pic>
        <p:nvPicPr>
          <p:cNvPr id="2062" name="Picture 1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2663825" cy="3600450"/>
          </a:xfrm>
          <a:prstGeom prst="rect">
            <a:avLst/>
          </a:prstGeom>
          <a:solidFill>
            <a:srgbClr val="00FFFF"/>
          </a:solidFill>
          <a:ln w="76200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build="p" animBg="1"/>
      <p:bldP spid="20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1129" y="1804174"/>
            <a:ext cx="594695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8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 ФУНКЦИОНАЛНО ПРИЛОЖЕНИЕ - КЛИЕНТИ</a:t>
            </a: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015" y="5424879"/>
            <a:ext cx="1818032" cy="369332"/>
          </a:xfrm>
          <a:prstGeom prst="rect">
            <a:avLst/>
          </a:prstGeom>
          <a:noFill/>
          <a:ln w="38100">
            <a:solidFill>
              <a:srgbClr val="FF00FF"/>
            </a:solidFill>
          </a:ln>
          <a:effectLst>
            <a:glow rad="101600">
              <a:srgbClr val="FF00FF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КЛИЕНТИ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221" y="4510902"/>
            <a:ext cx="1332148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450" y="4070350"/>
            <a:ext cx="661988" cy="0"/>
          </a:xfrm>
          <a:prstGeom prst="straightConnector1">
            <a:avLst/>
          </a:prstGeom>
          <a:ln w="28575">
            <a:solidFill>
              <a:srgbClr val="66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2450" y="4679950"/>
            <a:ext cx="661988" cy="0"/>
          </a:xfrm>
          <a:prstGeom prst="straightConnector1">
            <a:avLst/>
          </a:prstGeom>
          <a:ln w="28575">
            <a:solidFill>
              <a:srgbClr val="66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24275" y="4959350"/>
            <a:ext cx="0" cy="436563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1104" y="3923265"/>
            <a:ext cx="1332148" cy="338554"/>
          </a:xfrm>
          <a:prstGeom prst="rect">
            <a:avLst/>
          </a:prstGeom>
          <a:noFill/>
          <a:ln w="28575">
            <a:solidFill>
              <a:srgbClr val="FF99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Търговци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7138" y="4092575"/>
            <a:ext cx="533400" cy="0"/>
          </a:xfrm>
          <a:prstGeom prst="straightConnector1">
            <a:avLst/>
          </a:prstGeom>
          <a:ln w="28575">
            <a:solidFill>
              <a:srgbClr val="66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09581" y="4472796"/>
            <a:ext cx="1584178" cy="33855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rgbClr val="333399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Продажби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73650" y="4641850"/>
            <a:ext cx="436563" cy="0"/>
          </a:xfrm>
          <a:prstGeom prst="straightConnector1">
            <a:avLst/>
          </a:prstGeom>
          <a:ln w="28575">
            <a:solidFill>
              <a:srgbClr val="66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0221" y="3914862"/>
            <a:ext cx="1332148" cy="338554"/>
          </a:xfrm>
          <a:prstGeom prst="rect">
            <a:avLst/>
          </a:prstGeom>
          <a:noFill/>
          <a:ln w="28575">
            <a:solidFill>
              <a:srgbClr val="008000"/>
            </a:solidFill>
          </a:ln>
          <a:effectLst>
            <a:glow rad="101600">
              <a:srgbClr val="008000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Маркетинг</a:t>
            </a:r>
          </a:p>
        </p:txBody>
      </p:sp>
      <p:pic>
        <p:nvPicPr>
          <p:cNvPr id="2" name="Picture 2" descr="http://itlearning-bg.com/images/ITZnayko11_12_Nagragdavane1kra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90" y="2505076"/>
            <a:ext cx="2559604" cy="2483812"/>
          </a:xfrm>
          <a:prstGeom prst="rect">
            <a:avLst/>
          </a:prstGeom>
          <a:noFill/>
          <a:effectLst>
            <a:glow rad="228600">
              <a:srgbClr val="FF00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1.gstatic.com/images?q=tbn:ANd9GcRKZlBmxrLGzWjdFawkBudFxEatz37y91RzATEGWMWbESeG3JyEV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505076"/>
            <a:ext cx="1716783" cy="1139948"/>
          </a:xfrm>
          <a:prstGeom prst="rect">
            <a:avLst/>
          </a:prstGeom>
          <a:noFill/>
          <a:effectLst>
            <a:glow rad="228600">
              <a:srgbClr val="008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t3.gstatic.com/images?q=tbn:ANd9GcSZPGnSbD4TJ5TsjOs_3BM1G3x1hh95RcuNuudde0FM3hZFel_7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085184"/>
            <a:ext cx="1716784" cy="1137079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3.gstatic.com/images?q=tbn:ANd9GcRFoRL1-cHEd7ei0OqcAUF_dH7NN7yYtQQ6lFbuDdG6rQvB5dRub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63" y="2505076"/>
            <a:ext cx="1801613" cy="113994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2.gstatic.com/images?q=tbn:ANd9GcRA_yn-41xO-MOPS1mQEl6hATCwW5SlqWWeLRVyY9-otG1ebMfh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63" y="5085184"/>
            <a:ext cx="1801613" cy="1137079"/>
          </a:xfrm>
          <a:prstGeom prst="rect">
            <a:avLst/>
          </a:prstGeom>
          <a:noFill/>
          <a:effectLst>
            <a:glow rad="228600">
              <a:srgbClr val="003366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1129" y="1804174"/>
            <a:ext cx="594695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bg-BG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 ФУНКЦИОНАЛНО ПРИЛОЖЕНИЕ - ФИНАНСИ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015" y="5395436"/>
            <a:ext cx="1818032" cy="369332"/>
          </a:xfrm>
          <a:prstGeom prst="rect">
            <a:avLst/>
          </a:prstGeom>
          <a:noFill/>
          <a:ln w="38100">
            <a:solidFill>
              <a:srgbClr val="FF99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ФИНАНСИ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7" y="4510902"/>
            <a:ext cx="1498842" cy="338554"/>
          </a:xfrm>
          <a:prstGeom prst="rect">
            <a:avLst/>
          </a:prstGeom>
          <a:noFill/>
          <a:ln w="28575">
            <a:solidFill>
              <a:srgbClr val="006600"/>
            </a:solidFill>
          </a:ln>
          <a:effectLst>
            <a:glow rad="101600">
              <a:srgbClr val="006600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Разходи/ДДС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450" y="4070350"/>
            <a:ext cx="51752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2450" y="4679950"/>
            <a:ext cx="51752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24275" y="4959350"/>
            <a:ext cx="0" cy="436563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863" y="3901543"/>
            <a:ext cx="1801613" cy="338554"/>
          </a:xfrm>
          <a:prstGeom prst="rect">
            <a:avLst/>
          </a:prstGeom>
          <a:noFill/>
          <a:ln w="28575">
            <a:solidFill>
              <a:srgbClr val="CC00CC"/>
            </a:solidFill>
          </a:ln>
          <a:effectLst>
            <a:glow rad="101600">
              <a:srgbClr val="FF66FF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Финансов анализ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688" y="4070350"/>
            <a:ext cx="280987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09581" y="4472796"/>
            <a:ext cx="1584178" cy="33855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Плащания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73650" y="4641850"/>
            <a:ext cx="43656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527" y="3914862"/>
            <a:ext cx="1498841" cy="338554"/>
          </a:xfrm>
          <a:prstGeom prst="rect">
            <a:avLst/>
          </a:prstGeom>
          <a:noFill/>
          <a:ln w="28575">
            <a:solidFill>
              <a:srgbClr val="990033"/>
            </a:solidFill>
          </a:ln>
          <a:effectLst>
            <a:glow rad="101600">
              <a:srgbClr val="CC0066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Счетоводство</a:t>
            </a:r>
          </a:p>
        </p:txBody>
      </p:sp>
      <p:pic>
        <p:nvPicPr>
          <p:cNvPr id="24603" name="Picture 2" descr="http://finance.bnr.bg/stock-markets/PublishingImages/525/12-10-22-80494_11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425" y="-5749925"/>
            <a:ext cx="847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4" name="Picture 4" descr="http://finance.bnr.bg/stock-markets/PublishingImages/525/12-10-22-80494_11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825" y="-5597525"/>
            <a:ext cx="847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6" descr="http://finance.bnr.bg/stock-markets/PublishingImages/525/12-10-22-80494_11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225" y="-5445125"/>
            <a:ext cx="847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5076"/>
            <a:ext cx="2733201" cy="2454369"/>
          </a:xfrm>
          <a:prstGeom prst="rect">
            <a:avLst/>
          </a:prstGeom>
          <a:noFill/>
          <a:ln>
            <a:noFill/>
          </a:ln>
          <a:effectLst>
            <a:glow rad="228600">
              <a:srgbClr val="FFCC00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://t1.gstatic.com/images?q=tbn:ANd9GcTF3xEtv6PayQ-pnRXcJ8YPDG3vZmSzh-8ePLH0vcml_eTuJojIj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9" y="2505076"/>
            <a:ext cx="1667595" cy="1139948"/>
          </a:xfrm>
          <a:prstGeom prst="rect">
            <a:avLst/>
          </a:prstGeom>
          <a:noFill/>
          <a:effectLst>
            <a:glow rad="228600">
              <a:srgbClr val="990033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62" y="2505076"/>
            <a:ext cx="1801613" cy="1139948"/>
          </a:xfrm>
          <a:prstGeom prst="rect">
            <a:avLst/>
          </a:prstGeom>
          <a:noFill/>
          <a:ln>
            <a:noFill/>
          </a:ln>
          <a:effectLst>
            <a:glow rad="228600">
              <a:srgbClr val="FF66FF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5085183"/>
            <a:ext cx="1584177" cy="1137079"/>
          </a:xfrm>
          <a:prstGeom prst="rect">
            <a:avLst/>
          </a:prstGeom>
          <a:noFill/>
          <a:ln>
            <a:noFill/>
          </a:ln>
          <a:effectLst>
            <a:glow rad="228600">
              <a:srgbClr val="006600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62" y="5085183"/>
            <a:ext cx="1692897" cy="11370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52700"/>
            <a:ext cx="15128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572" y="1804174"/>
            <a:ext cx="655272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n/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b="1">
                <a:ln/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. РЕШЕНИЯ (ИЗДАНИЯ) НА СИСТЕМАТА – ВАРИАНТИ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/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6.1. </a:t>
            </a:r>
            <a:r>
              <a:rPr lang="en-US" b="1" i="1">
                <a:ln/>
                <a:solidFill>
                  <a:srgbClr val="0000FF"/>
                </a:solidFill>
                <a:latin typeface="Calibri"/>
              </a:rPr>
              <a:t>E1@ONLINE</a:t>
            </a:r>
            <a:endParaRPr lang="bg-BG" b="1">
              <a:ln/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186055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93925" y="2471738"/>
            <a:ext cx="52562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Решение за микро и малки фирми;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Реализира се чрез хостинг вариант през Интернет – 24 часа в денонощието – 7 дни в седмицата;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Приложението се осъществява изцяло чрез оперативен разход, без да са необходими инвестиции;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Период за внедряване – около 1 месец;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Осъществява се по идеологията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SaaS (Software as a Service)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софтуер като услуга, под наем;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Ориентировъчна цена за употреба – 25-40 лв. за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или 50-70 лв. за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CRM+ERP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потребител за месец;</a:t>
            </a:r>
          </a:p>
          <a:p>
            <a:pPr eaLnBrk="1" hangingPunct="1">
              <a:buClr>
                <a:srgbClr val="9900FF"/>
              </a:buClr>
              <a:buSzPct val="120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 разрастване на фирмата е възможно преминаване към по-висок вариант на системата – за кратък период от време (около 1 месец).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52700"/>
            <a:ext cx="15128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0311" y="1804174"/>
            <a:ext cx="699618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6.2. </a:t>
            </a:r>
            <a:r>
              <a:rPr lang="en-US" b="1">
                <a:solidFill>
                  <a:srgbClr val="FF0000"/>
                </a:solidFill>
                <a:latin typeface="Calibri"/>
              </a:rPr>
              <a:t>EnterpriseOne Small Business Edition</a:t>
            </a:r>
            <a:r>
              <a:rPr lang="bg-BG" b="1">
                <a:solidFill>
                  <a:srgbClr val="FF0000"/>
                </a:solidFill>
                <a:latin typeface="Calibri"/>
              </a:rPr>
              <a:t> – решение за малки фирми</a:t>
            </a:r>
            <a:endParaRPr lang="bg-BG" b="1">
              <a:ln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2016125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11413" y="2349500"/>
            <a:ext cx="5040312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  <a:buSzPct val="130000"/>
              <a:buFont typeface="Wingdings" pitchFamily="2" charset="2"/>
              <a:buChar char="§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Удовлетворява потребностите на малките фирми от интегрирана система за управление на бизнеса при достъпни финансови и инфраструктурни условия;</a:t>
            </a:r>
          </a:p>
          <a:p>
            <a:pPr eaLnBrk="1" hangingPunct="1">
              <a:buClr>
                <a:srgbClr val="FF0000"/>
              </a:buClr>
              <a:buSzPct val="130000"/>
              <a:buFont typeface="Wingdings" pitchFamily="2" charset="2"/>
              <a:buChar char="§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Гъвкава стратегия по отношение на оперативния мениджмънт на дейностите и процесите във фирмата;</a:t>
            </a:r>
          </a:p>
          <a:p>
            <a:pPr eaLnBrk="1" hangingPunct="1">
              <a:buClr>
                <a:srgbClr val="FF0000"/>
              </a:buClr>
              <a:buSzPct val="130000"/>
              <a:buFont typeface="Wingdings" pitchFamily="2" charset="2"/>
              <a:buChar char="§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Оптимално използване на процедурата „сливане и разделяне“ при управление на заявките (поръчките) и  тяхното фактуриране;</a:t>
            </a:r>
          </a:p>
          <a:p>
            <a:pPr eaLnBrk="1" hangingPunct="1">
              <a:buClr>
                <a:srgbClr val="FF0000"/>
              </a:buClr>
              <a:buSzPct val="130000"/>
              <a:buFont typeface="Wingdings" pitchFamily="2" charset="2"/>
              <a:buChar char="§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Достъпни цени – около 30000 евра за максималните 25 работни места – клиенти, логистика, производство и финанси;</a:t>
            </a:r>
          </a:p>
          <a:p>
            <a:pPr eaLnBrk="1" hangingPunct="1">
              <a:buClr>
                <a:srgbClr val="FF0000"/>
              </a:buClr>
              <a:buSzPct val="130000"/>
              <a:buFont typeface="Wingdings" pitchFamily="2" charset="2"/>
              <a:buChar char="§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Възможности за разсрочено плащане -  безлихвено за 12 месеца, начална вноска 25%, 11 равни месечни вноски.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150704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52700"/>
            <a:ext cx="15128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4843" y="1630541"/>
            <a:ext cx="6996185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/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b="1">
                <a:ln/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b="1">
                <a:ln/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>
                <a:solidFill>
                  <a:srgbClr val="009900"/>
                </a:solidFill>
                <a:latin typeface="Calibri"/>
              </a:rPr>
              <a:t>EnterpriseOne</a:t>
            </a:r>
            <a:r>
              <a:rPr lang="en-US" b="1">
                <a:solidFill>
                  <a:srgbClr val="009900"/>
                </a:solidFill>
                <a:latin typeface="Calibri"/>
              </a:rPr>
              <a:t> Standard Edition</a:t>
            </a:r>
            <a:r>
              <a:rPr lang="bg-BG" b="1">
                <a:solidFill>
                  <a:srgbClr val="009900"/>
                </a:solidFill>
                <a:latin typeface="Calibri"/>
              </a:rPr>
              <a:t> – решение за средни и големи фирми</a:t>
            </a:r>
            <a:endParaRPr lang="bg-BG" b="1">
              <a:ln/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636838"/>
            <a:ext cx="2965450" cy="33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59113" y="2552700"/>
            <a:ext cx="4105275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9900"/>
              </a:buClr>
              <a:buSzPct val="130000"/>
              <a:buFont typeface="Wingdings" pitchFamily="2" charset="2"/>
              <a:buChar char="Ø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Изданието е предназначено за утвърдени средни или големи фирми от всички браншове;</a:t>
            </a:r>
          </a:p>
          <a:p>
            <a:pPr eaLnBrk="1" hangingPunct="1">
              <a:buClr>
                <a:srgbClr val="009900"/>
              </a:buClr>
              <a:buSzPct val="130000"/>
              <a:buFont typeface="Wingdings" pitchFamily="2" charset="2"/>
              <a:buChar char="Ø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Включва всички функционалности на системата и може да се използва за управление на до 5 собствени фирми;</a:t>
            </a:r>
          </a:p>
          <a:p>
            <a:pPr eaLnBrk="1" hangingPunct="1">
              <a:buClr>
                <a:srgbClr val="009900"/>
              </a:buClr>
              <a:buSzPct val="130000"/>
              <a:buFont typeface="Wingdings" pitchFamily="2" charset="2"/>
              <a:buChar char="Ø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Обхваща всички инструменти за автоматизация на ежедневните административни дейности, процеси и задачи;</a:t>
            </a:r>
          </a:p>
          <a:p>
            <a:pPr eaLnBrk="1" hangingPunct="1">
              <a:buClr>
                <a:srgbClr val="009900"/>
              </a:buClr>
              <a:buSzPct val="130000"/>
              <a:buFont typeface="Wingdings" pitchFamily="2" charset="2"/>
              <a:buChar char="Ø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Възможности за организиране и поддържане на огледални бази от данни и автоматично прехвърляне към запасен сървър при отказ на основния.</a:t>
            </a:r>
            <a:endParaRPr lang="bg-BG" sz="16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150704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52700"/>
            <a:ext cx="15128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4843" y="1630541"/>
            <a:ext cx="6996185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400" b="1">
                <a:ln/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6.4. </a:t>
            </a:r>
            <a:r>
              <a:rPr lang="en-US" sz="2400" b="1" i="1">
                <a:solidFill>
                  <a:srgbClr val="CC0066"/>
                </a:solidFill>
                <a:latin typeface="Calibri"/>
              </a:rPr>
              <a:t>EnterpriseOne </a:t>
            </a:r>
            <a:r>
              <a:rPr lang="en-US" sz="2400" b="1">
                <a:solidFill>
                  <a:srgbClr val="CC0066"/>
                </a:solidFill>
                <a:latin typeface="Calibri"/>
              </a:rPr>
              <a:t>Corporate Edition - </a:t>
            </a:r>
            <a:r>
              <a:rPr lang="en-US" sz="2400" b="1" i="1">
                <a:solidFill>
                  <a:srgbClr val="CC0066"/>
                </a:solidFill>
                <a:latin typeface="Calibri"/>
              </a:rPr>
              <a:t>ERP – </a:t>
            </a:r>
            <a:r>
              <a:rPr lang="bg-BG" sz="2400" b="1" i="1">
                <a:solidFill>
                  <a:srgbClr val="CC0066"/>
                </a:solidFill>
                <a:latin typeface="Calibri"/>
              </a:rPr>
              <a:t>система</a:t>
            </a:r>
            <a:r>
              <a:rPr lang="bg-BG" sz="2400" b="1">
                <a:solidFill>
                  <a:srgbClr val="CC0066"/>
                </a:solidFill>
                <a:latin typeface="Calibri"/>
              </a:rPr>
              <a:t> за </a:t>
            </a:r>
            <a:r>
              <a:rPr lang="bg-BG" sz="2400" b="1" i="1">
                <a:solidFill>
                  <a:srgbClr val="CC0066"/>
                </a:solidFill>
                <a:latin typeface="Calibri"/>
              </a:rPr>
              <a:t>холдингови </a:t>
            </a:r>
            <a:r>
              <a:rPr lang="bg-BG" sz="2400" b="1">
                <a:solidFill>
                  <a:srgbClr val="CC0066"/>
                </a:solidFill>
                <a:latin typeface="Calibri"/>
              </a:rPr>
              <a:t>структури</a:t>
            </a:r>
            <a:endParaRPr lang="bg-BG" sz="2400" b="1">
              <a:ln/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59113" y="2525713"/>
            <a:ext cx="41052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CC0000"/>
              </a:buClr>
              <a:buSzPct val="130000"/>
              <a:buFont typeface="Wingdings" pitchFamily="2" charset="2"/>
              <a:buChar char="v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Изданието е предназначено за холдингови структури, управляващи голям брой собствени фирми;</a:t>
            </a:r>
          </a:p>
          <a:p>
            <a:pPr eaLnBrk="1" hangingPunct="1">
              <a:buClr>
                <a:srgbClr val="CC0000"/>
              </a:buClr>
              <a:buSzPct val="130000"/>
              <a:buFont typeface="Wingdings" pitchFamily="2" charset="2"/>
              <a:buChar char="v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Отделните собствени фирми могат да споделят общи номенклатури – продуктови групи и продукти, дефиниции на фирми, сметкоплан, складове и др.;</a:t>
            </a:r>
          </a:p>
          <a:p>
            <a:pPr eaLnBrk="1" hangingPunct="1">
              <a:buClr>
                <a:srgbClr val="CC0000"/>
              </a:buClr>
              <a:buSzPct val="130000"/>
              <a:buFont typeface="Wingdings" pitchFamily="2" charset="2"/>
              <a:buChar char="v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Синхронизация на между-фирмени операции;</a:t>
            </a:r>
          </a:p>
          <a:p>
            <a:pPr eaLnBrk="1" hangingPunct="1">
              <a:buClr>
                <a:srgbClr val="CC0000"/>
              </a:buClr>
              <a:buSzPct val="130000"/>
              <a:buFont typeface="Wingdings" pitchFamily="2" charset="2"/>
              <a:buChar char="v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Общо планиране;</a:t>
            </a:r>
          </a:p>
          <a:p>
            <a:pPr eaLnBrk="1" hangingPunct="1">
              <a:buClr>
                <a:srgbClr val="CC0000"/>
              </a:buClr>
              <a:buSzPct val="130000"/>
              <a:buFont typeface="Wingdings" pitchFamily="2" charset="2"/>
              <a:buChar char="v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Консолидация в реално време на стратегическо, тактическо и оперативно равнище.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2487612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150704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30513"/>
            <a:ext cx="1512888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1630541"/>
            <a:ext cx="6696744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/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6.5. </a:t>
            </a:r>
            <a:r>
              <a:rPr lang="ru-RU" b="1">
                <a:ln/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MobileSeller - програма за автоматизация на продажбите с помощта на джобен компютър (PDA) и евентуално – мобилен принтер. </a:t>
            </a: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636838"/>
            <a:ext cx="217805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39975" y="2830513"/>
            <a:ext cx="511175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6600FF"/>
              </a:buClr>
              <a:buSzPct val="115000"/>
              <a:buFont typeface="Wingdings" pitchFamily="2" charset="2"/>
              <a:buChar char="§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Създаване на документи за директна продажба или поръчки: </a:t>
            </a:r>
            <a:r>
              <a:rPr lang="ru-RU" sz="16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Търсене на клиентите и стоките по част от името или кода (идентификационния номер); Запаметяване на специални цени за различните клиенти; Задаване на промоционални цени за период; Задаване на отстъпки за клиенти по стокови групи; Задаване на отстъпки за количество; Автоматична транслитерация между български и английски; Отпечатване на документите на мобилен принтер. </a:t>
            </a:r>
            <a:endParaRPr lang="ru-RU" sz="16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6600FF"/>
              </a:buClr>
              <a:buSzPct val="115000"/>
              <a:buFont typeface="Wingdings" pitchFamily="2" charset="2"/>
              <a:buChar char="§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Справки за продажби. </a:t>
            </a:r>
          </a:p>
          <a:p>
            <a:pPr eaLnBrk="1" hangingPunct="1">
              <a:buClr>
                <a:srgbClr val="6600FF"/>
              </a:buClr>
              <a:buSzPct val="115000"/>
              <a:buFont typeface="Wingdings" pitchFamily="2" charset="2"/>
              <a:buChar char="§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Справки за складови наличности. </a:t>
            </a:r>
          </a:p>
          <a:p>
            <a:pPr eaLnBrk="1" hangingPunct="1">
              <a:buClr>
                <a:srgbClr val="6600FF"/>
              </a:buClr>
              <a:buSzPct val="115000"/>
              <a:buFont typeface="Wingdings" pitchFamily="2" charset="2"/>
              <a:buChar char="§"/>
            </a:pPr>
            <a:r>
              <a:rPr lang="ru-RU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Пълна интеграция с EntepriseOne.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150704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30513"/>
            <a:ext cx="1512888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1630541"/>
            <a:ext cx="5727460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800" b="1">
                <a:solidFill>
                  <a:srgbClr val="FF00FF"/>
                </a:solidFill>
                <a:latin typeface="Calibri"/>
              </a:rPr>
              <a:t>7. Клиенти на Е</a:t>
            </a:r>
            <a:r>
              <a:rPr lang="en-US" sz="2800" b="1">
                <a:solidFill>
                  <a:srgbClr val="FF00FF"/>
                </a:solidFill>
                <a:latin typeface="Calibri"/>
              </a:rPr>
              <a:t>nterpriseOne® ERP</a:t>
            </a:r>
            <a:endParaRPr lang="ru-RU" sz="2800" b="1">
              <a:ln/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41663"/>
            <a:ext cx="25209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0" name="TextBox 4"/>
          <p:cNvSpPr txBox="1">
            <a:spLocks noChangeArrowheads="1"/>
          </p:cNvSpPr>
          <p:nvPr/>
        </p:nvSpPr>
        <p:spPr bwMode="auto">
          <a:xfrm>
            <a:off x="2987675" y="2830513"/>
            <a:ext cx="43926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rgbClr val="000000"/>
                </a:solidFill>
                <a:latin typeface="Calibri" pitchFamily="34" charset="0"/>
                <a:hlinkClick r:id="rId8"/>
              </a:rPr>
              <a:t>http://www.erp.bg/AboutUs/ERP_Bulgaria_Clients_EnterpriseOne_Infostar.aspx</a:t>
            </a:r>
            <a:endParaRPr lang="bg-BG" sz="40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bg-BG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74638"/>
            <a:ext cx="6264275" cy="633412"/>
          </a:xfrm>
          <a:solidFill>
            <a:srgbClr val="66FF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1.1. Общ профил на компанията.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679950"/>
          </a:xfrm>
          <a:solidFill>
            <a:srgbClr val="FFFF99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1.1.</a:t>
            </a:r>
            <a:r>
              <a:rPr lang="bg-BG" sz="2000" b="1" smtClean="0">
                <a:solidFill>
                  <a:srgbClr val="FF0000"/>
                </a:solidFill>
              </a:rPr>
              <a:t>1.</a:t>
            </a:r>
            <a:r>
              <a:rPr lang="bg-BG" sz="2000" b="1" smtClean="0"/>
              <a:t> БОРА Системс е софтуерна компания с богат професионален опит и съвременни идеи в областта на информационните системи и решения.</a:t>
            </a:r>
          </a:p>
          <a:p>
            <a:pPr eaLnBrk="1" hangingPunct="1"/>
            <a:r>
              <a:rPr lang="bg-BG" sz="2000" b="1" smtClean="0"/>
              <a:t>1.1.</a:t>
            </a:r>
            <a:r>
              <a:rPr lang="bg-BG" sz="2000" b="1" smtClean="0">
                <a:solidFill>
                  <a:srgbClr val="FF0000"/>
                </a:solidFill>
              </a:rPr>
              <a:t>2.</a:t>
            </a:r>
            <a:r>
              <a:rPr lang="bg-BG" sz="2000" b="1" smtClean="0"/>
              <a:t> БОРА Системс е създадена през1993 г. в София и заема днес водеща позиция на пазара на информационни технологии и креативни информационни решения в България.</a:t>
            </a:r>
          </a:p>
          <a:p>
            <a:pPr eaLnBrk="1" hangingPunct="1"/>
            <a:r>
              <a:rPr lang="bg-BG" sz="2000" b="1" smtClean="0"/>
              <a:t>1.1.</a:t>
            </a:r>
            <a:r>
              <a:rPr lang="bg-BG" sz="2000" b="1" smtClean="0">
                <a:solidFill>
                  <a:srgbClr val="FF0000"/>
                </a:solidFill>
              </a:rPr>
              <a:t>3.</a:t>
            </a:r>
            <a:r>
              <a:rPr lang="bg-BG" sz="2000" b="1" smtClean="0"/>
              <a:t> Предмет на дейност:</a:t>
            </a:r>
            <a:br>
              <a:rPr lang="bg-BG" sz="2000" b="1" smtClean="0"/>
            </a:br>
            <a:r>
              <a:rPr lang="bg-BG" sz="2000" b="1" smtClean="0"/>
              <a:t>          - </a:t>
            </a:r>
            <a:r>
              <a:rPr lang="bg-BG" b="1" smtClean="0"/>
              <a:t> </a:t>
            </a:r>
            <a:r>
              <a:rPr lang="bg-BG" sz="1800" b="1" smtClean="0"/>
              <a:t>Разработване, внедряване и разпространение на програмни продукти;</a:t>
            </a:r>
            <a:br>
              <a:rPr lang="bg-BG" sz="1800" b="1" smtClean="0"/>
            </a:br>
            <a:r>
              <a:rPr lang="bg-BG" sz="1800" b="1" smtClean="0"/>
              <a:t>           - </a:t>
            </a:r>
            <a:r>
              <a:rPr lang="bg-BG" b="1" smtClean="0"/>
              <a:t> </a:t>
            </a:r>
            <a:r>
              <a:rPr lang="bg-BG" sz="1800" b="1" smtClean="0"/>
              <a:t>Организиране на специализирани курсове за обучение и сертификационни тестове;</a:t>
            </a:r>
            <a:br>
              <a:rPr lang="bg-BG" sz="1800" b="1" smtClean="0"/>
            </a:br>
            <a:r>
              <a:rPr lang="bg-BG" sz="1800" b="1" smtClean="0"/>
              <a:t>           -  Консултации и внедряване на софтуерни решения</a:t>
            </a:r>
            <a:r>
              <a:rPr lang="bg-BG" smtClean="0"/>
              <a:t>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build="p" animBg="1"/>
      <p:bldP spid="307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76250"/>
            <a:ext cx="6408737" cy="649288"/>
          </a:xfr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1.2. Портфолио на </a:t>
            </a:r>
            <a:r>
              <a:rPr lang="en-US" sz="2400" b="1" smtClean="0"/>
              <a:t>BORA Systems.</a:t>
            </a:r>
            <a:endParaRPr lang="bg-BG" sz="2400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  <a:solidFill>
            <a:srgbClr val="99FF33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>
                <a:solidFill>
                  <a:srgbClr val="0000CC"/>
                </a:solidFill>
              </a:rPr>
              <a:t>1.2.1. Обща характеристика на портфолиото:</a:t>
            </a:r>
          </a:p>
          <a:p>
            <a:pPr eaLnBrk="1" hangingPunct="1"/>
            <a:r>
              <a:rPr lang="bg-BG" sz="1800" b="1" smtClean="0"/>
              <a:t> Приоритет в дейността на БОРА Системс е проектирането, разработването и внедрявяне на информационни системи за фирмено управление. Все по-глобалното навлизане на информационните технологии във всяка една дейност на организациите налага необходимостта от разработването на цялостни решения, осигуряващи оптимизация на фирмените процеси. В продуктовата гама от самостоятелно разработените продукти на БОРА Системс са включени програми както за задоволяване на потребностите на малките фирми, така и за организации с широкомащабна дейност на корпоративно равнище. Главна цел при създаването на тези продукти е максималното улесняване на работата в една организация чрез на личието на актуална и лесно достъпна информация за осъществяваните процеси във фирмата.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952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7" grpId="0" build="p" animBg="1"/>
      <p:bldP spid="317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143625"/>
          </a:xfrm>
          <a:solidFill>
            <a:srgbClr val="CCFF99"/>
          </a:solidFill>
          <a:ln w="76200">
            <a:solidFill>
              <a:srgbClr val="99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400" b="1" i="1" u="sng" smtClean="0">
                <a:solidFill>
                  <a:srgbClr val="FF0000"/>
                </a:solidFill>
              </a:rPr>
              <a:t>Основни въпроси</a:t>
            </a:r>
            <a:r>
              <a:rPr lang="bg-BG" sz="2400" b="1" i="1" smtClean="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1</a:t>
            </a:r>
            <a:r>
              <a:rPr lang="bg-BG" sz="2400" b="1" smtClean="0"/>
              <a:t>. </a:t>
            </a:r>
            <a:r>
              <a:rPr lang="bg-BG" sz="2400" b="1" smtClean="0">
                <a:solidFill>
                  <a:srgbClr val="FF0000"/>
                </a:solidFill>
              </a:rPr>
              <a:t>(18.) </a:t>
            </a:r>
            <a:r>
              <a:rPr lang="bg-BG" sz="2400" b="1" smtClean="0"/>
              <a:t>АОИИ в цялостната система за управление на бизнеса </a:t>
            </a:r>
            <a:r>
              <a:rPr lang="en-US" sz="2400" b="1" smtClean="0"/>
              <a:t>ENTERPRISE</a:t>
            </a:r>
            <a:r>
              <a:rPr lang="en-US" sz="2800" b="1" smtClean="0"/>
              <a:t>ONE</a:t>
            </a:r>
            <a:r>
              <a:rPr lang="en-US" sz="2800" b="1" baseline="30000" smtClean="0"/>
              <a:t>® </a:t>
            </a:r>
            <a:r>
              <a:rPr lang="bg-BG" sz="2400" b="1" smtClean="0"/>
              <a:t>на фирмата </a:t>
            </a:r>
            <a:r>
              <a:rPr lang="en-US" sz="2400" b="1" smtClean="0"/>
              <a:t>ERP BG</a:t>
            </a:r>
            <a:r>
              <a:rPr lang="en-US" sz="2400" b="1" baseline="30000" smtClean="0"/>
              <a:t>®</a:t>
            </a:r>
            <a:r>
              <a:rPr lang="en-US" sz="2400" b="1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      </a:t>
            </a:r>
            <a:r>
              <a:rPr lang="bg-BG" sz="2400" b="1" i="1" smtClean="0">
                <a:solidFill>
                  <a:srgbClr val="008000"/>
                </a:solidFill>
              </a:rPr>
              <a:t>Литература: </a:t>
            </a:r>
            <a:r>
              <a:rPr lang="bg-BG" sz="2400" b="1" i="1" smtClean="0"/>
              <a:t>лекциите, </a:t>
            </a:r>
            <a:r>
              <a:rPr lang="en-US" sz="2400" b="1" i="1" smtClean="0">
                <a:solidFill>
                  <a:srgbClr val="FF00FF"/>
                </a:solidFill>
              </a:rPr>
              <a:t>http://www.erp.bg/</a:t>
            </a:r>
            <a:r>
              <a:rPr lang="bg-BG" sz="2400" b="1" i="1" smtClean="0"/>
              <a:t>.</a:t>
            </a:r>
            <a:r>
              <a:rPr lang="bg-BG" sz="2400" b="1" smtClean="0"/>
              <a:t> </a:t>
            </a:r>
            <a:r>
              <a:rPr lang="bg-BG" sz="2400" b="1" smtClean="0">
                <a:solidFill>
                  <a:srgbClr val="FF00FF"/>
                </a:solidFill>
              </a:rPr>
              <a:t> </a:t>
            </a:r>
            <a:endParaRPr lang="en-US" sz="2400" b="1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b="1" smtClean="0"/>
              <a:t>1. </a:t>
            </a:r>
            <a:r>
              <a:rPr lang="bg-BG" sz="2400" b="1" smtClean="0">
                <a:solidFill>
                  <a:srgbClr val="FF0000"/>
                </a:solidFill>
              </a:rPr>
              <a:t>(18.)</a:t>
            </a:r>
            <a:r>
              <a:rPr lang="bg-BG" sz="2400" b="1" smtClean="0"/>
              <a:t> АОИИ в интегрираната система за корпоративно управление на бизнеса на </a:t>
            </a:r>
            <a:r>
              <a:rPr lang="en-US" sz="2400" b="1" smtClean="0"/>
              <a:t>BORA Business Solutions.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     </a:t>
            </a:r>
            <a:r>
              <a:rPr lang="bg-BG" sz="2400" b="1" i="1" smtClean="0">
                <a:solidFill>
                  <a:srgbClr val="008000"/>
                </a:solidFill>
              </a:rPr>
              <a:t>Литература:</a:t>
            </a:r>
            <a:r>
              <a:rPr lang="bg-BG" sz="2400" b="1" i="1" smtClean="0"/>
              <a:t> лекциите,</a:t>
            </a:r>
            <a:r>
              <a:rPr lang="en-US" sz="2400" b="1" i="1" smtClean="0"/>
              <a:t> </a:t>
            </a:r>
            <a:r>
              <a:rPr lang="en-US" sz="2400" b="1" i="1" smtClean="0">
                <a:solidFill>
                  <a:srgbClr val="FF00FF"/>
                </a:solidFill>
              </a:rPr>
              <a:t>http://www.bora-bg.com/</a:t>
            </a:r>
            <a:r>
              <a:rPr lang="en-US" sz="2400" b="1" i="1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2</a:t>
            </a:r>
            <a:r>
              <a:rPr lang="bg-BG" sz="2400" b="1" smtClean="0"/>
              <a:t>. </a:t>
            </a:r>
            <a:r>
              <a:rPr lang="bg-BG" sz="2400" b="1" smtClean="0">
                <a:solidFill>
                  <a:srgbClr val="FF0000"/>
                </a:solidFill>
              </a:rPr>
              <a:t>(19.)</a:t>
            </a:r>
            <a:r>
              <a:rPr lang="bg-BG" sz="2400" b="1" smtClean="0"/>
              <a:t> АОИИ в корпоративната информационна система “Техноклас”.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b="1" smtClean="0"/>
              <a:t>    </a:t>
            </a:r>
            <a:r>
              <a:rPr lang="bg-BG" sz="2400" b="1" i="1" smtClean="0">
                <a:solidFill>
                  <a:srgbClr val="008000"/>
                </a:solidFill>
              </a:rPr>
              <a:t>Литература:</a:t>
            </a:r>
            <a:r>
              <a:rPr lang="bg-BG" sz="2400" b="1" i="1" smtClean="0"/>
              <a:t> лекциите, </a:t>
            </a:r>
            <a:r>
              <a:rPr lang="en-US" sz="2400" b="1" i="1" smtClean="0">
                <a:solidFill>
                  <a:srgbClr val="FF00FF"/>
                </a:solidFill>
              </a:rPr>
              <a:t>www.techno-class.com</a:t>
            </a:r>
            <a:endParaRPr lang="bg-BG" sz="2400" b="1" i="1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b="1" smtClean="0"/>
              <a:t>3. </a:t>
            </a:r>
            <a:r>
              <a:rPr lang="bg-BG" sz="2400" b="1" smtClean="0">
                <a:solidFill>
                  <a:srgbClr val="FF0000"/>
                </a:solidFill>
              </a:rPr>
              <a:t>(20.)</a:t>
            </a:r>
            <a:r>
              <a:rPr lang="bg-BG" sz="2400" b="1" smtClean="0"/>
              <a:t> АОИИ в софтуерните решения на фирмата АКСИОР (</a:t>
            </a:r>
            <a:r>
              <a:rPr lang="en-US" sz="2400" b="1" smtClean="0"/>
              <a:t>ACSIOR – IBM Business Partner, Microsoft Certified Partner </a:t>
            </a:r>
            <a:r>
              <a:rPr lang="bg-BG" sz="2400" b="1" smtClean="0"/>
              <a:t>и др.</a:t>
            </a:r>
            <a:r>
              <a:rPr lang="en-US" sz="2400" b="1" smtClean="0"/>
              <a:t> 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     </a:t>
            </a:r>
            <a:r>
              <a:rPr lang="bg-BG" sz="2400" b="1" i="1" smtClean="0">
                <a:solidFill>
                  <a:srgbClr val="339933"/>
                </a:solidFill>
              </a:rPr>
              <a:t>Литература:</a:t>
            </a:r>
            <a:r>
              <a:rPr lang="bg-BG" sz="2400" b="1" i="1" smtClean="0"/>
              <a:t> лекциите, </a:t>
            </a:r>
            <a:r>
              <a:rPr lang="en-US" sz="2400" b="1" i="1" smtClean="0">
                <a:solidFill>
                  <a:srgbClr val="CC00CC"/>
                </a:solidFill>
              </a:rPr>
              <a:t>www.acsior.com</a:t>
            </a:r>
            <a:endParaRPr lang="en-US" sz="2400" b="1" smtClean="0">
              <a:solidFill>
                <a:srgbClr val="CC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4</a:t>
            </a:r>
            <a:r>
              <a:rPr lang="bg-BG" sz="2400" b="1" smtClean="0"/>
              <a:t>. </a:t>
            </a:r>
            <a:r>
              <a:rPr lang="bg-BG" sz="2400" b="1" smtClean="0">
                <a:solidFill>
                  <a:srgbClr val="FF0000"/>
                </a:solidFill>
              </a:rPr>
              <a:t>(2</a:t>
            </a:r>
            <a:r>
              <a:rPr lang="en-US" sz="2400" b="1" smtClean="0">
                <a:solidFill>
                  <a:srgbClr val="FF0000"/>
                </a:solidFill>
              </a:rPr>
              <a:t>1</a:t>
            </a:r>
            <a:r>
              <a:rPr lang="bg-BG" sz="2400" b="1" smtClean="0">
                <a:solidFill>
                  <a:srgbClr val="FF0000"/>
                </a:solidFill>
              </a:rPr>
              <a:t>.)</a:t>
            </a:r>
            <a:r>
              <a:rPr lang="bg-BG" sz="2400" b="1" smtClean="0"/>
              <a:t> АОИИ и решенията на българските софтуерни фирми, насочени към средния и малкия бизнес.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b="1" smtClean="0"/>
              <a:t>    </a:t>
            </a:r>
            <a:r>
              <a:rPr lang="bg-BG" sz="2400" b="1" i="1" smtClean="0">
                <a:solidFill>
                  <a:srgbClr val="008000"/>
                </a:solidFill>
              </a:rPr>
              <a:t>Литература:</a:t>
            </a:r>
            <a:r>
              <a:rPr lang="bg-BG" sz="2400" b="1" i="1" smtClean="0"/>
              <a:t> лекциите.</a:t>
            </a:r>
            <a:endParaRPr lang="bg-BG" sz="2400" b="1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95288" y="639603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  <p:bldP spid="41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6265863" cy="649288"/>
          </a:xfrm>
          <a:solidFill>
            <a:srgbClr val="CCFF99"/>
          </a:solidFill>
          <a:ln w="7620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1.2.2. Съдържание на портфолиото: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  <a:solidFill>
            <a:srgbClr val="66CCFF"/>
          </a:solidFill>
          <a:ln w="76200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>
                <a:solidFill>
                  <a:srgbClr val="FF3300"/>
                </a:solidFill>
              </a:rPr>
              <a:t>А. Програмни продукти, разработени от </a:t>
            </a:r>
            <a:r>
              <a:rPr lang="en-US" sz="1800" b="1" smtClean="0">
                <a:solidFill>
                  <a:srgbClr val="FF3300"/>
                </a:solidFill>
              </a:rPr>
              <a:t>BORA Systems:</a:t>
            </a:r>
            <a:endParaRPr lang="bg-BG" sz="1800" b="1" smtClean="0">
              <a:solidFill>
                <a:srgbClr val="FF3300"/>
              </a:solidFill>
            </a:endParaRPr>
          </a:p>
          <a:p>
            <a:pPr eaLnBrk="1" hangingPunct="1"/>
            <a:r>
              <a:rPr lang="bg-BG" sz="1800" b="1" smtClean="0"/>
              <a:t>1. </a:t>
            </a:r>
            <a:r>
              <a:rPr lang="en-US" sz="1800" b="1" smtClean="0">
                <a:solidFill>
                  <a:srgbClr val="0000CC"/>
                </a:solidFill>
              </a:rPr>
              <a:t>BORA ENTERPRISE SYSTEM</a:t>
            </a:r>
            <a:r>
              <a:rPr lang="en-US" sz="1800" b="1" smtClean="0"/>
              <a:t> - </a:t>
            </a:r>
            <a:r>
              <a:rPr lang="bg-BG" sz="1800" b="1" smtClean="0"/>
              <a:t>Интегрирана система за корпоративно управление и оптимизация на бизнеса. BORA Enterprise System е решение за развита информационна система с архитектура на най-добрите ERP (Enterprise Resource Plan</a:t>
            </a:r>
            <a:r>
              <a:rPr lang="en-US" sz="1800" b="1" smtClean="0"/>
              <a:t>n</a:t>
            </a:r>
            <a:r>
              <a:rPr lang="bg-BG" sz="1800" b="1" smtClean="0"/>
              <a:t>ing) образци. Чрез интеграцията и с BORA e-Commerce System се дава възможността  и за обработка на Интернет поръчки и пълно автоматизиране на търговския цикъл с BORA Enterprise System;</a:t>
            </a:r>
          </a:p>
          <a:p>
            <a:pPr eaLnBrk="1" hangingPunct="1"/>
            <a:r>
              <a:rPr lang="bg-BG" sz="1800" b="1" smtClean="0"/>
              <a:t>2. </a:t>
            </a:r>
            <a:r>
              <a:rPr lang="en-US" sz="1800" b="1" smtClean="0">
                <a:solidFill>
                  <a:srgbClr val="0000CC"/>
                </a:solidFill>
              </a:rPr>
              <a:t>BORA SYSTEM 2.7.</a:t>
            </a:r>
            <a:r>
              <a:rPr lang="en-US" sz="1800" b="1" smtClean="0"/>
              <a:t> - </a:t>
            </a:r>
            <a:r>
              <a:rPr lang="bg-BG" sz="1800" b="1" smtClean="0"/>
              <a:t>Финансово – счетоводна система за управление на средна фирма, изградена на модулен принцип, като обхваща и  автоматизира всички фирмени дейности.Системите за продажби, склад, счетоводство, ведомост за заплати и разчети могат да функционират като част от тази интегрирана система или самостоятелно.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build="p" animBg="1"/>
      <p:bldP spid="327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327650"/>
          </a:xfrm>
          <a:solidFill>
            <a:srgbClr val="FFCCFF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b="1" smtClean="0">
                <a:solidFill>
                  <a:srgbClr val="0000CC"/>
                </a:solidFill>
              </a:rPr>
              <a:t>3</a:t>
            </a:r>
            <a:r>
              <a:rPr lang="bg-BG" sz="1600" b="1" smtClean="0">
                <a:solidFill>
                  <a:srgbClr val="0000CC"/>
                </a:solidFill>
              </a:rPr>
              <a:t>. </a:t>
            </a:r>
            <a:r>
              <a:rPr lang="en-US" sz="1600" b="1" smtClean="0">
                <a:solidFill>
                  <a:srgbClr val="0000CC"/>
                </a:solidFill>
              </a:rPr>
              <a:t>BORA QUALITY SYSTEM</a:t>
            </a:r>
            <a:r>
              <a:rPr lang="en-US" sz="1600" b="1" smtClean="0"/>
              <a:t> - </a:t>
            </a:r>
            <a:r>
              <a:rPr lang="bg-BG" sz="1600" b="1" smtClean="0"/>
              <a:t>Софтуерният продукт, обхващащ дейностите по планиране, разработка, внедряване и поддръжка на документирана система по качество, съгласно изискванията на стандартите от серията ISO 9000</a:t>
            </a:r>
            <a:r>
              <a:rPr lang="en-US" sz="1600" b="1" smtClean="0"/>
              <a:t>;</a:t>
            </a:r>
          </a:p>
          <a:p>
            <a:pPr eaLnBrk="1" hangingPunct="1"/>
            <a:r>
              <a:rPr lang="en-US" sz="1600" b="1" smtClean="0">
                <a:solidFill>
                  <a:srgbClr val="0000CC"/>
                </a:solidFill>
              </a:rPr>
              <a:t>4. BORA HOTEL</a:t>
            </a:r>
            <a:r>
              <a:rPr lang="en-US" sz="1600" b="1" smtClean="0"/>
              <a:t> - </a:t>
            </a:r>
            <a:r>
              <a:rPr lang="bg-BG" sz="1600" b="1" smtClean="0"/>
              <a:t>Продуктът е подходящ  за малки и средно големи  хотели, в които основните дейности са концентрирани на едно работно място, като дава възможност и да обслужва няколко хотела, дефинирани като отделни “обекти”.Системата включва модули за проследяване на резервации, клиентски плащания, наличности и ведомости за заплати</a:t>
            </a:r>
            <a:r>
              <a:rPr lang="en-US" sz="1600" b="1" smtClean="0"/>
              <a:t>;</a:t>
            </a:r>
          </a:p>
          <a:p>
            <a:pPr eaLnBrk="1" hangingPunct="1"/>
            <a:r>
              <a:rPr lang="en-US" sz="1600" b="1" smtClean="0">
                <a:solidFill>
                  <a:srgbClr val="0000CC"/>
                </a:solidFill>
              </a:rPr>
              <a:t>5. ASOB</a:t>
            </a:r>
            <a:r>
              <a:rPr lang="en-US" sz="1600" b="1" smtClean="0"/>
              <a:t> - </a:t>
            </a:r>
            <a:r>
              <a:rPr lang="bg-BG" sz="1600" b="1" smtClean="0"/>
              <a:t>Програмният продукт “СЧЕТОВОДЕН БАЛАНС“ обхваща всички дейности, свързани със счетоводни операции. Предназначен е за водене на двустранно счетоводство и представлява удобен инструмент за счетоводителя</a:t>
            </a:r>
            <a:r>
              <a:rPr lang="en-US" sz="1600" b="1" smtClean="0"/>
              <a:t>;</a:t>
            </a:r>
          </a:p>
          <a:p>
            <a:pPr eaLnBrk="1" hangingPunct="1"/>
            <a:r>
              <a:rPr lang="en-US" sz="1600" b="1" smtClean="0">
                <a:solidFill>
                  <a:srgbClr val="0000CC"/>
                </a:solidFill>
              </a:rPr>
              <a:t>6. PACIOLI</a:t>
            </a:r>
            <a:r>
              <a:rPr lang="en-US" sz="1600" b="1" smtClean="0"/>
              <a:t> - </a:t>
            </a:r>
            <a:r>
              <a:rPr lang="bg-BG" sz="1600" b="1" smtClean="0"/>
              <a:t>Програмен продукт за управление и счетоводство на малкия и средния бизнес на базата на ефективни модели за автоматично изчисляване. Основните функции включват: управление на касови и банкови операции, определяне на заплати на персонала, операции с материални активи, организация на документацията по доставки и продажби, организация на деловите контакти.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  <p:bldP spid="337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183187"/>
          </a:xfrm>
          <a:solidFill>
            <a:srgbClr val="FFCC99"/>
          </a:solidFill>
          <a:ln w="7620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>
                <a:solidFill>
                  <a:srgbClr val="FF3300"/>
                </a:solidFill>
              </a:rPr>
              <a:t>Б. Услуги в областта на Информационните Технологии:</a:t>
            </a:r>
          </a:p>
          <a:p>
            <a:pPr eaLnBrk="1" hangingPunct="1"/>
            <a:r>
              <a:rPr lang="bg-BG" sz="1800" b="1" smtClean="0">
                <a:solidFill>
                  <a:srgbClr val="0000CC"/>
                </a:solidFill>
              </a:rPr>
              <a:t>1. ПРОФЕСИОНАЛНО ОБУЧЕНИЕ - </a:t>
            </a:r>
            <a:r>
              <a:rPr lang="bg-BG" sz="1600" b="1" smtClean="0"/>
              <a:t>БОРА Системс провежда компютърни курсове за обучение на професионалисти и крайни потребители, които се провеждат в Мicrosoft Certified Technical Education Center. Високо квалифицирани преподаватели - MCTs: Microsoft Certified System Engineers и Microsoft Certified Solution Developers - обединяват усилията си, за да улеснят работата  с продуктите на Мicrosoft. След успешно завършване на курса всеки участник получава сертификат. БОРА Системс предлага курсове за начинаещи, за потребители на средно ниво, за напреднали и за професионалисти;</a:t>
            </a:r>
          </a:p>
          <a:p>
            <a:pPr eaLnBrk="1" hangingPunct="1"/>
            <a:r>
              <a:rPr lang="bg-BG" sz="1800" b="1" smtClean="0">
                <a:solidFill>
                  <a:srgbClr val="0000CC"/>
                </a:solidFill>
              </a:rPr>
              <a:t>2. ПРОФЕСИОНАЛНИ КОМПЮТЪРНИ ТЕСТОВЕ</a:t>
            </a:r>
            <a:r>
              <a:rPr lang="bg-BG" sz="1800" b="1" smtClean="0"/>
              <a:t> - </a:t>
            </a:r>
            <a:r>
              <a:rPr lang="bg-BG" sz="1600" b="1" smtClean="0"/>
              <a:t>БОРА Системс има статут на оторизаран Prometric Testing Center, VUE Testing Center and MOUS Testing Center, като предлага различни сертификационни програми в областта на бизнеса, обучението и управлението. Предлага се обучение, тестване и сертификация според изискванията на световно известните в областта на технологиите фирми 3COM; CISCO; CNX; COGNOS; HP; IBM; Lotus; Microsoft; Novell; Oracle; Powersoft; Solomon и Unix;</a:t>
            </a:r>
          </a:p>
          <a:p>
            <a:pPr eaLnBrk="1" hangingPunct="1"/>
            <a:r>
              <a:rPr lang="bg-BG" sz="1800" b="1" smtClean="0">
                <a:solidFill>
                  <a:srgbClr val="0000CC"/>
                </a:solidFill>
              </a:rPr>
              <a:t>3. СПЕЦИАЛИЗИРАНА ЛИТЕРАТУРА</a:t>
            </a:r>
            <a:r>
              <a:rPr lang="bg-BG" sz="1800" b="1" smtClean="0"/>
              <a:t> - </a:t>
            </a:r>
            <a:r>
              <a:rPr lang="bg-BG" sz="1600" b="1" smtClean="0"/>
              <a:t>БОРА предлага цялата гама от специализирана компютърна литература  на Microsoft Press.</a:t>
            </a:r>
            <a:r>
              <a:rPr lang="bg-BG" sz="1600" smtClean="0"/>
              <a:t> </a:t>
            </a:r>
            <a:endParaRPr lang="bg-BG" sz="1600" b="1" smtClean="0"/>
          </a:p>
          <a:p>
            <a:pPr eaLnBrk="1" hangingPunct="1"/>
            <a:endParaRPr lang="bg-BG" sz="1600" b="1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  <p:bldP spid="348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777875"/>
          </a:xfrm>
          <a:solidFill>
            <a:srgbClr val="66FF66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1.3. </a:t>
            </a:r>
            <a:r>
              <a:rPr lang="en-US" sz="2000" b="1" smtClean="0"/>
              <a:t>BORA Enterprise System 3.2. – </a:t>
            </a:r>
            <a:r>
              <a:rPr lang="bg-BG" sz="2000" b="1" smtClean="0"/>
              <a:t>корпоративно решение за планиране и управление на бизнеса.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229600" cy="4392613"/>
          </a:xfrm>
          <a:solidFill>
            <a:srgbClr val="99CC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А. Обща характеристика на системата:</a:t>
            </a:r>
            <a:endParaRPr lang="bg-BG" sz="1600" b="1" smtClean="0"/>
          </a:p>
          <a:p>
            <a:pPr eaLnBrk="1" hangingPunct="1">
              <a:lnSpc>
                <a:spcPct val="80000"/>
              </a:lnSpc>
            </a:pPr>
            <a:r>
              <a:rPr lang="bg-BG" sz="1600" b="1" smtClean="0"/>
              <a:t>1. </a:t>
            </a:r>
            <a:r>
              <a:rPr lang="en-US" sz="1600" b="1" smtClean="0"/>
              <a:t>BORA Enterprise System</a:t>
            </a:r>
            <a:r>
              <a:rPr lang="bg-BG" sz="1600" b="1" smtClean="0"/>
              <a:t> (</a:t>
            </a:r>
            <a:r>
              <a:rPr lang="en-US" sz="1600" b="1" smtClean="0"/>
              <a:t>BORA ES</a:t>
            </a:r>
            <a:r>
              <a:rPr lang="bg-BG" sz="1600" b="1" smtClean="0"/>
              <a:t>) е интегрирана система за управление на бизнеса, стопанската дейност и счетоводството. Тя обезпечава основните информационни потребности в разпределена фирмена структура;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/>
              <a:t>2. </a:t>
            </a:r>
            <a:r>
              <a:rPr lang="en-US" sz="1600" b="1" smtClean="0"/>
              <a:t>BORA ES</a:t>
            </a:r>
            <a:r>
              <a:rPr lang="bg-BG" sz="1600" b="1" smtClean="0"/>
              <a:t> е решение за развита информационна система с архитектура на най-добрите </a:t>
            </a:r>
            <a:r>
              <a:rPr lang="en-US" sz="1600" b="1" smtClean="0"/>
              <a:t>ERP</a:t>
            </a:r>
            <a:r>
              <a:rPr lang="bg-BG" sz="1600" b="1" smtClean="0"/>
              <a:t> (</a:t>
            </a:r>
            <a:r>
              <a:rPr lang="en-US" sz="1600" b="1" smtClean="0"/>
              <a:t>Enterprise Resource Planning</a:t>
            </a:r>
            <a:r>
              <a:rPr lang="bg-BG" sz="1600" b="1" smtClean="0"/>
              <a:t>) образци и е естествено продължение на гамата финансово – счетоводни продукти, разработени от БОРА Системс: </a:t>
            </a:r>
            <a:r>
              <a:rPr lang="en-US" sz="1600" b="1" smtClean="0"/>
              <a:t>Pacioli</a:t>
            </a:r>
            <a:r>
              <a:rPr lang="bg-BG" sz="1600" b="1" smtClean="0"/>
              <a:t> – система за управление на малкия бизнес и </a:t>
            </a:r>
            <a:r>
              <a:rPr lang="en-US" sz="1600" b="1" smtClean="0"/>
              <a:t>BORA System</a:t>
            </a:r>
            <a:r>
              <a:rPr lang="bg-BG" sz="1600" b="1" smtClean="0"/>
              <a:t> 2.7 – интегрирана система за управление и офис организация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/>
              <a:t>3. BORA ES e разработена с най-съвременни средства на Microsoft за реализация на клиент /сървър технологията, в многослойна среда (N-tier technology) за потребителски услуги, бизнес логика, управление на транзакциите и управление на данните, съответно с MS Visual Studio, MS Transaction Server и MS SQL Server. Системата предоставя функционалности, ориентирани към различните нива управление. Потребителите й са организирани в три групи: Изпълнители - Регистрация на факти и транзакции; Организатори - Отчет и управление; Мениджмънт - Вземане на решения.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build="p" animBg="1"/>
      <p:bldP spid="358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0429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47813" y="466725"/>
            <a:ext cx="5832475" cy="442913"/>
          </a:xfrm>
          <a:prstGeom prst="rect">
            <a:avLst/>
          </a:prstGeom>
          <a:solidFill>
            <a:srgbClr val="66FFCC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Б. АОИИ в архитектурата на </a:t>
            </a:r>
            <a:r>
              <a:rPr lang="en-US" b="1"/>
              <a:t>BORA ES: </a:t>
            </a:r>
            <a:endParaRPr lang="bg-BG" b="1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835150" y="1341438"/>
            <a:ext cx="6913563" cy="992187"/>
          </a:xfrm>
          <a:prstGeom prst="rect">
            <a:avLst/>
          </a:prstGeom>
          <a:solidFill>
            <a:srgbClr val="CCFF99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bg-BG" b="1">
                <a:solidFill>
                  <a:srgbClr val="FF0000"/>
                </a:solidFill>
              </a:rPr>
              <a:t>. Управление на Финансите</a:t>
            </a:r>
            <a:r>
              <a:rPr lang="bg-BG" b="1"/>
              <a:t> - включва управление на паричните потоци; управление на финансовите активи; анализи.</a:t>
            </a:r>
            <a:r>
              <a:rPr lang="bg-BG"/>
              <a:t> 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835150" y="2781300"/>
            <a:ext cx="6840538" cy="3189288"/>
          </a:xfrm>
          <a:prstGeom prst="rect">
            <a:avLst/>
          </a:prstGeom>
          <a:solidFill>
            <a:srgbClr val="CCECFF"/>
          </a:solidFill>
          <a:ln w="76200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2. Управлението на Материалните активи</a:t>
            </a:r>
            <a:r>
              <a:rPr lang="bg-BG" b="1"/>
              <a:t> обхваща: дефиниране на източника на доставката; заявяване на доставката; въвеждане на документи за покупка; проследяване на доставката; плащания по доставки; счетоводство на доставки; заявяване на материали за склада; доставка на материали; нареждане за експедиция; изписване на материали; движение на материали между складове; счетоводство на складово стопанство. Процесите на доставка се дефинират със заявки за доставка и дейности, свързани с логистиката и връзката им с доставни количества.</a:t>
            </a:r>
            <a:r>
              <a:rPr lang="bg-BG"/>
              <a:t> 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539750" y="692150"/>
            <a:ext cx="100806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539750" y="692150"/>
            <a:ext cx="0" cy="61658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39750" y="1844675"/>
            <a:ext cx="1295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39750" y="4149725"/>
            <a:ext cx="1295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331913" y="322263"/>
            <a:ext cx="7272337" cy="1816100"/>
          </a:xfrm>
          <a:prstGeom prst="rect">
            <a:avLst/>
          </a:prstGeom>
          <a:solidFill>
            <a:srgbClr val="66FFCC"/>
          </a:solidFill>
          <a:ln w="76200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3. Управлението на Човешките ресурси</a:t>
            </a:r>
            <a:r>
              <a:rPr lang="bg-BG" b="1"/>
              <a:t> се отнася към: планиране на трудовите ресурси; административно обслужване на персонала; формиране на индивидуална и бригадна организация на труда; изчисляване на заплати и формиране на рекапитулации, направление на удръжките; счетоводство, заплати.</a:t>
            </a:r>
            <a:r>
              <a:rPr lang="bg-BG"/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03350" y="2420938"/>
            <a:ext cx="7200900" cy="1266825"/>
          </a:xfrm>
          <a:prstGeom prst="rect">
            <a:avLst/>
          </a:prstGeom>
          <a:solidFill>
            <a:srgbClr val="FFCC99"/>
          </a:solidFill>
          <a:ln w="7620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4. Управление на Производството</a:t>
            </a:r>
            <a:r>
              <a:rPr lang="bg-BG" b="1"/>
              <a:t> обхваща: Формиране на производствени поръчки; планиране на ресурсите; отчет на производството; сервизна дейност; себестойност на продукцията .</a:t>
            </a:r>
            <a:endParaRPr lang="bg-BG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403350" y="4076700"/>
            <a:ext cx="7129463" cy="1816100"/>
          </a:xfrm>
          <a:prstGeom prst="rect">
            <a:avLst/>
          </a:prstGeom>
          <a:solidFill>
            <a:srgbClr val="CCFF33"/>
          </a:solidFill>
          <a:ln w="76200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5. Управление на Продажбите и дистрибуцията</a:t>
            </a:r>
            <a:r>
              <a:rPr lang="bg-BG" b="1"/>
              <a:t> включва: формиране на клиентски поръчки; изготвяне на производствени поръчки; изготвяне на документи по продажба; проследяване и издължаване на продажбата; плащания по продажби; деловата и стопанска активност с контрагентите.</a:t>
            </a:r>
            <a:r>
              <a:rPr lang="bg-BG"/>
              <a:t> 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68313" y="1125538"/>
            <a:ext cx="86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68313" y="2997200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68313" y="4941888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0429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2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539750" y="0"/>
            <a:ext cx="0" cy="32131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63713" y="333375"/>
            <a:ext cx="6696075" cy="2090738"/>
          </a:xfrm>
          <a:prstGeom prst="rect">
            <a:avLst/>
          </a:prstGeom>
          <a:solidFill>
            <a:srgbClr val="CCCC00"/>
          </a:solidFill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6. Счетоводството</a:t>
            </a:r>
            <a:r>
              <a:rPr lang="bg-BG" b="1"/>
              <a:t> е свързано с изготвяне на индивидуален сметкоплан, аналитичност и правила за осчетоводяване; дефиниране на обекти на себестойност; формиране на счетоводните записвания; консолидация на счетоводни записвания и отчети; изготвяне на данъчно необходимите отчети; изготвяне на отчети за управленческото счетоводство.</a:t>
            </a:r>
            <a:r>
              <a:rPr lang="bg-BG"/>
              <a:t>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63713" y="2852738"/>
            <a:ext cx="6624637" cy="717550"/>
          </a:xfrm>
          <a:prstGeom prst="rect">
            <a:avLst/>
          </a:prstGeom>
          <a:solidFill>
            <a:srgbClr val="00FFFF"/>
          </a:solidFill>
          <a:ln w="76200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/>
              <a:t>7. </a:t>
            </a:r>
            <a:r>
              <a:rPr lang="bg-BG" b="1">
                <a:solidFill>
                  <a:srgbClr val="FF0000"/>
                </a:solidFill>
              </a:rPr>
              <a:t>Бизнес активност</a:t>
            </a:r>
            <a:r>
              <a:rPr lang="bg-BG" b="1"/>
              <a:t> обхваща администрирането на офис активностите и комуникационните процеси.</a:t>
            </a:r>
            <a:r>
              <a:rPr lang="bg-BG"/>
              <a:t> 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539750" y="1268413"/>
            <a:ext cx="12239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539750" y="3213100"/>
            <a:ext cx="12239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23850" y="4076700"/>
            <a:ext cx="8351838" cy="1816100"/>
          </a:xfrm>
          <a:prstGeom prst="rect">
            <a:avLst/>
          </a:prstGeom>
          <a:solidFill>
            <a:srgbClr val="00CC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>
                <a:solidFill>
                  <a:srgbClr val="CC00CC"/>
                </a:solidFill>
              </a:rPr>
              <a:t>Забележка:</a:t>
            </a:r>
            <a:r>
              <a:rPr lang="bg-BG" b="1"/>
              <a:t> BORA ES осигурява възможност за едновременна работа на голям брой потребители, позволявайки автоматизация на дейността на средни и големи предприятия. Програмата позволява интегриране със съществуващи други решения и използването на стандартни и широко разпространени технологии. Системата е интегрирана с продуктите от Microsoft Office и Microsoft BackOffice</a:t>
            </a:r>
            <a:r>
              <a:rPr lang="bg-BG"/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955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71550" y="404813"/>
            <a:ext cx="6985000" cy="473075"/>
          </a:xfrm>
          <a:prstGeom prst="rect">
            <a:avLst/>
          </a:prstGeom>
          <a:solidFill>
            <a:srgbClr val="FFCC66"/>
          </a:solidFill>
          <a:ln w="76200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/>
              <a:t>В. АОИИ в </a:t>
            </a:r>
            <a:r>
              <a:rPr lang="en-US" sz="2000" b="1"/>
              <a:t>BORA e-COMMERCE SYSTEM:</a:t>
            </a:r>
            <a:endParaRPr lang="bg-BG" sz="2000" b="1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63713" y="1546225"/>
            <a:ext cx="6911975" cy="3825875"/>
          </a:xfrm>
          <a:prstGeom prst="rect">
            <a:avLst/>
          </a:prstGeom>
          <a:solidFill>
            <a:srgbClr val="99FFCC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1</a:t>
            </a:r>
            <a:r>
              <a:rPr lang="bg-BG" sz="2000" b="1"/>
              <a:t>. BORA E - Commerce System (BORА eC) представлява Web базирана система за организация и приемане на Интернет поръчки като - Front Office на една компания.Тя е напълно интегрирана с </a:t>
            </a:r>
            <a:r>
              <a:rPr lang="bg-BG" sz="2000" b="1">
                <a:hlinkClick r:id="rId3"/>
              </a:rPr>
              <a:t>BORA Enterprise System</a:t>
            </a:r>
            <a:r>
              <a:rPr lang="bg-BG" sz="2000" b="1"/>
              <a:t>, която в случая изпълнява функцията на Back Office. Съвместно двете системи(BORA ES и BORА eC) осъществяват технологията Business to Consumer (B2C), даваща възможност за цялостно автоматизиране на процесите и взаимоотношенията между доставчик и краен клиент.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187450" y="836613"/>
            <a:ext cx="0" cy="6021387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1187450" y="3213100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651500" y="5373688"/>
            <a:ext cx="0" cy="14843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23850" y="0"/>
            <a:ext cx="0" cy="6858000"/>
          </a:xfrm>
          <a:prstGeom prst="line">
            <a:avLst/>
          </a:prstGeom>
          <a:noFill/>
          <a:ln w="762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5076825" y="0"/>
            <a:ext cx="0" cy="4762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27088" y="476250"/>
            <a:ext cx="7993062" cy="5257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187450" y="981075"/>
            <a:ext cx="1800225" cy="1266825"/>
          </a:xfrm>
          <a:prstGeom prst="rect">
            <a:avLst/>
          </a:prstGeom>
          <a:solidFill>
            <a:srgbClr val="99FF33"/>
          </a:solidFill>
          <a:ln w="76200">
            <a:solidFill>
              <a:srgbClr val="99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BORA</a:t>
            </a:r>
            <a:br>
              <a:rPr lang="en-US" b="1"/>
            </a:br>
            <a:r>
              <a:rPr lang="en-US" b="1"/>
              <a:t>ENTERPRISE</a:t>
            </a:r>
            <a:br>
              <a:rPr lang="en-US" b="1"/>
            </a:br>
            <a:r>
              <a:rPr lang="en-US" b="1"/>
              <a:t>SYSTEM</a:t>
            </a:r>
            <a:br>
              <a:rPr lang="en-US" b="1"/>
            </a:br>
            <a:r>
              <a:rPr lang="en-US" b="1"/>
              <a:t>(BORA ES)</a:t>
            </a:r>
            <a:endParaRPr lang="bg-BG" b="1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187450" y="4067175"/>
            <a:ext cx="1944688" cy="777875"/>
          </a:xfrm>
          <a:prstGeom prst="rect">
            <a:avLst/>
          </a:prstGeom>
          <a:solidFill>
            <a:srgbClr val="99FF33"/>
          </a:solidFill>
          <a:ln w="76200">
            <a:solidFill>
              <a:srgbClr val="99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/>
              <a:t>BACK-OFFICE</a:t>
            </a:r>
            <a:endParaRPr lang="bg-BG" sz="2000" b="1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003800" y="981075"/>
            <a:ext cx="1873250" cy="1296988"/>
          </a:xfrm>
          <a:prstGeom prst="rect">
            <a:avLst/>
          </a:prstGeom>
          <a:solidFill>
            <a:srgbClr val="FFCC66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BORA</a:t>
            </a:r>
            <a:br>
              <a:rPr lang="en-US" b="1"/>
            </a:br>
            <a:r>
              <a:rPr lang="en-US" b="1"/>
              <a:t>e-COMMERCE</a:t>
            </a:r>
            <a:br>
              <a:rPr lang="en-US" b="1"/>
            </a:br>
            <a:r>
              <a:rPr lang="en-US" b="1"/>
              <a:t>SYSTEM</a:t>
            </a:r>
            <a:br>
              <a:rPr lang="en-US" b="1"/>
            </a:br>
            <a:r>
              <a:rPr lang="en-US" b="1"/>
              <a:t>(BORA eC</a:t>
            </a:r>
            <a:r>
              <a:rPr lang="en-US" sz="2000" b="1"/>
              <a:t>)</a:t>
            </a:r>
            <a:endParaRPr lang="bg-BG" sz="2000" b="1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076825" y="4067175"/>
            <a:ext cx="1800225" cy="717550"/>
          </a:xfrm>
          <a:prstGeom prst="rect">
            <a:avLst/>
          </a:prstGeom>
          <a:solidFill>
            <a:srgbClr val="FFCC66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FRONT-</a:t>
            </a:r>
            <a:br>
              <a:rPr lang="en-US" b="1"/>
            </a:br>
            <a:r>
              <a:rPr lang="en-US" b="1"/>
              <a:t>OFFICE</a:t>
            </a:r>
            <a:endParaRPr lang="bg-BG" b="1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619250" y="2997200"/>
            <a:ext cx="863600" cy="442913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XML</a:t>
            </a:r>
            <a:endParaRPr lang="bg-BG" b="1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80063" y="2997200"/>
            <a:ext cx="863600" cy="442913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XML</a:t>
            </a:r>
            <a:endParaRPr lang="bg-BG" b="1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987675" y="1844675"/>
            <a:ext cx="2016125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132138" y="133032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CC00CC"/>
                </a:solidFill>
              </a:rPr>
              <a:t>Каталог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484438" y="3213100"/>
            <a:ext cx="3095625" cy="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203575" y="2770188"/>
            <a:ext cx="172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008080"/>
                </a:solidFill>
              </a:rPr>
              <a:t>Поръчки</a:t>
            </a: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132138" y="4508500"/>
            <a:ext cx="1944687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3348038" y="3500438"/>
            <a:ext cx="14398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0066FF"/>
                </a:solidFill>
              </a:rPr>
              <a:t>Статус</a:t>
            </a:r>
            <a:br>
              <a:rPr lang="bg-BG" b="1">
                <a:solidFill>
                  <a:srgbClr val="0066FF"/>
                </a:solidFill>
              </a:rPr>
            </a:br>
            <a:r>
              <a:rPr lang="bg-BG" b="1">
                <a:solidFill>
                  <a:srgbClr val="0066FF"/>
                </a:solidFill>
              </a:rPr>
              <a:t>на</a:t>
            </a:r>
            <a:br>
              <a:rPr lang="bg-BG" b="1">
                <a:solidFill>
                  <a:srgbClr val="0066FF"/>
                </a:solidFill>
              </a:rPr>
            </a:br>
            <a:r>
              <a:rPr lang="bg-BG" b="1">
                <a:solidFill>
                  <a:srgbClr val="0066FF"/>
                </a:solidFill>
              </a:rPr>
              <a:t>поръчките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8027988" y="1844675"/>
            <a:ext cx="503237" cy="2606675"/>
          </a:xfrm>
          <a:prstGeom prst="rect">
            <a:avLst/>
          </a:prstGeom>
          <a:solidFill>
            <a:srgbClr val="FFFF00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/>
              <a:t>I</a:t>
            </a:r>
            <a:br>
              <a:rPr lang="en-US" sz="2000" b="1"/>
            </a:br>
            <a:r>
              <a:rPr lang="en-US" sz="2000" b="1"/>
              <a:t>N</a:t>
            </a:r>
            <a:br>
              <a:rPr lang="en-US" sz="2000" b="1"/>
            </a:br>
            <a:r>
              <a:rPr lang="en-US" sz="2000" b="1"/>
              <a:t>T</a:t>
            </a:r>
            <a:br>
              <a:rPr lang="en-US" sz="2000" b="1"/>
            </a:br>
            <a:r>
              <a:rPr lang="en-US" sz="2000" b="1"/>
              <a:t>E</a:t>
            </a:r>
            <a:br>
              <a:rPr lang="en-US" sz="2000" b="1"/>
            </a:br>
            <a:r>
              <a:rPr lang="en-US" sz="2000" b="1"/>
              <a:t>R</a:t>
            </a:r>
            <a:br>
              <a:rPr lang="en-US" sz="2000" b="1"/>
            </a:br>
            <a:r>
              <a:rPr lang="en-US" sz="2000" b="1"/>
              <a:t>N</a:t>
            </a:r>
            <a:br>
              <a:rPr lang="en-US" sz="2000" b="1"/>
            </a:br>
            <a:r>
              <a:rPr lang="en-US" sz="2000" b="1"/>
              <a:t>E</a:t>
            </a:r>
            <a:br>
              <a:rPr lang="en-US" sz="2000" b="1"/>
            </a:br>
            <a:r>
              <a:rPr lang="en-US" sz="2000" b="1"/>
              <a:t>T</a:t>
            </a:r>
            <a:endParaRPr lang="bg-BG" sz="2000" b="1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6443663" y="3141663"/>
            <a:ext cx="1584325" cy="0"/>
          </a:xfrm>
          <a:prstGeom prst="line">
            <a:avLst/>
          </a:prstGeom>
          <a:noFill/>
          <a:ln w="76200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051050" y="2276475"/>
            <a:ext cx="0" cy="6477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6011863" y="2276475"/>
            <a:ext cx="0" cy="720725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2051050" y="3429000"/>
            <a:ext cx="0" cy="6477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011863" y="3429000"/>
            <a:ext cx="0" cy="576263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9001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4" grpId="0" animBg="1"/>
      <p:bldP spid="43015" grpId="0" animBg="1"/>
      <p:bldP spid="43016" grpId="0" animBg="1"/>
      <p:bldP spid="43017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/>
      <p:bldP spid="43025" grpId="0" animBg="1"/>
      <p:bldP spid="43026" grpId="0"/>
      <p:bldP spid="43027" grpId="0" animBg="1"/>
      <p:bldP spid="43028" grpId="0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874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95288" y="0"/>
            <a:ext cx="73025" cy="6858000"/>
          </a:xfrm>
          <a:prstGeom prst="line">
            <a:avLst/>
          </a:prstGeom>
          <a:noFill/>
          <a:ln w="762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619250" y="393700"/>
            <a:ext cx="6192838" cy="442913"/>
          </a:xfrm>
          <a:prstGeom prst="rect">
            <a:avLst/>
          </a:prstGeom>
          <a:solidFill>
            <a:srgbClr val="FFFF00"/>
          </a:solidFill>
          <a:ln w="76200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МОДЕЛ: </a:t>
            </a:r>
            <a:r>
              <a:rPr lang="en-US" b="1"/>
              <a:t>BUSINESS-TO-CONSUMER (B2C)</a:t>
            </a:r>
            <a:endParaRPr lang="bg-BG" b="1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84438" y="1412875"/>
            <a:ext cx="6335712" cy="2090738"/>
          </a:xfrm>
          <a:prstGeom prst="rect">
            <a:avLst/>
          </a:prstGeom>
          <a:solidFill>
            <a:srgbClr val="FFCC99"/>
          </a:solidFill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b="1"/>
              <a:t>1. BORA Enterprise System поддържа в общите бизнес и материални потоци каталог за Интернет търговия. По този начин тя публикува в BORА eC:</a:t>
            </a:r>
          </a:p>
          <a:p>
            <a:pPr eaLnBrk="1" hangingPunct="1"/>
            <a:r>
              <a:rPr lang="bg-BG" b="1"/>
              <a:t>   - складови наличности и услуги за продажба по Интернет;</a:t>
            </a:r>
          </a:p>
          <a:p>
            <a:pPr eaLnBrk="1" hangingPunct="1"/>
            <a:r>
              <a:rPr lang="bg-BG" b="1"/>
              <a:t>   - ценови листи;</a:t>
            </a:r>
          </a:p>
          <a:p>
            <a:pPr eaLnBrk="1" hangingPunct="1"/>
            <a:r>
              <a:rPr lang="bg-BG" b="1"/>
              <a:t>   - условия на плащане и доставки.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339975" y="4221163"/>
            <a:ext cx="6553200" cy="1816100"/>
          </a:xfrm>
          <a:prstGeom prst="rect">
            <a:avLst/>
          </a:prstGeom>
          <a:solidFill>
            <a:srgbClr val="99FF33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b="1"/>
              <a:t>2. BORA e-Commerce, като публичен и частен сайт, дава възможност за:</a:t>
            </a:r>
          </a:p>
          <a:p>
            <a:pPr eaLnBrk="1" hangingPunct="1"/>
            <a:r>
              <a:rPr lang="bg-BG" b="1"/>
              <a:t>   - регистриране на клиенти;</a:t>
            </a:r>
          </a:p>
          <a:p>
            <a:pPr eaLnBrk="1" hangingPunct="1"/>
            <a:r>
              <a:rPr lang="bg-BG" b="1"/>
              <a:t>   - изготвяне на поръчки;</a:t>
            </a:r>
          </a:p>
          <a:p>
            <a:pPr eaLnBrk="1" hangingPunct="1"/>
            <a:r>
              <a:rPr lang="bg-BG" b="1"/>
              <a:t>   - предаване на поръчки в XML формат и последващо нотифициране на търговците.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95288" y="620713"/>
            <a:ext cx="12239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763713" y="908050"/>
            <a:ext cx="0" cy="4392613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1763713" y="2349500"/>
            <a:ext cx="7207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1763713" y="5300663"/>
            <a:ext cx="576262" cy="0"/>
          </a:xfrm>
          <a:prstGeom prst="line">
            <a:avLst/>
          </a:prstGeom>
          <a:noFill/>
          <a:ln w="7620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781300"/>
            <a:ext cx="1944687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88840"/>
            <a:ext cx="345638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ФИРМА ПРОИЗВОДИТЕЛ - </a:t>
            </a:r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63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97050"/>
            <a:ext cx="2736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950" y="2708275"/>
            <a:ext cx="67675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8000"/>
              </a:buClr>
              <a:buSzPct val="125000"/>
              <a:buFont typeface="Calibri" pitchFamily="34" charset="0"/>
              <a:buAutoNum type="arabicParenR"/>
            </a:pPr>
            <a:r>
              <a:rPr lang="bg-BG" sz="16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Българска  фирма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разработчик на бизнес софтуер и системи за управление на бизнеса, с почти 20 годишен опит и история;</a:t>
            </a:r>
          </a:p>
          <a:p>
            <a:pPr eaLnBrk="1" hangingPunct="1">
              <a:buClr>
                <a:srgbClr val="008000"/>
              </a:buClr>
              <a:buSzPct val="125000"/>
              <a:buFont typeface="Calibri" pitchFamily="34" charset="0"/>
              <a:buAutoNum type="arabicParenR"/>
            </a:pPr>
            <a:r>
              <a:rPr lang="bg-BG" sz="16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Наследник на фирмата Алое Ко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1993 г. предлага интегрираната система за счетоводство, складово стопанство и търговия -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InfoStar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2005 г. –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EnterpriseOne –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една от първите български системи от класа на 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 System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и много други продукти и решения;</a:t>
            </a:r>
          </a:p>
          <a:p>
            <a:pPr eaLnBrk="1" hangingPunct="1">
              <a:buClr>
                <a:srgbClr val="008000"/>
              </a:buClr>
              <a:buSzPct val="125000"/>
              <a:buFont typeface="Calibri" pitchFamily="34" charset="0"/>
              <a:buAutoNum type="arabicParenR"/>
            </a:pPr>
            <a:r>
              <a:rPr lang="bg-BG" sz="16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Убеждение, визия и мисия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 Systems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 производително и ефективно решение за осигуряване на качествено информационно обслужване и управление на бизнеса, както и за повишаване на конкуретоспособността на българския бизнес;</a:t>
            </a:r>
          </a:p>
          <a:p>
            <a:pPr eaLnBrk="1" hangingPunct="1">
              <a:buClr>
                <a:srgbClr val="008000"/>
              </a:buClr>
              <a:buSzPct val="125000"/>
              <a:buFont typeface="Calibri" pitchFamily="34" charset="0"/>
              <a:buAutoNum type="arabicParenR"/>
            </a:pPr>
            <a:r>
              <a:rPr lang="bg-BG" sz="16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Екипна осигуреност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фирмата разполага с висококвалифицирани специалисти, които  успешно внедряват, поддържат и развиват предлаганите системи за управление на бизнеса.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68313" y="0"/>
            <a:ext cx="0" cy="5492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476375" y="333375"/>
            <a:ext cx="6983413" cy="442913"/>
          </a:xfrm>
          <a:prstGeom prst="rect">
            <a:avLst/>
          </a:prstGeom>
          <a:solidFill>
            <a:srgbClr val="FFCC00"/>
          </a:solidFill>
          <a:ln w="762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МОДЕЛ: </a:t>
            </a:r>
            <a:r>
              <a:rPr lang="en-US" b="1"/>
              <a:t>BUSINESS-TO-BUSINESS (B2B)</a:t>
            </a:r>
            <a:endParaRPr lang="bg-BG" b="1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23850" y="1268413"/>
            <a:ext cx="8424863" cy="2090737"/>
          </a:xfrm>
          <a:prstGeom prst="rect">
            <a:avLst/>
          </a:prstGeom>
          <a:solidFill>
            <a:srgbClr val="99FF99"/>
          </a:solidFill>
          <a:ln w="762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1</a:t>
            </a:r>
            <a:r>
              <a:rPr lang="bg-BG" b="1"/>
              <a:t>. Интегрирането на двете системи дава възможност на стопанските организации с разпределена структура за публикация на извадка и достъп до специфични данни на различни офиси и поделения на фирмата. Това позволява проследяне на измененията в различни данни като: складовите наличност и открити плащания. По този начин се поддържа актуална информациа за динамиката на процесите в дадена организация.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323850" y="3789363"/>
            <a:ext cx="8496300" cy="2090737"/>
          </a:xfrm>
          <a:prstGeom prst="rect">
            <a:avLst/>
          </a:prstGeom>
          <a:solidFill>
            <a:srgbClr val="FFCCFF"/>
          </a:solidFill>
          <a:ln w="762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b="1"/>
              <a:t>2. BORA Enterprise System осъществява този обмен на данни по технологията Business to Business (В2В). Взаимодействието на двете системи може да се извърши при две различни нива на организационни взаимоотношения.</a:t>
            </a:r>
          </a:p>
          <a:p>
            <a:pPr eaLnBrk="1" hangingPunct="1"/>
            <a:r>
              <a:rPr lang="bg-BG" b="1"/>
              <a:t> дилър/дистрибутор - различни юридически лица</a:t>
            </a:r>
          </a:p>
          <a:p>
            <a:pPr eaLnBrk="1" hangingPunct="1"/>
            <a:r>
              <a:rPr lang="bg-BG" b="1"/>
              <a:t> поделение на фирма/централен офис на едно и също юридическо лице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68313" y="549275"/>
            <a:ext cx="10080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716463" y="765175"/>
            <a:ext cx="0" cy="5032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716463" y="3357563"/>
            <a:ext cx="0" cy="431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68313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503238"/>
          </a:xfrm>
          <a:solidFill>
            <a:srgbClr val="FFCCFF"/>
          </a:solidFill>
          <a:ln w="76200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1.4. Функционални и технически характеристики: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60825"/>
          </a:xfrm>
          <a:solidFill>
            <a:srgbClr val="99FF99"/>
          </a:solidFill>
          <a:ln w="76200">
            <a:solidFill>
              <a:srgbClr val="9933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Вж.: Слайдове № 11 и 12 на Презентацията </a:t>
            </a:r>
            <a:r>
              <a:rPr lang="en-US" sz="1800" b="1" smtClean="0"/>
              <a:t>BORA ES Schemas Realese.ppt</a:t>
            </a:r>
            <a:endParaRPr lang="bg-BG" sz="1800" b="1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6083" grpId="0" build="p" animBg="1"/>
      <p:bldP spid="460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50000">
              <a:srgbClr val="CCCC00"/>
            </a:gs>
            <a:gs pos="100000">
              <a:srgbClr val="FF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273925" cy="576263"/>
          </a:xfrm>
          <a:solidFill>
            <a:srgbClr val="00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/>
              <a:t>2.1. Обща характеристика на компанията </a:t>
            </a:r>
            <a:r>
              <a:rPr lang="en-US" sz="2000" b="1" smtClean="0"/>
              <a:t>L-CLASS.</a:t>
            </a:r>
            <a:endParaRPr lang="bg-BG" sz="2000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032250"/>
          </a:xfrm>
          <a:solidFill>
            <a:srgbClr val="99FFCC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/>
              <a:t>2.1.1. Компанията е създадена в началото на 90-години на 20 век и е една от първите български компании в областта на </a:t>
            </a:r>
            <a:r>
              <a:rPr lang="en-US" sz="2000" b="1" smtClean="0"/>
              <a:t>IT</a:t>
            </a:r>
            <a:r>
              <a:rPr lang="bg-BG" sz="2000" b="1" smtClean="0"/>
              <a:t> индустрията, ориентирани към информационното подпомагане на корпоративния бизнес и изцяло подчинена на пазарните механизми. 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2.1.2. Мисията на компанията е насочена към разработването на корпоративни информационни системи от класа на </a:t>
            </a:r>
            <a:r>
              <a:rPr lang="en-US" sz="2000" b="1" smtClean="0"/>
              <a:t>ERP Systems</a:t>
            </a:r>
            <a:r>
              <a:rPr lang="bg-BG" sz="2000" b="1" smtClean="0"/>
              <a:t> (ТЕХНОНЛАС), които се предлагат на българския и източноевропейския софтуерен пазар.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2.1.3. В България системата е внедрена в SPARKY Eltos, ZMM "Stomana, M+S Hidravlik, Garand Hotel Veliko Tarnovo, Arbanasi Palace и др.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b="1" smtClean="0"/>
              <a:t>2.1.4. ТЕХНОКЛАС успешно се внедрява и в големи руски, например в Izhorskie Zavodyi, както и в крупни украйнски заводи.</a:t>
            </a:r>
            <a:r>
              <a:rPr lang="bg-BG" sz="2000" smtClean="0"/>
              <a:t>   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build="p" animBg="1"/>
      <p:bldP spid="215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63713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395288" y="620713"/>
            <a:ext cx="8064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bg-BG" b="1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11188" y="682625"/>
            <a:ext cx="7489825" cy="992188"/>
          </a:xfrm>
          <a:prstGeom prst="rect">
            <a:avLst/>
          </a:prstGeo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2.2. АОИИ в архитектурата на корпоративната система за автоматизация на инженерния труд и управлението на предприятието </a:t>
            </a:r>
            <a:r>
              <a:rPr lang="en-US" b="1"/>
              <a:t>TECHNOCLASS 2000</a:t>
            </a:r>
            <a:r>
              <a:rPr lang="bg-BG" b="1"/>
              <a:t> (</a:t>
            </a:r>
            <a:r>
              <a:rPr lang="en-US" b="1"/>
              <a:t>ERP System):</a:t>
            </a:r>
            <a:endParaRPr lang="bg-BG" b="1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900113" y="1700213"/>
            <a:ext cx="0" cy="51577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835150" y="3778250"/>
            <a:ext cx="2305050" cy="838200"/>
          </a:xfrm>
          <a:prstGeom prst="rect">
            <a:avLst/>
          </a:prstGeom>
          <a:solidFill>
            <a:srgbClr val="FFCCFF"/>
          </a:solidFill>
          <a:ln w="762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FF"/>
                </a:solidFill>
              </a:rPr>
              <a:t>Подсистема:</a:t>
            </a:r>
            <a:br>
              <a:rPr lang="bg-BG" sz="2400" b="1">
                <a:solidFill>
                  <a:srgbClr val="0000FF"/>
                </a:solidFill>
              </a:rPr>
            </a:br>
            <a:r>
              <a:rPr lang="bg-BG" sz="2000" b="1"/>
              <a:t>Управление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651500" y="2338388"/>
            <a:ext cx="2808288" cy="3124200"/>
          </a:xfrm>
          <a:prstGeom prst="rect">
            <a:avLst/>
          </a:prstGeom>
          <a:solidFill>
            <a:srgbClr val="FFCC66"/>
          </a:solidFill>
          <a:ln w="76200">
            <a:solidFill>
              <a:srgbClr val="99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</a:rPr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Маркетинг</a:t>
            </a:r>
            <a:br>
              <a:rPr lang="bg-BG" sz="2000" b="1"/>
            </a:br>
            <a:r>
              <a:rPr lang="bg-BG" sz="2000" b="1"/>
              <a:t>2. Реализация</a:t>
            </a:r>
            <a:br>
              <a:rPr lang="bg-BG" sz="2000" b="1"/>
            </a:br>
            <a:r>
              <a:rPr lang="bg-BG" sz="2000" b="1"/>
              <a:t>3. Склад</a:t>
            </a:r>
            <a:br>
              <a:rPr lang="bg-BG" sz="2000" b="1"/>
            </a:br>
            <a:r>
              <a:rPr lang="bg-BG" sz="2000" b="1"/>
              <a:t>4. Ръководител</a:t>
            </a:r>
            <a:br>
              <a:rPr lang="bg-BG" sz="2000" b="1"/>
            </a:br>
            <a:r>
              <a:rPr lang="bg-BG" sz="2000" b="1"/>
              <a:t>5. МТС</a:t>
            </a:r>
            <a:br>
              <a:rPr lang="bg-BG" sz="2000" b="1"/>
            </a:br>
            <a:r>
              <a:rPr lang="bg-BG" sz="2000" b="1"/>
              <a:t>6. Икономист (планови калкулации)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900113" y="4149725"/>
            <a:ext cx="863600" cy="0"/>
          </a:xfrm>
          <a:prstGeom prst="line">
            <a:avLst/>
          </a:prstGeom>
          <a:noFill/>
          <a:ln w="76200">
            <a:solidFill>
              <a:srgbClr val="3399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140200" y="4149725"/>
            <a:ext cx="1511300" cy="0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319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547813" y="3130550"/>
            <a:ext cx="2447925" cy="1143000"/>
          </a:xfrm>
          <a:prstGeom prst="rect">
            <a:avLst/>
          </a:prstGeom>
          <a:solidFill>
            <a:srgbClr val="66FF66"/>
          </a:solidFill>
          <a:ln w="76200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FF"/>
                </a:solidFill>
              </a:rPr>
              <a:t>Подсистема:</a:t>
            </a:r>
            <a:r>
              <a:rPr lang="bg-BG" sz="2400" b="1"/>
              <a:t/>
            </a:r>
            <a:br>
              <a:rPr lang="bg-BG" sz="2400" b="1"/>
            </a:br>
            <a:r>
              <a:rPr lang="bg-BG" sz="2000" b="1"/>
              <a:t>Подготовка на</a:t>
            </a:r>
            <a:br>
              <a:rPr lang="bg-BG" sz="2000" b="1"/>
            </a:br>
            <a:r>
              <a:rPr lang="bg-BG" sz="2000" b="1"/>
              <a:t>производството</a:t>
            </a:r>
            <a:endParaRPr lang="bg-BG" sz="2400" b="1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08625" y="1052513"/>
            <a:ext cx="3095625" cy="5318125"/>
          </a:xfrm>
          <a:prstGeom prst="rect">
            <a:avLst/>
          </a:prstGeom>
          <a:solidFill>
            <a:srgbClr val="FFFF00"/>
          </a:solidFill>
          <a:ln w="762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</a:rPr>
              <a:t/>
            </a:r>
            <a:br>
              <a:rPr lang="bg-BG" sz="2400" b="1">
                <a:solidFill>
                  <a:srgbClr val="FF0000"/>
                </a:solidFill>
              </a:rPr>
            </a:br>
            <a:r>
              <a:rPr lang="bg-BG" sz="2400" b="1">
                <a:solidFill>
                  <a:srgbClr val="FF0000"/>
                </a:solidFill>
              </a:rPr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Конструктор</a:t>
            </a:r>
            <a:br>
              <a:rPr lang="bg-BG" sz="2000" b="1"/>
            </a:br>
            <a:r>
              <a:rPr lang="bg-BG" sz="2000" b="1"/>
              <a:t>2. Технолог</a:t>
            </a:r>
            <a:br>
              <a:rPr lang="bg-BG" sz="2000" b="1"/>
            </a:br>
            <a:r>
              <a:rPr lang="bg-BG" sz="2000" b="1"/>
              <a:t>3. Материали и</a:t>
            </a:r>
            <a:br>
              <a:rPr lang="bg-BG" sz="2000" b="1"/>
            </a:br>
            <a:r>
              <a:rPr lang="bg-BG" sz="2000" b="1"/>
              <a:t>разцеховка</a:t>
            </a:r>
            <a:br>
              <a:rPr lang="bg-BG" sz="2000" b="1"/>
            </a:br>
            <a:r>
              <a:rPr lang="bg-BG" sz="2000" b="1"/>
              <a:t>4. Нормиране на</a:t>
            </a:r>
            <a:br>
              <a:rPr lang="bg-BG" sz="2000" b="1"/>
            </a:br>
            <a:r>
              <a:rPr lang="bg-BG" sz="2000" b="1"/>
              <a:t>материалите.</a:t>
            </a:r>
            <a:br>
              <a:rPr lang="bg-BG" sz="2000" b="1"/>
            </a:br>
            <a:r>
              <a:rPr lang="bg-BG" sz="2000" b="1"/>
              <a:t>Рецепти.</a:t>
            </a:r>
            <a:br>
              <a:rPr lang="bg-BG" sz="2000" b="1"/>
            </a:br>
            <a:r>
              <a:rPr lang="bg-BG" sz="2000" b="1"/>
              <a:t>5. Управление на</a:t>
            </a:r>
            <a:br>
              <a:rPr lang="bg-BG" sz="2000" b="1"/>
            </a:br>
            <a:r>
              <a:rPr lang="bg-BG" sz="2000" b="1"/>
              <a:t>подготовката на</a:t>
            </a:r>
            <a:br>
              <a:rPr lang="bg-BG" sz="2000" b="1"/>
            </a:br>
            <a:r>
              <a:rPr lang="bg-BG" sz="2000" b="1"/>
              <a:t>производството</a:t>
            </a:r>
            <a:br>
              <a:rPr lang="bg-BG" sz="2000" b="1"/>
            </a:br>
            <a:r>
              <a:rPr lang="bg-BG" sz="2000" b="1"/>
              <a:t>6. Нормировчик</a:t>
            </a:r>
            <a:br>
              <a:rPr lang="bg-BG" sz="2000" b="1"/>
            </a:br>
            <a:r>
              <a:rPr lang="bg-BG" sz="2000" b="1"/>
              <a:t>7. Класификатор</a:t>
            </a:r>
            <a:br>
              <a:rPr lang="bg-BG" sz="2000" b="1"/>
            </a:br>
            <a:r>
              <a:rPr lang="bg-BG" sz="2000" b="1"/>
              <a:t>8. Екипировка</a:t>
            </a:r>
            <a:br>
              <a:rPr lang="bg-BG" sz="2000" b="1"/>
            </a:br>
            <a:endParaRPr lang="bg-BG" sz="2000" b="1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3573463"/>
            <a:ext cx="936625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995738" y="3573463"/>
            <a:ext cx="1512887" cy="0"/>
          </a:xfrm>
          <a:prstGeom prst="line">
            <a:avLst/>
          </a:prstGeom>
          <a:noFill/>
          <a:ln w="76200">
            <a:solidFill>
              <a:srgbClr val="0066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76375" y="60928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84213" y="0"/>
            <a:ext cx="0" cy="6858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619250" y="2914650"/>
            <a:ext cx="2665413" cy="838200"/>
          </a:xfrm>
          <a:prstGeom prst="rect">
            <a:avLst/>
          </a:prstGeom>
          <a:solidFill>
            <a:srgbClr val="00FF00"/>
          </a:solidFill>
          <a:ln w="76200">
            <a:solidFill>
              <a:srgbClr val="99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66CC"/>
                </a:solidFill>
              </a:rPr>
              <a:t>Подсистема:</a:t>
            </a:r>
            <a:r>
              <a:rPr lang="bg-BG" sz="2400" b="1"/>
              <a:t/>
            </a:r>
            <a:br>
              <a:rPr lang="bg-BG" sz="2400" b="1"/>
            </a:br>
            <a:r>
              <a:rPr lang="bg-BG" sz="2000" b="1"/>
              <a:t>Производство</a:t>
            </a:r>
            <a:endParaRPr lang="bg-BG" sz="2400" b="1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084888" y="765175"/>
            <a:ext cx="2519362" cy="5105400"/>
          </a:xfrm>
          <a:prstGeom prst="rect">
            <a:avLst/>
          </a:prstGeom>
          <a:solidFill>
            <a:srgbClr val="CCCC00"/>
          </a:solidFill>
          <a:ln w="762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CC0000"/>
                </a:solidFill>
              </a:rPr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Диспечер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2. Управление на</a:t>
            </a:r>
            <a:br>
              <a:rPr lang="bg-BG" sz="2000" b="1"/>
            </a:br>
            <a:r>
              <a:rPr lang="bg-BG" sz="2000" b="1"/>
              <a:t>производството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3. Цех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4. Натоварване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5. Цехов</a:t>
            </a:r>
            <a:br>
              <a:rPr lang="bg-BG" sz="2000" b="1"/>
            </a:br>
            <a:r>
              <a:rPr lang="bg-BG" sz="2000" b="1"/>
              <a:t>икономист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6. Цехов</a:t>
            </a:r>
            <a:br>
              <a:rPr lang="bg-BG" sz="2000" b="1"/>
            </a:br>
            <a:r>
              <a:rPr lang="bg-BG" sz="2000" b="1"/>
              <a:t>нормировчик</a:t>
            </a:r>
            <a:br>
              <a:rPr lang="bg-BG" sz="2000" b="1"/>
            </a:br>
            <a:endParaRPr lang="bg-BG" sz="2000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84213" y="3357563"/>
            <a:ext cx="935037" cy="0"/>
          </a:xfrm>
          <a:prstGeom prst="line">
            <a:avLst/>
          </a:prstGeom>
          <a:noFill/>
          <a:ln w="76200">
            <a:solidFill>
              <a:srgbClr val="0066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284663" y="3284538"/>
            <a:ext cx="1800225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87450" y="60213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84213" y="0"/>
            <a:ext cx="71437" cy="6858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19250" y="2625725"/>
            <a:ext cx="2447925" cy="1447800"/>
          </a:xfrm>
          <a:prstGeom prst="rect">
            <a:avLst/>
          </a:prstGeom>
          <a:solidFill>
            <a:srgbClr val="FFCCFF"/>
          </a:solidFill>
          <a:ln w="76200">
            <a:solidFill>
              <a:srgbClr val="99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FF"/>
                </a:solidFill>
              </a:rPr>
              <a:t>Подсистема:</a:t>
            </a:r>
            <a:br>
              <a:rPr lang="bg-BG" sz="2400" b="1">
                <a:solidFill>
                  <a:srgbClr val="0000FF"/>
                </a:solidFill>
              </a:rPr>
            </a:br>
            <a:r>
              <a:rPr lang="bg-BG" sz="2000" b="1"/>
              <a:t>Управление на</a:t>
            </a:r>
            <a:br>
              <a:rPr lang="bg-BG" sz="2000" b="1"/>
            </a:br>
            <a:r>
              <a:rPr lang="bg-BG" sz="2000" b="1"/>
              <a:t>човешките</a:t>
            </a:r>
            <a:br>
              <a:rPr lang="bg-BG" sz="2000" b="1"/>
            </a:br>
            <a:r>
              <a:rPr lang="bg-BG" sz="2000" b="1"/>
              <a:t>ресурси</a:t>
            </a:r>
            <a:endParaRPr lang="bg-BG" sz="2400" b="1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435600" y="1700213"/>
            <a:ext cx="2879725" cy="4067175"/>
          </a:xfrm>
          <a:prstGeom prst="rect">
            <a:avLst/>
          </a:prstGeom>
          <a:solidFill>
            <a:srgbClr val="FFCC66"/>
          </a:solidFill>
          <a:ln w="762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bg-BG" sz="2400" b="1"/>
          </a:p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CC0000"/>
                </a:solidFill>
              </a:rPr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endParaRPr lang="bg-BG" sz="2400" b="1">
              <a:solidFill>
                <a:srgbClr val="CC0000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AutoNum type="arabicPeriod"/>
            </a:pPr>
            <a:r>
              <a:rPr lang="bg-BG" sz="2000" b="1"/>
              <a:t>ТРЗ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2. Кадри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3. Нормировчик</a:t>
            </a:r>
          </a:p>
          <a:p>
            <a:pPr algn="ctr" eaLnBrk="1" hangingPunct="1">
              <a:spcBef>
                <a:spcPct val="50000"/>
              </a:spcBef>
            </a:pPr>
            <a:endParaRPr lang="bg-BG" sz="2000" b="1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84213" y="3284538"/>
            <a:ext cx="935037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067175" y="3213100"/>
            <a:ext cx="1368425" cy="0"/>
          </a:xfrm>
          <a:prstGeom prst="line">
            <a:avLst/>
          </a:prstGeom>
          <a:noFill/>
          <a:ln w="76200">
            <a:solidFill>
              <a:srgbClr val="FF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 animBg="1"/>
      <p:bldP spid="25606" grpId="0" animBg="1"/>
      <p:bldP spid="25607" grpId="0" animBg="1"/>
      <p:bldP spid="25608" grpId="0" animBg="1"/>
      <p:bldP spid="2560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319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11188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403350" y="3059113"/>
            <a:ext cx="2736850" cy="1263650"/>
          </a:xfrm>
          <a:prstGeom prst="rect">
            <a:avLst/>
          </a:prstGeom>
          <a:solidFill>
            <a:srgbClr val="99FF33"/>
          </a:solidFill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FF"/>
                </a:solidFill>
              </a:rPr>
              <a:t>Подсистема:</a:t>
            </a:r>
            <a:br>
              <a:rPr lang="bg-BG" sz="2400" b="1">
                <a:solidFill>
                  <a:srgbClr val="0000FF"/>
                </a:solidFill>
              </a:rPr>
            </a:br>
            <a:r>
              <a:rPr lang="bg-BG" sz="2400" b="1"/>
              <a:t>Финанси и</a:t>
            </a:r>
            <a:br>
              <a:rPr lang="bg-BG" sz="2400" b="1"/>
            </a:br>
            <a:r>
              <a:rPr lang="bg-BG" sz="2400" b="1"/>
              <a:t>Счетоводство</a:t>
            </a:r>
            <a:endParaRPr lang="bg-BG" sz="2400" b="1">
              <a:solidFill>
                <a:srgbClr val="0000FF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724525" y="1341438"/>
            <a:ext cx="2808288" cy="4343400"/>
          </a:xfrm>
          <a:prstGeom prst="rect">
            <a:avLst/>
          </a:prstGeom>
          <a:solidFill>
            <a:srgbClr val="FFCCFF"/>
          </a:solidFill>
          <a:ln w="762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/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Главна книга</a:t>
            </a:r>
            <a:br>
              <a:rPr lang="bg-BG" sz="2000" b="1"/>
            </a:br>
            <a:r>
              <a:rPr lang="bg-BG" sz="2000" b="1"/>
              <a:t>2. Каса</a:t>
            </a:r>
            <a:br>
              <a:rPr lang="bg-BG" sz="2000" b="1"/>
            </a:br>
            <a:r>
              <a:rPr lang="bg-BG" sz="2000" b="1"/>
              <a:t>3. Банка</a:t>
            </a:r>
            <a:br>
              <a:rPr lang="bg-BG" sz="2000" b="1"/>
            </a:br>
            <a:r>
              <a:rPr lang="bg-BG" sz="2000" b="1"/>
              <a:t>4. Клиенти</a:t>
            </a:r>
            <a:br>
              <a:rPr lang="bg-BG" sz="2000" b="1"/>
            </a:br>
            <a:r>
              <a:rPr lang="bg-BG" sz="2000" b="1"/>
              <a:t>5. Материали</a:t>
            </a:r>
            <a:br>
              <a:rPr lang="bg-BG" sz="2000" b="1"/>
            </a:br>
            <a:r>
              <a:rPr lang="bg-BG" sz="2000" b="1"/>
              <a:t>6. Себестойност</a:t>
            </a:r>
            <a:br>
              <a:rPr lang="bg-BG" sz="2000" b="1"/>
            </a:br>
            <a:r>
              <a:rPr lang="bg-BG" sz="2000" b="1"/>
              <a:t>7. Доставчици</a:t>
            </a:r>
            <a:br>
              <a:rPr lang="bg-BG" sz="2000" b="1"/>
            </a:br>
            <a:r>
              <a:rPr lang="bg-BG" sz="2000" b="1"/>
              <a:t>8. Транспорт</a:t>
            </a:r>
            <a:br>
              <a:rPr lang="bg-BG" sz="2000" b="1"/>
            </a:br>
            <a:r>
              <a:rPr lang="bg-BG" sz="2000" b="1"/>
              <a:t>9. Дълготрайни</a:t>
            </a:r>
            <a:br>
              <a:rPr lang="bg-BG" sz="2000" b="1"/>
            </a:br>
            <a:r>
              <a:rPr lang="bg-BG" sz="2000" b="1"/>
              <a:t>активи</a:t>
            </a:r>
            <a:br>
              <a:rPr lang="bg-BG" sz="2000" b="1"/>
            </a:br>
            <a:r>
              <a:rPr lang="bg-BG" sz="2000" b="1"/>
              <a:t>10. Анализ</a:t>
            </a:r>
            <a:br>
              <a:rPr lang="bg-BG" sz="2000" b="1"/>
            </a:br>
            <a:r>
              <a:rPr lang="bg-BG" sz="2000" b="1"/>
              <a:t>11. Менителници 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11188" y="3716338"/>
            <a:ext cx="792162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140200" y="3644900"/>
            <a:ext cx="1584325" cy="0"/>
          </a:xfrm>
          <a:prstGeom prst="line">
            <a:avLst/>
          </a:prstGeom>
          <a:noFill/>
          <a:ln w="76200">
            <a:solidFill>
              <a:srgbClr val="CC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4033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1188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619250" y="2914650"/>
            <a:ext cx="2736850" cy="1295400"/>
          </a:xfrm>
          <a:prstGeom prst="rect">
            <a:avLst/>
          </a:prstGeom>
          <a:solidFill>
            <a:srgbClr val="CCFF66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FF"/>
                </a:solidFill>
              </a:rPr>
              <a:t>Подсистема: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Управление на</a:t>
            </a:r>
            <a:br>
              <a:rPr lang="bg-BG" sz="2000" b="1"/>
            </a:br>
            <a:r>
              <a:rPr lang="bg-BG" sz="2000" b="1"/>
              <a:t>ремонтите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867400" y="1546225"/>
            <a:ext cx="2520950" cy="4343400"/>
          </a:xfrm>
          <a:prstGeom prst="rect">
            <a:avLst/>
          </a:prstGeom>
          <a:solidFill>
            <a:srgbClr val="FF99FF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</a:rPr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Структура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2. Управление</a:t>
            </a:r>
            <a:br>
              <a:rPr lang="bg-BG" sz="2000" b="1"/>
            </a:br>
            <a:r>
              <a:rPr lang="bg-BG" sz="2000" b="1"/>
              <a:t>на ремонтите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3. Технолог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4. Склад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5. Оперативно</a:t>
            </a:r>
            <a:br>
              <a:rPr lang="bg-BG" sz="2000" b="1"/>
            </a:br>
            <a:r>
              <a:rPr lang="bg-BG" sz="2000" b="1"/>
              <a:t>управление</a:t>
            </a:r>
            <a:br>
              <a:rPr lang="bg-BG" sz="2000" b="1"/>
            </a:br>
            <a:endParaRPr lang="bg-BG" sz="2000" b="1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1188" y="3500438"/>
            <a:ext cx="1008062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356100" y="3573463"/>
            <a:ext cx="143986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8888" y="6092825"/>
            <a:ext cx="2382837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611188" y="0"/>
            <a:ext cx="73025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35150" y="3213100"/>
            <a:ext cx="2663825" cy="1295400"/>
          </a:xfrm>
          <a:prstGeom prst="rect">
            <a:avLst/>
          </a:prstGeom>
          <a:solidFill>
            <a:srgbClr val="66FFFF"/>
          </a:solidFill>
          <a:ln w="762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CC"/>
                </a:solidFill>
              </a:rPr>
              <a:t>Подсистема: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Системно</a:t>
            </a:r>
            <a:br>
              <a:rPr lang="bg-BG" sz="2000" b="1"/>
            </a:br>
            <a:r>
              <a:rPr lang="bg-BG" sz="2000" b="1"/>
              <a:t>обслужване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940425" y="2205038"/>
            <a:ext cx="2519363" cy="3489325"/>
          </a:xfrm>
          <a:prstGeom prst="rect">
            <a:avLst/>
          </a:prstGeom>
          <a:solidFill>
            <a:srgbClr val="CC99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/>
              <a:t/>
            </a:r>
            <a:br>
              <a:rPr lang="bg-BG" sz="2400" b="1"/>
            </a:br>
            <a:r>
              <a:rPr lang="bg-BG" sz="2400" b="1"/>
              <a:t>Модули: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Номенклатури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2. Параметри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3. Лицензии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4. Сервиз</a:t>
            </a:r>
            <a:br>
              <a:rPr lang="bg-BG" sz="2000" b="1"/>
            </a:br>
            <a:endParaRPr lang="bg-BG" sz="2000" b="1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11188" y="3860800"/>
            <a:ext cx="115252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500563" y="3789363"/>
            <a:ext cx="1439862" cy="0"/>
          </a:xfrm>
          <a:prstGeom prst="line">
            <a:avLst/>
          </a:prstGeom>
          <a:noFill/>
          <a:ln w="76200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  <p:bldP spid="28680" grpId="0" animBg="1"/>
      <p:bldP spid="286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552700"/>
            <a:ext cx="22479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88840"/>
            <a:ext cx="5544616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ОБЩА ХАРАКТЕРИСТИКА НА СИСТЕМАТА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2636838"/>
            <a:ext cx="62658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Обединява всички бизнес процеси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предприятието, фирмата или корпорацията в едно комплексно и интегрирано решение;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Достъп в реално време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 цялата „критична информация“ на бизнес организацията от всички специалисти и сътрудници;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Прогнозирането и планирането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очертават хоризонта на развитието на процесите и потенциалните бизнес проблеми;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Вграден мониторинг и контролинг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 протичането на всички основни и спомагателни бизнес процеси в организацията;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Средствата и технологиите на вградения </a:t>
            </a:r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 Intelligence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позволяват </a:t>
            </a: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аналитичност, вариантност и оптималност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 решенията на оперативно, тактическо и стратегическо равнище;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ü"/>
            </a:pP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Производителни и ефективни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компютризирани информационни технологии. </a:t>
            </a:r>
            <a:r>
              <a:rPr lang="bg-BG" sz="1600" b="1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Мобилност и комуникации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7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850" y="60928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0"/>
            <a:ext cx="0" cy="33575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692275" y="2708275"/>
            <a:ext cx="2447925" cy="1081088"/>
          </a:xfrm>
          <a:prstGeom prst="rect">
            <a:avLst/>
          </a:prstGeom>
          <a:solidFill>
            <a:srgbClr val="CCFF66"/>
          </a:solidFill>
          <a:ln w="762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0000CC"/>
                </a:solidFill>
              </a:rPr>
              <a:t>Подсистема:</a:t>
            </a:r>
          </a:p>
          <a:p>
            <a:pPr algn="ctr" eaLnBrk="1" hangingPunct="1">
              <a:spcBef>
                <a:spcPct val="50000"/>
              </a:spcBef>
            </a:pPr>
            <a:r>
              <a:rPr lang="bg-BG" sz="2400" b="1"/>
              <a:t>Хотел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11188" y="3357563"/>
            <a:ext cx="10810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508625" y="1114425"/>
            <a:ext cx="2879725" cy="4953000"/>
          </a:xfrm>
          <a:prstGeom prst="rect">
            <a:avLst/>
          </a:prstGeom>
          <a:solidFill>
            <a:srgbClr val="00FFFF"/>
          </a:solidFill>
          <a:ln w="76200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 b="1">
                <a:solidFill>
                  <a:srgbClr val="FF0000"/>
                </a:solidFill>
              </a:rPr>
              <a:t>Модули:</a:t>
            </a:r>
            <a:endParaRPr lang="bg-BG" sz="2400" b="1"/>
          </a:p>
          <a:p>
            <a:pPr algn="ctr" eaLnBrk="1" hangingPunct="1">
              <a:spcBef>
                <a:spcPct val="50000"/>
              </a:spcBef>
            </a:pPr>
            <a:r>
              <a:rPr lang="bg-BG" sz="2000" b="1"/>
              <a:t>1. Ръководител</a:t>
            </a:r>
            <a:br>
              <a:rPr lang="bg-BG" sz="2000" b="1"/>
            </a:br>
            <a:r>
              <a:rPr lang="bg-BG" sz="2000" b="1"/>
              <a:t>2. Маркетинг</a:t>
            </a:r>
            <a:br>
              <a:rPr lang="bg-BG" sz="2000" b="1"/>
            </a:br>
            <a:r>
              <a:rPr lang="bg-BG" sz="2000" b="1"/>
              <a:t>3. Снабдяване</a:t>
            </a:r>
            <a:br>
              <a:rPr lang="bg-BG" sz="2000" b="1"/>
            </a:br>
            <a:r>
              <a:rPr lang="bg-BG" sz="2000" b="1"/>
              <a:t>4. Хотел</a:t>
            </a:r>
            <a:br>
              <a:rPr lang="bg-BG" sz="2000" b="1"/>
            </a:br>
            <a:r>
              <a:rPr lang="bg-BG" sz="2000" b="1"/>
              <a:t>5. Ресторант</a:t>
            </a:r>
            <a:br>
              <a:rPr lang="bg-BG" sz="2000" b="1"/>
            </a:br>
            <a:r>
              <a:rPr lang="bg-BG" sz="2000" b="1"/>
              <a:t>6. Сладкарски цех</a:t>
            </a:r>
            <a:br>
              <a:rPr lang="bg-BG" sz="2000" b="1"/>
            </a:br>
            <a:r>
              <a:rPr lang="bg-BG" sz="2000" b="1"/>
              <a:t>7. Стол</a:t>
            </a:r>
            <a:br>
              <a:rPr lang="bg-BG" sz="2000" b="1"/>
            </a:br>
            <a:r>
              <a:rPr lang="bg-BG" sz="2000" b="1"/>
              <a:t>8. Управление</a:t>
            </a:r>
            <a:br>
              <a:rPr lang="bg-BG" sz="2000" b="1"/>
            </a:br>
            <a:r>
              <a:rPr lang="bg-BG" sz="2000" b="1"/>
              <a:t>9. Минибар</a:t>
            </a:r>
            <a:br>
              <a:rPr lang="bg-BG" sz="2000" b="1"/>
            </a:br>
            <a:r>
              <a:rPr lang="bg-BG" sz="2000" b="1"/>
              <a:t>10. Каса услуги</a:t>
            </a:r>
            <a:br>
              <a:rPr lang="bg-BG" sz="2000" b="1"/>
            </a:br>
            <a:r>
              <a:rPr lang="bg-BG" sz="2000" b="1"/>
              <a:t>11. Обмяна на</a:t>
            </a:r>
            <a:br>
              <a:rPr lang="bg-BG" sz="2000" b="1"/>
            </a:br>
            <a:r>
              <a:rPr lang="bg-BG" sz="2000" b="1"/>
              <a:t>валута</a:t>
            </a:r>
            <a:br>
              <a:rPr lang="bg-BG" sz="2000" b="1"/>
            </a:br>
            <a:r>
              <a:rPr lang="bg-BG" sz="2000" b="1"/>
              <a:t>12. Системно</a:t>
            </a:r>
            <a:br>
              <a:rPr lang="bg-BG" sz="2000" b="1"/>
            </a:br>
            <a:r>
              <a:rPr lang="bg-BG" sz="2000" b="1"/>
              <a:t>обслужване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140200" y="3284538"/>
            <a:ext cx="1295400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  <p:bldP spid="29703" grpId="0" animBg="1"/>
      <p:bldP spid="29704" grpId="0" animBg="1"/>
      <p:bldP spid="297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33375"/>
            <a:ext cx="5545137" cy="647700"/>
          </a:xfr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3.1. Фирмен профил.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80400" cy="4248150"/>
          </a:xfrm>
          <a:solidFill>
            <a:srgbClr val="CCFFCC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а)</a:t>
            </a:r>
            <a:r>
              <a:rPr lang="bg-BG" sz="1600" b="1" smtClean="0"/>
              <a:t> "АКСИОР" ООД е 100% частна фирма, основана през 1991 г. Президент на фирмата е Пламен Чирипов.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б)</a:t>
            </a:r>
            <a:r>
              <a:rPr lang="bg-BG" sz="1600" b="1" smtClean="0"/>
              <a:t> "АКСИОР" ООД изгражда комплексни информационни системи. Фирмата предлага компютри и програмни продукти за административни, управленски, търговски, производствени и други професионални приложения.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в)</a:t>
            </a:r>
            <a:r>
              <a:rPr lang="bg-BG" sz="1600" b="1" smtClean="0"/>
              <a:t> "АКСИОР" ООД е специализирана в анализ, проектиране и създаване на клиентски ориентирани софтуерни приложения. Фирмата внедрява и поддържа софтуер на водещи световни фирми с решения за индустрията, банковото дело, хотелиерство, търговия и дистрибутиране на стоки. Освен това фирмата оказва висококвалифицирана системна помощ, осъществява ръководство и системна интеграция на проекти.</a:t>
            </a:r>
            <a:br>
              <a:rPr lang="bg-BG" sz="1600" b="1" smtClean="0"/>
            </a:br>
            <a:r>
              <a:rPr lang="bg-BG" sz="1600" b="1" smtClean="0">
                <a:solidFill>
                  <a:srgbClr val="FF0000"/>
                </a:solidFill>
              </a:rPr>
              <a:t>г)</a:t>
            </a:r>
            <a:r>
              <a:rPr lang="bg-BG" sz="1600" b="1" smtClean="0"/>
              <a:t> "АКСИОР" ООД предлага богата гама софтуерни продукти на "IBM", "Microsoft", "Novell", "Lotus", "Sybase", "Borland" и др. Фирмата е сертифициран дилър на INFORMIX.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д)</a:t>
            </a:r>
            <a:r>
              <a:rPr lang="bg-BG" sz="1600" b="1" smtClean="0"/>
              <a:t> "АКСИОР" ООД извършва консултации, проектиране и инсталация на структурни кабелни системи, LAN, WAN и цялостни комуникационни решения. Фирмата разработва и внедрява технологии и приложения на базата на Internet/Intranet. </a:t>
            </a:r>
            <a:br>
              <a:rPr lang="bg-BG" sz="1600" b="1" smtClean="0"/>
            </a:br>
            <a:r>
              <a:rPr lang="bg-BG" sz="1600" b="1" smtClean="0"/>
              <a:t>"АКСИОР" ООД осигурява обучение, поддръжка и квалифициран сервиз. </a:t>
            </a:r>
            <a:br>
              <a:rPr lang="bg-BG" sz="16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endParaRPr lang="bg-BG" sz="1800" b="1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95288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build="p" animBg="1"/>
      <p:bldP spid="491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49275"/>
            <a:ext cx="5688013" cy="503238"/>
          </a:xfrm>
          <a:solidFill>
            <a:srgbClr val="FFFF66"/>
          </a:solidFill>
          <a:ln w="76200">
            <a:solidFill>
              <a:srgbClr val="3399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3.2. Основни клиенти.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6363"/>
          </a:xfrm>
          <a:solidFill>
            <a:srgbClr val="66FF66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>
                <a:solidFill>
                  <a:srgbClr val="FF0000"/>
                </a:solidFill>
              </a:rPr>
              <a:t>Сред най-важните клиенти на АКСИОР са: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/>
              <a:t>Българска Пощенска Банка, Централна Кооперативна Банка, ING Bank, Economic Investment Bank, Министерски съвет, Министерство на Вътрешните Работи, Министерство на външните работи, Министерство на образованието и науката, Министерство на Транспорта и Съобщенията, Комитет по горите при МС, Главно Управление Митници, Главна Прокуратура, СОМАТ, Национален Статистически Институт, Хотел Кемпински-Зографски, Upjohn, Хотел”Плиска”, “КОРЕКОМ” АД, Технически Университет - София, CIBA-Geigy Services, Reynolds J.R. Tobacco - Bulgaria, Фондация “Светът”, Фондация “Български център по правата на човека”, Център за европейски изследвания, Sulzer, Kraft Foods, Мerloni Indezit, Telemecanique - Group Schneider, DELTA България, DHL International България, Загорка АД, Кока Кола България, Кока-Кола Ботлърс - София, Кларина България, МЕРСК България, Шведски кибрит Плам България и др.</a:t>
            </a:r>
            <a:br>
              <a:rPr lang="bg-BG" sz="1800" b="1" smtClean="0"/>
            </a:br>
            <a:endParaRPr lang="bg-BG" sz="1800" b="1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6165850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 build="p" animBg="1"/>
      <p:bldP spid="50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  <a:solidFill>
            <a:srgbClr val="00FFFF"/>
          </a:solidFill>
          <a:ln w="762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b="1" smtClean="0"/>
              <a:t>3</a:t>
            </a:r>
            <a:r>
              <a:rPr lang="bg-BG" sz="2400" b="1" smtClean="0"/>
              <a:t>.3. Софтуерно портфолио на АКСИОР ООД.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  <a:solidFill>
            <a:srgbClr val="99FFCC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000" b="1" smtClean="0">
                <a:solidFill>
                  <a:srgbClr val="FF0000"/>
                </a:solidFill>
              </a:rPr>
              <a:t>А.</a:t>
            </a:r>
            <a:r>
              <a:rPr lang="bg-BG" sz="2000" b="1" smtClean="0"/>
              <a:t> “АКСИОР” ООД предлага богата гама софтуерни продукти на водещи световни фирми: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400" b="1" smtClean="0"/>
              <a:t>1. </a:t>
            </a:r>
            <a:r>
              <a:rPr lang="en-US" sz="2400" b="1" smtClean="0"/>
              <a:t>Microsoft Corp.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2. Corel Corp.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3. Novell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4. Lotus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5. Adobe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6. Sybase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7. Informix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8. Symantec </a:t>
            </a:r>
            <a:r>
              <a:rPr lang="bg-BG" sz="2400" b="1" smtClean="0"/>
              <a:t>и др.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952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build="p" animBg="1"/>
      <p:bldP spid="512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066800"/>
          </a:xfrm>
          <a:solidFill>
            <a:srgbClr val="CCCCFF"/>
          </a:solidFill>
          <a:ln w="76200">
            <a:solidFill>
              <a:srgbClr val="33993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Б. Софтуер, насочен към АОИИ и информационното подпомагане на управлението на бизнеса.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32250"/>
          </a:xfrm>
          <a:solidFill>
            <a:srgbClr val="99FF99"/>
          </a:solidFill>
          <a:ln w="76200">
            <a:solidFill>
              <a:srgbClr val="FF33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/>
              <a:t>1. </a:t>
            </a:r>
            <a:r>
              <a:rPr lang="en-US" sz="2000" b="1" smtClean="0"/>
              <a:t>eBPCS - </a:t>
            </a:r>
            <a:r>
              <a:rPr lang="bg-BG" sz="2000" b="1" smtClean="0"/>
              <a:t>Интегрирана информационна система за управление на производството и финансово-счетоводната дейност</a:t>
            </a:r>
            <a:r>
              <a:rPr lang="bg-BG" sz="2000" smtClean="0"/>
              <a:t>:</a:t>
            </a:r>
          </a:p>
          <a:p>
            <a:pPr eaLnBrk="1" hangingPunct="1">
              <a:lnSpc>
                <a:spcPct val="80000"/>
              </a:lnSpc>
            </a:pPr>
            <a:endParaRPr lang="bg-BG" sz="2000" smtClean="0"/>
          </a:p>
          <a:p>
            <a:pPr eaLnBrk="1" hangingPunct="1">
              <a:lnSpc>
                <a:spcPct val="80000"/>
              </a:lnSpc>
            </a:pPr>
            <a:r>
              <a:rPr lang="bg-BG" sz="1600" smtClean="0"/>
              <a:t>    </a:t>
            </a:r>
            <a:r>
              <a:rPr lang="bg-BG" sz="1800" b="1" smtClean="0">
                <a:solidFill>
                  <a:srgbClr val="FF0000"/>
                </a:solidFill>
              </a:rPr>
              <a:t>а)</a:t>
            </a:r>
            <a:r>
              <a:rPr lang="bg-BG" sz="1800" b="1" smtClean="0"/>
              <a:t> Системата Business Planning and Control System (BPCS) е разработена от фирмата System Software Associates S.A. Ltd от Чикаго, САЩ и е една от най-популярните системи за управление на предприятия в света. С повече от 10 000 клиента е на едно от първите места по разпространение;</a:t>
            </a:r>
          </a:p>
          <a:p>
            <a:pPr eaLnBrk="1" hangingPunct="1">
              <a:lnSpc>
                <a:spcPct val="80000"/>
              </a:lnSpc>
            </a:pPr>
            <a:endParaRPr lang="bg-BG" sz="1800" b="1" smtClean="0"/>
          </a:p>
          <a:p>
            <a:pPr eaLnBrk="1" hangingPunct="1">
              <a:lnSpc>
                <a:spcPct val="80000"/>
              </a:lnSpc>
            </a:pPr>
            <a:r>
              <a:rPr lang="bg-BG" sz="1800" b="1" smtClean="0"/>
              <a:t>    </a:t>
            </a:r>
            <a:r>
              <a:rPr lang="bg-BG" sz="1800" b="1" smtClean="0">
                <a:solidFill>
                  <a:srgbClr val="FF0000"/>
                </a:solidFill>
              </a:rPr>
              <a:t>б)</a:t>
            </a:r>
            <a:r>
              <a:rPr lang="bg-BG" sz="1800" b="1" smtClean="0"/>
              <a:t> Системата eBPCS е предназначена за автоматизиране на производственото и финансовото планиране и управление. Системата представлява комплекс от всички необходими и напълно взаимно обвързани модули за автоматизация на стопанската дейност;</a:t>
            </a:r>
            <a:br>
              <a:rPr lang="bg-BG" sz="1800" b="1" smtClean="0"/>
            </a:br>
            <a:endParaRPr lang="bg-BG" sz="1800" b="1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23850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27" grpId="0" build="p" animBg="1"/>
      <p:bldP spid="522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571500"/>
            <a:ext cx="8229600" cy="328612"/>
          </a:xfrm>
        </p:spPr>
        <p:txBody>
          <a:bodyPr/>
          <a:lstStyle/>
          <a:p>
            <a:pPr eaLnBrk="1" hangingPunct="1"/>
            <a:endParaRPr lang="bg-BG" sz="40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616575"/>
          </a:xfrm>
          <a:solidFill>
            <a:srgbClr val="FFCCCC"/>
          </a:solidFill>
          <a:ln w="76200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в)</a:t>
            </a:r>
            <a:r>
              <a:rPr lang="bg-BG" sz="1800" b="1" smtClean="0"/>
              <a:t> Mодулите на eBPCS покриват функционално нуждите от цялостно информационно обслужване на производствената, финансово-счетоводната и снабдителската дейности и воденето на стоково-материалните ценности. Благодарение на пълната интеграция на системата, внедряването и настройката на тези модули ще даде възможност да се автоматизират всички рутинни дейности по обработката на информацията за посочените по-горе области, да се максимизира нейната достоверност и да се минимизира документооборота;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sz="1800" b="1" smtClean="0"/>
              <a:t>     </a:t>
            </a:r>
            <a:r>
              <a:rPr lang="bg-BG" sz="1800" b="1" smtClean="0">
                <a:solidFill>
                  <a:srgbClr val="FF0000"/>
                </a:solidFill>
              </a:rPr>
              <a:t>г)</a:t>
            </a:r>
            <a:r>
              <a:rPr lang="bg-BG" sz="1800" b="1" smtClean="0"/>
              <a:t> АКСИОР ООД – оторизиран представител на SSA Ltd.</a:t>
            </a:r>
            <a:r>
              <a:rPr lang="bg-BG" sz="1800" smtClean="0"/>
              <a:t> </a:t>
            </a:r>
            <a:r>
              <a:rPr lang="bg-BG" sz="1800" b="1" smtClean="0"/>
              <a:t>Фирма АКСИОР предлага пълния набор от продукти и услуги за инсталирането на системата eBPCS (Business Planning and Control System) на фирмата SSA S.A. от Чикаго, САЩ;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д)</a:t>
            </a:r>
            <a:r>
              <a:rPr lang="bg-BG" sz="1800" b="1" smtClean="0"/>
              <a:t> В процеса на съвместната работа на специалистите на клиента и на АКСИОР настъпва приспособяване и настройка към потребностите на клиента на всеки модул съобразно с предварително проектираните цели и изисквания. Характерно за внедряването на BPCS е, че специалистите на клиента участват в проектирането и внедряването на системата. Ефективността на този подход е доказана в дългогодишната работа на SSA с повече от 10 000 клиента по целия свят.</a:t>
            </a:r>
            <a:br>
              <a:rPr lang="bg-BG" sz="1800" b="1" smtClean="0"/>
            </a:br>
            <a:endParaRPr lang="bg-BG" sz="1800" b="1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  <p:bldP spid="532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5113337"/>
          </a:xfrm>
          <a:solidFill>
            <a:srgbClr val="CCCC00"/>
          </a:solidFill>
          <a:ln w="76200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>
                <a:solidFill>
                  <a:srgbClr val="FF0000"/>
                </a:solidFill>
              </a:rPr>
              <a:t>е)</a:t>
            </a:r>
            <a:r>
              <a:rPr lang="bg-BG" sz="1800" b="1" smtClean="0"/>
              <a:t> BPCS е внедрен в някои от най-големите и най-важни в своите отрасли промишлени предприятия в България. Специалистите на AКСИОР успешно са внедрили BPCS в следните предприятия: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ФАЯНС – Каспичан (Санитарен фаянс)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БЕЛОПАЛ – Белослав (Стъкларска промишленост)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ПЕЧАТНИЦА на БНБ – София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Други внедрявания на BPCS има в: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СПАРКИ – ЕЛТОС – Ловеч (Електро оборудване)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СО MAT – София (Транспорт)</a:t>
            </a:r>
            <a:br>
              <a:rPr lang="bg-BG" sz="1800" b="1" smtClean="0"/>
            </a:br>
            <a:r>
              <a:rPr lang="bg-BG" sz="1800" b="1" smtClean="0"/>
              <a:t/>
            </a:r>
            <a:br>
              <a:rPr lang="bg-BG" sz="1800" b="1" smtClean="0"/>
            </a:br>
            <a:r>
              <a:rPr lang="bg-BG" sz="1800" b="1" smtClean="0"/>
              <a:t>АСАРЕЛ – МЕДЕТ – Панагюрище (Цветни метали)</a:t>
            </a:r>
            <a:br>
              <a:rPr lang="bg-BG" sz="1800" b="1" smtClean="0"/>
            </a:br>
            <a:endParaRPr lang="bg-BG" sz="1800" b="1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nimBg="1"/>
      <p:bldP spid="542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18488" cy="5543550"/>
          </a:xfrm>
          <a:solidFill>
            <a:srgbClr val="66FFFF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800" b="1" smtClean="0">
                <a:solidFill>
                  <a:srgbClr val="FF0000"/>
                </a:solidFill>
              </a:rPr>
              <a:t>ж)</a:t>
            </a:r>
            <a:r>
              <a:rPr lang="bg-BG" sz="2800" b="1" smtClean="0"/>
              <a:t> BPCS е напълно преведен на български и адаптиран към българското законодателство;</a:t>
            </a:r>
          </a:p>
          <a:p>
            <a:pPr eaLnBrk="1" hangingPunct="1"/>
            <a:endParaRPr lang="bg-BG" sz="2800" b="1" smtClean="0"/>
          </a:p>
          <a:p>
            <a:pPr eaLnBrk="1" hangingPunct="1"/>
            <a:r>
              <a:rPr lang="bg-BG" sz="2800" b="1" smtClean="0"/>
              <a:t/>
            </a:r>
            <a:br>
              <a:rPr lang="bg-BG" sz="2800" b="1" smtClean="0"/>
            </a:br>
            <a:r>
              <a:rPr lang="bg-BG" sz="2800" b="1" smtClean="0">
                <a:solidFill>
                  <a:srgbClr val="FF0000"/>
                </a:solidFill>
              </a:rPr>
              <a:t>з)</a:t>
            </a:r>
            <a:r>
              <a:rPr lang="bg-BG" sz="2800" b="1" smtClean="0"/>
              <a:t> Позицията на АКСИОР на българския пазар на информационни технологии, като един от най-добрите IBM бизнес партньори и успешни представители на SSA извежда АКСИОР на водещо място сред фирмите внедряващи ERPMRPII системи в България. </a:t>
            </a:r>
            <a:br>
              <a:rPr lang="bg-BG" sz="2800" b="1" smtClean="0"/>
            </a:br>
            <a:endParaRPr lang="bg-BG" sz="2800" b="1" smtClean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nimBg="1"/>
      <p:bldP spid="5530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1008063"/>
          </a:xfrm>
          <a:solidFill>
            <a:srgbClr val="CCFF33"/>
          </a:solidFill>
          <a:ln w="76200">
            <a:solidFill>
              <a:srgbClr val="66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2. Система ФИНИС </a:t>
            </a:r>
            <a:r>
              <a:rPr lang="en-US" sz="2000" b="1" smtClean="0"/>
              <a:t>(FINIS) – </a:t>
            </a:r>
            <a:r>
              <a:rPr lang="bg-BG" sz="2000" b="1" smtClean="0"/>
              <a:t>продукт на АКСИОР:</a:t>
            </a:r>
            <a:br>
              <a:rPr lang="bg-BG" sz="2000" b="1" smtClean="0"/>
            </a:br>
            <a:r>
              <a:rPr lang="bg-BG" sz="2000" b="1" smtClean="0">
                <a:solidFill>
                  <a:srgbClr val="FF0000"/>
                </a:solidFill>
              </a:rPr>
              <a:t>http://www.acsior.com/acsiord/WSA_man.asp?S=119&amp;R=128&amp;g1=10&amp;g3=97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276725"/>
          </a:xfrm>
          <a:solidFill>
            <a:srgbClr val="CC99FF"/>
          </a:solidFill>
          <a:ln w="76200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/>
              <a:t>Системата FINIS е предназначена за контрол на цялостния цикъл на търговската дейност на фирмата и реализираните приходи и разходи, свързани с нея. FINIS осигурява информационни и технологични средства за управление, оптимизация и оперативно планиране на дейността. Автоматизират се следните процеси: </a:t>
            </a:r>
            <a:br>
              <a:rPr lang="bg-BG" sz="2000" b="1" smtClean="0"/>
            </a:br>
            <a:r>
              <a:rPr lang="bg-BG" sz="2000" b="1" smtClean="0"/>
              <a:t/>
            </a:r>
            <a:br>
              <a:rPr lang="bg-BG" sz="2000" b="1" smtClean="0"/>
            </a:br>
            <a:r>
              <a:rPr lang="bg-BG" sz="2000" b="1" smtClean="0"/>
              <a:t>- контрол на доставки и продажби </a:t>
            </a:r>
            <a:br>
              <a:rPr lang="bg-BG" sz="2000" b="1" smtClean="0"/>
            </a:br>
            <a:r>
              <a:rPr lang="bg-BG" sz="2000" b="1" smtClean="0"/>
              <a:t>- управление на складовите наличности </a:t>
            </a:r>
            <a:br>
              <a:rPr lang="bg-BG" sz="2000" b="1" smtClean="0"/>
            </a:br>
            <a:r>
              <a:rPr lang="bg-BG" sz="2000" b="1" smtClean="0"/>
              <a:t>- управление на ценовата политика </a:t>
            </a:r>
            <a:br>
              <a:rPr lang="bg-BG" sz="2000" b="1" smtClean="0"/>
            </a:br>
            <a:r>
              <a:rPr lang="bg-BG" sz="2000" b="1" smtClean="0"/>
              <a:t>- управление на дейностите по продажбите </a:t>
            </a:r>
            <a:br>
              <a:rPr lang="bg-BG" sz="2000" b="1" smtClean="0"/>
            </a:br>
            <a:r>
              <a:rPr lang="bg-BG" sz="2000" b="1" smtClean="0"/>
              <a:t>- контрол на финансовата дейност </a:t>
            </a:r>
            <a:br>
              <a:rPr lang="bg-BG" sz="2000" b="1" smtClean="0"/>
            </a:br>
            <a:r>
              <a:rPr lang="bg-BG" sz="2000" b="1" smtClean="0"/>
              <a:t>- контрол и отчет на дейността на специалистите по продажбите </a:t>
            </a:r>
            <a:br>
              <a:rPr lang="bg-BG" sz="2000" b="1" smtClean="0"/>
            </a:br>
            <a:r>
              <a:rPr lang="bg-BG" sz="2000" b="1" smtClean="0"/>
              <a:t>- анализ на търговската и финансова дейност </a:t>
            </a:r>
            <a:br>
              <a:rPr lang="bg-BG" sz="2000" b="1" smtClean="0"/>
            </a:br>
            <a:r>
              <a:rPr lang="bg-BG" sz="2000" b="1" smtClean="0"/>
              <a:t>- анализ на пазара по отношение на клиенти и стоки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build="p" animBg="1"/>
      <p:bldP spid="563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785937"/>
          </a:xfrm>
          <a:solidFill>
            <a:srgbClr val="00FFCC"/>
          </a:solidFill>
          <a:ln w="76200">
            <a:solidFill>
              <a:srgbClr val="CC00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3. Магис - </a:t>
            </a:r>
            <a:r>
              <a:rPr lang="bg-BG" sz="4000" b="1" smtClean="0"/>
              <a:t>Magis - </a:t>
            </a:r>
            <a:r>
              <a:rPr lang="bg-BG" sz="2000" b="1" smtClean="0"/>
              <a:t>Автоматизирана Информационна Система за Митническо Агенство ( Продукт на ACSIOR )</a:t>
            </a:r>
            <a:br>
              <a:rPr lang="bg-BG" sz="2000" b="1" smtClean="0"/>
            </a:br>
            <a:r>
              <a:rPr lang="bg-BG" sz="2000" b="1" smtClean="0">
                <a:solidFill>
                  <a:srgbClr val="0000CC"/>
                </a:solidFill>
              </a:rPr>
              <a:t>http://www.acsior.com/acsiord/WSA_man.asp?S=115&amp;R=128&amp;g1=6&amp;g3=110</a:t>
            </a:r>
            <a:endParaRPr lang="bg-BG" sz="40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5400"/>
            <a:ext cx="8229600" cy="3384550"/>
          </a:xfrm>
          <a:solidFill>
            <a:srgbClr val="FFCC66"/>
          </a:solidFill>
          <a:ln w="76200">
            <a:solidFill>
              <a:srgbClr val="0066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/>
              <a:t>Автоматизираната система за информационно обслужване на митническото агенство осигурява информационни,технологични и програмно-технически средства за управление и оптимизиране на:</a:t>
            </a:r>
            <a:br>
              <a:rPr lang="bg-BG" sz="2000" b="1" smtClean="0"/>
            </a:br>
            <a:r>
              <a:rPr lang="bg-BG" sz="2000" b="1" smtClean="0"/>
              <a:t>-издаването на ЕАД</a:t>
            </a:r>
            <a:br>
              <a:rPr lang="bg-BG" sz="2000" b="1" smtClean="0"/>
            </a:br>
            <a:r>
              <a:rPr lang="bg-BG" sz="2000" b="1" smtClean="0"/>
              <a:t>-подготовка на манифести</a:t>
            </a:r>
            <a:br>
              <a:rPr lang="bg-BG" sz="2000" b="1" smtClean="0"/>
            </a:br>
            <a:r>
              <a:rPr lang="bg-BG" sz="2000" b="1" smtClean="0"/>
              <a:t>-контрол на режимите </a:t>
            </a:r>
            <a:br>
              <a:rPr lang="bg-BG" sz="2000" b="1" smtClean="0"/>
            </a:br>
            <a:r>
              <a:rPr lang="bg-BG" sz="2000" b="1" smtClean="0"/>
              <a:t>-контрол на задълженията</a:t>
            </a:r>
            <a:br>
              <a:rPr lang="bg-BG" sz="2000" b="1" smtClean="0"/>
            </a:br>
            <a:r>
              <a:rPr lang="bg-BG" sz="2000" b="1" smtClean="0"/>
              <a:t>-вътрешно нормативна уредба</a:t>
            </a:r>
            <a:br>
              <a:rPr lang="bg-BG" sz="2000" b="1" smtClean="0"/>
            </a:br>
            <a:r>
              <a:rPr lang="bg-BG" sz="2000" b="1" smtClean="0"/>
              <a:t>-пресмятане на митните сборове и допълнителни изисквания (препоръчителни и задължителни),се предоставят в on-line режим.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build="p" animBg="1"/>
      <p:bldP spid="573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88840"/>
            <a:ext cx="5544616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ОСНОВНИ ДОСТОЙНСТВА НА СИСТЕМАТА</a:t>
            </a:r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950" y="2552700"/>
            <a:ext cx="71278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Всеобхватност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по отношение на: бизнес процеси; бизнес структура; браншова ориентираност; мащаб и големина на организацията;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Гъвкавост и отвореност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модулна структура и организация. Ориентирана към награждане, модификация и развитие;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Интегрирация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системна и модулна;  технологична и процедурна; данни, информация, обработка, анализ, оценка и вземане на решения;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Мобилност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пълна отвореност и достъпност към съвременните таблети и смартфони и техните възможности за използване в бизнеса;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Интернет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силна насоченост към  Интернет-технологиите  и  виртуалното информационно пространство, чрез защита, сигурност, безопастност  и надеждност;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Многоезичност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възможности за обслужване на национални и мултинационални  фирми и корпорации;</a:t>
            </a:r>
          </a:p>
          <a:p>
            <a:pPr eaLnBrk="1" hangingPunct="1">
              <a:buClr>
                <a:srgbClr val="FF0000"/>
              </a:buClr>
              <a:buSzPct val="125000"/>
              <a:buFont typeface="Calibri" pitchFamily="34" charset="0"/>
              <a:buAutoNum type="arabicPeriod"/>
            </a:pPr>
            <a:r>
              <a:rPr lang="bg-BG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Консолидация и обобщаване  на отчети, документи и др. </a:t>
            </a:r>
            <a:r>
              <a:rPr lang="bg-BG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удобна система за холдинги, клъстери, акционерни дружество и т. н.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1641475"/>
          </a:xfrm>
          <a:solidFill>
            <a:srgbClr val="CCFF66"/>
          </a:solidFill>
          <a:ln w="7620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4. Система Мобил Трейд -</a:t>
            </a:r>
            <a:r>
              <a:rPr lang="bg-BG" sz="2000" b="1" smtClean="0"/>
              <a:t>MOBIL-TRADE - КОМПЛЕКСНА СИСТЕМА ЗА ДОСТАВКИ И ПРОДАЖБИ ЧРЕЗ ПРЕНОСИМИ ТЕРМИНАЛИ ОТ ТРАНСПОРТНИ СРЕДСТВА ( продукт на ACSIOR )</a:t>
            </a:r>
            <a:br>
              <a:rPr lang="bg-BG" sz="2000" b="1" smtClean="0"/>
            </a:br>
            <a:r>
              <a:rPr lang="bg-BG" sz="1800" b="1" smtClean="0">
                <a:solidFill>
                  <a:srgbClr val="0000CC"/>
                </a:solidFill>
              </a:rPr>
              <a:t>http://www.acsior.com/acsiord/WSA_man.asp?S=118&amp;R=128&amp;g1=9&amp;g3=96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673475"/>
          </a:xfrm>
          <a:solidFill>
            <a:srgbClr val="66CCFF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2000" b="1" smtClean="0"/>
              <a:t>Системата MOBIL-TRADE е съвременно програмно-техническо средство оптимизиращо дейностите на фирма по отношение на:</a:t>
            </a:r>
            <a:br>
              <a:rPr lang="bg-BG" sz="2000" b="1" smtClean="0"/>
            </a:br>
            <a:r>
              <a:rPr lang="bg-BG" sz="2000" b="1" smtClean="0"/>
              <a:t/>
            </a:r>
            <a:br>
              <a:rPr lang="bg-BG" sz="2000" b="1" smtClean="0"/>
            </a:br>
            <a:r>
              <a:rPr lang="bg-BG" sz="2000" b="1" smtClean="0"/>
              <a:t>- ефективно управление на разносната търговия, при което  автоматично се контролират и отчитат доставките и продажбите при клиента; </a:t>
            </a:r>
            <a:br>
              <a:rPr lang="bg-BG" sz="2000" b="1" smtClean="0"/>
            </a:br>
            <a:r>
              <a:rPr lang="bg-BG" sz="2000" b="1" smtClean="0"/>
              <a:t>- управление на складовите наличности; </a:t>
            </a:r>
            <a:br>
              <a:rPr lang="bg-BG" sz="2000" b="1" smtClean="0"/>
            </a:br>
            <a:r>
              <a:rPr lang="bg-BG" sz="2000" b="1" smtClean="0"/>
              <a:t>- реализиране на динамична ценова политика; </a:t>
            </a:r>
            <a:br>
              <a:rPr lang="bg-BG" sz="2000" b="1" smtClean="0"/>
            </a:br>
            <a:r>
              <a:rPr lang="bg-BG" sz="2000" b="1" smtClean="0"/>
              <a:t>- статистика на продажбите и клиентските поръчки; </a:t>
            </a:r>
            <a:br>
              <a:rPr lang="bg-BG" sz="2000" b="1" smtClean="0"/>
            </a:br>
            <a:r>
              <a:rPr lang="bg-BG" sz="2000" b="1" smtClean="0"/>
              <a:t>- следене състоянието на пазара по отношение на клиенти и тенденции на потреблението; </a:t>
            </a:r>
            <a:br>
              <a:rPr lang="bg-BG" sz="2000" b="1" smtClean="0"/>
            </a:br>
            <a:r>
              <a:rPr lang="bg-BG" sz="2000" b="1" smtClean="0"/>
              <a:t>- персонален контрол за дейността на служителите.</a:t>
            </a:r>
            <a:br>
              <a:rPr lang="bg-BG" sz="2000" b="1" smtClean="0"/>
            </a:br>
            <a:endParaRPr lang="bg-BG" sz="2000" b="1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build="p" animBg="1"/>
      <p:bldP spid="583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496300" cy="1209675"/>
          </a:xfrm>
          <a:solidFill>
            <a:srgbClr val="99CCFF"/>
          </a:solidFill>
          <a:ln w="7620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5. У Д И С - УПРАВЛЕНСКА ДЕЛОВОДНА ИНФОРМАЦИОННА СИСТЕМА ( продукт на ACSIOR )</a:t>
            </a:r>
            <a:br>
              <a:rPr lang="bg-BG" sz="2000" b="1" smtClean="0"/>
            </a:br>
            <a:r>
              <a:rPr lang="bg-BG" sz="1800" b="1" smtClean="0"/>
              <a:t>http://www.acsior.com/acsiord/WSA_man.asp?S=117&amp;R=128&amp;g1=8&amp;g3=95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3744912"/>
          </a:xfrm>
          <a:solidFill>
            <a:srgbClr val="FFFF99"/>
          </a:solidFill>
          <a:ln w="76200">
            <a:solidFill>
              <a:srgbClr val="FF99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000" b="1" smtClean="0"/>
              <a:t>а) Автоматизираната управленска деловодна информационна система осигурява цялостна информация, свързана с регистрацията, движението и контрола на документите както и свързаните с това задачи, отговорници и срокове;</a:t>
            </a:r>
          </a:p>
          <a:p>
            <a:pPr eaLnBrk="1" hangingPunct="1"/>
            <a:r>
              <a:rPr lang="bg-BG" sz="2000" b="1" smtClean="0"/>
              <a:t>б)</a:t>
            </a:r>
            <a:r>
              <a:rPr lang="bg-BG" sz="2000" smtClean="0"/>
              <a:t> </a:t>
            </a:r>
            <a:r>
              <a:rPr lang="bg-BG" sz="2000" b="1" smtClean="0"/>
              <a:t>Системата е изградена от три основни модула:</a:t>
            </a:r>
            <a:br>
              <a:rPr lang="bg-BG" sz="2000" b="1" smtClean="0"/>
            </a:br>
            <a:r>
              <a:rPr lang="bg-BG" sz="2000" b="1" smtClean="0"/>
              <a:t>     - регистрация; </a:t>
            </a:r>
            <a:br>
              <a:rPr lang="bg-BG" sz="2000" b="1" smtClean="0"/>
            </a:br>
            <a:r>
              <a:rPr lang="bg-BG" sz="2000" b="1" smtClean="0"/>
              <a:t>     - документообработка; </a:t>
            </a:r>
            <a:br>
              <a:rPr lang="bg-BG" sz="2000" b="1" smtClean="0"/>
            </a:br>
            <a:r>
              <a:rPr lang="bg-BG" sz="2000" b="1" smtClean="0"/>
              <a:t>     - модул за администриране.</a:t>
            </a:r>
          </a:p>
          <a:p>
            <a:pPr eaLnBrk="1" hangingPunct="1"/>
            <a:r>
              <a:rPr lang="bg-BG" sz="2000" b="1" smtClean="0"/>
              <a:t>в) Системата позволява вграждане и работа в Intranet среда.</a:t>
            </a:r>
            <a:r>
              <a:rPr lang="bg-BG" sz="2000" smtClean="0"/>
              <a:t> 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build="p" animBg="1"/>
      <p:bldP spid="593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1143000"/>
          </a:xfrm>
          <a:solidFill>
            <a:srgbClr val="99FF66"/>
          </a:solidFill>
          <a:ln w="76200">
            <a:solidFill>
              <a:srgbClr val="9966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2400" b="1" smtClean="0"/>
              <a:t>6. Десктоп БУЛСТАТ – Система за справки</a:t>
            </a:r>
            <a:br>
              <a:rPr lang="bg-BG" sz="2400" b="1" smtClean="0"/>
            </a:br>
            <a:r>
              <a:rPr lang="bg-BG" sz="1800" b="1" smtClean="0">
                <a:solidFill>
                  <a:srgbClr val="0000CC"/>
                </a:solidFill>
              </a:rPr>
              <a:t>http://www.acsior.com/acsiord/WSA_man.asp?S=114&amp;R=128&amp;g1=5&amp;g3=92</a:t>
            </a:r>
            <a:r>
              <a:rPr lang="bg-BG" sz="4000" smtClean="0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103687"/>
          </a:xfrm>
          <a:solidFill>
            <a:srgbClr val="99CCFF"/>
          </a:solidFill>
          <a:ln w="76200">
            <a:solidFill>
              <a:srgbClr val="FF669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А)</a:t>
            </a:r>
            <a:r>
              <a:rPr lang="bg-BG" sz="1600" b="1" smtClean="0"/>
              <a:t> Националната база данни БУЛСТАТ съдържа данни за всички регистрирани фирми в България от 1989г. насам. Тя черпи информацията си от Фирмените отделения на окръжните съдълища, където се съхраняват данните на Търговския регистър. Всеки нефизически субект в страната, който е регистриран, получава уникален код по БУЛСТАТ, с който той се идентифицира при извършване на стопанска дейност.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FF0000"/>
                </a:solidFill>
              </a:rPr>
              <a:t>Б)</a:t>
            </a:r>
            <a:r>
              <a:rPr lang="bg-BG" sz="1600" b="1" smtClean="0"/>
              <a:t> Приложението “Десктоп БУЛСТАТ” дава възможност за визуализиране на пълна информация за всяка фирма в България, като например:</a:t>
            </a:r>
            <a:br>
              <a:rPr lang="bg-BG" sz="1600" b="1" smtClean="0"/>
            </a:br>
            <a:r>
              <a:rPr lang="bg-BG" sz="1600" b="1" smtClean="0"/>
              <a:t>- собственици на фирмата;</a:t>
            </a:r>
            <a:br>
              <a:rPr lang="bg-BG" sz="1600" b="1" smtClean="0"/>
            </a:br>
            <a:r>
              <a:rPr lang="bg-BG" sz="1600" b="1" smtClean="0"/>
              <a:t>- дялово участие на собствениците в капитала на фирмата;</a:t>
            </a:r>
            <a:br>
              <a:rPr lang="bg-BG" sz="1600" b="1" smtClean="0"/>
            </a:br>
            <a:r>
              <a:rPr lang="bg-BG" sz="1600" b="1" smtClean="0"/>
              <a:t>- адресна регистрация на фирмата;</a:t>
            </a:r>
            <a:br>
              <a:rPr lang="bg-BG" sz="1600" b="1" smtClean="0"/>
            </a:br>
            <a:r>
              <a:rPr lang="bg-BG" sz="1600" b="1" smtClean="0"/>
              <a:t>- органи на управление</a:t>
            </a:r>
            <a:br>
              <a:rPr lang="bg-BG" sz="1600" b="1" smtClean="0"/>
            </a:br>
            <a:r>
              <a:rPr lang="bg-BG" sz="1600" b="1" smtClean="0"/>
              <a:t>- активност (действуваща или закрита)</a:t>
            </a:r>
            <a:br>
              <a:rPr lang="bg-BG" sz="1600" b="1" smtClean="0"/>
            </a:br>
            <a:r>
              <a:rPr lang="bg-BG" sz="1600" b="1" smtClean="0"/>
              <a:t>- основна дейност и др.</a:t>
            </a:r>
            <a:br>
              <a:rPr lang="bg-BG" sz="1600" b="1" smtClean="0"/>
            </a:br>
            <a:r>
              <a:rPr lang="bg-BG" sz="1600" b="1" smtClean="0">
                <a:solidFill>
                  <a:srgbClr val="0000CC"/>
                </a:solidFill>
              </a:rPr>
              <a:t>Търсенето в системата става по няколко критерия:</a:t>
            </a:r>
            <a:br>
              <a:rPr lang="bg-BG" sz="1600" b="1" smtClean="0">
                <a:solidFill>
                  <a:srgbClr val="0000CC"/>
                </a:solidFill>
              </a:rPr>
            </a:br>
            <a:r>
              <a:rPr lang="bg-BG" sz="1600" b="1" smtClean="0"/>
              <a:t>- код по БУЛСТАТ (ЕИК);</a:t>
            </a:r>
            <a:br>
              <a:rPr lang="bg-BG" sz="1600" b="1" smtClean="0"/>
            </a:br>
            <a:r>
              <a:rPr lang="bg-BG" sz="1600" b="1" smtClean="0"/>
              <a:t>- ЕГН;</a:t>
            </a:r>
            <a:br>
              <a:rPr lang="bg-BG" sz="1600" b="1" smtClean="0"/>
            </a:br>
            <a:r>
              <a:rPr lang="bg-BG" sz="1600" b="1" smtClean="0"/>
              <a:t>- наименование на фирма;</a:t>
            </a:r>
            <a:br>
              <a:rPr lang="bg-BG" sz="1600" b="1" smtClean="0"/>
            </a:br>
            <a:r>
              <a:rPr lang="bg-BG" sz="1600" b="1" smtClean="0"/>
              <a:t>- име на физическо лице.</a:t>
            </a:r>
            <a:br>
              <a:rPr lang="bg-BG" sz="1600" b="1" smtClean="0"/>
            </a:br>
            <a:endParaRPr lang="bg-BG" sz="1600" b="1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 build="p" animBg="1"/>
      <p:bldP spid="604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C66"/>
            </a:gs>
            <a:gs pos="50000">
              <a:srgbClr val="66FFFF"/>
            </a:gs>
            <a:gs pos="100000">
              <a:srgbClr val="FFCC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388" y="6237288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8137525" cy="777875"/>
          </a:xfrm>
          <a:prstGeom prst="rect">
            <a:avLst/>
          </a:prstGeom>
          <a:solidFill>
            <a:srgbClr val="FFFF00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4</a:t>
            </a:r>
            <a:r>
              <a:rPr lang="bg-BG" sz="2000" b="1">
                <a:latin typeface="Times New Roman" pitchFamily="18" charset="0"/>
              </a:rPr>
              <a:t>.1.АОИИ в системата за управление на бизнеса </a:t>
            </a:r>
            <a:r>
              <a:rPr lang="en-US" sz="2000" b="1">
                <a:latin typeface="Times New Roman" pitchFamily="18" charset="0"/>
              </a:rPr>
              <a:t>Progress Manager (ProMAN)</a:t>
            </a:r>
            <a:r>
              <a:rPr lang="bg-BG" sz="2000" b="1">
                <a:latin typeface="Times New Roman" pitchFamily="18" charset="0"/>
              </a:rPr>
              <a:t> на Финансофт ООД.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993062" cy="4456113"/>
          </a:xfrm>
          <a:prstGeom prst="rect">
            <a:avLst/>
          </a:prstGeom>
          <a:solidFill>
            <a:srgbClr val="66FFCC"/>
          </a:solidFill>
          <a:ln w="762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bg-BG" b="1">
                <a:solidFill>
                  <a:srgbClr val="FF3300"/>
                </a:solidFill>
                <a:latin typeface="Times New Roman" pitchFamily="18" charset="0"/>
              </a:rPr>
              <a:t>.1.1. Кратък профил на фирмата:</a:t>
            </a:r>
          </a:p>
          <a:p>
            <a:pPr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              </a:t>
            </a:r>
            <a:r>
              <a:rPr lang="bg-BG" b="1">
                <a:solidFill>
                  <a:srgbClr val="0000CC"/>
                </a:solidFill>
                <a:latin typeface="Times New Roman" pitchFamily="18" charset="0"/>
              </a:rPr>
              <a:t>а)</a:t>
            </a:r>
            <a:r>
              <a:rPr lang="bg-BG" b="1">
                <a:latin typeface="Times New Roman" pitchFamily="18" charset="0"/>
              </a:rPr>
              <a:t> Дружеството с ограничена отговорност ФИНАНСОФТ е основано през 1994 година </a:t>
            </a:r>
            <a:r>
              <a:rPr lang="en-US" b="1"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CC00CC"/>
                </a:solidFill>
                <a:latin typeface="Times New Roman" pitchFamily="18" charset="0"/>
              </a:rPr>
              <a:t>www.finansoft-bg.com</a:t>
            </a:r>
            <a:r>
              <a:rPr lang="en-US" b="1">
                <a:latin typeface="Times New Roman" pitchFamily="18" charset="0"/>
              </a:rPr>
              <a:t>)</a:t>
            </a:r>
            <a:r>
              <a:rPr lang="bg-BG" b="1">
                <a:latin typeface="Times New Roman" pitchFamily="18" charset="0"/>
              </a:rPr>
              <a:t>;</a:t>
            </a:r>
            <a:br>
              <a:rPr lang="bg-BG" b="1">
                <a:latin typeface="Times New Roman" pitchFamily="18" charset="0"/>
              </a:rPr>
            </a:br>
            <a:r>
              <a:rPr lang="bg-BG" b="1">
                <a:latin typeface="Times New Roman" pitchFamily="18" charset="0"/>
              </a:rPr>
              <a:t>              </a:t>
            </a:r>
            <a:r>
              <a:rPr lang="bg-BG" b="1">
                <a:solidFill>
                  <a:srgbClr val="0000CC"/>
                </a:solidFill>
                <a:latin typeface="Times New Roman" pitchFamily="18" charset="0"/>
              </a:rPr>
              <a:t>б)</a:t>
            </a:r>
            <a:r>
              <a:rPr lang="bg-BG" b="1">
                <a:latin typeface="Times New Roman" pitchFamily="18" charset="0"/>
              </a:rPr>
              <a:t> ProMAN се предлага на българския пазар от края на 1999 година. До края на юли 2002 година са осъществени 64 инсталации. По данни на IDG - Bulgaria, в посочения клас продукти ФИНАНСОФТ е направил 38% от общия брой инсталации;</a:t>
            </a:r>
            <a:br>
              <a:rPr lang="bg-BG" b="1">
                <a:latin typeface="Times New Roman" pitchFamily="18" charset="0"/>
              </a:rPr>
            </a:br>
            <a:r>
              <a:rPr lang="bg-BG" b="1">
                <a:latin typeface="Times New Roman" pitchFamily="18" charset="0"/>
              </a:rPr>
              <a:t>               </a:t>
            </a:r>
            <a:r>
              <a:rPr lang="bg-BG" b="1">
                <a:solidFill>
                  <a:srgbClr val="0000CC"/>
                </a:solidFill>
                <a:latin typeface="Times New Roman" pitchFamily="18" charset="0"/>
              </a:rPr>
              <a:t>в)</a:t>
            </a:r>
            <a:r>
              <a:rPr lang="bg-BG" b="1">
                <a:latin typeface="Times New Roman" pitchFamily="18" charset="0"/>
              </a:rPr>
              <a:t> Потребители на продуктите и консултациите на Финансофт са водещи на българския пазар фирми в широк спектър от отрасли на икономиката;</a:t>
            </a:r>
            <a:br>
              <a:rPr lang="bg-BG" b="1">
                <a:latin typeface="Times New Roman" pitchFamily="18" charset="0"/>
              </a:rPr>
            </a:br>
            <a:r>
              <a:rPr lang="bg-BG" b="1">
                <a:latin typeface="Times New Roman" pitchFamily="18" charset="0"/>
              </a:rPr>
              <a:t>               </a:t>
            </a:r>
            <a:r>
              <a:rPr lang="bg-BG" b="1">
                <a:solidFill>
                  <a:srgbClr val="0000CC"/>
                </a:solidFill>
                <a:latin typeface="Times New Roman" pitchFamily="18" charset="0"/>
              </a:rPr>
              <a:t>г)</a:t>
            </a:r>
            <a:r>
              <a:rPr lang="bg-BG" b="1">
                <a:latin typeface="Times New Roman" pitchFamily="18" charset="0"/>
              </a:rPr>
              <a:t> ФИНАНСОФТ ООД предлага целия спектър услуги, свързани с приложението на продуктите: обучение на потребители; обучение на системни администратори; проектиране на приложенията; консултации при внедряване; консултации при експлоатацията, както и общи консултации в сферата на управление на бизнеса.</a:t>
            </a:r>
            <a:r>
              <a:rPr lang="bg-BG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50000">
              <a:srgbClr val="FF99FF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50825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58888" y="260350"/>
            <a:ext cx="6121400" cy="366713"/>
          </a:xfrm>
          <a:prstGeom prst="rect">
            <a:avLst/>
          </a:prstGeom>
          <a:solidFill>
            <a:srgbClr val="66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4.1.2. АОИИ в общата архитектура на </a:t>
            </a:r>
            <a:r>
              <a:rPr lang="en-US" b="1">
                <a:latin typeface="Times New Roman" pitchFamily="18" charset="0"/>
              </a:rPr>
              <a:t>Progress Manager:</a:t>
            </a:r>
            <a:endParaRPr lang="bg-BG" b="1">
              <a:latin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42988" y="836613"/>
            <a:ext cx="7775575" cy="423862"/>
          </a:xfrm>
          <a:prstGeom prst="rect">
            <a:avLst/>
          </a:prstGeom>
          <a:solidFill>
            <a:srgbClr val="FFFF00"/>
          </a:soli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а) Управление на Ресурси и складове;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1550" y="1484313"/>
            <a:ext cx="7775575" cy="423862"/>
          </a:xfrm>
          <a:prstGeom prst="rect">
            <a:avLst/>
          </a:prstGeom>
          <a:solidFill>
            <a:srgbClr val="66FFFF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б) Управление на Търговията;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971550" y="2133600"/>
            <a:ext cx="7775575" cy="423863"/>
          </a:xfrm>
          <a:prstGeom prst="rect">
            <a:avLst/>
          </a:prstGeom>
          <a:solidFill>
            <a:srgbClr val="FFCC66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в) Продуктов мениджмънт и управление на производството;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971550" y="2781300"/>
            <a:ext cx="7775575" cy="423863"/>
          </a:xfrm>
          <a:prstGeom prst="rect">
            <a:avLst/>
          </a:prstGeom>
          <a:solidFill>
            <a:srgbClr val="99CCFF"/>
          </a:soli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г) Управление на услугите;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71550" y="3429000"/>
            <a:ext cx="7775575" cy="423863"/>
          </a:xfrm>
          <a:prstGeom prst="rect">
            <a:avLst/>
          </a:prstGeom>
          <a:solidFill>
            <a:srgbClr val="FFCC00"/>
          </a:solidFill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д) Дълготрайни активи;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971550" y="4076700"/>
            <a:ext cx="7775575" cy="423863"/>
          </a:xfrm>
          <a:prstGeom prst="rect">
            <a:avLst/>
          </a:prstGeom>
          <a:solidFill>
            <a:srgbClr val="00FF00"/>
          </a:solidFill>
          <a:ln w="5715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е) Управление на Себестойността;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042988" y="4724400"/>
            <a:ext cx="7775575" cy="423863"/>
          </a:xfrm>
          <a:prstGeom prst="rect">
            <a:avLst/>
          </a:prstGeom>
          <a:solidFill>
            <a:srgbClr val="CCCCFF"/>
          </a:solidFill>
          <a:ln w="571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ж) Бюджети, лихви и валути;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042988" y="5373688"/>
            <a:ext cx="7775575" cy="423862"/>
          </a:xfrm>
          <a:prstGeom prst="rect">
            <a:avLst/>
          </a:prstGeom>
          <a:solidFill>
            <a:srgbClr val="FF9999"/>
          </a:solidFill>
          <a:ln w="57150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з) Счетоводство и финанси.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323850" y="404813"/>
            <a:ext cx="93503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23850" y="404813"/>
            <a:ext cx="0" cy="51117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23850" y="1052513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23850" y="1700213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23850" y="23495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23850" y="29972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323850" y="36449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23850" y="4292600"/>
            <a:ext cx="6477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323850" y="4868863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323850" y="5516563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57188"/>
            <a:ext cx="8229600" cy="792162"/>
          </a:xfrm>
          <a:solidFill>
            <a:srgbClr val="CCE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1800" b="1" smtClean="0"/>
              <a:t>4.2. АОИИ в корпоративната система за управление на бизнеса СОНИТА </a:t>
            </a:r>
            <a:r>
              <a:rPr lang="en-US" sz="1800" b="1" smtClean="0"/>
              <a:t> R3</a:t>
            </a:r>
            <a:r>
              <a:rPr lang="bg-BG" sz="1800" b="1" smtClean="0"/>
              <a:t> на СОНИТА Консулт ЕООД.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8138"/>
            <a:ext cx="8229600" cy="4206875"/>
          </a:xfr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0000FF"/>
                </a:solidFill>
              </a:rPr>
              <a:t>3.2.1. Кратка характеристика на фирмата и системата: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0000FF"/>
                </a:solidFill>
              </a:rPr>
              <a:t>             </a:t>
            </a:r>
            <a:r>
              <a:rPr lang="bg-BG" sz="1800" b="1" smtClean="0">
                <a:solidFill>
                  <a:srgbClr val="006600"/>
                </a:solidFill>
              </a:rPr>
              <a:t>а)</a:t>
            </a:r>
            <a:r>
              <a:rPr lang="bg-BG" sz="1800" b="1" smtClean="0"/>
              <a:t> Сонита Консулт ЕООД предлага на всички свои клиенти цялостно комплексно обслужване на техните информационни потребности </a:t>
            </a:r>
            <a:r>
              <a:rPr lang="en-US" sz="1800" b="1" smtClean="0"/>
              <a:t>(</a:t>
            </a:r>
            <a:r>
              <a:rPr lang="en-US" sz="2000" b="1" smtClean="0">
                <a:solidFill>
                  <a:srgbClr val="FF0000"/>
                </a:solidFill>
              </a:rPr>
              <a:t>www.siopro.com</a:t>
            </a:r>
            <a:r>
              <a:rPr lang="en-US" sz="1800" b="1" smtClean="0"/>
              <a:t>)</a:t>
            </a:r>
            <a:r>
              <a:rPr lang="bg-BG" sz="1800" b="1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/>
              <a:t>             </a:t>
            </a:r>
            <a:r>
              <a:rPr lang="bg-BG" sz="1800" b="1" smtClean="0">
                <a:solidFill>
                  <a:srgbClr val="006600"/>
                </a:solidFill>
              </a:rPr>
              <a:t>б)</a:t>
            </a:r>
            <a:r>
              <a:rPr lang="bg-BG" sz="1800" b="1" smtClean="0"/>
              <a:t> Сонита R3 е корпоративна система за управление на бизнеса, независимо от спецификата и мащабите на фирмата;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smtClean="0"/>
              <a:t> </a:t>
            </a:r>
            <a:r>
              <a:rPr lang="en-US" sz="1800" smtClean="0"/>
              <a:t>            </a:t>
            </a:r>
            <a:r>
              <a:rPr lang="bg-BG" sz="1800" b="1" smtClean="0">
                <a:solidFill>
                  <a:srgbClr val="006600"/>
                </a:solidFill>
              </a:rPr>
              <a:t>в)</a:t>
            </a:r>
            <a:r>
              <a:rPr lang="bg-BG" sz="1800" b="1" smtClean="0"/>
              <a:t> Системата е инсталирана и работи в: Меркурий – гр. Габрово, Водно сдружение Южни води ООД – гр. Бургас и др.;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/>
              <a:t>             </a:t>
            </a:r>
            <a:r>
              <a:rPr lang="bg-BG" sz="1800" b="1" smtClean="0">
                <a:solidFill>
                  <a:srgbClr val="006600"/>
                </a:solidFill>
              </a:rPr>
              <a:t>г)</a:t>
            </a:r>
            <a:r>
              <a:rPr lang="bg-BG" sz="1800" b="1" smtClean="0"/>
              <a:t> СОНИТА R3 е съвременна информационна система, реализрана на базата на модерна обектно-ориентирана Клиент/Сървер технология</a:t>
            </a:r>
            <a:r>
              <a:rPr lang="bg-BG" sz="180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smtClean="0"/>
              <a:t>             </a:t>
            </a:r>
            <a:r>
              <a:rPr lang="bg-BG" sz="1800" b="1" smtClean="0">
                <a:solidFill>
                  <a:srgbClr val="006600"/>
                </a:solidFill>
              </a:rPr>
              <a:t>д)</a:t>
            </a:r>
            <a:r>
              <a:rPr lang="bg-BG" sz="1800" b="1" smtClean="0"/>
              <a:t> Системата е изградена на модулен принцип и всеки отделен модул има самостоятелна цена.  Потребителят може да конфигурира своята система от произволен брой модули, които в последствие може да надгражда.</a:t>
            </a:r>
            <a:endParaRPr lang="bg-BG" sz="18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build="p" animBg="1"/>
      <p:bldP spid="819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0825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692275" y="260350"/>
            <a:ext cx="5400675" cy="366713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4.2.2.АОИИ в общия модел на СОНИТА </a:t>
            </a:r>
            <a:r>
              <a:rPr lang="en-US" b="1">
                <a:latin typeface="Times New Roman" pitchFamily="18" charset="0"/>
              </a:rPr>
              <a:t>R3</a:t>
            </a:r>
            <a:r>
              <a:rPr lang="bg-BG" b="1">
                <a:latin typeface="Times New Roman" pitchFamily="18" charset="0"/>
              </a:rPr>
              <a:t>: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03350" y="908050"/>
            <a:ext cx="7058025" cy="423863"/>
          </a:xfrm>
          <a:prstGeom prst="rect">
            <a:avLst/>
          </a:prstGeom>
          <a:solidFill>
            <a:srgbClr val="CCFF99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а) Финансово счетоводство;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03350" y="1557338"/>
            <a:ext cx="7058025" cy="423862"/>
          </a:xfrm>
          <a:prstGeom prst="rect">
            <a:avLst/>
          </a:prstGeom>
          <a:solidFill>
            <a:srgbClr val="FFFF66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б) Каса;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331913" y="2205038"/>
            <a:ext cx="7058025" cy="423862"/>
          </a:xfrm>
          <a:prstGeom prst="rect">
            <a:avLst/>
          </a:prstGeom>
          <a:solidFill>
            <a:srgbClr val="CCCCFF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в) Управление на материали;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331913" y="2852738"/>
            <a:ext cx="7058025" cy="423862"/>
          </a:xfrm>
          <a:prstGeom prst="rect">
            <a:avLst/>
          </a:prstGeom>
          <a:solidFill>
            <a:srgbClr val="99FFCC"/>
          </a:solidFill>
          <a:ln w="571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г) Продажби и дистрибуция;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331913" y="3500438"/>
            <a:ext cx="7058025" cy="423862"/>
          </a:xfrm>
          <a:prstGeom prst="rect">
            <a:avLst/>
          </a:prstGeom>
          <a:solidFill>
            <a:srgbClr val="CCCC00"/>
          </a:soli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д) Управление на човешките ресурси;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331913" y="4149725"/>
            <a:ext cx="7058025" cy="423863"/>
          </a:xfrm>
          <a:prstGeom prst="rect">
            <a:avLst/>
          </a:prstGeom>
          <a:solidFill>
            <a:srgbClr val="FFCC00"/>
          </a:solidFill>
          <a:ln w="57150">
            <a:solidFill>
              <a:srgbClr val="00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е) Прогнозиране и планиране;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331913" y="4797425"/>
            <a:ext cx="7058025" cy="423863"/>
          </a:xfrm>
          <a:prstGeom prst="rect">
            <a:avLst/>
          </a:prstGeom>
          <a:solidFill>
            <a:srgbClr val="9999FF"/>
          </a:solidFill>
          <a:ln w="5715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ж) Производство и себестойност;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31913" y="5445125"/>
            <a:ext cx="7058025" cy="423863"/>
          </a:xfrm>
          <a:prstGeom prst="rect">
            <a:avLst/>
          </a:prstGeom>
          <a:solidFill>
            <a:srgbClr val="00FFCC"/>
          </a:solidFill>
          <a:ln w="57150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з) Управление на дълготрайните активи и др.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468313" y="476250"/>
            <a:ext cx="1223962" cy="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68313" y="476250"/>
            <a:ext cx="0" cy="5257800"/>
          </a:xfrm>
          <a:prstGeom prst="line">
            <a:avLst/>
          </a:prstGeom>
          <a:noFill/>
          <a:ln w="5715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68313" y="1125538"/>
            <a:ext cx="935037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68313" y="1773238"/>
            <a:ext cx="935037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68313" y="2420938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68313" y="3068638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68313" y="3716338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68313" y="4365625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68313" y="5013325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68313" y="5734050"/>
            <a:ext cx="8636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 animBg="1"/>
      <p:bldP spid="9233" grpId="0" animBg="1"/>
      <p:bldP spid="9234" grpId="0" animBg="1"/>
      <p:bldP spid="9235" grpId="0" animBg="1"/>
      <p:bldP spid="9236" grpId="0" animBg="1"/>
      <p:bldP spid="92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  <a:solidFill>
            <a:srgbClr val="33CCFF"/>
          </a:solidFill>
          <a:ln w="76200">
            <a:solidFill>
              <a:srgbClr val="CC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4.3. АОИИ в информационна система с разширена функционалност – </a:t>
            </a:r>
            <a:r>
              <a:rPr lang="en-US" sz="1800" b="1" smtClean="0"/>
              <a:t>Microinvest.</a:t>
            </a:r>
            <a:endParaRPr lang="bg-BG" sz="18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84663"/>
          </a:xfrm>
          <a:solidFill>
            <a:srgbClr val="CC99FF"/>
          </a:solidFill>
          <a:ln w="76200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FF0000"/>
                </a:solidFill>
              </a:rPr>
              <a:t>3.3.1. Кратка характеристика на </a:t>
            </a:r>
            <a:r>
              <a:rPr lang="en-US" sz="1800" b="1" smtClean="0">
                <a:solidFill>
                  <a:srgbClr val="FF0000"/>
                </a:solidFill>
              </a:rPr>
              <a:t>Microinvest:</a:t>
            </a:r>
            <a:endParaRPr lang="bg-BG" sz="18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а) фирмата е създадена през 1984 г. и е специализирана в областта на приложния софтуер, ориентиран към предприятията, фирмите и организациите от българската икономическа действителност;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б) разработките на фирмата са изградени на модулен принцип и могат да се внедряват и използват, както самостоятелно, а така също и различна комбинация, в зависимост от нуждите на конкретните потребители;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   в) фирмата има сайт в </a:t>
            </a:r>
            <a:r>
              <a:rPr lang="en-US" sz="1800" b="1" smtClean="0"/>
              <a:t>Internet (</a:t>
            </a:r>
            <a:r>
              <a:rPr lang="en-US" sz="2400" b="1" smtClean="0">
                <a:solidFill>
                  <a:srgbClr val="FF0000"/>
                </a:solidFill>
              </a:rPr>
              <a:t>www.microinvest.net</a:t>
            </a:r>
            <a:r>
              <a:rPr lang="en-US" sz="1800" b="1" smtClean="0"/>
              <a:t>)</a:t>
            </a:r>
            <a:r>
              <a:rPr lang="bg-BG" sz="1800" b="1" smtClean="0"/>
              <a:t>, на който са представени продуктите, техните функционални възможности, както и предоставянето на демо-версии, които могат да се изтеглят безплатно.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0825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build="p" animBg="1"/>
      <p:bldP spid="102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55650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538163"/>
            <a:ext cx="8280400" cy="992187"/>
          </a:xfrm>
          <a:prstGeom prst="rect">
            <a:avLst/>
          </a:prstGeo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4.3.2. АОИИ в архитектурата на  приложните програмни продукти на </a:t>
            </a:r>
            <a:r>
              <a:rPr lang="en-US" b="1">
                <a:latin typeface="Times New Roman" pitchFamily="18" charset="0"/>
              </a:rPr>
              <a:t>Microinvest</a:t>
            </a:r>
            <a:r>
              <a:rPr lang="bg-BG" b="1">
                <a:latin typeface="Times New Roman" pitchFamily="18" charset="0"/>
              </a:rPr>
              <a:t> и възможностите за тяхното приложение в информационните системи на предприятията, фирмите и корпорациите.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87450" y="3716338"/>
            <a:ext cx="2087563" cy="898525"/>
          </a:xfrm>
          <a:prstGeom prst="rect">
            <a:avLst/>
          </a:prstGeom>
          <a:solidFill>
            <a:srgbClr val="00FF00"/>
          </a:solidFill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400">
                <a:latin typeface="Times New Roman" pitchFamily="18" charset="0"/>
              </a:rPr>
              <a:t>1.</a:t>
            </a:r>
            <a:r>
              <a:rPr lang="en-US" sz="2400">
                <a:latin typeface="Times New Roman" pitchFamily="18" charset="0"/>
              </a:rPr>
              <a:t>Microinvest</a:t>
            </a:r>
            <a:br>
              <a:rPr lang="en-US" sz="2400">
                <a:latin typeface="Times New Roman" pitchFamily="18" charset="0"/>
              </a:rPr>
            </a:br>
            <a:r>
              <a:rPr lang="bg-BG" sz="2400">
                <a:latin typeface="Times New Roman" pitchFamily="18" charset="0"/>
              </a:rPr>
              <a:t>Делта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140200" y="2349500"/>
            <a:ext cx="4535488" cy="4013200"/>
          </a:xfrm>
          <a:prstGeom prst="rect">
            <a:avLst/>
          </a:prstGeom>
          <a:solidFill>
            <a:srgbClr val="66FFFF"/>
          </a:solidFill>
          <a:ln w="7620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 i="1">
                <a:latin typeface="Times New Roman" pitchFamily="18" charset="0"/>
              </a:rPr>
              <a:t>Microinvest</a:t>
            </a:r>
            <a:r>
              <a:rPr lang="bg-BG" b="1">
                <a:latin typeface="Times New Roman" pitchFamily="18" charset="0"/>
              </a:rPr>
              <a:t> Делта е многофункционална програма за двустранно фирмено счетоводство, създадена и действаща според изискванията на българското законодателство. Лесна и удобна за научаване и използване, тя спестява много време и оперативна работа на счетоводителя. Гъвкавата й структура позволява бързо да бъде адаптирана към новите нормативни изисквания. В </a:t>
            </a:r>
            <a:r>
              <a:rPr lang="bg-BG" b="1" i="1">
                <a:latin typeface="Times New Roman" pitchFamily="18" charset="0"/>
              </a:rPr>
              <a:t>Microinvest</a:t>
            </a:r>
            <a:r>
              <a:rPr lang="bg-BG" b="1">
                <a:latin typeface="Times New Roman" pitchFamily="18" charset="0"/>
              </a:rPr>
              <a:t> Делта е вградена възможност за водене на счетоводство на повече от една фирми с прехвърляне на салда от една счетоводна година в следваща.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539750" y="1557338"/>
            <a:ext cx="71438" cy="53006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11188" y="4149725"/>
            <a:ext cx="576262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3276600" y="4149725"/>
            <a:ext cx="935038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55650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47813" y="2986088"/>
            <a:ext cx="1871662" cy="1541462"/>
          </a:xfrm>
          <a:prstGeom prst="rect">
            <a:avLst/>
          </a:prstGeom>
          <a:solidFill>
            <a:srgbClr val="33CCCC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2. Microinvest</a:t>
            </a:r>
            <a:br>
              <a:rPr lang="en-US" b="1">
                <a:latin typeface="Times New Roman" pitchFamily="18" charset="0"/>
              </a:rPr>
            </a:br>
            <a:r>
              <a:rPr lang="bg-BG" b="1">
                <a:latin typeface="Times New Roman" pitchFamily="18" charset="0"/>
              </a:rPr>
              <a:t>Склад</a:t>
            </a:r>
            <a:br>
              <a:rPr lang="bg-BG" b="1">
                <a:latin typeface="Times New Roman" pitchFamily="18" charset="0"/>
              </a:rPr>
            </a:br>
            <a:r>
              <a:rPr lang="bg-BG" b="1">
                <a:latin typeface="Times New Roman" pitchFamily="18" charset="0"/>
              </a:rPr>
              <a:t/>
            </a:r>
            <a:br>
              <a:rPr lang="bg-BG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(Microinvest</a:t>
            </a:r>
            <a:br>
              <a:rPr lang="en-US" b="1">
                <a:latin typeface="Times New Roman" pitchFamily="18" charset="0"/>
              </a:rPr>
            </a:br>
            <a:r>
              <a:rPr lang="en-US" b="1">
                <a:latin typeface="Times New Roman" pitchFamily="18" charset="0"/>
              </a:rPr>
              <a:t>Junior)</a:t>
            </a:r>
            <a:endParaRPr lang="bg-BG" b="1">
              <a:latin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56100" y="1042988"/>
            <a:ext cx="4248150" cy="5111750"/>
          </a:xfrm>
          <a:prstGeom prst="rect">
            <a:avLst/>
          </a:prstGeom>
          <a:solidFill>
            <a:srgbClr val="9999FF"/>
          </a:solidFill>
          <a:ln w="76200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b="1" i="1">
                <a:latin typeface="Times New Roman" pitchFamily="18" charset="0"/>
              </a:rPr>
              <a:t>Microinvest</a:t>
            </a:r>
            <a:r>
              <a:rPr lang="bg-BG" b="1">
                <a:latin typeface="Times New Roman" pitchFamily="18" charset="0"/>
              </a:rPr>
              <a:t> Junior е уникална по рода си складова програма, предназначена за всички, които следят складови наличности и издават фактури. В програмата са включени номенклатура от стоки и партньори и стандартните операции като Доставка, Продажба и Ревизия. Програмата издава складови разписки, данъчни и опростени фактури и има връзка с касов апарат и бар-код четец. В </a:t>
            </a:r>
            <a:r>
              <a:rPr lang="bg-BG" b="1" i="1">
                <a:latin typeface="Times New Roman" pitchFamily="18" charset="0"/>
              </a:rPr>
              <a:t>Microinvest</a:t>
            </a:r>
            <a:r>
              <a:rPr lang="bg-BG" b="1">
                <a:latin typeface="Times New Roman" pitchFamily="18" charset="0"/>
              </a:rPr>
              <a:t> Junior е вграден метода на среднопретеглената цена и програмата е много подходяща за аналитично следене на наличностите от стоки и материали. </a:t>
            </a:r>
            <a:br>
              <a:rPr lang="bg-BG" b="1">
                <a:latin typeface="Times New Roman" pitchFamily="18" charset="0"/>
              </a:rPr>
            </a:br>
            <a:endParaRPr lang="bg-BG" b="1">
              <a:latin typeface="Times New Roman" pitchFamily="18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55650" y="3716338"/>
            <a:ext cx="792163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419475" y="3716338"/>
            <a:ext cx="9366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293" grpId="0" animBg="1"/>
      <p:bldP spid="12294" grpId="0" animBg="1"/>
      <p:bldP spid="122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88840"/>
            <a:ext cx="56886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ФИЛОСОФИЯ И ПРИНЦИПНА АРХИТЕКТУРА</a:t>
            </a:r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4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92375"/>
            <a:ext cx="6842125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403350" y="2554288"/>
            <a:ext cx="2305050" cy="1993900"/>
          </a:xfrm>
          <a:prstGeom prst="rect">
            <a:avLst/>
          </a:prstGeom>
          <a:solidFill>
            <a:srgbClr val="FFCCFF"/>
          </a:solidFill>
          <a:ln w="76200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Microinvest</a:t>
            </a:r>
            <a:br>
              <a:rPr lang="en-US" sz="2400" b="1">
                <a:latin typeface="Times New Roman" pitchFamily="18" charset="0"/>
              </a:rPr>
            </a:br>
            <a:r>
              <a:rPr lang="bg-BG" sz="2400" b="1">
                <a:latin typeface="Times New Roman" pitchFamily="18" charset="0"/>
              </a:rPr>
              <a:t>Приходи и</a:t>
            </a:r>
            <a:br>
              <a:rPr lang="bg-BG" sz="2400" b="1">
                <a:latin typeface="Times New Roman" pitchFamily="18" charset="0"/>
              </a:rPr>
            </a:br>
            <a:r>
              <a:rPr lang="bg-BG" sz="2400" b="1">
                <a:latin typeface="Times New Roman" pitchFamily="18" charset="0"/>
              </a:rPr>
              <a:t>разходи</a:t>
            </a:r>
            <a:br>
              <a:rPr lang="bg-BG" sz="2400" b="1">
                <a:latin typeface="Times New Roman" pitchFamily="18" charset="0"/>
              </a:rPr>
            </a:br>
            <a:r>
              <a:rPr lang="en-US" sz="2400" b="1">
                <a:latin typeface="Times New Roman" pitchFamily="18" charset="0"/>
              </a:rPr>
              <a:t>(Microinvest</a:t>
            </a:r>
            <a:br>
              <a:rPr lang="en-US" sz="2400" b="1">
                <a:latin typeface="Times New Roman" pitchFamily="18" charset="0"/>
              </a:rPr>
            </a:br>
            <a:r>
              <a:rPr lang="en-US" sz="2400" b="1">
                <a:latin typeface="Times New Roman" pitchFamily="18" charset="0"/>
              </a:rPr>
              <a:t>Profits)</a:t>
            </a:r>
            <a:endParaRPr lang="bg-BG" sz="2400" b="1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859338" y="754063"/>
            <a:ext cx="3816350" cy="5349875"/>
          </a:xfrm>
          <a:prstGeom prst="rect">
            <a:avLst/>
          </a:prstGeom>
          <a:solidFill>
            <a:srgbClr val="66FF99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2000" b="1" i="1">
                <a:latin typeface="Times New Roman" pitchFamily="18" charset="0"/>
              </a:rPr>
              <a:t>Microinvest</a:t>
            </a:r>
            <a:r>
              <a:rPr lang="bg-BG" sz="2000" b="1">
                <a:latin typeface="Times New Roman" pitchFamily="18" charset="0"/>
              </a:rPr>
              <a:t> Profits: Най-добрият начин да следите Вашите приходи и разходи (фирмени, лични или семейни). Дефинирайте дървовидна структура на приходите и разходите си, въведете елементите и създавайте справки. Програмата е разработена за USA и е адаптирана за нашите условия. Без ограничения като вид, срок и дълбочина на прихода и разхода. Програмата поддържа множество справки и много добра помощна система. 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539750" y="3500438"/>
            <a:ext cx="8636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708400" y="3429000"/>
            <a:ext cx="1150938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87450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  <p:bldP spid="13318" grpId="0" animBg="1"/>
      <p:bldP spid="133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16013" y="6021388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19250" y="2122488"/>
            <a:ext cx="2305050" cy="2301875"/>
          </a:xfrm>
          <a:prstGeom prst="rect">
            <a:avLst/>
          </a:prstGeom>
          <a:solidFill>
            <a:srgbClr val="FF9933"/>
          </a:solidFill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>
                <a:latin typeface="Times New Roman" pitchFamily="18" charset="0"/>
              </a:rPr>
              <a:t>Програмен продукт за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попълване на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платежни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документи</a:t>
            </a:r>
            <a:br>
              <a:rPr lang="bg-BG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(Microinvest</a:t>
            </a:r>
            <a:br>
              <a:rPr lang="en-US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FotmScript)</a:t>
            </a:r>
            <a:endParaRPr lang="bg-BG" sz="2000" b="1">
              <a:latin typeface="Times New Roman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076825" y="1125538"/>
            <a:ext cx="3743325" cy="4435475"/>
          </a:xfrm>
          <a:prstGeom prst="rect">
            <a:avLst/>
          </a:prstGeom>
          <a:solidFill>
            <a:srgbClr val="FF99FF"/>
          </a:solidFill>
          <a:ln w="76200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g-BG" sz="2000" b="1" i="1">
                <a:latin typeface="Times New Roman" pitchFamily="18" charset="0"/>
              </a:rPr>
              <a:t>Microinvest</a:t>
            </a:r>
            <a:r>
              <a:rPr lang="bg-BG" sz="2000" b="1">
                <a:latin typeface="Times New Roman" pitchFamily="18" charset="0"/>
              </a:rPr>
              <a:t> Form</a:t>
            </a:r>
            <a:r>
              <a:rPr lang="bg-BG" sz="2000" b="1" i="1">
                <a:latin typeface="Times New Roman" pitchFamily="18" charset="0"/>
              </a:rPr>
              <a:t>Script</a:t>
            </a:r>
            <a:r>
              <a:rPr lang="bg-BG" sz="2000" b="1">
                <a:latin typeface="Times New Roman" pitchFamily="18" charset="0"/>
              </a:rPr>
              <a:t>: Програмен продукт за попълване на платежни документи. Вградени са всички стандартни бланки, система за запис и съставяне на шаблони със справки по предварително зададени критерии. Програмата се разпространява в METRO, на книжните борси и в книжарниците. В комплекта се съдържа стартов набор от документи. Цена 29.90 лв</a:t>
            </a:r>
            <a:r>
              <a:rPr lang="bg-BG">
                <a:latin typeface="Times New Roman" pitchFamily="18" charset="0"/>
              </a:rPr>
              <a:t>. 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68313" y="3213100"/>
            <a:ext cx="1150937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924300" y="3284538"/>
            <a:ext cx="1152525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 animBg="1"/>
      <p:bldP spid="14341" grpId="0" animBg="1"/>
      <p:bldP spid="14342" grpId="0" animBg="1"/>
      <p:bldP spid="1434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116013" y="6021388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19250" y="2636838"/>
            <a:ext cx="2305050" cy="1387475"/>
          </a:xfrm>
          <a:prstGeom prst="rect">
            <a:avLst/>
          </a:prstGeom>
          <a:solidFill>
            <a:srgbClr val="FF9933"/>
          </a:solidFill>
          <a:ln w="762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>
                <a:latin typeface="Times New Roman" pitchFamily="18" charset="0"/>
              </a:rPr>
              <a:t>Хотелска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система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от</a:t>
            </a:r>
            <a:br>
              <a:rPr lang="bg-BG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Microinvest</a:t>
            </a:r>
            <a:endParaRPr lang="bg-BG" sz="2000" b="1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076825" y="908050"/>
            <a:ext cx="3743325" cy="5349875"/>
          </a:xfrm>
          <a:prstGeom prst="rect">
            <a:avLst/>
          </a:prstGeom>
          <a:solidFill>
            <a:srgbClr val="FF99FF"/>
          </a:solidFill>
          <a:ln w="76200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2000" b="1">
                <a:latin typeface="Times New Roman" pitchFamily="18" charset="0"/>
              </a:rPr>
              <a:t>Хотелска система от </a:t>
            </a:r>
            <a:r>
              <a:rPr lang="bg-BG" sz="2000" b="1" i="1">
                <a:latin typeface="Times New Roman" pitchFamily="18" charset="0"/>
              </a:rPr>
              <a:t>Microinvest</a:t>
            </a:r>
            <a:r>
              <a:rPr lang="bg-BG" sz="2000" b="1">
                <a:latin typeface="Times New Roman" pitchFamily="18" charset="0"/>
              </a:rPr>
              <a:t>! Както винаги ще може да разчитате на ефективна и гъвкава програма, която отново е на разумна цена. По отношение на функционалните възможности ще удовлетворим и най-претенциозните потребители. Към системата са изградени връзки с ресторантската, складовата и счетоводната системи. Предвидена е и възможност за импорт на данни от телефонна централа. Цена 99 USD! 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68313" y="3213100"/>
            <a:ext cx="1150937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924300" y="3284538"/>
            <a:ext cx="115252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65" grpId="0" animBg="1"/>
      <p:bldP spid="15366" grpId="0" animBg="1"/>
      <p:bldP spid="153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16013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468313" y="0"/>
            <a:ext cx="0" cy="6858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0" y="2636838"/>
            <a:ext cx="2305050" cy="1082675"/>
          </a:xfrm>
          <a:prstGeom prst="rect">
            <a:avLst/>
          </a:prstGeom>
          <a:solidFill>
            <a:srgbClr val="CCCCFF"/>
          </a:solidFill>
          <a:ln w="762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Microinvest</a:t>
            </a:r>
            <a:br>
              <a:rPr lang="en-US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Офис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Организатор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076825" y="908050"/>
            <a:ext cx="3743325" cy="4740275"/>
          </a:xfrm>
          <a:prstGeom prst="rect">
            <a:avLst/>
          </a:prstGeom>
          <a:solidFill>
            <a:srgbClr val="FFCC00"/>
          </a:solidFill>
          <a:ln w="762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2000" b="1">
                <a:latin typeface="Times New Roman" pitchFamily="18" charset="0"/>
              </a:rPr>
              <a:t>Система за пълна офис автоматизация. Позволява създаване на база от данни за клиенти, циркулярни писма, работни план-графици за разпределение на времето, следене на валутни курсове и изпращане на съобщения към мобилни оператори. Продуктът е подходящ за кооперациите и може да се използва от специалистите и ръководителите за оперативното предвижване на дейностите и задачите.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68313" y="3213100"/>
            <a:ext cx="1150937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924300" y="3284538"/>
            <a:ext cx="115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16013" y="6092825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H="1">
            <a:off x="468313" y="0"/>
            <a:ext cx="0" cy="32131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19250" y="2636838"/>
            <a:ext cx="2305050" cy="1387475"/>
          </a:xfrm>
          <a:prstGeom prst="rect">
            <a:avLst/>
          </a:prstGeom>
          <a:solidFill>
            <a:srgbClr val="FFCC66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>
                <a:latin typeface="Times New Roman" pitchFamily="18" charset="0"/>
              </a:rPr>
              <a:t>Програма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за импорт</a:t>
            </a:r>
            <a:br>
              <a:rPr lang="bg-BG" sz="2000" b="1">
                <a:latin typeface="Times New Roman" pitchFamily="18" charset="0"/>
              </a:rPr>
            </a:br>
            <a:r>
              <a:rPr lang="bg-BG" sz="2000" b="1">
                <a:latin typeface="Times New Roman" pitchFamily="18" charset="0"/>
              </a:rPr>
              <a:t>на данни от</a:t>
            </a:r>
            <a:br>
              <a:rPr lang="bg-BG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MS Excel</a:t>
            </a:r>
            <a:endParaRPr lang="bg-BG" sz="2000" b="1">
              <a:latin typeface="Times New Roman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076825" y="908050"/>
            <a:ext cx="3743325" cy="4184650"/>
          </a:xfrm>
          <a:prstGeom prst="rect">
            <a:avLst/>
          </a:prstGeom>
          <a:solidFill>
            <a:srgbClr val="66FF33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2400" b="1">
                <a:latin typeface="Times New Roman" pitchFamily="18" charset="0"/>
              </a:rPr>
              <a:t>Програма за импорт на данни от EXCEL в </a:t>
            </a:r>
            <a:r>
              <a:rPr lang="bg-BG" sz="2400" b="1" i="1">
                <a:latin typeface="Times New Roman" pitchFamily="18" charset="0"/>
              </a:rPr>
              <a:t>Microinvest</a:t>
            </a:r>
            <a:r>
              <a:rPr lang="bg-BG" sz="2400" b="1">
                <a:latin typeface="Times New Roman" pitchFamily="18" charset="0"/>
              </a:rPr>
              <a:t> Делта, </a:t>
            </a:r>
            <a:r>
              <a:rPr lang="bg-BG" sz="2400" b="1" i="1">
                <a:latin typeface="Times New Roman" pitchFamily="18" charset="0"/>
              </a:rPr>
              <a:t>Microinvest</a:t>
            </a:r>
            <a:r>
              <a:rPr lang="bg-BG" sz="2400" b="1">
                <a:latin typeface="Times New Roman" pitchFamily="18" charset="0"/>
              </a:rPr>
              <a:t> СКЛАД, </a:t>
            </a:r>
            <a:r>
              <a:rPr lang="bg-BG" sz="2400" b="1" i="1">
                <a:latin typeface="Times New Roman" pitchFamily="18" charset="0"/>
              </a:rPr>
              <a:t>Microinvest</a:t>
            </a:r>
            <a:r>
              <a:rPr lang="bg-BG" sz="2400" b="1">
                <a:latin typeface="Times New Roman" pitchFamily="18" charset="0"/>
              </a:rPr>
              <a:t> Коктейл и </a:t>
            </a:r>
            <a:r>
              <a:rPr lang="bg-BG" sz="2400" b="1" i="1">
                <a:latin typeface="Times New Roman" pitchFamily="18" charset="0"/>
              </a:rPr>
              <a:t>Microinvest</a:t>
            </a:r>
            <a:r>
              <a:rPr lang="bg-BG" sz="2400" b="1">
                <a:latin typeface="Times New Roman" pitchFamily="18" charset="0"/>
              </a:rPr>
              <a:t> JUNIOR. Програмата позволява импорт на списъци от партньори, стоки и операции. Цена 24.90 USD</a:t>
            </a:r>
            <a:r>
              <a:rPr lang="bg-BG" sz="2400">
                <a:latin typeface="Times New Roman" pitchFamily="18" charset="0"/>
              </a:rPr>
              <a:t> 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68313" y="3213100"/>
            <a:ext cx="1150937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924300" y="3284538"/>
            <a:ext cx="1152525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2" grpId="0" animBg="1"/>
      <p:bldP spid="17413" grpId="0" animBg="1"/>
      <p:bldP spid="17414" grpId="0" animBg="1"/>
      <p:bldP spid="174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008063"/>
          </a:xfrm>
          <a:solidFill>
            <a:srgbClr val="66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/>
              <a:t>4.4. АОИИ в информационната система с разширена функционалност, приложима в предприятията, фирмите и корпорациите – </a:t>
            </a:r>
            <a:r>
              <a:rPr lang="en-US" sz="2000" b="1" smtClean="0"/>
              <a:t>InfoStar</a:t>
            </a:r>
            <a:r>
              <a:rPr lang="bg-BG" sz="2000" b="1" smtClean="0"/>
              <a:t> на АЛОЕ Ко ООД.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048125"/>
          </a:xfrm>
          <a:solidFill>
            <a:srgbClr val="33CCFF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bg-BG" sz="1800" b="1" smtClean="0">
                <a:solidFill>
                  <a:srgbClr val="800000"/>
                </a:solidFill>
              </a:rPr>
              <a:t>3.4.1. Кратко представяне на фирмата:</a:t>
            </a:r>
          </a:p>
          <a:p>
            <a:pPr eaLnBrk="1" hangingPunct="1">
              <a:lnSpc>
                <a:spcPct val="80000"/>
              </a:lnSpc>
            </a:pPr>
            <a:r>
              <a:rPr lang="bg-BG" sz="1800" b="1" smtClean="0"/>
              <a:t>               а) АЛОЕ Ко е специализирана в областта на разработката, внедряването и поддръжката на бизнес информационни системи;</a:t>
            </a:r>
            <a:br>
              <a:rPr lang="bg-BG" sz="1800" b="1" smtClean="0"/>
            </a:br>
            <a:r>
              <a:rPr lang="bg-BG" sz="1800" b="1" smtClean="0"/>
              <a:t>               б) Професионалните  консултанти могат да организират изграждането на информационна система, съобразено със всички модерни виждания за организация на бизнеса и всички изисквания на световните стандарти за контрол на качеството;</a:t>
            </a:r>
            <a:br>
              <a:rPr lang="bg-BG" sz="1800" b="1" smtClean="0"/>
            </a:br>
            <a:r>
              <a:rPr lang="bg-BG" sz="1800" b="1" smtClean="0"/>
              <a:t>              в) Основният продукт – InfoStar, поддържа информационните системи на редица сериозни български и чуждестранни фирми, които използват своята информационна система не само за да се отчетат пред  данъчните власти, но също така и за да управляват и контролират своя бизнес;</a:t>
            </a:r>
            <a:br>
              <a:rPr lang="bg-BG" sz="1800" b="1" smtClean="0"/>
            </a:br>
            <a:r>
              <a:rPr lang="bg-BG" sz="1800" b="1" smtClean="0"/>
              <a:t>               г) сайт на фирмата:</a:t>
            </a:r>
            <a:r>
              <a:rPr lang="bg-BG" sz="1400" b="1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www.aloeco.com</a:t>
            </a:r>
            <a:r>
              <a:rPr lang="en-US" sz="1400" b="1" smtClean="0"/>
              <a:t>.</a:t>
            </a:r>
            <a:r>
              <a:rPr lang="bg-BG" sz="1400" b="1" smtClean="0"/>
              <a:t> </a:t>
            </a:r>
            <a:br>
              <a:rPr lang="bg-BG" sz="1400" b="1" smtClean="0"/>
            </a:br>
            <a:endParaRPr lang="bg-BG" sz="200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build="p" animBg="1"/>
      <p:bldP spid="1843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31888"/>
          </a:xfr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bg-BG" sz="1800" b="1" smtClean="0"/>
              <a:t>4.4.2. АОИИ и характеристиката на информационната система с разширена функционалност, изградена на базата на</a:t>
            </a:r>
            <a:r>
              <a:rPr lang="bg-BG" sz="2000" b="1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248150"/>
          </a:xfrm>
          <a:solidFill>
            <a:srgbClr val="99FF99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sz="1600" b="1" smtClean="0">
                <a:solidFill>
                  <a:srgbClr val="0000FF"/>
                </a:solidFill>
              </a:rPr>
              <a:t>А)</a:t>
            </a:r>
            <a:r>
              <a:rPr lang="bg-BG" sz="1600" b="1" smtClean="0"/>
              <a:t> InfoStar® е мощна, надеждна и гъвкава интегрирана информационна система за управление на бизнеса. InfoStar работи под Microsoft Windows® NT, Windows 98 и Windows 2000 и е напълно интегриран със средствата на Microsoft Office и Microsoft BackOffice;</a:t>
            </a:r>
          </a:p>
          <a:p>
            <a:pPr eaLnBrk="1" hangingPunct="1">
              <a:lnSpc>
                <a:spcPct val="80000"/>
              </a:lnSpc>
            </a:pPr>
            <a:r>
              <a:rPr lang="bg-BG" sz="1600" b="1" smtClean="0"/>
              <a:t/>
            </a:r>
            <a:br>
              <a:rPr lang="bg-BG" sz="1600" b="1" smtClean="0"/>
            </a:br>
            <a:r>
              <a:rPr lang="bg-BG" sz="1600" b="1" smtClean="0">
                <a:solidFill>
                  <a:srgbClr val="0000FF"/>
                </a:solidFill>
              </a:rPr>
              <a:t>Б)</a:t>
            </a:r>
            <a:r>
              <a:rPr lang="bg-BG" sz="1600" b="1" smtClean="0"/>
              <a:t> 5.0 е последната версия на интегрираната информационна система. Съвременният технологичен и организационен подход, заложени в InfoStar® 5 го превръщат във водещо решение за управление на информацията в малките, средните и големите предприятия в България. Надеждността на системата, контрола на достъпа, скалируемостта на базата данни и възможностите за репликация и консолидация на данни са безпрецедентни за българския пазар на интегрирани информационни системи. InfoStar се използва във всякакъв клас фирми – от еднолични търговци до холдинги, обединяващи десетки фирми. Гъвкавостта на InfoStar позволява той да работи едновременно както в български фирми, така и в чужди представителства у нас, които успешно организират своята външна отчетност, използвайки възможностите за настройка и пълната многоезичност на продукта.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63938" y="981075"/>
            <a:ext cx="174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2400" b="1">
                <a:latin typeface="Times New Roman" pitchFamily="18" charset="0"/>
              </a:rPr>
              <a:t>InfoStar® 5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0825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build="p" animBg="1"/>
      <p:bldP spid="19460" grpId="0"/>
      <p:bldP spid="1946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50825" y="6165850"/>
            <a:ext cx="2901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2400" b="1">
                <a:solidFill>
                  <a:srgbClr val="CC3300"/>
                </a:solidFill>
                <a:latin typeface="Times New Roman" pitchFamily="18" charset="0"/>
              </a:rPr>
              <a:t>© Доц. д-р Л. Краев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58888" y="322263"/>
            <a:ext cx="6337300" cy="442912"/>
          </a:xfrm>
          <a:prstGeom prst="rect">
            <a:avLst/>
          </a:prstGeom>
          <a:solidFill>
            <a:srgbClr val="FFCC00"/>
          </a:solidFill>
          <a:ln w="762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4.4.3. АОИИ в принципната архитектура на </a:t>
            </a:r>
            <a:r>
              <a:rPr lang="en-US" b="1">
                <a:latin typeface="Times New Roman" pitchFamily="18" charset="0"/>
              </a:rPr>
              <a:t>InfoStar 5.0:</a:t>
            </a:r>
            <a:endParaRPr lang="bg-BG" b="1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19250" y="1125538"/>
            <a:ext cx="6985000" cy="808037"/>
          </a:xfrm>
          <a:prstGeom prst="rect">
            <a:avLst/>
          </a:prstGeom>
          <a:solidFill>
            <a:srgbClr val="33CC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а) Счетоводство, ДДС, Дълготрайни активи, Финансово-счетоводни отчети;</a:t>
            </a:r>
            <a:r>
              <a:rPr lang="bg-BG" sz="2400">
                <a:latin typeface="Times New Roman" pitchFamily="18" charset="0"/>
              </a:rPr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19250" y="2205038"/>
            <a:ext cx="7056438" cy="533400"/>
          </a:xfrm>
          <a:prstGeom prst="rect">
            <a:avLst/>
          </a:prstGeom>
          <a:solidFill>
            <a:srgbClr val="66FF99"/>
          </a:solidFill>
          <a:ln w="762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>
                <a:latin typeface="Times New Roman" pitchFamily="18" charset="0"/>
              </a:rPr>
              <a:t>б) Управление на паричните потоци</a:t>
            </a:r>
            <a:r>
              <a:rPr lang="bg-BG" sz="2400">
                <a:latin typeface="Times New Roman" pitchFamily="18" charset="0"/>
              </a:rPr>
              <a:t> 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19250" y="2997200"/>
            <a:ext cx="7056438" cy="533400"/>
          </a:xfrm>
          <a:prstGeom prst="rect">
            <a:avLst/>
          </a:prstGeom>
          <a:solidFill>
            <a:srgbClr val="FFCC00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в) Търговия и управление на складово стопанство;</a:t>
            </a:r>
            <a:r>
              <a:rPr lang="bg-BG" sz="2400">
                <a:latin typeface="Times New Roman" pitchFamily="18" charset="0"/>
              </a:rPr>
              <a:t>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619250" y="3851275"/>
            <a:ext cx="6985000" cy="442913"/>
          </a:xfrm>
          <a:prstGeom prst="rect">
            <a:avLst/>
          </a:prstGeom>
          <a:solidFill>
            <a:srgbClr val="FFCCFF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г) Сделки и Гаранционни карти</a:t>
            </a:r>
            <a:r>
              <a:rPr lang="bg-BG">
                <a:latin typeface="Times New Roman" pitchFamily="18" charset="0"/>
              </a:rPr>
              <a:t>;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19250" y="4570413"/>
            <a:ext cx="7056438" cy="442912"/>
          </a:xfrm>
          <a:prstGeom prst="rect">
            <a:avLst/>
          </a:prstGeom>
          <a:solidFill>
            <a:srgbClr val="9999FF"/>
          </a:solidFill>
          <a:ln w="762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д) Персонал;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619250" y="5362575"/>
            <a:ext cx="6985000" cy="442913"/>
          </a:xfrm>
          <a:prstGeom prst="rect">
            <a:avLst/>
          </a:prstGeom>
          <a:solidFill>
            <a:srgbClr val="CCFF66"/>
          </a:solidFill>
          <a:ln w="76200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latin typeface="Times New Roman" pitchFamily="18" charset="0"/>
              </a:rPr>
              <a:t>е) PrimeCost® - интегриран пакет за себестойност.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395288" y="549275"/>
            <a:ext cx="86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5288" y="549275"/>
            <a:ext cx="0" cy="5111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95288" y="1484313"/>
            <a:ext cx="11525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95288" y="2420938"/>
            <a:ext cx="12239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95288" y="3213100"/>
            <a:ext cx="12239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95288" y="4076700"/>
            <a:ext cx="12239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395288" y="4797425"/>
            <a:ext cx="12239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95288" y="5661025"/>
            <a:ext cx="12239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1988840"/>
            <a:ext cx="56886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ОСНОВНИ ФУНКЦИОНАЛНИ ПРИЛОЖЕНИЯ</a:t>
            </a:r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52700"/>
            <a:ext cx="28082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17875" y="2565400"/>
            <a:ext cx="381635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00FF"/>
              </a:buClr>
              <a:buSzPct val="125000"/>
              <a:buFont typeface="Wingdings" pitchFamily="2" charset="2"/>
              <a:buChar char="Ø"/>
            </a:pPr>
            <a:r>
              <a:rPr lang="ru-RU" sz="1600" b="1" i="1">
                <a:solidFill>
                  <a:srgbClr val="000000"/>
                </a:solidFill>
                <a:latin typeface="Calibri" pitchFamily="34" charset="0"/>
              </a:rPr>
              <a:t>EnterpriseOne</a:t>
            </a:r>
            <a:r>
              <a:rPr lang="ru-RU" sz="1600" b="1">
                <a:solidFill>
                  <a:srgbClr val="000000"/>
                </a:solidFill>
                <a:latin typeface="Calibri" pitchFamily="34" charset="0"/>
              </a:rPr>
              <a:t>® е </a:t>
            </a:r>
            <a:r>
              <a:rPr lang="ru-RU" sz="1600" b="1">
                <a:solidFill>
                  <a:srgbClr val="FF00FF"/>
                </a:solidFill>
                <a:latin typeface="Calibri" pitchFamily="34" charset="0"/>
              </a:rPr>
              <a:t>единно, интегрирано програмно решение </a:t>
            </a:r>
            <a:r>
              <a:rPr lang="ru-RU" sz="1600" b="1">
                <a:solidFill>
                  <a:srgbClr val="000000"/>
                </a:solidFill>
                <a:latin typeface="Calibri" pitchFamily="34" charset="0"/>
              </a:rPr>
              <a:t>за цялата компания и в този смисъл не е организирано като прост сбор от отделни ‘модули’;</a:t>
            </a:r>
          </a:p>
          <a:p>
            <a:pPr eaLnBrk="1" hangingPunct="1">
              <a:buClr>
                <a:srgbClr val="FF00FF"/>
              </a:buClr>
              <a:buSzPct val="125000"/>
              <a:buFont typeface="Wingdings" pitchFamily="2" charset="2"/>
              <a:buChar char="Ø"/>
            </a:pPr>
            <a:endParaRPr lang="ru-RU" sz="16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Clr>
                <a:srgbClr val="FF00FF"/>
              </a:buClr>
              <a:buSzPct val="125000"/>
              <a:buFont typeface="Wingdings" pitchFamily="2" charset="2"/>
              <a:buChar char="Ø"/>
            </a:pPr>
            <a:r>
              <a:rPr lang="ru-RU" sz="1600" b="1">
                <a:solidFill>
                  <a:srgbClr val="000000"/>
                </a:solidFill>
                <a:latin typeface="Calibri" pitchFamily="34" charset="0"/>
              </a:rPr>
              <a:t>За да се постигне максимална яснота на това каква функционалност предлага решението и какви са резултатите от внедряването и използването му в компанията, то е разделено на </a:t>
            </a:r>
            <a:r>
              <a:rPr lang="ru-RU" sz="1600" b="1">
                <a:solidFill>
                  <a:srgbClr val="FF00FF"/>
                </a:solidFill>
                <a:latin typeface="Calibri" pitchFamily="34" charset="0"/>
              </a:rPr>
              <a:t>основни функционални приложения</a:t>
            </a:r>
            <a:r>
              <a:rPr lang="ru-RU" sz="1600" b="1">
                <a:solidFill>
                  <a:srgbClr val="000000"/>
                </a:solidFill>
                <a:latin typeface="Calibri" pitchFamily="34" charset="0"/>
              </a:rPr>
              <a:t>. </a:t>
            </a:r>
            <a:endParaRPr lang="bg-BG" sz="1600" b="1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25" y="1988840"/>
            <a:ext cx="7032183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1. ФУНКЦИОНАЛНО ПРИЛОЖЕНИЕ - ПРОИЗВОДСТВО</a:t>
            </a:r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2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85593"/>
            <a:ext cx="2520280" cy="208823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1960" y="5424879"/>
            <a:ext cx="21238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ПРОИЗВОДСТВО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52149"/>
            <a:ext cx="1656184" cy="9488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0221" y="3789040"/>
            <a:ext cx="1332148" cy="584775"/>
          </a:xfrm>
          <a:prstGeom prst="rect">
            <a:avLst/>
          </a:prstGeom>
          <a:noFill/>
          <a:ln w="28575">
            <a:solidFill>
              <a:srgbClr val="FF5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Продукти и технологии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72870"/>
            <a:ext cx="1665535" cy="92392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0221" y="4680179"/>
            <a:ext cx="1332148" cy="338554"/>
          </a:xfrm>
          <a:prstGeom prst="rect">
            <a:avLst/>
          </a:prstGeom>
          <a:noFill/>
          <a:ln w="28575">
            <a:solidFill>
              <a:srgbClr val="66CC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Ресурси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450" y="4081463"/>
            <a:ext cx="661988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2450" y="4849813"/>
            <a:ext cx="661988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2050" idx="2"/>
          </p:cNvCxnSpPr>
          <p:nvPr/>
        </p:nvCxnSpPr>
        <p:spPr>
          <a:xfrm flipV="1">
            <a:off x="3743325" y="4973638"/>
            <a:ext cx="0" cy="45085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76" y="2552149"/>
            <a:ext cx="1584176" cy="94886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582936" y="3789040"/>
            <a:ext cx="1332148" cy="338554"/>
          </a:xfrm>
          <a:prstGeom prst="rect">
            <a:avLst/>
          </a:prstGeom>
          <a:noFill/>
          <a:ln w="28575">
            <a:solidFill>
              <a:srgbClr val="008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Планиране</a:t>
            </a:r>
          </a:p>
        </p:txBody>
      </p:sp>
      <p:cxnSp>
        <p:nvCxnSpPr>
          <p:cNvPr id="20" name="Straight Arrow Connector 19"/>
          <p:cNvCxnSpPr>
            <a:stCxn id="2050" idx="3"/>
          </p:cNvCxnSpPr>
          <p:nvPr/>
        </p:nvCxnSpPr>
        <p:spPr>
          <a:xfrm>
            <a:off x="5003800" y="3929063"/>
            <a:ext cx="579438" cy="28575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75" y="5309199"/>
            <a:ext cx="1584177" cy="9700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440674" y="4310847"/>
            <a:ext cx="1727487" cy="738664"/>
          </a:xfrm>
          <a:prstGeom prst="rect">
            <a:avLst/>
          </a:prstGeom>
          <a:noFill/>
          <a:ln w="28575">
            <a:solidFill>
              <a:srgbClr val="CC00CC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4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Управление (отчитане, анализ и контрол)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03800" y="4679950"/>
            <a:ext cx="436563" cy="0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428750" cy="1466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350"/>
            <a:ext cx="61531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6612" y="1268760"/>
            <a:ext cx="583264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2000" b="1" cap="all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ЦЯЛОСТНА СИСТЕМА ЗА УПРАВЛЕНИЕ НА БИЗНЕСА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552700"/>
            <a:ext cx="172878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7452" y="1988840"/>
            <a:ext cx="649178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 cap="all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5. 2. ФУНКЦИОНАЛНО ПРИЛОЖЕНИЕ - ЛОГИСТИКА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15088"/>
            <a:ext cx="20383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TextBox 6"/>
          <p:cNvSpPr txBox="1">
            <a:spLocks noChangeArrowheads="1"/>
          </p:cNvSpPr>
          <p:nvPr/>
        </p:nvSpPr>
        <p:spPr bwMode="auto">
          <a:xfrm>
            <a:off x="2771775" y="6376988"/>
            <a:ext cx="619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е запазена марка на фирмата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ERP.BG® 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(И Ар Пи България ООД) –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http://www.erp.bg/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015" y="5424879"/>
            <a:ext cx="1818032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>
            <a:glow rad="101600">
              <a:srgbClr val="FFFF00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b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ЛОГИСТИКА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221" y="4510902"/>
            <a:ext cx="1332148" cy="338554"/>
          </a:xfrm>
          <a:prstGeom prst="rect">
            <a:avLst/>
          </a:prstGeom>
          <a:noFill/>
          <a:ln w="28575">
            <a:solidFill>
              <a:srgbClr val="009900"/>
            </a:solidFill>
          </a:ln>
          <a:effectLst>
            <a:glow rad="101600">
              <a:srgbClr val="009900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Снабдяване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2450" y="3957638"/>
            <a:ext cx="66198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2450" y="4679950"/>
            <a:ext cx="66198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2" idx="2"/>
          </p:cNvCxnSpPr>
          <p:nvPr/>
        </p:nvCxnSpPr>
        <p:spPr>
          <a:xfrm flipV="1">
            <a:off x="3751263" y="4989513"/>
            <a:ext cx="0" cy="434975"/>
          </a:xfrm>
          <a:prstGeom prst="straightConnector1">
            <a:avLst/>
          </a:prstGeom>
          <a:ln w="2857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2936" y="3744022"/>
            <a:ext cx="133214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Складво стопанство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03800" y="4037013"/>
            <a:ext cx="579438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56921" y="4620891"/>
            <a:ext cx="1584178" cy="33855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>
            <a:glow rad="101600">
              <a:srgbClr val="0000FF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Експедиция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19675" y="4775200"/>
            <a:ext cx="436563" cy="142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1"/>
            <a:ext cx="2536526" cy="2351977"/>
          </a:xfrm>
          <a:prstGeom prst="rect">
            <a:avLst/>
          </a:prstGeom>
          <a:noFill/>
          <a:ln>
            <a:noFill/>
          </a:ln>
          <a:effectLst>
            <a:glow rad="228600">
              <a:srgbClr val="FFFF00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58172"/>
            <a:ext cx="1665535" cy="1142837"/>
          </a:xfrm>
          <a:prstGeom prst="rect">
            <a:avLst/>
          </a:prstGeom>
          <a:noFill/>
          <a:ln>
            <a:noFill/>
          </a:ln>
          <a:effectLst>
            <a:glow rad="228600">
              <a:srgbClr val="FF00FF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90221" y="3773521"/>
            <a:ext cx="1332148" cy="338554"/>
          </a:xfrm>
          <a:prstGeom prst="rect">
            <a:avLst/>
          </a:prstGeom>
          <a:noFill/>
          <a:ln w="28575">
            <a:solidFill>
              <a:srgbClr val="CC00CC"/>
            </a:solidFill>
          </a:ln>
          <a:effectLst>
            <a:glow rad="139700">
              <a:srgbClr val="FF00FF">
                <a:alpha val="40000"/>
              </a:srgb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sz="1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Планиране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177374"/>
            <a:ext cx="1716783" cy="1101849"/>
          </a:xfrm>
          <a:prstGeom prst="rect">
            <a:avLst/>
          </a:prstGeom>
          <a:noFill/>
          <a:ln>
            <a:noFill/>
          </a:ln>
          <a:effectLst>
            <a:glow rad="228600">
              <a:srgbClr val="009900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74" y="2505076"/>
            <a:ext cx="1665536" cy="995934"/>
          </a:xfrm>
          <a:prstGeom prst="rect">
            <a:avLst/>
          </a:prstGeom>
          <a:noFill/>
          <a:ln>
            <a:noFill/>
          </a:ln>
          <a:effectLst>
            <a:glow rad="228600">
              <a:srgbClr val="FF006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63" y="5234333"/>
            <a:ext cx="1801613" cy="987930"/>
          </a:xfrm>
          <a:prstGeom prst="rect">
            <a:avLst/>
          </a:prstGeom>
          <a:noFill/>
          <a:ln>
            <a:noFill/>
          </a:ln>
          <a:effectLst>
            <a:glow rad="228600">
              <a:srgbClr val="0000FF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5557</Words>
  <Application>Microsoft Office PowerPoint</Application>
  <PresentationFormat>On-screen Show (4:3)</PresentationFormat>
  <Paragraphs>399</Paragraphs>
  <Slides>67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Times New Roman</vt:lpstr>
      <vt:lpstr>Wingdings</vt:lpstr>
      <vt:lpstr>Default Design</vt:lpstr>
      <vt:lpstr>Office Theme</vt:lpstr>
      <vt:lpstr>Тема 8.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1.1. Общ профил на компанията.</vt:lpstr>
      <vt:lpstr>1.2. Портфолио на BORA Systems.</vt:lpstr>
      <vt:lpstr>1.2.2. Съдържание на портфолиото:</vt:lpstr>
      <vt:lpstr>PowerPoint Presentation</vt:lpstr>
      <vt:lpstr>PowerPoint Presentation</vt:lpstr>
      <vt:lpstr>1.3. BORA Enterprise System 3.2. – корпоративно решение за планиране и управление на бизнеса.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1.4. Функционални и технически характеристики:</vt:lpstr>
      <vt:lpstr>2.1. Обща характеристика на компанията L-CLASS.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3.1. Фирмен профил.</vt:lpstr>
      <vt:lpstr>3.2. Основни клиенти.</vt:lpstr>
      <vt:lpstr>3.3. Софтуерно портфолио на АКСИОР ООД.</vt:lpstr>
      <vt:lpstr>Б. Софтуер, насочен към АОИИ и информационното подпомагане на управлението на бизнеса.</vt:lpstr>
      <vt:lpstr>PowerPoint Presentation</vt:lpstr>
      <vt:lpstr>PowerPoint Presentation</vt:lpstr>
      <vt:lpstr>PowerPoint Presentation</vt:lpstr>
      <vt:lpstr>2. Система ФИНИС (FINIS) – продукт на АКСИОР: http://www.acsior.com/acsiord/WSA_man.asp?S=119&amp;R=128&amp;g1=10&amp;g3=97</vt:lpstr>
      <vt:lpstr>3. Магис - Magis - Автоматизирана Информационна Система за Митническо Агенство ( Продукт на ACSIOR ) http://www.acsior.com/acsiord/WSA_man.asp?S=115&amp;R=128&amp;g1=6&amp;g3=110</vt:lpstr>
      <vt:lpstr>4. Система Мобил Трейд -MOBIL-TRADE - КОМПЛЕКСНА СИСТЕМА ЗА ДОСТАВКИ И ПРОДАЖБИ ЧРЕЗ ПРЕНОСИМИ ТЕРМИНАЛИ ОТ ТРАНСПОРТНИ СРЕДСТВА ( продукт на ACSIOR ) http://www.acsior.com/acsiord/WSA_man.asp?S=118&amp;R=128&amp;g1=9&amp;g3=96</vt:lpstr>
      <vt:lpstr>5. У Д И С - УПРАВЛЕНСКА ДЕЛОВОДНА ИНФОРМАЦИОННА СИСТЕМА ( продукт на ACSIOR ) http://www.acsior.com/acsiord/WSA_man.asp?S=117&amp;R=128&amp;g1=8&amp;g3=95</vt:lpstr>
      <vt:lpstr>6. Десктоп БУЛСТАТ – Система за справки http://www.acsior.com/acsiord/WSA_man.asp?S=114&amp;R=128&amp;g1=5&amp;g3=92 </vt:lpstr>
      <vt:lpstr>PowerPoint Presentation</vt:lpstr>
      <vt:lpstr>PowerPoint Presentation</vt:lpstr>
      <vt:lpstr>4.2. АОИИ в корпоративната система за управление на бизнеса СОНИТА  R3 на СОНИТА Консулт ЕООД.</vt:lpstr>
      <vt:lpstr>PowerPoint Presentation</vt:lpstr>
      <vt:lpstr>4.3. АОИИ в информационна система с разширена функционалност – Microinvest.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4.4. АОИИ в информационната система с разширена функционалност, приложима в предприятията, фирмите и корпорациите – InfoStar на АЛОЕ Ко ООД.</vt:lpstr>
      <vt:lpstr>4.4.2. АОИИ и характеристиката на информационната система с разширена функционалност, изградена на базата на </vt:lpstr>
      <vt:lpstr>PowerPoint Presentation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8.</dc:title>
  <dc:creator>Kraev</dc:creator>
  <cp:lastModifiedBy>Любен Краев</cp:lastModifiedBy>
  <cp:revision>80</cp:revision>
  <dcterms:created xsi:type="dcterms:W3CDTF">2003-04-11T11:13:09Z</dcterms:created>
  <dcterms:modified xsi:type="dcterms:W3CDTF">2013-04-10T08:10:41Z</dcterms:modified>
</cp:coreProperties>
</file>