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8" r:id="rId3"/>
    <p:sldId id="275" r:id="rId4"/>
    <p:sldId id="327" r:id="rId5"/>
    <p:sldId id="261" r:id="rId6"/>
    <p:sldId id="257" r:id="rId7"/>
    <p:sldId id="259" r:id="rId8"/>
    <p:sldId id="328" r:id="rId9"/>
    <p:sldId id="260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9" r:id="rId31"/>
    <p:sldId id="285" r:id="rId32"/>
    <p:sldId id="286" r:id="rId33"/>
    <p:sldId id="325" r:id="rId34"/>
    <p:sldId id="287" r:id="rId35"/>
    <p:sldId id="288" r:id="rId36"/>
    <p:sldId id="291" r:id="rId37"/>
    <p:sldId id="292" r:id="rId38"/>
    <p:sldId id="290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6" r:id="rId50"/>
    <p:sldId id="304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>
      <p:cViewPr varScale="1">
        <p:scale>
          <a:sx n="122" d="100"/>
          <a:sy n="122" d="100"/>
        </p:scale>
        <p:origin x="12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5654E-97F5-4F0C-A45F-0256CCBFAE94}" type="doc">
      <dgm:prSet loTypeId="urn:microsoft.com/office/officeart/2005/8/layout/chevron1" loCatId="process" qsTypeId="urn:microsoft.com/office/officeart/2005/8/quickstyle/3d3" qsCatId="3D" csTypeId="urn:microsoft.com/office/officeart/2005/8/colors/colorful2" csCatId="colorful" phldr="1"/>
      <dgm:spPr/>
    </dgm:pt>
    <dgm:pt modelId="{7880B889-6A0C-46C5-9173-B4510983C1D6}">
      <dgm:prSet phldrT="[Text]" custT="1"/>
      <dgm:spPr/>
      <dgm:t>
        <a:bodyPr/>
        <a:lstStyle/>
        <a:p>
          <a:r>
            <a:rPr lang="bg-BG" sz="1600" dirty="0" smtClean="0"/>
            <a:t>Стъпка </a:t>
          </a:r>
          <a:r>
            <a:rPr lang="bg-BG" sz="1600" b="0" i="0" dirty="0" smtClean="0"/>
            <a:t>3</a:t>
          </a:r>
          <a:endParaRPr lang="bg-BG" sz="1600" b="0" i="0" dirty="0"/>
        </a:p>
      </dgm:t>
    </dgm:pt>
    <dgm:pt modelId="{CC8EDC7E-3BCB-4B5F-AF37-3CB0BFD44381}" type="parTrans" cxnId="{A91440F8-4A8F-46EB-9451-5894EAEEBF0F}">
      <dgm:prSet/>
      <dgm:spPr/>
      <dgm:t>
        <a:bodyPr/>
        <a:lstStyle/>
        <a:p>
          <a:endParaRPr lang="bg-BG"/>
        </a:p>
      </dgm:t>
    </dgm:pt>
    <dgm:pt modelId="{11A256C8-A3B9-454F-9C3C-9A02462748F1}" type="sibTrans" cxnId="{A91440F8-4A8F-46EB-9451-5894EAEEBF0F}">
      <dgm:prSet/>
      <dgm:spPr/>
      <dgm:t>
        <a:bodyPr/>
        <a:lstStyle/>
        <a:p>
          <a:endParaRPr lang="bg-BG"/>
        </a:p>
      </dgm:t>
    </dgm:pt>
    <dgm:pt modelId="{6F45D6B1-7038-4782-B7E6-8EDCAB399BF4}">
      <dgm:prSet custT="1"/>
      <dgm:spPr/>
      <dgm:t>
        <a:bodyPr/>
        <a:lstStyle/>
        <a:p>
          <a:r>
            <a:rPr lang="bg-BG" sz="1600" dirty="0" smtClean="0"/>
            <a:t>Стъпка 1</a:t>
          </a:r>
          <a:endParaRPr lang="bg-BG" sz="1600" dirty="0"/>
        </a:p>
      </dgm:t>
    </dgm:pt>
    <dgm:pt modelId="{C6C18418-B9CC-4BC3-B248-75165BB5A5D2}" type="parTrans" cxnId="{2990035D-5C9A-42B5-BC60-C0B5E79B060C}">
      <dgm:prSet/>
      <dgm:spPr/>
      <dgm:t>
        <a:bodyPr/>
        <a:lstStyle/>
        <a:p>
          <a:endParaRPr lang="bg-BG"/>
        </a:p>
      </dgm:t>
    </dgm:pt>
    <dgm:pt modelId="{990120EE-F9D3-4DF4-8F78-0A5FBDEA53D9}" type="sibTrans" cxnId="{2990035D-5C9A-42B5-BC60-C0B5E79B060C}">
      <dgm:prSet/>
      <dgm:spPr/>
      <dgm:t>
        <a:bodyPr/>
        <a:lstStyle/>
        <a:p>
          <a:endParaRPr lang="bg-BG"/>
        </a:p>
      </dgm:t>
    </dgm:pt>
    <dgm:pt modelId="{ED39F59F-9532-4FCD-8349-97E4E8E36B45}">
      <dgm:prSet custT="1"/>
      <dgm:spPr/>
      <dgm:t>
        <a:bodyPr/>
        <a:lstStyle/>
        <a:p>
          <a:r>
            <a:rPr lang="bg-BG" sz="1600" dirty="0" smtClean="0"/>
            <a:t>Стъпка 2</a:t>
          </a:r>
          <a:endParaRPr lang="bg-BG" sz="1600" dirty="0"/>
        </a:p>
      </dgm:t>
    </dgm:pt>
    <dgm:pt modelId="{FCEC62B2-98D2-40C0-9322-C242D75D9861}" type="parTrans" cxnId="{6C69010A-7DA7-46E7-9FB1-1D5E51095245}">
      <dgm:prSet/>
      <dgm:spPr/>
      <dgm:t>
        <a:bodyPr/>
        <a:lstStyle/>
        <a:p>
          <a:endParaRPr lang="bg-BG"/>
        </a:p>
      </dgm:t>
    </dgm:pt>
    <dgm:pt modelId="{41223E8D-705E-4062-8EA2-5476B7E6BE78}" type="sibTrans" cxnId="{6C69010A-7DA7-46E7-9FB1-1D5E51095245}">
      <dgm:prSet/>
      <dgm:spPr/>
      <dgm:t>
        <a:bodyPr/>
        <a:lstStyle/>
        <a:p>
          <a:endParaRPr lang="bg-BG"/>
        </a:p>
      </dgm:t>
    </dgm:pt>
    <dgm:pt modelId="{1A122B1D-B5B3-4DB0-B8EB-F07CA22C3928}" type="pres">
      <dgm:prSet presAssocID="{42C5654E-97F5-4F0C-A45F-0256CCBFAE94}" presName="Name0" presStyleCnt="0">
        <dgm:presLayoutVars>
          <dgm:dir/>
          <dgm:animLvl val="lvl"/>
          <dgm:resizeHandles val="exact"/>
        </dgm:presLayoutVars>
      </dgm:prSet>
      <dgm:spPr/>
    </dgm:pt>
    <dgm:pt modelId="{4F33F165-2DFE-4CA0-9C0E-6FB33B41E7BE}" type="pres">
      <dgm:prSet presAssocID="{6F45D6B1-7038-4782-B7E6-8EDCAB399B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6ADA88B-E585-4A3D-A50C-AE202AF4C4B5}" type="pres">
      <dgm:prSet presAssocID="{990120EE-F9D3-4DF4-8F78-0A5FBDEA53D9}" presName="parTxOnlySpace" presStyleCnt="0"/>
      <dgm:spPr/>
    </dgm:pt>
    <dgm:pt modelId="{93E924E6-94E9-4080-BAB4-1300D0D5FF1C}" type="pres">
      <dgm:prSet presAssocID="{ED39F59F-9532-4FCD-8349-97E4E8E36B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E197E3B-8BC9-4A41-B2A2-83A2322AD020}" type="pres">
      <dgm:prSet presAssocID="{41223E8D-705E-4062-8EA2-5476B7E6BE78}" presName="parTxOnlySpace" presStyleCnt="0"/>
      <dgm:spPr/>
    </dgm:pt>
    <dgm:pt modelId="{D6790433-7498-4925-A406-192B81BADE74}" type="pres">
      <dgm:prSet presAssocID="{7880B889-6A0C-46C5-9173-B4510983C1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1234AAD-D6FC-4BFD-8108-E3CCD1834E8B}" type="presOf" srcId="{42C5654E-97F5-4F0C-A45F-0256CCBFAE94}" destId="{1A122B1D-B5B3-4DB0-B8EB-F07CA22C3928}" srcOrd="0" destOrd="0" presId="urn:microsoft.com/office/officeart/2005/8/layout/chevron1"/>
    <dgm:cxn modelId="{24582672-1D85-4771-990B-D025715320BA}" type="presOf" srcId="{6F45D6B1-7038-4782-B7E6-8EDCAB399BF4}" destId="{4F33F165-2DFE-4CA0-9C0E-6FB33B41E7BE}" srcOrd="0" destOrd="0" presId="urn:microsoft.com/office/officeart/2005/8/layout/chevron1"/>
    <dgm:cxn modelId="{2990035D-5C9A-42B5-BC60-C0B5E79B060C}" srcId="{42C5654E-97F5-4F0C-A45F-0256CCBFAE94}" destId="{6F45D6B1-7038-4782-B7E6-8EDCAB399BF4}" srcOrd="0" destOrd="0" parTransId="{C6C18418-B9CC-4BC3-B248-75165BB5A5D2}" sibTransId="{990120EE-F9D3-4DF4-8F78-0A5FBDEA53D9}"/>
    <dgm:cxn modelId="{6C69010A-7DA7-46E7-9FB1-1D5E51095245}" srcId="{42C5654E-97F5-4F0C-A45F-0256CCBFAE94}" destId="{ED39F59F-9532-4FCD-8349-97E4E8E36B45}" srcOrd="1" destOrd="0" parTransId="{FCEC62B2-98D2-40C0-9322-C242D75D9861}" sibTransId="{41223E8D-705E-4062-8EA2-5476B7E6BE78}"/>
    <dgm:cxn modelId="{1CF1AE3E-5C81-4D8C-9159-5E0CE7F40306}" type="presOf" srcId="{7880B889-6A0C-46C5-9173-B4510983C1D6}" destId="{D6790433-7498-4925-A406-192B81BADE74}" srcOrd="0" destOrd="0" presId="urn:microsoft.com/office/officeart/2005/8/layout/chevron1"/>
    <dgm:cxn modelId="{A91440F8-4A8F-46EB-9451-5894EAEEBF0F}" srcId="{42C5654E-97F5-4F0C-A45F-0256CCBFAE94}" destId="{7880B889-6A0C-46C5-9173-B4510983C1D6}" srcOrd="2" destOrd="0" parTransId="{CC8EDC7E-3BCB-4B5F-AF37-3CB0BFD44381}" sibTransId="{11A256C8-A3B9-454F-9C3C-9A02462748F1}"/>
    <dgm:cxn modelId="{167B29FB-391D-4FA5-90E9-9270551684F8}" type="presOf" srcId="{ED39F59F-9532-4FCD-8349-97E4E8E36B45}" destId="{93E924E6-94E9-4080-BAB4-1300D0D5FF1C}" srcOrd="0" destOrd="0" presId="urn:microsoft.com/office/officeart/2005/8/layout/chevron1"/>
    <dgm:cxn modelId="{F7DDD875-E23E-4EDD-97AA-458157DC1A6F}" type="presParOf" srcId="{1A122B1D-B5B3-4DB0-B8EB-F07CA22C3928}" destId="{4F33F165-2DFE-4CA0-9C0E-6FB33B41E7BE}" srcOrd="0" destOrd="0" presId="urn:microsoft.com/office/officeart/2005/8/layout/chevron1"/>
    <dgm:cxn modelId="{6FEBE0E4-0738-4E93-83AC-24B7D86C6683}" type="presParOf" srcId="{1A122B1D-B5B3-4DB0-B8EB-F07CA22C3928}" destId="{66ADA88B-E585-4A3D-A50C-AE202AF4C4B5}" srcOrd="1" destOrd="0" presId="urn:microsoft.com/office/officeart/2005/8/layout/chevron1"/>
    <dgm:cxn modelId="{0F03ACC2-4E15-44C0-99B9-E216FFB4B9DA}" type="presParOf" srcId="{1A122B1D-B5B3-4DB0-B8EB-F07CA22C3928}" destId="{93E924E6-94E9-4080-BAB4-1300D0D5FF1C}" srcOrd="2" destOrd="0" presId="urn:microsoft.com/office/officeart/2005/8/layout/chevron1"/>
    <dgm:cxn modelId="{0AC85831-39C9-47EB-85CB-7A5BCD936BAF}" type="presParOf" srcId="{1A122B1D-B5B3-4DB0-B8EB-F07CA22C3928}" destId="{CE197E3B-8BC9-4A41-B2A2-83A2322AD020}" srcOrd="3" destOrd="0" presId="urn:microsoft.com/office/officeart/2005/8/layout/chevron1"/>
    <dgm:cxn modelId="{CEFA7C86-CE84-4AC3-BFA1-B0E13D9A13FA}" type="presParOf" srcId="{1A122B1D-B5B3-4DB0-B8EB-F07CA22C3928}" destId="{D6790433-7498-4925-A406-192B81BADE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65CEC-3B7B-4383-BC0A-4CCB4ABC083F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1E3D2BB3-0E9A-45F0-BDC0-401F3D848572}">
      <dgm:prSet phldrT="[Text]"/>
      <dgm:spPr/>
      <dgm:t>
        <a:bodyPr/>
        <a:lstStyle/>
        <a:p>
          <a:r>
            <a:rPr lang="bg-BG" dirty="0" smtClean="0"/>
            <a:t>Монтаж</a:t>
          </a:r>
          <a:endParaRPr lang="bg-BG" dirty="0"/>
        </a:p>
      </dgm:t>
    </dgm:pt>
    <dgm:pt modelId="{BC75BA69-C746-4E71-968F-B63C32F902F9}" type="parTrans" cxnId="{2562DA58-0741-417E-BC6B-B3C0B0B0457E}">
      <dgm:prSet/>
      <dgm:spPr/>
      <dgm:t>
        <a:bodyPr/>
        <a:lstStyle/>
        <a:p>
          <a:endParaRPr lang="bg-BG"/>
        </a:p>
      </dgm:t>
    </dgm:pt>
    <dgm:pt modelId="{30FF6FDE-98A5-4C8F-9014-B0D4442FB448}" type="sibTrans" cxnId="{2562DA58-0741-417E-BC6B-B3C0B0B0457E}">
      <dgm:prSet/>
      <dgm:spPr/>
      <dgm:t>
        <a:bodyPr/>
        <a:lstStyle/>
        <a:p>
          <a:endParaRPr lang="bg-BG"/>
        </a:p>
      </dgm:t>
    </dgm:pt>
    <dgm:pt modelId="{65753F07-6FEC-4B83-949A-EF41BD5C6276}">
      <dgm:prSet phldrT="[Text]"/>
      <dgm:spPr/>
      <dgm:t>
        <a:bodyPr/>
        <a:lstStyle/>
        <a:p>
          <a:r>
            <a:rPr lang="bg-BG" dirty="0" smtClean="0"/>
            <a:t>Инспекция</a:t>
          </a:r>
          <a:endParaRPr lang="bg-BG" dirty="0"/>
        </a:p>
      </dgm:t>
    </dgm:pt>
    <dgm:pt modelId="{08260259-B923-43CE-9142-5764A00BB196}" type="parTrans" cxnId="{DA1029DA-BB17-44EF-9EBC-5377B4AABB0A}">
      <dgm:prSet/>
      <dgm:spPr/>
      <dgm:t>
        <a:bodyPr/>
        <a:lstStyle/>
        <a:p>
          <a:endParaRPr lang="bg-BG"/>
        </a:p>
      </dgm:t>
    </dgm:pt>
    <dgm:pt modelId="{DB1C1018-0801-4417-9BEB-520303EC3F64}" type="sibTrans" cxnId="{DA1029DA-BB17-44EF-9EBC-5377B4AABB0A}">
      <dgm:prSet/>
      <dgm:spPr/>
      <dgm:t>
        <a:bodyPr/>
        <a:lstStyle/>
        <a:p>
          <a:endParaRPr lang="bg-BG"/>
        </a:p>
      </dgm:t>
    </dgm:pt>
    <dgm:pt modelId="{476A8496-0909-486A-8DB6-72D9D34A08E7}">
      <dgm:prSet phldrT="[Text]"/>
      <dgm:spPr/>
      <dgm:t>
        <a:bodyPr/>
        <a:lstStyle/>
        <a:p>
          <a:r>
            <a:rPr lang="bg-BG" dirty="0" smtClean="0"/>
            <a:t>Пакетиране</a:t>
          </a:r>
          <a:endParaRPr lang="bg-BG" dirty="0"/>
        </a:p>
      </dgm:t>
    </dgm:pt>
    <dgm:pt modelId="{8C7FD6E0-16C9-4281-8285-2EBBCE940309}" type="parTrans" cxnId="{352BD4C5-5C39-4741-A091-748BD0EBC359}">
      <dgm:prSet/>
      <dgm:spPr/>
      <dgm:t>
        <a:bodyPr/>
        <a:lstStyle/>
        <a:p>
          <a:endParaRPr lang="bg-BG"/>
        </a:p>
      </dgm:t>
    </dgm:pt>
    <dgm:pt modelId="{745CB04E-7B51-4B7E-891B-A87B4E0DAD78}" type="sibTrans" cxnId="{352BD4C5-5C39-4741-A091-748BD0EBC359}">
      <dgm:prSet/>
      <dgm:spPr/>
      <dgm:t>
        <a:bodyPr/>
        <a:lstStyle/>
        <a:p>
          <a:endParaRPr lang="bg-BG"/>
        </a:p>
      </dgm:t>
    </dgm:pt>
    <dgm:pt modelId="{E46E29A1-F6E0-47D2-B71B-0552E1823E9B}" type="pres">
      <dgm:prSet presAssocID="{20B65CEC-3B7B-4383-BC0A-4CCB4ABC083F}" presName="Name0" presStyleCnt="0">
        <dgm:presLayoutVars>
          <dgm:dir/>
          <dgm:animLvl val="lvl"/>
          <dgm:resizeHandles val="exact"/>
        </dgm:presLayoutVars>
      </dgm:prSet>
      <dgm:spPr/>
    </dgm:pt>
    <dgm:pt modelId="{2D4C42F6-4338-4D7D-BE20-AA9E5B3BD353}" type="pres">
      <dgm:prSet presAssocID="{1E3D2BB3-0E9A-45F0-BDC0-401F3D8485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F635C22-329B-49F5-AC4A-DD9109DB3708}" type="pres">
      <dgm:prSet presAssocID="{30FF6FDE-98A5-4C8F-9014-B0D4442FB448}" presName="parTxOnlySpace" presStyleCnt="0"/>
      <dgm:spPr/>
    </dgm:pt>
    <dgm:pt modelId="{69E12A34-C17B-4FCE-B6D1-8C32E32017EF}" type="pres">
      <dgm:prSet presAssocID="{65753F07-6FEC-4B83-949A-EF41BD5C627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5B58408-B914-4E78-BEC6-CB83FE66A013}" type="pres">
      <dgm:prSet presAssocID="{DB1C1018-0801-4417-9BEB-520303EC3F64}" presName="parTxOnlySpace" presStyleCnt="0"/>
      <dgm:spPr/>
    </dgm:pt>
    <dgm:pt modelId="{F58C0042-C827-472F-9C36-962EB4CED63B}" type="pres">
      <dgm:prSet presAssocID="{476A8496-0909-486A-8DB6-72D9D34A08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352BD4C5-5C39-4741-A091-748BD0EBC359}" srcId="{20B65CEC-3B7B-4383-BC0A-4CCB4ABC083F}" destId="{476A8496-0909-486A-8DB6-72D9D34A08E7}" srcOrd="2" destOrd="0" parTransId="{8C7FD6E0-16C9-4281-8285-2EBBCE940309}" sibTransId="{745CB04E-7B51-4B7E-891B-A87B4E0DAD78}"/>
    <dgm:cxn modelId="{CF8A70D3-FD80-4BFC-ADE6-E3DEBCE62757}" type="presOf" srcId="{1E3D2BB3-0E9A-45F0-BDC0-401F3D848572}" destId="{2D4C42F6-4338-4D7D-BE20-AA9E5B3BD353}" srcOrd="0" destOrd="0" presId="urn:microsoft.com/office/officeart/2005/8/layout/chevron1"/>
    <dgm:cxn modelId="{8AE1E039-7EE3-4603-9C6F-EA0544E81C57}" type="presOf" srcId="{20B65CEC-3B7B-4383-BC0A-4CCB4ABC083F}" destId="{E46E29A1-F6E0-47D2-B71B-0552E1823E9B}" srcOrd="0" destOrd="0" presId="urn:microsoft.com/office/officeart/2005/8/layout/chevron1"/>
    <dgm:cxn modelId="{DA1029DA-BB17-44EF-9EBC-5377B4AABB0A}" srcId="{20B65CEC-3B7B-4383-BC0A-4CCB4ABC083F}" destId="{65753F07-6FEC-4B83-949A-EF41BD5C6276}" srcOrd="1" destOrd="0" parTransId="{08260259-B923-43CE-9142-5764A00BB196}" sibTransId="{DB1C1018-0801-4417-9BEB-520303EC3F64}"/>
    <dgm:cxn modelId="{2562DA58-0741-417E-BC6B-B3C0B0B0457E}" srcId="{20B65CEC-3B7B-4383-BC0A-4CCB4ABC083F}" destId="{1E3D2BB3-0E9A-45F0-BDC0-401F3D848572}" srcOrd="0" destOrd="0" parTransId="{BC75BA69-C746-4E71-968F-B63C32F902F9}" sibTransId="{30FF6FDE-98A5-4C8F-9014-B0D4442FB448}"/>
    <dgm:cxn modelId="{76B9D05B-62FD-4BF6-ACE1-8B96F13620DF}" type="presOf" srcId="{476A8496-0909-486A-8DB6-72D9D34A08E7}" destId="{F58C0042-C827-472F-9C36-962EB4CED63B}" srcOrd="0" destOrd="0" presId="urn:microsoft.com/office/officeart/2005/8/layout/chevron1"/>
    <dgm:cxn modelId="{E446C733-200B-4520-BE28-F81A32071D97}" type="presOf" srcId="{65753F07-6FEC-4B83-949A-EF41BD5C6276}" destId="{69E12A34-C17B-4FCE-B6D1-8C32E32017EF}" srcOrd="0" destOrd="0" presId="urn:microsoft.com/office/officeart/2005/8/layout/chevron1"/>
    <dgm:cxn modelId="{E713FD5E-51FB-4DC0-A73D-5093A67A2A4D}" type="presParOf" srcId="{E46E29A1-F6E0-47D2-B71B-0552E1823E9B}" destId="{2D4C42F6-4338-4D7D-BE20-AA9E5B3BD353}" srcOrd="0" destOrd="0" presId="urn:microsoft.com/office/officeart/2005/8/layout/chevron1"/>
    <dgm:cxn modelId="{49A1808D-9E75-410C-8C09-A061EC85C9F6}" type="presParOf" srcId="{E46E29A1-F6E0-47D2-B71B-0552E1823E9B}" destId="{1F635C22-329B-49F5-AC4A-DD9109DB3708}" srcOrd="1" destOrd="0" presId="urn:microsoft.com/office/officeart/2005/8/layout/chevron1"/>
    <dgm:cxn modelId="{8D2B4F42-DE39-4618-9C92-2B286D3C3210}" type="presParOf" srcId="{E46E29A1-F6E0-47D2-B71B-0552E1823E9B}" destId="{69E12A34-C17B-4FCE-B6D1-8C32E32017EF}" srcOrd="2" destOrd="0" presId="urn:microsoft.com/office/officeart/2005/8/layout/chevron1"/>
    <dgm:cxn modelId="{16174567-D4A5-4BB5-8F7D-8251B8457D9B}" type="presParOf" srcId="{E46E29A1-F6E0-47D2-B71B-0552E1823E9B}" destId="{05B58408-B914-4E78-BEC6-CB83FE66A013}" srcOrd="3" destOrd="0" presId="urn:microsoft.com/office/officeart/2005/8/layout/chevron1"/>
    <dgm:cxn modelId="{946C3A43-89ED-408D-90E9-056B705151CD}" type="presParOf" srcId="{E46E29A1-F6E0-47D2-B71B-0552E1823E9B}" destId="{F58C0042-C827-472F-9C36-962EB4CED63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Създаване на заявка за покупка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E1363FB3-6683-4A6E-AFAA-25B5BF584E81}">
      <dgm:prSet custT="1"/>
      <dgm:spPr/>
      <dgm:t>
        <a:bodyPr/>
        <a:lstStyle/>
        <a:p>
          <a:r>
            <a:rPr lang="bg-BG" sz="1300" dirty="0" smtClean="0"/>
            <a:t>Създаване и изпращане на  поръчка за стоки </a:t>
          </a:r>
        </a:p>
      </dgm:t>
    </dgm:pt>
    <dgm:pt modelId="{7559C177-EC14-4EEE-8FAF-626F4AB4A201}" type="parTrans" cxnId="{83BA8F32-0824-4233-BC92-79CDBC8CCE8A}">
      <dgm:prSet/>
      <dgm:spPr/>
      <dgm:t>
        <a:bodyPr/>
        <a:lstStyle/>
        <a:p>
          <a:endParaRPr lang="bg-BG"/>
        </a:p>
      </dgm:t>
    </dgm:pt>
    <dgm:pt modelId="{94CF11F6-8A65-40FA-841D-3C33DE3565CB}" type="sibTrans" cxnId="{83BA8F32-0824-4233-BC92-79CDBC8CCE8A}">
      <dgm:prSet/>
      <dgm:spPr/>
      <dgm:t>
        <a:bodyPr/>
        <a:lstStyle/>
        <a:p>
          <a:endParaRPr lang="bg-BG"/>
        </a:p>
      </dgm:t>
    </dgm:pt>
    <dgm:pt modelId="{6BBB9110-A302-4C8D-B1FC-60D5390697AA}">
      <dgm:prSet custT="1"/>
      <dgm:spPr/>
      <dgm:t>
        <a:bodyPr/>
        <a:lstStyle/>
        <a:p>
          <a:r>
            <a:rPr lang="bg-BG" sz="1300" dirty="0" smtClean="0"/>
            <a:t>Получаване на стоките</a:t>
          </a:r>
        </a:p>
      </dgm:t>
    </dgm:pt>
    <dgm:pt modelId="{F0579A6E-307D-4C27-8556-9B105BAB8F0F}" type="parTrans" cxnId="{07BD75C8-04F0-449B-BAEA-C5B19F8C5A64}">
      <dgm:prSet/>
      <dgm:spPr/>
      <dgm:t>
        <a:bodyPr/>
        <a:lstStyle/>
        <a:p>
          <a:endParaRPr lang="bg-BG"/>
        </a:p>
      </dgm:t>
    </dgm:pt>
    <dgm:pt modelId="{0D33B4F0-8B3F-4C52-8992-271BCFB7F5F5}" type="sibTrans" cxnId="{07BD75C8-04F0-449B-BAEA-C5B19F8C5A64}">
      <dgm:prSet/>
      <dgm:spPr/>
      <dgm:t>
        <a:bodyPr/>
        <a:lstStyle/>
        <a:p>
          <a:endParaRPr lang="bg-BG"/>
        </a:p>
      </dgm:t>
    </dgm:pt>
    <dgm:pt modelId="{677629D3-A1BB-4E69-BB1C-CCF81663580E}">
      <dgm:prSet custT="1"/>
      <dgm:spPr/>
      <dgm:t>
        <a:bodyPr/>
        <a:lstStyle/>
        <a:p>
          <a:r>
            <a:rPr lang="bg-BG" sz="1300" dirty="0" smtClean="0"/>
            <a:t>Получаване на фактура от доставчика</a:t>
          </a:r>
        </a:p>
      </dgm:t>
    </dgm:pt>
    <dgm:pt modelId="{1389678C-3925-4F18-9331-5C841168C2C2}" type="parTrans" cxnId="{2B31DB4B-8718-4ABF-B5DC-1C9FF85B4D99}">
      <dgm:prSet/>
      <dgm:spPr/>
      <dgm:t>
        <a:bodyPr/>
        <a:lstStyle/>
        <a:p>
          <a:endParaRPr lang="bg-BG"/>
        </a:p>
      </dgm:t>
    </dgm:pt>
    <dgm:pt modelId="{95F83E63-AB5D-4751-A4D4-FB37AF74EFD9}" type="sibTrans" cxnId="{2B31DB4B-8718-4ABF-B5DC-1C9FF85B4D99}">
      <dgm:prSet/>
      <dgm:spPr/>
      <dgm:t>
        <a:bodyPr/>
        <a:lstStyle/>
        <a:p>
          <a:endParaRPr lang="bg-BG"/>
        </a:p>
      </dgm:t>
    </dgm:pt>
    <dgm:pt modelId="{B4E8E520-7AA2-414D-83CD-F8DB007FB739}">
      <dgm:prSet custT="1"/>
      <dgm:spPr/>
      <dgm:t>
        <a:bodyPr/>
        <a:lstStyle/>
        <a:p>
          <a:r>
            <a:rPr lang="bg-BG" sz="1300" dirty="0" smtClean="0"/>
            <a:t>Плащане на доставката</a:t>
          </a:r>
        </a:p>
      </dgm:t>
    </dgm:pt>
    <dgm:pt modelId="{E4F4CD1A-BEF8-4A3F-9E62-BB2EA05D0514}" type="parTrans" cxnId="{57BDF9A0-BBF6-4F1A-80C0-0687B3E35215}">
      <dgm:prSet/>
      <dgm:spPr/>
      <dgm:t>
        <a:bodyPr/>
        <a:lstStyle/>
        <a:p>
          <a:endParaRPr lang="bg-BG"/>
        </a:p>
      </dgm:t>
    </dgm:pt>
    <dgm:pt modelId="{579B8372-C53C-4FD6-AF7F-9436ADEC7C70}" type="sibTrans" cxnId="{57BDF9A0-BBF6-4F1A-80C0-0687B3E35215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E38DC4A8-A509-48A7-B029-7FDF50F683A8}" type="pres">
      <dgm:prSet presAssocID="{E1363FB3-6683-4A6E-AFAA-25B5BF584E81}" presName="parTxOnly" presStyleLbl="node1" presStyleIdx="1" presStyleCnt="5" custScaleX="1052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F7096C8-2BA1-460B-9CA5-CF5BDC47F688}" type="pres">
      <dgm:prSet presAssocID="{94CF11F6-8A65-40FA-841D-3C33DE3565CB}" presName="parTxOnlySpace" presStyleCnt="0"/>
      <dgm:spPr/>
    </dgm:pt>
    <dgm:pt modelId="{AEEBD27C-D8FD-4371-BBBB-AAD020AD86BD}" type="pres">
      <dgm:prSet presAssocID="{6BBB9110-A302-4C8D-B1FC-60D5390697AA}" presName="parTxOnly" presStyleLbl="node1" presStyleIdx="2" presStyleCnt="5" custScaleX="105332" custScaleY="121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B3A965F-1F21-494E-BF89-AC2D34AB87DB}" type="pres">
      <dgm:prSet presAssocID="{0D33B4F0-8B3F-4C52-8992-271BCFB7F5F5}" presName="parTxOnlySpace" presStyleCnt="0"/>
      <dgm:spPr/>
    </dgm:pt>
    <dgm:pt modelId="{16700D65-9372-4DB8-B508-03FC9E3BB97E}" type="pres">
      <dgm:prSet presAssocID="{677629D3-A1BB-4E69-BB1C-CCF81663580E}" presName="parTxOnly" presStyleLbl="node1" presStyleIdx="3" presStyleCnt="5" custScaleX="110800" custScaleY="1228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D43F440-E21D-42BD-AD06-C252DF7A09F4}" type="pres">
      <dgm:prSet presAssocID="{95F83E63-AB5D-4751-A4D4-FB37AF74EFD9}" presName="parTxOnlySpace" presStyleCnt="0"/>
      <dgm:spPr/>
    </dgm:pt>
    <dgm:pt modelId="{47AD7694-88BD-4132-8BEC-DC4AF3926CC0}" type="pres">
      <dgm:prSet presAssocID="{B4E8E520-7AA2-414D-83CD-F8DB007FB739}" presName="parTxOnly" presStyleLbl="node1" presStyleIdx="4" presStyleCnt="5" custScaleX="100156" custScaleY="1255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90A62585-DEF9-4132-B875-A73B1D184205}" type="presOf" srcId="{677629D3-A1BB-4E69-BB1C-CCF81663580E}" destId="{16700D65-9372-4DB8-B508-03FC9E3BB97E}" srcOrd="0" destOrd="0" presId="urn:microsoft.com/office/officeart/2005/8/layout/chevron1"/>
    <dgm:cxn modelId="{282BFAB1-380A-477C-BA05-16D3948A5902}" type="presOf" srcId="{54C3EFD8-2BBC-4F93-92F8-CBEB78E4124D}" destId="{E4C9D12B-DC86-43C1-9921-786AD10E4D26}" srcOrd="0" destOrd="0" presId="urn:microsoft.com/office/officeart/2005/8/layout/chevron1"/>
    <dgm:cxn modelId="{2B31DB4B-8718-4ABF-B5DC-1C9FF85B4D99}" srcId="{54C3EFD8-2BBC-4F93-92F8-CBEB78E4124D}" destId="{677629D3-A1BB-4E69-BB1C-CCF81663580E}" srcOrd="3" destOrd="0" parTransId="{1389678C-3925-4F18-9331-5C841168C2C2}" sibTransId="{95F83E63-AB5D-4751-A4D4-FB37AF74EFD9}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EECBDCFE-81BB-4F87-8101-F79CC0753CD8}" type="presOf" srcId="{B4E8E520-7AA2-414D-83CD-F8DB007FB739}" destId="{47AD7694-88BD-4132-8BEC-DC4AF3926CC0}" srcOrd="0" destOrd="0" presId="urn:microsoft.com/office/officeart/2005/8/layout/chevron1"/>
    <dgm:cxn modelId="{83BA8F32-0824-4233-BC92-79CDBC8CCE8A}" srcId="{54C3EFD8-2BBC-4F93-92F8-CBEB78E4124D}" destId="{E1363FB3-6683-4A6E-AFAA-25B5BF584E81}" srcOrd="1" destOrd="0" parTransId="{7559C177-EC14-4EEE-8FAF-626F4AB4A201}" sibTransId="{94CF11F6-8A65-40FA-841D-3C33DE3565CB}"/>
    <dgm:cxn modelId="{07BD75C8-04F0-449B-BAEA-C5B19F8C5A64}" srcId="{54C3EFD8-2BBC-4F93-92F8-CBEB78E4124D}" destId="{6BBB9110-A302-4C8D-B1FC-60D5390697AA}" srcOrd="2" destOrd="0" parTransId="{F0579A6E-307D-4C27-8556-9B105BAB8F0F}" sibTransId="{0D33B4F0-8B3F-4C52-8992-271BCFB7F5F5}"/>
    <dgm:cxn modelId="{64C566EF-0779-4F2F-A200-B5EBF6F96508}" type="presOf" srcId="{E1363FB3-6683-4A6E-AFAA-25B5BF584E81}" destId="{E38DC4A8-A509-48A7-B029-7FDF50F683A8}" srcOrd="0" destOrd="0" presId="urn:microsoft.com/office/officeart/2005/8/layout/chevron1"/>
    <dgm:cxn modelId="{57BDF9A0-BBF6-4F1A-80C0-0687B3E35215}" srcId="{54C3EFD8-2BBC-4F93-92F8-CBEB78E4124D}" destId="{B4E8E520-7AA2-414D-83CD-F8DB007FB739}" srcOrd="4" destOrd="0" parTransId="{E4F4CD1A-BEF8-4A3F-9E62-BB2EA05D0514}" sibTransId="{579B8372-C53C-4FD6-AF7F-9436ADEC7C70}"/>
    <dgm:cxn modelId="{D0815D1D-0D98-47DC-BF36-C27815DD5D94}" type="presOf" srcId="{6BBB9110-A302-4C8D-B1FC-60D5390697AA}" destId="{AEEBD27C-D8FD-4371-BBBB-AAD020AD86BD}" srcOrd="0" destOrd="0" presId="urn:microsoft.com/office/officeart/2005/8/layout/chevron1"/>
    <dgm:cxn modelId="{DA5ACBE7-B021-44FE-964D-F132B164BB40}" type="presOf" srcId="{36A74F6A-41AC-4B6D-B2D3-FE4B2BFD72AE}" destId="{C2F350D8-D720-4428-B31D-C0EEDC495588}" srcOrd="0" destOrd="0" presId="urn:microsoft.com/office/officeart/2005/8/layout/chevron1"/>
    <dgm:cxn modelId="{B0482A6B-9E29-4EAB-A6D2-A46787D58FCE}" type="presParOf" srcId="{E4C9D12B-DC86-43C1-9921-786AD10E4D26}" destId="{C2F350D8-D720-4428-B31D-C0EEDC495588}" srcOrd="0" destOrd="0" presId="urn:microsoft.com/office/officeart/2005/8/layout/chevron1"/>
    <dgm:cxn modelId="{544E1913-29F4-4DCE-A314-F2CCB563325A}" type="presParOf" srcId="{E4C9D12B-DC86-43C1-9921-786AD10E4D26}" destId="{70BE5839-C265-4E13-A9BD-119C4566930C}" srcOrd="1" destOrd="0" presId="urn:microsoft.com/office/officeart/2005/8/layout/chevron1"/>
    <dgm:cxn modelId="{184392EE-A158-4188-AE42-B3FEF2049B24}" type="presParOf" srcId="{E4C9D12B-DC86-43C1-9921-786AD10E4D26}" destId="{E38DC4A8-A509-48A7-B029-7FDF50F683A8}" srcOrd="2" destOrd="0" presId="urn:microsoft.com/office/officeart/2005/8/layout/chevron1"/>
    <dgm:cxn modelId="{C824F57E-40EA-4854-ACBD-247203CF0C75}" type="presParOf" srcId="{E4C9D12B-DC86-43C1-9921-786AD10E4D26}" destId="{1F7096C8-2BA1-460B-9CA5-CF5BDC47F688}" srcOrd="3" destOrd="0" presId="urn:microsoft.com/office/officeart/2005/8/layout/chevron1"/>
    <dgm:cxn modelId="{C62D21BF-DD46-47E3-9F71-F40339597F83}" type="presParOf" srcId="{E4C9D12B-DC86-43C1-9921-786AD10E4D26}" destId="{AEEBD27C-D8FD-4371-BBBB-AAD020AD86BD}" srcOrd="4" destOrd="0" presId="urn:microsoft.com/office/officeart/2005/8/layout/chevron1"/>
    <dgm:cxn modelId="{25D1088C-EBFE-44A4-A78D-CEF9799104F5}" type="presParOf" srcId="{E4C9D12B-DC86-43C1-9921-786AD10E4D26}" destId="{3B3A965F-1F21-494E-BF89-AC2D34AB87DB}" srcOrd="5" destOrd="0" presId="urn:microsoft.com/office/officeart/2005/8/layout/chevron1"/>
    <dgm:cxn modelId="{086BB4C8-2F98-4BAF-9DD8-0F2CD4322722}" type="presParOf" srcId="{E4C9D12B-DC86-43C1-9921-786AD10E4D26}" destId="{16700D65-9372-4DB8-B508-03FC9E3BB97E}" srcOrd="6" destOrd="0" presId="urn:microsoft.com/office/officeart/2005/8/layout/chevron1"/>
    <dgm:cxn modelId="{B743A672-C262-4A26-B0B7-06E7A99E4B03}" type="presParOf" srcId="{E4C9D12B-DC86-43C1-9921-786AD10E4D26}" destId="{0D43F440-E21D-42BD-AD06-C252DF7A09F4}" srcOrd="7" destOrd="0" presId="urn:microsoft.com/office/officeart/2005/8/layout/chevron1"/>
    <dgm:cxn modelId="{28396C86-8CD9-4E3F-8B47-BA4A4E6097C3}" type="presParOf" srcId="{E4C9D12B-DC86-43C1-9921-786AD10E4D26}" destId="{47AD7694-88BD-4132-8BEC-DC4AF3926CC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Получаване на клиентска поръчка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F868D361-8972-4CBE-85DE-60066F7166A5}">
      <dgm:prSet/>
      <dgm:spPr/>
      <dgm:t>
        <a:bodyPr/>
        <a:lstStyle/>
        <a:p>
          <a:r>
            <a:rPr lang="bg-BG"/>
            <a:t>Подготовка за изпращане на стоката</a:t>
          </a:r>
        </a:p>
      </dgm:t>
    </dgm:pt>
    <dgm:pt modelId="{6220C64B-EC09-4119-BA3E-14A65A493E08}" type="parTrans" cxnId="{EF1A9F44-E861-45E7-8E66-5CF6DDAE1B54}">
      <dgm:prSet/>
      <dgm:spPr/>
      <dgm:t>
        <a:bodyPr/>
        <a:lstStyle/>
        <a:p>
          <a:endParaRPr lang="bg-BG"/>
        </a:p>
      </dgm:t>
    </dgm:pt>
    <dgm:pt modelId="{D1FCB427-35E1-4570-AE08-0C568667776F}" type="sibTrans" cxnId="{EF1A9F44-E861-45E7-8E66-5CF6DDAE1B54}">
      <dgm:prSet/>
      <dgm:spPr/>
      <dgm:t>
        <a:bodyPr/>
        <a:lstStyle/>
        <a:p>
          <a:endParaRPr lang="bg-BG"/>
        </a:p>
      </dgm:t>
    </dgm:pt>
    <dgm:pt modelId="{28A7CCE1-DD2B-48EC-A3B3-1FE3F4E56A28}">
      <dgm:prSet/>
      <dgm:spPr/>
      <dgm:t>
        <a:bodyPr/>
        <a:lstStyle/>
        <a:p>
          <a:r>
            <a:rPr lang="bg-BG" dirty="0"/>
            <a:t>Изпращане на стоката</a:t>
          </a:r>
        </a:p>
      </dgm:t>
    </dgm:pt>
    <dgm:pt modelId="{2847439A-8A76-493D-B4C9-7FF0E48AEAEF}" type="parTrans" cxnId="{C839418C-A69F-43AA-9AE6-F0CC4A1B6F3D}">
      <dgm:prSet/>
      <dgm:spPr/>
      <dgm:t>
        <a:bodyPr/>
        <a:lstStyle/>
        <a:p>
          <a:endParaRPr lang="bg-BG"/>
        </a:p>
      </dgm:t>
    </dgm:pt>
    <dgm:pt modelId="{B0FE2233-ACE3-4F1A-9940-ABDA37CD2E61}" type="sibTrans" cxnId="{C839418C-A69F-43AA-9AE6-F0CC4A1B6F3D}">
      <dgm:prSet/>
      <dgm:spPr/>
      <dgm:t>
        <a:bodyPr/>
        <a:lstStyle/>
        <a:p>
          <a:endParaRPr lang="bg-BG"/>
        </a:p>
      </dgm:t>
    </dgm:pt>
    <dgm:pt modelId="{D058E2C3-CD86-4256-90E7-F9DBAA8C974A}">
      <dgm:prSet phldrT="[Text]"/>
      <dgm:spPr/>
      <dgm:t>
        <a:bodyPr/>
        <a:lstStyle/>
        <a:p>
          <a:r>
            <a:rPr lang="bg-BG" dirty="0"/>
            <a:t>Изпращане на фактура на клиента</a:t>
          </a:r>
        </a:p>
      </dgm:t>
    </dgm:pt>
    <dgm:pt modelId="{2C45F402-6DBC-4784-80C9-0034B12E45A0}" type="parTrans" cxnId="{F43B204B-8A87-47E7-9619-7998443A46EA}">
      <dgm:prSet/>
      <dgm:spPr/>
      <dgm:t>
        <a:bodyPr/>
        <a:lstStyle/>
        <a:p>
          <a:endParaRPr lang="bg-BG"/>
        </a:p>
      </dgm:t>
    </dgm:pt>
    <dgm:pt modelId="{5C1960C7-EB16-4B75-94A7-EBA1643986C6}" type="sibTrans" cxnId="{F43B204B-8A87-47E7-9619-7998443A46EA}">
      <dgm:prSet/>
      <dgm:spPr/>
      <dgm:t>
        <a:bodyPr/>
        <a:lstStyle/>
        <a:p>
          <a:endParaRPr lang="bg-BG"/>
        </a:p>
      </dgm:t>
    </dgm:pt>
    <dgm:pt modelId="{76BC8087-70E5-459D-BF88-5EF31696E2DA}">
      <dgm:prSet phldrT="[Text]"/>
      <dgm:spPr/>
      <dgm:t>
        <a:bodyPr/>
        <a:lstStyle/>
        <a:p>
          <a:r>
            <a:rPr lang="bg-BG" dirty="0"/>
            <a:t>Получаване на плащането</a:t>
          </a:r>
        </a:p>
      </dgm:t>
    </dgm:pt>
    <dgm:pt modelId="{3B12BF6D-3365-49A7-98B2-573985224489}" type="parTrans" cxnId="{E4FAED48-AFF3-43FA-BDA0-73E49E0DB929}">
      <dgm:prSet/>
      <dgm:spPr/>
      <dgm:t>
        <a:bodyPr/>
        <a:lstStyle/>
        <a:p>
          <a:endParaRPr lang="bg-BG"/>
        </a:p>
      </dgm:t>
    </dgm:pt>
    <dgm:pt modelId="{47EB0944-7A96-4332-A6B0-C90EF17FA5AF}" type="sibTrans" cxnId="{E4FAED48-AFF3-43FA-BDA0-73E49E0DB929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992C565C-522F-4853-B958-36679CF4AA35}" type="pres">
      <dgm:prSet presAssocID="{F868D361-8972-4CBE-85DE-60066F7166A5}" presName="parTxOnly" presStyleLbl="node1" presStyleIdx="1" presStyleCnt="5" custScaleX="111128" custScaleY="1131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94DEFDD-7155-4811-837C-2E0629E5BCB1}" type="pres">
      <dgm:prSet presAssocID="{D1FCB427-35E1-4570-AE08-0C568667776F}" presName="parTxOnlySpace" presStyleCnt="0"/>
      <dgm:spPr/>
    </dgm:pt>
    <dgm:pt modelId="{CBFC02F0-1F66-4440-9EA2-F703C4955E6C}" type="pres">
      <dgm:prSet presAssocID="{28A7CCE1-DD2B-48EC-A3B3-1FE3F4E56A28}" presName="parTxOnly" presStyleLbl="node1" presStyleIdx="2" presStyleCnt="5" custScaleX="101328" custScaleY="1159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B6BEFAB-416A-4127-AF16-C3B0D79E3705}" type="pres">
      <dgm:prSet presAssocID="{B0FE2233-ACE3-4F1A-9940-ABDA37CD2E61}" presName="parTxOnlySpace" presStyleCnt="0"/>
      <dgm:spPr/>
    </dgm:pt>
    <dgm:pt modelId="{96383A56-0F7E-4811-994C-2C926FAB3625}" type="pres">
      <dgm:prSet presAssocID="{D058E2C3-CD86-4256-90E7-F9DBAA8C974A}" presName="parTxOnly" presStyleLbl="node1" presStyleIdx="3" presStyleCnt="5" custScaleX="107639" custScaleY="116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4BCA5C7-D7FA-4044-8288-8D427F4EE5E8}" type="pres">
      <dgm:prSet presAssocID="{5C1960C7-EB16-4B75-94A7-EBA1643986C6}" presName="parTxOnlySpace" presStyleCnt="0"/>
      <dgm:spPr/>
    </dgm:pt>
    <dgm:pt modelId="{E96211BF-9741-496A-B72F-B864B2B82C5D}" type="pres">
      <dgm:prSet presAssocID="{76BC8087-70E5-459D-BF88-5EF31696E2DA}" presName="parTxOnly" presStyleLbl="node1" presStyleIdx="4" presStyleCnt="5" custScaleX="100337" custScaleY="1180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2C74584-70C6-4D37-9811-EE3541F67156}" type="presOf" srcId="{F868D361-8972-4CBE-85DE-60066F7166A5}" destId="{992C565C-522F-4853-B958-36679CF4AA35}" srcOrd="0" destOrd="0" presId="urn:microsoft.com/office/officeart/2005/8/layout/chevron1"/>
    <dgm:cxn modelId="{EF1A9F44-E861-45E7-8E66-5CF6DDAE1B54}" srcId="{54C3EFD8-2BBC-4F93-92F8-CBEB78E4124D}" destId="{F868D361-8972-4CBE-85DE-60066F7166A5}" srcOrd="1" destOrd="0" parTransId="{6220C64B-EC09-4119-BA3E-14A65A493E08}" sibTransId="{D1FCB427-35E1-4570-AE08-0C568667776F}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C839418C-A69F-43AA-9AE6-F0CC4A1B6F3D}" srcId="{54C3EFD8-2BBC-4F93-92F8-CBEB78E4124D}" destId="{28A7CCE1-DD2B-48EC-A3B3-1FE3F4E56A28}" srcOrd="2" destOrd="0" parTransId="{2847439A-8A76-493D-B4C9-7FF0E48AEAEF}" sibTransId="{B0FE2233-ACE3-4F1A-9940-ABDA37CD2E61}"/>
    <dgm:cxn modelId="{F43B204B-8A87-47E7-9619-7998443A46EA}" srcId="{54C3EFD8-2BBC-4F93-92F8-CBEB78E4124D}" destId="{D058E2C3-CD86-4256-90E7-F9DBAA8C974A}" srcOrd="3" destOrd="0" parTransId="{2C45F402-6DBC-4784-80C9-0034B12E45A0}" sibTransId="{5C1960C7-EB16-4B75-94A7-EBA1643986C6}"/>
    <dgm:cxn modelId="{0B8436C9-97B4-4468-8A8B-98BAF73BB9EE}" type="presOf" srcId="{D058E2C3-CD86-4256-90E7-F9DBAA8C974A}" destId="{96383A56-0F7E-4811-994C-2C926FAB3625}" srcOrd="0" destOrd="0" presId="urn:microsoft.com/office/officeart/2005/8/layout/chevron1"/>
    <dgm:cxn modelId="{5F09F8F9-CA35-4F02-9793-34CFB41ED957}" type="presOf" srcId="{76BC8087-70E5-459D-BF88-5EF31696E2DA}" destId="{E96211BF-9741-496A-B72F-B864B2B82C5D}" srcOrd="0" destOrd="0" presId="urn:microsoft.com/office/officeart/2005/8/layout/chevron1"/>
    <dgm:cxn modelId="{E4FAED48-AFF3-43FA-BDA0-73E49E0DB929}" srcId="{54C3EFD8-2BBC-4F93-92F8-CBEB78E4124D}" destId="{76BC8087-70E5-459D-BF88-5EF31696E2DA}" srcOrd="4" destOrd="0" parTransId="{3B12BF6D-3365-49A7-98B2-573985224489}" sibTransId="{47EB0944-7A96-4332-A6B0-C90EF17FA5AF}"/>
    <dgm:cxn modelId="{F88D80EF-E469-464E-8A96-6E9792E9DCCC}" type="presOf" srcId="{36A74F6A-41AC-4B6D-B2D3-FE4B2BFD72AE}" destId="{C2F350D8-D720-4428-B31D-C0EEDC495588}" srcOrd="0" destOrd="0" presId="urn:microsoft.com/office/officeart/2005/8/layout/chevron1"/>
    <dgm:cxn modelId="{23B9B540-C407-4CAB-BE7F-058B85401B22}" type="presOf" srcId="{54C3EFD8-2BBC-4F93-92F8-CBEB78E4124D}" destId="{E4C9D12B-DC86-43C1-9921-786AD10E4D26}" srcOrd="0" destOrd="0" presId="urn:microsoft.com/office/officeart/2005/8/layout/chevron1"/>
    <dgm:cxn modelId="{C982B9CB-367E-4287-9718-3412F65B2B7A}" type="presOf" srcId="{28A7CCE1-DD2B-48EC-A3B3-1FE3F4E56A28}" destId="{CBFC02F0-1F66-4440-9EA2-F703C4955E6C}" srcOrd="0" destOrd="0" presId="urn:microsoft.com/office/officeart/2005/8/layout/chevron1"/>
    <dgm:cxn modelId="{833212F5-ED99-4D37-BE99-1B6AA30DFB9A}" type="presParOf" srcId="{E4C9D12B-DC86-43C1-9921-786AD10E4D26}" destId="{C2F350D8-D720-4428-B31D-C0EEDC495588}" srcOrd="0" destOrd="0" presId="urn:microsoft.com/office/officeart/2005/8/layout/chevron1"/>
    <dgm:cxn modelId="{A698E8BF-9688-4C27-8589-40B72032ABC5}" type="presParOf" srcId="{E4C9D12B-DC86-43C1-9921-786AD10E4D26}" destId="{70BE5839-C265-4E13-A9BD-119C4566930C}" srcOrd="1" destOrd="0" presId="urn:microsoft.com/office/officeart/2005/8/layout/chevron1"/>
    <dgm:cxn modelId="{34BC3281-D338-4EF8-908E-27FF26DE4D39}" type="presParOf" srcId="{E4C9D12B-DC86-43C1-9921-786AD10E4D26}" destId="{992C565C-522F-4853-B958-36679CF4AA35}" srcOrd="2" destOrd="0" presId="urn:microsoft.com/office/officeart/2005/8/layout/chevron1"/>
    <dgm:cxn modelId="{82659F15-E23B-43CD-9517-1D00E6DA75B4}" type="presParOf" srcId="{E4C9D12B-DC86-43C1-9921-786AD10E4D26}" destId="{E94DEFDD-7155-4811-837C-2E0629E5BCB1}" srcOrd="3" destOrd="0" presId="urn:microsoft.com/office/officeart/2005/8/layout/chevron1"/>
    <dgm:cxn modelId="{1D006E1A-F659-4086-9DBD-4C2AF3B7695C}" type="presParOf" srcId="{E4C9D12B-DC86-43C1-9921-786AD10E4D26}" destId="{CBFC02F0-1F66-4440-9EA2-F703C4955E6C}" srcOrd="4" destOrd="0" presId="urn:microsoft.com/office/officeart/2005/8/layout/chevron1"/>
    <dgm:cxn modelId="{1CA649B2-51F1-4C73-84C8-881CECDF8106}" type="presParOf" srcId="{E4C9D12B-DC86-43C1-9921-786AD10E4D26}" destId="{FB6BEFAB-416A-4127-AF16-C3B0D79E3705}" srcOrd="5" destOrd="0" presId="urn:microsoft.com/office/officeart/2005/8/layout/chevron1"/>
    <dgm:cxn modelId="{9FD192A3-2C0A-458F-9629-C9FB10239AF9}" type="presParOf" srcId="{E4C9D12B-DC86-43C1-9921-786AD10E4D26}" destId="{96383A56-0F7E-4811-994C-2C926FAB3625}" srcOrd="6" destOrd="0" presId="urn:microsoft.com/office/officeart/2005/8/layout/chevron1"/>
    <dgm:cxn modelId="{D986B633-62C8-4C6A-AA84-2677739F2B91}" type="presParOf" srcId="{E4C9D12B-DC86-43C1-9921-786AD10E4D26}" destId="{E4BCA5C7-D7FA-4044-8288-8D427F4EE5E8}" srcOrd="7" destOrd="0" presId="urn:microsoft.com/office/officeart/2005/8/layout/chevron1"/>
    <dgm:cxn modelId="{4E5B0413-8DAE-49FF-A247-65D42AE00D21}" type="presParOf" srcId="{E4C9D12B-DC86-43C1-9921-786AD10E4D26}" destId="{E96211BF-9741-496A-B72F-B864B2B82C5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Получаване на клиентска поръчка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F868D361-8972-4CBE-85DE-60066F7166A5}">
      <dgm:prSet/>
      <dgm:spPr/>
      <dgm:t>
        <a:bodyPr/>
        <a:lstStyle/>
        <a:p>
          <a:r>
            <a:rPr lang="bg-BG"/>
            <a:t>Подготовка за изпращане на стоката</a:t>
          </a:r>
        </a:p>
      </dgm:t>
    </dgm:pt>
    <dgm:pt modelId="{6220C64B-EC09-4119-BA3E-14A65A493E08}" type="parTrans" cxnId="{EF1A9F44-E861-45E7-8E66-5CF6DDAE1B54}">
      <dgm:prSet/>
      <dgm:spPr/>
      <dgm:t>
        <a:bodyPr/>
        <a:lstStyle/>
        <a:p>
          <a:endParaRPr lang="bg-BG"/>
        </a:p>
      </dgm:t>
    </dgm:pt>
    <dgm:pt modelId="{D1FCB427-35E1-4570-AE08-0C568667776F}" type="sibTrans" cxnId="{EF1A9F44-E861-45E7-8E66-5CF6DDAE1B54}">
      <dgm:prSet/>
      <dgm:spPr/>
      <dgm:t>
        <a:bodyPr/>
        <a:lstStyle/>
        <a:p>
          <a:endParaRPr lang="bg-BG"/>
        </a:p>
      </dgm:t>
    </dgm:pt>
    <dgm:pt modelId="{28A7CCE1-DD2B-48EC-A3B3-1FE3F4E56A28}">
      <dgm:prSet/>
      <dgm:spPr/>
      <dgm:t>
        <a:bodyPr/>
        <a:lstStyle/>
        <a:p>
          <a:r>
            <a:rPr lang="bg-BG" dirty="0"/>
            <a:t>Изпращане на стоката</a:t>
          </a:r>
        </a:p>
      </dgm:t>
    </dgm:pt>
    <dgm:pt modelId="{2847439A-8A76-493D-B4C9-7FF0E48AEAEF}" type="parTrans" cxnId="{C839418C-A69F-43AA-9AE6-F0CC4A1B6F3D}">
      <dgm:prSet/>
      <dgm:spPr/>
      <dgm:t>
        <a:bodyPr/>
        <a:lstStyle/>
        <a:p>
          <a:endParaRPr lang="bg-BG"/>
        </a:p>
      </dgm:t>
    </dgm:pt>
    <dgm:pt modelId="{B0FE2233-ACE3-4F1A-9940-ABDA37CD2E61}" type="sibTrans" cxnId="{C839418C-A69F-43AA-9AE6-F0CC4A1B6F3D}">
      <dgm:prSet/>
      <dgm:spPr/>
      <dgm:t>
        <a:bodyPr/>
        <a:lstStyle/>
        <a:p>
          <a:endParaRPr lang="bg-BG"/>
        </a:p>
      </dgm:t>
    </dgm:pt>
    <dgm:pt modelId="{D058E2C3-CD86-4256-90E7-F9DBAA8C974A}">
      <dgm:prSet phldrT="[Text]"/>
      <dgm:spPr/>
      <dgm:t>
        <a:bodyPr/>
        <a:lstStyle/>
        <a:p>
          <a:r>
            <a:rPr lang="bg-BG" dirty="0"/>
            <a:t>Изпращане на фактура на клиента</a:t>
          </a:r>
        </a:p>
      </dgm:t>
    </dgm:pt>
    <dgm:pt modelId="{2C45F402-6DBC-4784-80C9-0034B12E45A0}" type="parTrans" cxnId="{F43B204B-8A87-47E7-9619-7998443A46EA}">
      <dgm:prSet/>
      <dgm:spPr/>
      <dgm:t>
        <a:bodyPr/>
        <a:lstStyle/>
        <a:p>
          <a:endParaRPr lang="bg-BG"/>
        </a:p>
      </dgm:t>
    </dgm:pt>
    <dgm:pt modelId="{5C1960C7-EB16-4B75-94A7-EBA1643986C6}" type="sibTrans" cxnId="{F43B204B-8A87-47E7-9619-7998443A46EA}">
      <dgm:prSet/>
      <dgm:spPr/>
      <dgm:t>
        <a:bodyPr/>
        <a:lstStyle/>
        <a:p>
          <a:endParaRPr lang="bg-BG"/>
        </a:p>
      </dgm:t>
    </dgm:pt>
    <dgm:pt modelId="{76BC8087-70E5-459D-BF88-5EF31696E2DA}">
      <dgm:prSet phldrT="[Text]"/>
      <dgm:spPr/>
      <dgm:t>
        <a:bodyPr/>
        <a:lstStyle/>
        <a:p>
          <a:r>
            <a:rPr lang="bg-BG" dirty="0"/>
            <a:t>Получаване на плащането</a:t>
          </a:r>
        </a:p>
      </dgm:t>
    </dgm:pt>
    <dgm:pt modelId="{3B12BF6D-3365-49A7-98B2-573985224489}" type="parTrans" cxnId="{E4FAED48-AFF3-43FA-BDA0-73E49E0DB929}">
      <dgm:prSet/>
      <dgm:spPr/>
      <dgm:t>
        <a:bodyPr/>
        <a:lstStyle/>
        <a:p>
          <a:endParaRPr lang="bg-BG"/>
        </a:p>
      </dgm:t>
    </dgm:pt>
    <dgm:pt modelId="{47EB0944-7A96-4332-A6B0-C90EF17FA5AF}" type="sibTrans" cxnId="{E4FAED48-AFF3-43FA-BDA0-73E49E0DB929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992C565C-522F-4853-B958-36679CF4AA35}" type="pres">
      <dgm:prSet presAssocID="{F868D361-8972-4CBE-85DE-60066F7166A5}" presName="parTxOnly" presStyleLbl="node1" presStyleIdx="1" presStyleCnt="5" custScaleX="111128" custScaleY="1131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94DEFDD-7155-4811-837C-2E0629E5BCB1}" type="pres">
      <dgm:prSet presAssocID="{D1FCB427-35E1-4570-AE08-0C568667776F}" presName="parTxOnlySpace" presStyleCnt="0"/>
      <dgm:spPr/>
    </dgm:pt>
    <dgm:pt modelId="{CBFC02F0-1F66-4440-9EA2-F703C4955E6C}" type="pres">
      <dgm:prSet presAssocID="{28A7CCE1-DD2B-48EC-A3B3-1FE3F4E56A28}" presName="parTxOnly" presStyleLbl="node1" presStyleIdx="2" presStyleCnt="5" custScaleX="101328" custScaleY="1159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B6BEFAB-416A-4127-AF16-C3B0D79E3705}" type="pres">
      <dgm:prSet presAssocID="{B0FE2233-ACE3-4F1A-9940-ABDA37CD2E61}" presName="parTxOnlySpace" presStyleCnt="0"/>
      <dgm:spPr/>
    </dgm:pt>
    <dgm:pt modelId="{96383A56-0F7E-4811-994C-2C926FAB3625}" type="pres">
      <dgm:prSet presAssocID="{D058E2C3-CD86-4256-90E7-F9DBAA8C974A}" presName="parTxOnly" presStyleLbl="node1" presStyleIdx="3" presStyleCnt="5" custScaleX="107639" custScaleY="116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4BCA5C7-D7FA-4044-8288-8D427F4EE5E8}" type="pres">
      <dgm:prSet presAssocID="{5C1960C7-EB16-4B75-94A7-EBA1643986C6}" presName="parTxOnlySpace" presStyleCnt="0"/>
      <dgm:spPr/>
    </dgm:pt>
    <dgm:pt modelId="{E96211BF-9741-496A-B72F-B864B2B82C5D}" type="pres">
      <dgm:prSet presAssocID="{76BC8087-70E5-459D-BF88-5EF31696E2DA}" presName="parTxOnly" presStyleLbl="node1" presStyleIdx="4" presStyleCnt="5" custScaleX="100337" custScaleY="1180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EF1A9F44-E861-45E7-8E66-5CF6DDAE1B54}" srcId="{54C3EFD8-2BBC-4F93-92F8-CBEB78E4124D}" destId="{F868D361-8972-4CBE-85DE-60066F7166A5}" srcOrd="1" destOrd="0" parTransId="{6220C64B-EC09-4119-BA3E-14A65A493E08}" sibTransId="{D1FCB427-35E1-4570-AE08-0C568667776F}"/>
    <dgm:cxn modelId="{2FF3A24F-358D-4FD9-B802-5AC640476B39}" type="presOf" srcId="{76BC8087-70E5-459D-BF88-5EF31696E2DA}" destId="{E96211BF-9741-496A-B72F-B864B2B82C5D}" srcOrd="0" destOrd="0" presId="urn:microsoft.com/office/officeart/2005/8/layout/chevron1"/>
    <dgm:cxn modelId="{D5F63F4F-9F86-43FB-AE0C-22A86B634683}" type="presOf" srcId="{F868D361-8972-4CBE-85DE-60066F7166A5}" destId="{992C565C-522F-4853-B958-36679CF4AA35}" srcOrd="0" destOrd="0" presId="urn:microsoft.com/office/officeart/2005/8/layout/chevron1"/>
    <dgm:cxn modelId="{820AB881-8314-4150-BFBD-CF6C61B6B729}" type="presOf" srcId="{54C3EFD8-2BBC-4F93-92F8-CBEB78E4124D}" destId="{E4C9D12B-DC86-43C1-9921-786AD10E4D26}" srcOrd="0" destOrd="0" presId="urn:microsoft.com/office/officeart/2005/8/layout/chevron1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C839418C-A69F-43AA-9AE6-F0CC4A1B6F3D}" srcId="{54C3EFD8-2BBC-4F93-92F8-CBEB78E4124D}" destId="{28A7CCE1-DD2B-48EC-A3B3-1FE3F4E56A28}" srcOrd="2" destOrd="0" parTransId="{2847439A-8A76-493D-B4C9-7FF0E48AEAEF}" sibTransId="{B0FE2233-ACE3-4F1A-9940-ABDA37CD2E61}"/>
    <dgm:cxn modelId="{F43B204B-8A87-47E7-9619-7998443A46EA}" srcId="{54C3EFD8-2BBC-4F93-92F8-CBEB78E4124D}" destId="{D058E2C3-CD86-4256-90E7-F9DBAA8C974A}" srcOrd="3" destOrd="0" parTransId="{2C45F402-6DBC-4784-80C9-0034B12E45A0}" sibTransId="{5C1960C7-EB16-4B75-94A7-EBA1643986C6}"/>
    <dgm:cxn modelId="{B7F46F7F-3D6E-4D34-82BE-566211825492}" type="presOf" srcId="{D058E2C3-CD86-4256-90E7-F9DBAA8C974A}" destId="{96383A56-0F7E-4811-994C-2C926FAB3625}" srcOrd="0" destOrd="0" presId="urn:microsoft.com/office/officeart/2005/8/layout/chevron1"/>
    <dgm:cxn modelId="{E4FAED48-AFF3-43FA-BDA0-73E49E0DB929}" srcId="{54C3EFD8-2BBC-4F93-92F8-CBEB78E4124D}" destId="{76BC8087-70E5-459D-BF88-5EF31696E2DA}" srcOrd="4" destOrd="0" parTransId="{3B12BF6D-3365-49A7-98B2-573985224489}" sibTransId="{47EB0944-7A96-4332-A6B0-C90EF17FA5AF}"/>
    <dgm:cxn modelId="{E7444B52-3E81-44BB-A47F-5BD37B7144D2}" type="presOf" srcId="{28A7CCE1-DD2B-48EC-A3B3-1FE3F4E56A28}" destId="{CBFC02F0-1F66-4440-9EA2-F703C4955E6C}" srcOrd="0" destOrd="0" presId="urn:microsoft.com/office/officeart/2005/8/layout/chevron1"/>
    <dgm:cxn modelId="{3A51A723-515C-4AAF-A2D7-341300C506B3}" type="presOf" srcId="{36A74F6A-41AC-4B6D-B2D3-FE4B2BFD72AE}" destId="{C2F350D8-D720-4428-B31D-C0EEDC495588}" srcOrd="0" destOrd="0" presId="urn:microsoft.com/office/officeart/2005/8/layout/chevron1"/>
    <dgm:cxn modelId="{5092964A-7C3E-4DC8-B7E4-AA7B235D4CA2}" type="presParOf" srcId="{E4C9D12B-DC86-43C1-9921-786AD10E4D26}" destId="{C2F350D8-D720-4428-B31D-C0EEDC495588}" srcOrd="0" destOrd="0" presId="urn:microsoft.com/office/officeart/2005/8/layout/chevron1"/>
    <dgm:cxn modelId="{4FBD7A46-B6CF-48F5-B8C0-6A9B02A3C9F1}" type="presParOf" srcId="{E4C9D12B-DC86-43C1-9921-786AD10E4D26}" destId="{70BE5839-C265-4E13-A9BD-119C4566930C}" srcOrd="1" destOrd="0" presId="urn:microsoft.com/office/officeart/2005/8/layout/chevron1"/>
    <dgm:cxn modelId="{73646ADF-E103-416A-B6D3-8F2E812F5FD6}" type="presParOf" srcId="{E4C9D12B-DC86-43C1-9921-786AD10E4D26}" destId="{992C565C-522F-4853-B958-36679CF4AA35}" srcOrd="2" destOrd="0" presId="urn:microsoft.com/office/officeart/2005/8/layout/chevron1"/>
    <dgm:cxn modelId="{E69A126A-EE18-40DA-AC16-D8E146F2615E}" type="presParOf" srcId="{E4C9D12B-DC86-43C1-9921-786AD10E4D26}" destId="{E94DEFDD-7155-4811-837C-2E0629E5BCB1}" srcOrd="3" destOrd="0" presId="urn:microsoft.com/office/officeart/2005/8/layout/chevron1"/>
    <dgm:cxn modelId="{409A4308-36A6-4C31-B79A-6C33F797D013}" type="presParOf" srcId="{E4C9D12B-DC86-43C1-9921-786AD10E4D26}" destId="{CBFC02F0-1F66-4440-9EA2-F703C4955E6C}" srcOrd="4" destOrd="0" presId="urn:microsoft.com/office/officeart/2005/8/layout/chevron1"/>
    <dgm:cxn modelId="{ABC2A470-3207-4B9A-A89F-A87887F020CD}" type="presParOf" srcId="{E4C9D12B-DC86-43C1-9921-786AD10E4D26}" destId="{FB6BEFAB-416A-4127-AF16-C3B0D79E3705}" srcOrd="5" destOrd="0" presId="urn:microsoft.com/office/officeart/2005/8/layout/chevron1"/>
    <dgm:cxn modelId="{3B416C94-C21A-4570-94F0-C453315B90A8}" type="presParOf" srcId="{E4C9D12B-DC86-43C1-9921-786AD10E4D26}" destId="{96383A56-0F7E-4811-994C-2C926FAB3625}" srcOrd="6" destOrd="0" presId="urn:microsoft.com/office/officeart/2005/8/layout/chevron1"/>
    <dgm:cxn modelId="{89F0D7EF-8034-4762-BF14-1233022E75F4}" type="presParOf" srcId="{E4C9D12B-DC86-43C1-9921-786AD10E4D26}" destId="{E4BCA5C7-D7FA-4044-8288-8D427F4EE5E8}" srcOrd="7" destOrd="0" presId="urn:microsoft.com/office/officeart/2005/8/layout/chevron1"/>
    <dgm:cxn modelId="{D2699DCD-E833-46E4-9E0E-82FF935A2A74}" type="presParOf" srcId="{E4C9D12B-DC86-43C1-9921-786AD10E4D26}" destId="{E96211BF-9741-496A-B72F-B864B2B82C5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Създаване на заявка за покупка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E1363FB3-6683-4A6E-AFAA-25B5BF584E81}">
      <dgm:prSet custT="1"/>
      <dgm:spPr/>
      <dgm:t>
        <a:bodyPr/>
        <a:lstStyle/>
        <a:p>
          <a:r>
            <a:rPr lang="bg-BG" sz="1300" dirty="0" smtClean="0"/>
            <a:t>Създаване и изпращане на  поръчка за стоки </a:t>
          </a:r>
        </a:p>
      </dgm:t>
    </dgm:pt>
    <dgm:pt modelId="{7559C177-EC14-4EEE-8FAF-626F4AB4A201}" type="parTrans" cxnId="{83BA8F32-0824-4233-BC92-79CDBC8CCE8A}">
      <dgm:prSet/>
      <dgm:spPr/>
      <dgm:t>
        <a:bodyPr/>
        <a:lstStyle/>
        <a:p>
          <a:endParaRPr lang="bg-BG"/>
        </a:p>
      </dgm:t>
    </dgm:pt>
    <dgm:pt modelId="{94CF11F6-8A65-40FA-841D-3C33DE3565CB}" type="sibTrans" cxnId="{83BA8F32-0824-4233-BC92-79CDBC8CCE8A}">
      <dgm:prSet/>
      <dgm:spPr/>
      <dgm:t>
        <a:bodyPr/>
        <a:lstStyle/>
        <a:p>
          <a:endParaRPr lang="bg-BG"/>
        </a:p>
      </dgm:t>
    </dgm:pt>
    <dgm:pt modelId="{6BBB9110-A302-4C8D-B1FC-60D5390697AA}">
      <dgm:prSet custT="1"/>
      <dgm:spPr/>
      <dgm:t>
        <a:bodyPr/>
        <a:lstStyle/>
        <a:p>
          <a:r>
            <a:rPr lang="bg-BG" sz="1300" dirty="0" smtClean="0"/>
            <a:t>Получаване на стоките</a:t>
          </a:r>
        </a:p>
      </dgm:t>
    </dgm:pt>
    <dgm:pt modelId="{F0579A6E-307D-4C27-8556-9B105BAB8F0F}" type="parTrans" cxnId="{07BD75C8-04F0-449B-BAEA-C5B19F8C5A64}">
      <dgm:prSet/>
      <dgm:spPr/>
      <dgm:t>
        <a:bodyPr/>
        <a:lstStyle/>
        <a:p>
          <a:endParaRPr lang="bg-BG"/>
        </a:p>
      </dgm:t>
    </dgm:pt>
    <dgm:pt modelId="{0D33B4F0-8B3F-4C52-8992-271BCFB7F5F5}" type="sibTrans" cxnId="{07BD75C8-04F0-449B-BAEA-C5B19F8C5A64}">
      <dgm:prSet/>
      <dgm:spPr/>
      <dgm:t>
        <a:bodyPr/>
        <a:lstStyle/>
        <a:p>
          <a:endParaRPr lang="bg-BG"/>
        </a:p>
      </dgm:t>
    </dgm:pt>
    <dgm:pt modelId="{677629D3-A1BB-4E69-BB1C-CCF81663580E}">
      <dgm:prSet custT="1"/>
      <dgm:spPr/>
      <dgm:t>
        <a:bodyPr/>
        <a:lstStyle/>
        <a:p>
          <a:r>
            <a:rPr lang="bg-BG" sz="1300" dirty="0" smtClean="0"/>
            <a:t>Получаване на фактура от доставчика</a:t>
          </a:r>
        </a:p>
      </dgm:t>
    </dgm:pt>
    <dgm:pt modelId="{1389678C-3925-4F18-9331-5C841168C2C2}" type="parTrans" cxnId="{2B31DB4B-8718-4ABF-B5DC-1C9FF85B4D99}">
      <dgm:prSet/>
      <dgm:spPr/>
      <dgm:t>
        <a:bodyPr/>
        <a:lstStyle/>
        <a:p>
          <a:endParaRPr lang="bg-BG"/>
        </a:p>
      </dgm:t>
    </dgm:pt>
    <dgm:pt modelId="{95F83E63-AB5D-4751-A4D4-FB37AF74EFD9}" type="sibTrans" cxnId="{2B31DB4B-8718-4ABF-B5DC-1C9FF85B4D99}">
      <dgm:prSet/>
      <dgm:spPr/>
      <dgm:t>
        <a:bodyPr/>
        <a:lstStyle/>
        <a:p>
          <a:endParaRPr lang="bg-BG"/>
        </a:p>
      </dgm:t>
    </dgm:pt>
    <dgm:pt modelId="{B4E8E520-7AA2-414D-83CD-F8DB007FB739}">
      <dgm:prSet custT="1"/>
      <dgm:spPr/>
      <dgm:t>
        <a:bodyPr/>
        <a:lstStyle/>
        <a:p>
          <a:r>
            <a:rPr lang="bg-BG" sz="1300" dirty="0" smtClean="0"/>
            <a:t>Плащане на доставката</a:t>
          </a:r>
        </a:p>
      </dgm:t>
    </dgm:pt>
    <dgm:pt modelId="{E4F4CD1A-BEF8-4A3F-9E62-BB2EA05D0514}" type="parTrans" cxnId="{57BDF9A0-BBF6-4F1A-80C0-0687B3E35215}">
      <dgm:prSet/>
      <dgm:spPr/>
      <dgm:t>
        <a:bodyPr/>
        <a:lstStyle/>
        <a:p>
          <a:endParaRPr lang="bg-BG"/>
        </a:p>
      </dgm:t>
    </dgm:pt>
    <dgm:pt modelId="{579B8372-C53C-4FD6-AF7F-9436ADEC7C70}" type="sibTrans" cxnId="{57BDF9A0-BBF6-4F1A-80C0-0687B3E35215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E38DC4A8-A509-48A7-B029-7FDF50F683A8}" type="pres">
      <dgm:prSet presAssocID="{E1363FB3-6683-4A6E-AFAA-25B5BF584E81}" presName="parTxOnly" presStyleLbl="node1" presStyleIdx="1" presStyleCnt="5" custScaleX="1052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F7096C8-2BA1-460B-9CA5-CF5BDC47F688}" type="pres">
      <dgm:prSet presAssocID="{94CF11F6-8A65-40FA-841D-3C33DE3565CB}" presName="parTxOnlySpace" presStyleCnt="0"/>
      <dgm:spPr/>
    </dgm:pt>
    <dgm:pt modelId="{AEEBD27C-D8FD-4371-BBBB-AAD020AD86BD}" type="pres">
      <dgm:prSet presAssocID="{6BBB9110-A302-4C8D-B1FC-60D5390697AA}" presName="parTxOnly" presStyleLbl="node1" presStyleIdx="2" presStyleCnt="5" custScaleX="105332" custScaleY="121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B3A965F-1F21-494E-BF89-AC2D34AB87DB}" type="pres">
      <dgm:prSet presAssocID="{0D33B4F0-8B3F-4C52-8992-271BCFB7F5F5}" presName="parTxOnlySpace" presStyleCnt="0"/>
      <dgm:spPr/>
    </dgm:pt>
    <dgm:pt modelId="{16700D65-9372-4DB8-B508-03FC9E3BB97E}" type="pres">
      <dgm:prSet presAssocID="{677629D3-A1BB-4E69-BB1C-CCF81663580E}" presName="parTxOnly" presStyleLbl="node1" presStyleIdx="3" presStyleCnt="5" custScaleX="110800" custScaleY="1228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D43F440-E21D-42BD-AD06-C252DF7A09F4}" type="pres">
      <dgm:prSet presAssocID="{95F83E63-AB5D-4751-A4D4-FB37AF74EFD9}" presName="parTxOnlySpace" presStyleCnt="0"/>
      <dgm:spPr/>
    </dgm:pt>
    <dgm:pt modelId="{47AD7694-88BD-4132-8BEC-DC4AF3926CC0}" type="pres">
      <dgm:prSet presAssocID="{B4E8E520-7AA2-414D-83CD-F8DB007FB739}" presName="parTxOnly" presStyleLbl="node1" presStyleIdx="4" presStyleCnt="5" custScaleX="100156" custScaleY="1255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A6C3A43D-A566-468E-AA4D-6DE5A007BAD3}" type="presOf" srcId="{677629D3-A1BB-4E69-BB1C-CCF81663580E}" destId="{16700D65-9372-4DB8-B508-03FC9E3BB97E}" srcOrd="0" destOrd="0" presId="urn:microsoft.com/office/officeart/2005/8/layout/chevron1"/>
    <dgm:cxn modelId="{659CCA78-3332-45F8-94B9-64B91419F154}" type="presOf" srcId="{B4E8E520-7AA2-414D-83CD-F8DB007FB739}" destId="{47AD7694-88BD-4132-8BEC-DC4AF3926CC0}" srcOrd="0" destOrd="0" presId="urn:microsoft.com/office/officeart/2005/8/layout/chevron1"/>
    <dgm:cxn modelId="{2B31DB4B-8718-4ABF-B5DC-1C9FF85B4D99}" srcId="{54C3EFD8-2BBC-4F93-92F8-CBEB78E4124D}" destId="{677629D3-A1BB-4E69-BB1C-CCF81663580E}" srcOrd="3" destOrd="0" parTransId="{1389678C-3925-4F18-9331-5C841168C2C2}" sibTransId="{95F83E63-AB5D-4751-A4D4-FB37AF74EFD9}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905F0745-C895-415A-BE9B-FF5568861CDF}" type="presOf" srcId="{36A74F6A-41AC-4B6D-B2D3-FE4B2BFD72AE}" destId="{C2F350D8-D720-4428-B31D-C0EEDC495588}" srcOrd="0" destOrd="0" presId="urn:microsoft.com/office/officeart/2005/8/layout/chevron1"/>
    <dgm:cxn modelId="{03B4B0E6-527A-4E12-9573-CB23B7FA36B7}" type="presOf" srcId="{6BBB9110-A302-4C8D-B1FC-60D5390697AA}" destId="{AEEBD27C-D8FD-4371-BBBB-AAD020AD86BD}" srcOrd="0" destOrd="0" presId="urn:microsoft.com/office/officeart/2005/8/layout/chevron1"/>
    <dgm:cxn modelId="{83BA8F32-0824-4233-BC92-79CDBC8CCE8A}" srcId="{54C3EFD8-2BBC-4F93-92F8-CBEB78E4124D}" destId="{E1363FB3-6683-4A6E-AFAA-25B5BF584E81}" srcOrd="1" destOrd="0" parTransId="{7559C177-EC14-4EEE-8FAF-626F4AB4A201}" sibTransId="{94CF11F6-8A65-40FA-841D-3C33DE3565CB}"/>
    <dgm:cxn modelId="{07BD75C8-04F0-449B-BAEA-C5B19F8C5A64}" srcId="{54C3EFD8-2BBC-4F93-92F8-CBEB78E4124D}" destId="{6BBB9110-A302-4C8D-B1FC-60D5390697AA}" srcOrd="2" destOrd="0" parTransId="{F0579A6E-307D-4C27-8556-9B105BAB8F0F}" sibTransId="{0D33B4F0-8B3F-4C52-8992-271BCFB7F5F5}"/>
    <dgm:cxn modelId="{57BDF9A0-BBF6-4F1A-80C0-0687B3E35215}" srcId="{54C3EFD8-2BBC-4F93-92F8-CBEB78E4124D}" destId="{B4E8E520-7AA2-414D-83CD-F8DB007FB739}" srcOrd="4" destOrd="0" parTransId="{E4F4CD1A-BEF8-4A3F-9E62-BB2EA05D0514}" sibTransId="{579B8372-C53C-4FD6-AF7F-9436ADEC7C70}"/>
    <dgm:cxn modelId="{4ED158A7-6A89-40D1-AC14-F54C3AAD422C}" type="presOf" srcId="{E1363FB3-6683-4A6E-AFAA-25B5BF584E81}" destId="{E38DC4A8-A509-48A7-B029-7FDF50F683A8}" srcOrd="0" destOrd="0" presId="urn:microsoft.com/office/officeart/2005/8/layout/chevron1"/>
    <dgm:cxn modelId="{12CBF5CB-B34A-4BEB-BCFC-4EA3112AC342}" type="presOf" srcId="{54C3EFD8-2BBC-4F93-92F8-CBEB78E4124D}" destId="{E4C9D12B-DC86-43C1-9921-786AD10E4D26}" srcOrd="0" destOrd="0" presId="urn:microsoft.com/office/officeart/2005/8/layout/chevron1"/>
    <dgm:cxn modelId="{366EAE06-8E90-4574-9EB2-2E195DD9972D}" type="presParOf" srcId="{E4C9D12B-DC86-43C1-9921-786AD10E4D26}" destId="{C2F350D8-D720-4428-B31D-C0EEDC495588}" srcOrd="0" destOrd="0" presId="urn:microsoft.com/office/officeart/2005/8/layout/chevron1"/>
    <dgm:cxn modelId="{BA874319-C6FC-423B-AF5B-1E889EECC3E5}" type="presParOf" srcId="{E4C9D12B-DC86-43C1-9921-786AD10E4D26}" destId="{70BE5839-C265-4E13-A9BD-119C4566930C}" srcOrd="1" destOrd="0" presId="urn:microsoft.com/office/officeart/2005/8/layout/chevron1"/>
    <dgm:cxn modelId="{A6DBE929-551E-4BA3-9D16-7A9F9063BF46}" type="presParOf" srcId="{E4C9D12B-DC86-43C1-9921-786AD10E4D26}" destId="{E38DC4A8-A509-48A7-B029-7FDF50F683A8}" srcOrd="2" destOrd="0" presId="urn:microsoft.com/office/officeart/2005/8/layout/chevron1"/>
    <dgm:cxn modelId="{6ECE5FD5-6830-4F36-99F5-654A7F22A64C}" type="presParOf" srcId="{E4C9D12B-DC86-43C1-9921-786AD10E4D26}" destId="{1F7096C8-2BA1-460B-9CA5-CF5BDC47F688}" srcOrd="3" destOrd="0" presId="urn:microsoft.com/office/officeart/2005/8/layout/chevron1"/>
    <dgm:cxn modelId="{F67F4ECC-E063-40E7-AE25-CD2FE31B6FAC}" type="presParOf" srcId="{E4C9D12B-DC86-43C1-9921-786AD10E4D26}" destId="{AEEBD27C-D8FD-4371-BBBB-AAD020AD86BD}" srcOrd="4" destOrd="0" presId="urn:microsoft.com/office/officeart/2005/8/layout/chevron1"/>
    <dgm:cxn modelId="{E6A0E0BC-C28D-4A9A-872C-586E58AF0FCD}" type="presParOf" srcId="{E4C9D12B-DC86-43C1-9921-786AD10E4D26}" destId="{3B3A965F-1F21-494E-BF89-AC2D34AB87DB}" srcOrd="5" destOrd="0" presId="urn:microsoft.com/office/officeart/2005/8/layout/chevron1"/>
    <dgm:cxn modelId="{4D9C042B-2861-4ED7-B44D-9E9351C87554}" type="presParOf" srcId="{E4C9D12B-DC86-43C1-9921-786AD10E4D26}" destId="{16700D65-9372-4DB8-B508-03FC9E3BB97E}" srcOrd="6" destOrd="0" presId="urn:microsoft.com/office/officeart/2005/8/layout/chevron1"/>
    <dgm:cxn modelId="{4A5DDBA1-BDB1-471F-B877-7CAAFEFCD070}" type="presParOf" srcId="{E4C9D12B-DC86-43C1-9921-786AD10E4D26}" destId="{0D43F440-E21D-42BD-AD06-C252DF7A09F4}" srcOrd="7" destOrd="0" presId="urn:microsoft.com/office/officeart/2005/8/layout/chevron1"/>
    <dgm:cxn modelId="{BE02095B-EEE3-48DD-9F2C-C638937EDA77}" type="presParOf" srcId="{E4C9D12B-DC86-43C1-9921-786AD10E4D26}" destId="{47AD7694-88BD-4132-8BEC-DC4AF3926CC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C5654E-97F5-4F0C-A45F-0256CCBFAE94}" type="doc">
      <dgm:prSet loTypeId="urn:microsoft.com/office/officeart/2005/8/layout/chevron1" loCatId="process" qsTypeId="urn:microsoft.com/office/officeart/2005/8/quickstyle/3d3" qsCatId="3D" csTypeId="urn:microsoft.com/office/officeart/2005/8/colors/colorful2" csCatId="colorful" phldr="1"/>
      <dgm:spPr/>
    </dgm:pt>
    <dgm:pt modelId="{7880B889-6A0C-46C5-9173-B4510983C1D6}">
      <dgm:prSet phldrT="[Text]" custT="1"/>
      <dgm:spPr/>
      <dgm:t>
        <a:bodyPr/>
        <a:lstStyle/>
        <a:p>
          <a:r>
            <a:rPr lang="bg-BG" sz="1600" dirty="0" smtClean="0"/>
            <a:t>Стъпка </a:t>
          </a:r>
          <a:r>
            <a:rPr lang="bg-BG" sz="1600" b="0" i="0" dirty="0" smtClean="0"/>
            <a:t>3</a:t>
          </a:r>
          <a:endParaRPr lang="bg-BG" sz="1600" b="0" i="0" dirty="0"/>
        </a:p>
      </dgm:t>
    </dgm:pt>
    <dgm:pt modelId="{CC8EDC7E-3BCB-4B5F-AF37-3CB0BFD44381}" type="parTrans" cxnId="{A91440F8-4A8F-46EB-9451-5894EAEEBF0F}">
      <dgm:prSet/>
      <dgm:spPr/>
      <dgm:t>
        <a:bodyPr/>
        <a:lstStyle/>
        <a:p>
          <a:endParaRPr lang="bg-BG"/>
        </a:p>
      </dgm:t>
    </dgm:pt>
    <dgm:pt modelId="{11A256C8-A3B9-454F-9C3C-9A02462748F1}" type="sibTrans" cxnId="{A91440F8-4A8F-46EB-9451-5894EAEEBF0F}">
      <dgm:prSet/>
      <dgm:spPr/>
      <dgm:t>
        <a:bodyPr/>
        <a:lstStyle/>
        <a:p>
          <a:endParaRPr lang="bg-BG"/>
        </a:p>
      </dgm:t>
    </dgm:pt>
    <dgm:pt modelId="{6F45D6B1-7038-4782-B7E6-8EDCAB399BF4}">
      <dgm:prSet custT="1"/>
      <dgm:spPr/>
      <dgm:t>
        <a:bodyPr/>
        <a:lstStyle/>
        <a:p>
          <a:r>
            <a:rPr lang="bg-BG" sz="1600" dirty="0" smtClean="0"/>
            <a:t>Стъпка 1</a:t>
          </a:r>
          <a:endParaRPr lang="bg-BG" sz="1600" dirty="0"/>
        </a:p>
      </dgm:t>
    </dgm:pt>
    <dgm:pt modelId="{C6C18418-B9CC-4BC3-B248-75165BB5A5D2}" type="parTrans" cxnId="{2990035D-5C9A-42B5-BC60-C0B5E79B060C}">
      <dgm:prSet/>
      <dgm:spPr/>
      <dgm:t>
        <a:bodyPr/>
        <a:lstStyle/>
        <a:p>
          <a:endParaRPr lang="bg-BG"/>
        </a:p>
      </dgm:t>
    </dgm:pt>
    <dgm:pt modelId="{990120EE-F9D3-4DF4-8F78-0A5FBDEA53D9}" type="sibTrans" cxnId="{2990035D-5C9A-42B5-BC60-C0B5E79B060C}">
      <dgm:prSet/>
      <dgm:spPr/>
      <dgm:t>
        <a:bodyPr/>
        <a:lstStyle/>
        <a:p>
          <a:endParaRPr lang="bg-BG"/>
        </a:p>
      </dgm:t>
    </dgm:pt>
    <dgm:pt modelId="{ED39F59F-9532-4FCD-8349-97E4E8E36B45}">
      <dgm:prSet custT="1"/>
      <dgm:spPr/>
      <dgm:t>
        <a:bodyPr/>
        <a:lstStyle/>
        <a:p>
          <a:r>
            <a:rPr lang="bg-BG" sz="1600" dirty="0" smtClean="0"/>
            <a:t>Стъпка 2</a:t>
          </a:r>
          <a:endParaRPr lang="bg-BG" sz="1600" dirty="0"/>
        </a:p>
      </dgm:t>
    </dgm:pt>
    <dgm:pt modelId="{FCEC62B2-98D2-40C0-9322-C242D75D9861}" type="parTrans" cxnId="{6C69010A-7DA7-46E7-9FB1-1D5E51095245}">
      <dgm:prSet/>
      <dgm:spPr/>
      <dgm:t>
        <a:bodyPr/>
        <a:lstStyle/>
        <a:p>
          <a:endParaRPr lang="bg-BG"/>
        </a:p>
      </dgm:t>
    </dgm:pt>
    <dgm:pt modelId="{41223E8D-705E-4062-8EA2-5476B7E6BE78}" type="sibTrans" cxnId="{6C69010A-7DA7-46E7-9FB1-1D5E51095245}">
      <dgm:prSet/>
      <dgm:spPr/>
      <dgm:t>
        <a:bodyPr/>
        <a:lstStyle/>
        <a:p>
          <a:endParaRPr lang="bg-BG"/>
        </a:p>
      </dgm:t>
    </dgm:pt>
    <dgm:pt modelId="{1A122B1D-B5B3-4DB0-B8EB-F07CA22C3928}" type="pres">
      <dgm:prSet presAssocID="{42C5654E-97F5-4F0C-A45F-0256CCBFAE94}" presName="Name0" presStyleCnt="0">
        <dgm:presLayoutVars>
          <dgm:dir/>
          <dgm:animLvl val="lvl"/>
          <dgm:resizeHandles val="exact"/>
        </dgm:presLayoutVars>
      </dgm:prSet>
      <dgm:spPr/>
    </dgm:pt>
    <dgm:pt modelId="{4F33F165-2DFE-4CA0-9C0E-6FB33B41E7BE}" type="pres">
      <dgm:prSet presAssocID="{6F45D6B1-7038-4782-B7E6-8EDCAB399B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6ADA88B-E585-4A3D-A50C-AE202AF4C4B5}" type="pres">
      <dgm:prSet presAssocID="{990120EE-F9D3-4DF4-8F78-0A5FBDEA53D9}" presName="parTxOnlySpace" presStyleCnt="0"/>
      <dgm:spPr/>
    </dgm:pt>
    <dgm:pt modelId="{93E924E6-94E9-4080-BAB4-1300D0D5FF1C}" type="pres">
      <dgm:prSet presAssocID="{ED39F59F-9532-4FCD-8349-97E4E8E36B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E197E3B-8BC9-4A41-B2A2-83A2322AD020}" type="pres">
      <dgm:prSet presAssocID="{41223E8D-705E-4062-8EA2-5476B7E6BE78}" presName="parTxOnlySpace" presStyleCnt="0"/>
      <dgm:spPr/>
    </dgm:pt>
    <dgm:pt modelId="{D6790433-7498-4925-A406-192B81BADE74}" type="pres">
      <dgm:prSet presAssocID="{7880B889-6A0C-46C5-9173-B4510983C1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2990035D-5C9A-42B5-BC60-C0B5E79B060C}" srcId="{42C5654E-97F5-4F0C-A45F-0256CCBFAE94}" destId="{6F45D6B1-7038-4782-B7E6-8EDCAB399BF4}" srcOrd="0" destOrd="0" parTransId="{C6C18418-B9CC-4BC3-B248-75165BB5A5D2}" sibTransId="{990120EE-F9D3-4DF4-8F78-0A5FBDEA53D9}"/>
    <dgm:cxn modelId="{D6793257-7C6E-4797-94E5-155317A2836A}" type="presOf" srcId="{42C5654E-97F5-4F0C-A45F-0256CCBFAE94}" destId="{1A122B1D-B5B3-4DB0-B8EB-F07CA22C3928}" srcOrd="0" destOrd="0" presId="urn:microsoft.com/office/officeart/2005/8/layout/chevron1"/>
    <dgm:cxn modelId="{101B3EAE-C4B2-4C28-B4C6-8197385DAA3B}" type="presOf" srcId="{6F45D6B1-7038-4782-B7E6-8EDCAB399BF4}" destId="{4F33F165-2DFE-4CA0-9C0E-6FB33B41E7BE}" srcOrd="0" destOrd="0" presId="urn:microsoft.com/office/officeart/2005/8/layout/chevron1"/>
    <dgm:cxn modelId="{6C69010A-7DA7-46E7-9FB1-1D5E51095245}" srcId="{42C5654E-97F5-4F0C-A45F-0256CCBFAE94}" destId="{ED39F59F-9532-4FCD-8349-97E4E8E36B45}" srcOrd="1" destOrd="0" parTransId="{FCEC62B2-98D2-40C0-9322-C242D75D9861}" sibTransId="{41223E8D-705E-4062-8EA2-5476B7E6BE78}"/>
    <dgm:cxn modelId="{484E49B9-FBC8-48BC-9997-CCE2B8410667}" type="presOf" srcId="{ED39F59F-9532-4FCD-8349-97E4E8E36B45}" destId="{93E924E6-94E9-4080-BAB4-1300D0D5FF1C}" srcOrd="0" destOrd="0" presId="urn:microsoft.com/office/officeart/2005/8/layout/chevron1"/>
    <dgm:cxn modelId="{A91440F8-4A8F-46EB-9451-5894EAEEBF0F}" srcId="{42C5654E-97F5-4F0C-A45F-0256CCBFAE94}" destId="{7880B889-6A0C-46C5-9173-B4510983C1D6}" srcOrd="2" destOrd="0" parTransId="{CC8EDC7E-3BCB-4B5F-AF37-3CB0BFD44381}" sibTransId="{11A256C8-A3B9-454F-9C3C-9A02462748F1}"/>
    <dgm:cxn modelId="{2A626421-6C6A-47A8-9F3A-E88D21FACE9B}" type="presOf" srcId="{7880B889-6A0C-46C5-9173-B4510983C1D6}" destId="{D6790433-7498-4925-A406-192B81BADE74}" srcOrd="0" destOrd="0" presId="urn:microsoft.com/office/officeart/2005/8/layout/chevron1"/>
    <dgm:cxn modelId="{AFE07437-A7BF-45CB-BFE7-E14FA617A40A}" type="presParOf" srcId="{1A122B1D-B5B3-4DB0-B8EB-F07CA22C3928}" destId="{4F33F165-2DFE-4CA0-9C0E-6FB33B41E7BE}" srcOrd="0" destOrd="0" presId="urn:microsoft.com/office/officeart/2005/8/layout/chevron1"/>
    <dgm:cxn modelId="{B813C778-FCD2-4E5D-A852-D792FFCF7754}" type="presParOf" srcId="{1A122B1D-B5B3-4DB0-B8EB-F07CA22C3928}" destId="{66ADA88B-E585-4A3D-A50C-AE202AF4C4B5}" srcOrd="1" destOrd="0" presId="urn:microsoft.com/office/officeart/2005/8/layout/chevron1"/>
    <dgm:cxn modelId="{5CC3FF69-06B1-4342-A4C9-4DD17B7BEFCE}" type="presParOf" srcId="{1A122B1D-B5B3-4DB0-B8EB-F07CA22C3928}" destId="{93E924E6-94E9-4080-BAB4-1300D0D5FF1C}" srcOrd="2" destOrd="0" presId="urn:microsoft.com/office/officeart/2005/8/layout/chevron1"/>
    <dgm:cxn modelId="{F4A0EDFB-E091-48AE-9B5B-3AFCECCCF592}" type="presParOf" srcId="{1A122B1D-B5B3-4DB0-B8EB-F07CA22C3928}" destId="{CE197E3B-8BC9-4A41-B2A2-83A2322AD020}" srcOrd="3" destOrd="0" presId="urn:microsoft.com/office/officeart/2005/8/layout/chevron1"/>
    <dgm:cxn modelId="{67EFFA8F-7838-436C-A817-9A7861376633}" type="presParOf" srcId="{1A122B1D-B5B3-4DB0-B8EB-F07CA22C3928}" destId="{D6790433-7498-4925-A406-192B81BADE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50D8-D720-4428-B31D-C0EEDC495588}">
      <dsp:nvSpPr>
        <dsp:cNvPr id="0" name=""/>
        <dsp:cNvSpPr/>
      </dsp:nvSpPr>
      <dsp:spPr>
        <a:xfrm>
          <a:off x="3792" y="563875"/>
          <a:ext cx="1697975" cy="8164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клиентска поръчка</a:t>
          </a:r>
          <a:endParaRPr lang="bg-BG" sz="1300" kern="1200" dirty="0"/>
        </a:p>
      </dsp:txBody>
      <dsp:txXfrm>
        <a:off x="412025" y="563875"/>
        <a:ext cx="881510" cy="816465"/>
      </dsp:txXfrm>
    </dsp:sp>
    <dsp:sp modelId="{992C565C-522F-4853-B958-36679CF4AA35}">
      <dsp:nvSpPr>
        <dsp:cNvPr id="0" name=""/>
        <dsp:cNvSpPr/>
      </dsp:nvSpPr>
      <dsp:spPr>
        <a:xfrm>
          <a:off x="1531754" y="587299"/>
          <a:ext cx="1889325" cy="769616"/>
        </a:xfrm>
        <a:prstGeom prst="chevron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/>
            <a:t>Подготовка за изпращане на стоката</a:t>
          </a:r>
        </a:p>
      </dsp:txBody>
      <dsp:txXfrm>
        <a:off x="1916562" y="587299"/>
        <a:ext cx="1119709" cy="769616"/>
      </dsp:txXfrm>
    </dsp:sp>
    <dsp:sp modelId="{CBFC02F0-1F66-4440-9EA2-F703C4955E6C}">
      <dsp:nvSpPr>
        <dsp:cNvPr id="0" name=""/>
        <dsp:cNvSpPr/>
      </dsp:nvSpPr>
      <dsp:spPr>
        <a:xfrm>
          <a:off x="3251066" y="577999"/>
          <a:ext cx="1722712" cy="788216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/>
            <a:t>Изпращане на стоката</a:t>
          </a:r>
        </a:p>
      </dsp:txBody>
      <dsp:txXfrm>
        <a:off x="3645174" y="577999"/>
        <a:ext cx="934496" cy="788216"/>
      </dsp:txXfrm>
    </dsp:sp>
    <dsp:sp modelId="{96383A56-0F7E-4811-994C-2C926FAB3625}">
      <dsp:nvSpPr>
        <dsp:cNvPr id="0" name=""/>
        <dsp:cNvSpPr/>
      </dsp:nvSpPr>
      <dsp:spPr>
        <a:xfrm>
          <a:off x="4803765" y="577091"/>
          <a:ext cx="1830007" cy="790032"/>
        </a:xfrm>
        <a:prstGeom prst="chevron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/>
            <a:t>Изпращане на фактура на клиента</a:t>
          </a:r>
        </a:p>
      </dsp:txBody>
      <dsp:txXfrm>
        <a:off x="5198781" y="577091"/>
        <a:ext cx="1039975" cy="790032"/>
      </dsp:txXfrm>
    </dsp:sp>
    <dsp:sp modelId="{E96211BF-9741-496A-B72F-B864B2B82C5D}">
      <dsp:nvSpPr>
        <dsp:cNvPr id="0" name=""/>
        <dsp:cNvSpPr/>
      </dsp:nvSpPr>
      <dsp:spPr>
        <a:xfrm>
          <a:off x="6463759" y="570607"/>
          <a:ext cx="1705863" cy="803000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/>
            <a:t>Получаване на плащането</a:t>
          </a:r>
        </a:p>
      </dsp:txBody>
      <dsp:txXfrm>
        <a:off x="6865259" y="570607"/>
        <a:ext cx="902863" cy="803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50D8-D720-4428-B31D-C0EEDC495588}">
      <dsp:nvSpPr>
        <dsp:cNvPr id="0" name=""/>
        <dsp:cNvSpPr/>
      </dsp:nvSpPr>
      <dsp:spPr>
        <a:xfrm>
          <a:off x="3952" y="476704"/>
          <a:ext cx="1761042" cy="8467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на заявка за покупка</a:t>
          </a:r>
          <a:endParaRPr lang="bg-BG" sz="1300" kern="1200" dirty="0"/>
        </a:p>
      </dsp:txBody>
      <dsp:txXfrm>
        <a:off x="427348" y="476704"/>
        <a:ext cx="914251" cy="846791"/>
      </dsp:txXfrm>
    </dsp:sp>
    <dsp:sp modelId="{E38DC4A8-A509-48A7-B029-7FDF50F683A8}">
      <dsp:nvSpPr>
        <dsp:cNvPr id="0" name=""/>
        <dsp:cNvSpPr/>
      </dsp:nvSpPr>
      <dsp:spPr>
        <a:xfrm>
          <a:off x="1588667" y="476704"/>
          <a:ext cx="1856259" cy="846791"/>
        </a:xfrm>
        <a:prstGeom prst="chevron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и изпращане на  поръчка за стоки </a:t>
          </a:r>
        </a:p>
      </dsp:txBody>
      <dsp:txXfrm>
        <a:off x="2012063" y="476704"/>
        <a:ext cx="1009468" cy="846791"/>
      </dsp:txXfrm>
    </dsp:sp>
    <dsp:sp modelId="{AEEBD27C-D8FD-4371-BBBB-AAD020AD86BD}">
      <dsp:nvSpPr>
        <dsp:cNvPr id="0" name=""/>
        <dsp:cNvSpPr/>
      </dsp:nvSpPr>
      <dsp:spPr>
        <a:xfrm>
          <a:off x="3268598" y="471894"/>
          <a:ext cx="1857300" cy="856411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стоките</a:t>
          </a:r>
        </a:p>
      </dsp:txBody>
      <dsp:txXfrm>
        <a:off x="3696804" y="471894"/>
        <a:ext cx="1000889" cy="856411"/>
      </dsp:txXfrm>
    </dsp:sp>
    <dsp:sp modelId="{16700D65-9372-4DB8-B508-03FC9E3BB97E}">
      <dsp:nvSpPr>
        <dsp:cNvPr id="0" name=""/>
        <dsp:cNvSpPr/>
      </dsp:nvSpPr>
      <dsp:spPr>
        <a:xfrm>
          <a:off x="4949570" y="466970"/>
          <a:ext cx="1953716" cy="866258"/>
        </a:xfrm>
        <a:prstGeom prst="chevron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фактура от доставчика</a:t>
          </a:r>
        </a:p>
      </dsp:txBody>
      <dsp:txXfrm>
        <a:off x="5382699" y="466970"/>
        <a:ext cx="1087458" cy="866258"/>
      </dsp:txXfrm>
    </dsp:sp>
    <dsp:sp modelId="{47AD7694-88BD-4132-8BEC-DC4AF3926CC0}">
      <dsp:nvSpPr>
        <dsp:cNvPr id="0" name=""/>
        <dsp:cNvSpPr/>
      </dsp:nvSpPr>
      <dsp:spPr>
        <a:xfrm>
          <a:off x="6726958" y="457301"/>
          <a:ext cx="1766032" cy="885597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Плащане на доставката</a:t>
          </a:r>
        </a:p>
      </dsp:txBody>
      <dsp:txXfrm>
        <a:off x="7169757" y="457301"/>
        <a:ext cx="880435" cy="8855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3F165-2DFE-4CA0-9C0E-6FB33B41E7BE}">
      <dsp:nvSpPr>
        <dsp:cNvPr id="0" name=""/>
        <dsp:cNvSpPr/>
      </dsp:nvSpPr>
      <dsp:spPr>
        <a:xfrm>
          <a:off x="1392" y="416816"/>
          <a:ext cx="1696336" cy="6785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Стъпка 1</a:t>
          </a:r>
          <a:endParaRPr lang="bg-BG" sz="1600" kern="1200" dirty="0"/>
        </a:p>
      </dsp:txBody>
      <dsp:txXfrm>
        <a:off x="340659" y="416816"/>
        <a:ext cx="1017802" cy="678534"/>
      </dsp:txXfrm>
    </dsp:sp>
    <dsp:sp modelId="{93E924E6-94E9-4080-BAB4-1300D0D5FF1C}">
      <dsp:nvSpPr>
        <dsp:cNvPr id="0" name=""/>
        <dsp:cNvSpPr/>
      </dsp:nvSpPr>
      <dsp:spPr>
        <a:xfrm>
          <a:off x="1528095" y="416816"/>
          <a:ext cx="1696336" cy="678534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Стъпка 2</a:t>
          </a:r>
          <a:endParaRPr lang="bg-BG" sz="1600" kern="1200" dirty="0"/>
        </a:p>
      </dsp:txBody>
      <dsp:txXfrm>
        <a:off x="1867362" y="416816"/>
        <a:ext cx="1017802" cy="678534"/>
      </dsp:txXfrm>
    </dsp:sp>
    <dsp:sp modelId="{D6790433-7498-4925-A406-192B81BADE74}">
      <dsp:nvSpPr>
        <dsp:cNvPr id="0" name=""/>
        <dsp:cNvSpPr/>
      </dsp:nvSpPr>
      <dsp:spPr>
        <a:xfrm>
          <a:off x="3054798" y="416816"/>
          <a:ext cx="1696336" cy="678534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Стъпка </a:t>
          </a:r>
          <a:r>
            <a:rPr lang="bg-BG" sz="1600" b="0" i="0" kern="1200" dirty="0" smtClean="0"/>
            <a:t>3</a:t>
          </a:r>
          <a:endParaRPr lang="bg-BG" sz="1600" b="0" i="0" kern="1200" dirty="0"/>
        </a:p>
      </dsp:txBody>
      <dsp:txXfrm>
        <a:off x="3394065" y="416816"/>
        <a:ext cx="1017802" cy="67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11389-2D95-47CE-83AB-BFA0746A279B}" type="datetimeFigureOut">
              <a:rPr lang="bg-BG" smtClean="0"/>
              <a:pPr/>
              <a:t>16.03.2015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B97B8-23A0-4841-A851-751627278F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984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69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769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dirty="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58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59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Фиг. 1.11. показва пример на балансов отчет. Активите включват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пари, дължими на компанията от клиенти, стойност на запасите от готови продукти, суровини и материали, дълготрайни активи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като сгради и машини и т.н. Пасивите включват, парите, които компанията дължи на доставчици, както и заеми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които компанията трябва да  погасява.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е част от приходите на компанията, която не е реинвестираната или разпределена сред акционерите. Те са също задължения в смисъл, че се дължат на акционерите. В нашата тема ще засегнем само подчертаните/почернените елементи на балансовия отчет –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вземания, различни инвентарни сметки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изискуеми задължения/вземания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75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Фиг. 1.11. показва пример на балансов отчет. Активите включват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пари, дължими на компанията от клиенти, стойност на запасите от готови продукти, суровини и материали, дълготрайни активи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като сгради и машини и т.н. Пасивите включват, парите, които компанията дължи на доставчици, както и заеми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които компанията трябва да  погасява.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е част от приходите на компанията, която не е реинвестираната или разпределена сред акционерите. Те са също задължения в смисъл, че се дължат на акционерите. В нашата тема ще засегнем само подчертаните/почернените елементи на балансовия отчет –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вземания, различни инвентарни сметки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изискуеми задължения/вземания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75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98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72D4-4CB5-4998-BF68-903DEFB560BF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0C26-D05C-4F8C-843C-5AF889532B88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997-83BF-4AC0-B183-CE7EE712E9CF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817D-5585-4FED-B03F-E02C369C0BD6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D469-E536-48E9-997A-01AA493E5003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B277-3524-4996-9576-CAA283E908C6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BA08-2BAB-46F7-A47D-05F7869C2038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00DD-E679-4C2B-864E-66DCCB6CBA31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2597-AA38-430A-A754-617A3794D39F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9E-E0C2-4973-8064-0ABDCBE2276D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0F74-CF7E-4993-87C0-DD5E9ABCA1F3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0E2370-B2D0-42D2-A9DA-C0DBFA236623}" type="datetime1">
              <a:rPr lang="bg-BG" smtClean="0"/>
              <a:pPr/>
              <a:t>16.03.2015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Организация, бизнес процеси и информационни системи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dirty="0" smtClean="0"/>
              <a:t>живеем в </a:t>
            </a:r>
            <a:r>
              <a:rPr lang="bg-BG" sz="2200" b="1" dirty="0" smtClean="0"/>
              <a:t>глобална конкурираща се среда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b="1" i="1" dirty="0" smtClean="0"/>
              <a:t>Ще открием ли продукт, който е проектиран и създаден изцяло само в една страна?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dirty="0" smtClean="0"/>
              <a:t>Защо се случва тази промяна?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Националните и международни политики и стратегии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Организациите да се възползват от уникална</a:t>
            </a:r>
            <a:br>
              <a:rPr lang="bg-BG" sz="2000" dirty="0" smtClean="0"/>
            </a:br>
            <a:r>
              <a:rPr lang="bg-BG" sz="2000" dirty="0" smtClean="0"/>
              <a:t> бизнес производителност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b="1" i="1" dirty="0" smtClean="0"/>
              <a:t>Глобален пазар </a:t>
            </a:r>
            <a:r>
              <a:rPr lang="bg-BG" sz="2200" b="1" i="1" dirty="0" smtClean="0">
                <a:ea typeface="SimSun"/>
              </a:rPr>
              <a:t>→</a:t>
            </a:r>
            <a:r>
              <a:rPr lang="bg-BG" sz="2200" b="1" i="1" dirty="0" smtClean="0"/>
              <a:t> Глобална конкуренция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dirty="0" smtClean="0"/>
              <a:t>Последствия: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натиск над компаниите да са по-ефективни и по-производителни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Развитие на стратегии за плътно интегриране на операциите, които могат да бъдат от разпределен тип</a:t>
            </a:r>
          </a:p>
          <a:p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7" name="Picture 6" descr="ist2_3972423-business-competitio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188640"/>
            <a:ext cx="1944948" cy="155595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1.2. Информационна</a:t>
            </a:r>
            <a:br>
              <a:rPr lang="bg-BG" b="1" dirty="0" smtClean="0"/>
            </a:br>
            <a:r>
              <a:rPr lang="bg-BG" b="1" dirty="0" smtClean="0"/>
              <a:t> революция</a:t>
            </a:r>
            <a:endParaRPr lang="bg-BG" b="1" dirty="0"/>
          </a:p>
        </p:txBody>
      </p:sp>
      <p:pic>
        <p:nvPicPr>
          <p:cNvPr id="5" name="Content Placeholder 4" descr="2508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948264" y="260648"/>
            <a:ext cx="1828800" cy="13716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11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136904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bg-BG" sz="1900" b="1" i="1" dirty="0" smtClean="0"/>
              <a:t>Изразява се в нарасналата и определяща роля на  ИКТ в създаването, достъпа и използването на информация. </a:t>
            </a:r>
          </a:p>
          <a:p>
            <a:endParaRPr lang="bg-BG" sz="800" dirty="0" smtClean="0"/>
          </a:p>
          <a:p>
            <a:r>
              <a:rPr lang="bg-BG" sz="1900" dirty="0" smtClean="0"/>
              <a:t>ИКТ включват 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bg-BG" sz="1900" dirty="0" smtClean="0"/>
              <a:t>Интернет (</a:t>
            </a:r>
            <a:r>
              <a:rPr lang="en-US" sz="1900" dirty="0" smtClean="0"/>
              <a:t>e</a:t>
            </a:r>
            <a:r>
              <a:rPr lang="ru-RU" sz="1900" dirty="0" smtClean="0"/>
              <a:t>-</a:t>
            </a:r>
            <a:r>
              <a:rPr lang="en-US" sz="1900" dirty="0" smtClean="0"/>
              <a:t>mail</a:t>
            </a:r>
            <a:r>
              <a:rPr lang="bg-BG" sz="1900" dirty="0" smtClean="0"/>
              <a:t>, </a:t>
            </a:r>
            <a:r>
              <a:rPr lang="en-US" sz="1900" dirty="0" smtClean="0"/>
              <a:t>Web</a:t>
            </a:r>
            <a:r>
              <a:rPr lang="bg-BG" sz="1900" dirty="0" smtClean="0"/>
              <a:t> и др.) и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bg-BG" sz="1900" dirty="0" smtClean="0"/>
              <a:t>компютърно базирани ИС (</a:t>
            </a:r>
            <a:r>
              <a:rPr lang="en-US" sz="1900" dirty="0" smtClean="0"/>
              <a:t>SAP</a:t>
            </a:r>
            <a:r>
              <a:rPr lang="ru-RU" sz="1900" dirty="0" smtClean="0"/>
              <a:t>, </a:t>
            </a:r>
            <a:r>
              <a:rPr lang="en-US" sz="1900" dirty="0" smtClean="0"/>
              <a:t>ERP</a:t>
            </a:r>
            <a:r>
              <a:rPr lang="bg-BG" sz="1900" dirty="0" smtClean="0"/>
              <a:t> и т.н.), които поддържат работата на организацията. </a:t>
            </a:r>
            <a:endParaRPr lang="en-US" sz="1900" dirty="0" smtClean="0"/>
          </a:p>
          <a:p>
            <a:endParaRPr lang="bg-BG" sz="1900" dirty="0" smtClean="0"/>
          </a:p>
          <a:p>
            <a:r>
              <a:rPr lang="bg-BG" sz="1900" b="1" i="1" dirty="0" smtClean="0"/>
              <a:t>Информационната революция играе важна роля в глобалната конкурентна бизнес среда. </a:t>
            </a:r>
            <a:endParaRPr lang="en-US" sz="1900" b="1" i="1" dirty="0" smtClean="0"/>
          </a:p>
          <a:p>
            <a:endParaRPr lang="en-US" dirty="0" smtClean="0"/>
          </a:p>
          <a:p>
            <a:pPr marL="723900" lvl="1" indent="-266700">
              <a:buFont typeface="Arial" pitchFamily="34" charset="0"/>
              <a:buChar char="•"/>
            </a:pPr>
            <a:r>
              <a:rPr lang="bg-BG" dirty="0" smtClean="0"/>
              <a:t>Поради това, че организациите се разрастват и техните бизнес процеси се </a:t>
            </a:r>
            <a:r>
              <a:rPr lang="bg-BG" dirty="0" err="1" smtClean="0"/>
              <a:t>дисперсират</a:t>
            </a:r>
            <a:r>
              <a:rPr lang="bg-BG" dirty="0" smtClean="0"/>
              <a:t> нашироко, от  жизнено важно значение е ефективно и точно да обменят и споделят информация. </a:t>
            </a:r>
          </a:p>
          <a:p>
            <a:pPr marL="723900" lvl="1" indent="-266700">
              <a:buFont typeface="Arial" pitchFamily="34" charset="0"/>
              <a:buChar char="•"/>
            </a:pPr>
            <a:r>
              <a:rPr lang="bg-BG" dirty="0" smtClean="0"/>
              <a:t>ИКТ помагат на организациите да глобализират техните операции като им позволяват да координират БП, които се изпълняват навсякъде по света.</a:t>
            </a:r>
          </a:p>
          <a:p>
            <a:pPr marL="723900" lvl="1" indent="-266700">
              <a:buFont typeface="Arial" pitchFamily="34" charset="0"/>
              <a:buChar char="•"/>
            </a:pPr>
            <a:r>
              <a:rPr lang="bg-BG" dirty="0" smtClean="0"/>
              <a:t>Организациите стават зависими от ИКТ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pPr lvl="0"/>
            <a:r>
              <a:rPr lang="bg-BG" sz="3600" b="1" dirty="0" smtClean="0"/>
              <a:t>1.3. </a:t>
            </a:r>
            <a:r>
              <a:rPr lang="bg-BG" sz="3600" b="1" dirty="0" smtClean="0">
                <a:latin typeface="Cambria" pitchFamily="18" charset="0"/>
              </a:rPr>
              <a:t>"</a:t>
            </a:r>
            <a:r>
              <a:rPr lang="en-US" sz="3600" b="1" dirty="0" smtClean="0">
                <a:latin typeface="Cambria" pitchFamily="18" charset="0"/>
              </a:rPr>
              <a:t>Knowledge worker”</a:t>
            </a:r>
            <a:endParaRPr lang="bg-BG" sz="3600" b="1" dirty="0">
              <a:latin typeface="Cambria" pitchFamily="18" charset="0"/>
            </a:endParaRPr>
          </a:p>
        </p:txBody>
      </p:sp>
      <p:pic>
        <p:nvPicPr>
          <p:cNvPr id="7" name="Content Placeholder 6" descr="knowledge_worker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04248" y="260648"/>
            <a:ext cx="1905000" cy="190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12</a:t>
            </a:fld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>
            <a:normAutofit/>
          </a:bodyPr>
          <a:lstStyle/>
          <a:p>
            <a:pPr marL="177800" indent="-177800"/>
            <a:r>
              <a:rPr lang="bg-BG" sz="1600" dirty="0" smtClean="0"/>
              <a:t>В съвременните организации хората все повече зависят </a:t>
            </a:r>
            <a:br>
              <a:rPr lang="bg-BG" sz="1600" dirty="0" smtClean="0"/>
            </a:br>
            <a:r>
              <a:rPr lang="bg-BG" sz="1600" dirty="0" smtClean="0"/>
              <a:t>от информацията, за да вършат работата си. </a:t>
            </a:r>
          </a:p>
          <a:p>
            <a:pPr marL="177800" indent="-177800"/>
            <a:r>
              <a:rPr lang="bg-BG" sz="1600" dirty="0" smtClean="0"/>
              <a:t>В следствие на това персоналът има все по-високо ниво на </a:t>
            </a:r>
            <a:br>
              <a:rPr lang="bg-BG" sz="1600" dirty="0" smtClean="0"/>
            </a:br>
            <a:r>
              <a:rPr lang="bg-BG" sz="1600" dirty="0" smtClean="0"/>
              <a:t>познания, които се генерират на база голямото количество решения, които трябва да вземе и информацията, която трябва да анализира.</a:t>
            </a:r>
          </a:p>
          <a:p>
            <a:pPr marL="177800" indent="-177800"/>
            <a:endParaRPr lang="bg-BG" sz="1600" dirty="0" smtClean="0"/>
          </a:p>
          <a:p>
            <a:pPr algn="ctr">
              <a:buNone/>
            </a:pPr>
            <a:r>
              <a:rPr lang="en-US" sz="2800" b="1" u="sng" dirty="0" smtClean="0"/>
              <a:t>Knowledge worker</a:t>
            </a:r>
            <a:r>
              <a:rPr lang="en-US" sz="2800" u="sng" dirty="0" smtClean="0"/>
              <a:t> </a:t>
            </a:r>
            <a:endParaRPr lang="bg-BG" sz="2800" u="sng" dirty="0" smtClean="0"/>
          </a:p>
          <a:p>
            <a:pPr marL="0" indent="0" algn="ctr">
              <a:buNone/>
            </a:pPr>
            <a:r>
              <a:rPr lang="bg-BG" sz="2000" dirty="0" smtClean="0"/>
              <a:t>е </a:t>
            </a:r>
            <a:r>
              <a:rPr lang="bg-BG" sz="2000" b="1" i="1" dirty="0" smtClean="0"/>
              <a:t>служител</a:t>
            </a:r>
            <a:r>
              <a:rPr lang="bg-BG" sz="2000" dirty="0" smtClean="0"/>
              <a:t>, който използва </a:t>
            </a:r>
            <a:r>
              <a:rPr lang="bg-BG" sz="2000" b="1" dirty="0" smtClean="0"/>
              <a:t>ИКТ</a:t>
            </a:r>
            <a:r>
              <a:rPr lang="bg-BG" sz="2000" dirty="0" smtClean="0"/>
              <a:t>, за да създава,  да се сдобива, обработва, синтезира, разпространява, анализира и използва информация,</a:t>
            </a:r>
            <a:br>
              <a:rPr lang="bg-BG" sz="2000" dirty="0" smtClean="0"/>
            </a:br>
            <a:r>
              <a:rPr lang="bg-BG" sz="2000" b="1" i="1" dirty="0" smtClean="0"/>
              <a:t>с цел да бъде по-производителен</a:t>
            </a:r>
            <a:r>
              <a:rPr lang="bg-BG" sz="2000" dirty="0" smtClean="0"/>
              <a:t>. </a:t>
            </a:r>
          </a:p>
          <a:p>
            <a:pPr marL="0" indent="0">
              <a:buNone/>
            </a:pPr>
            <a:endParaRPr lang="bg-BG" sz="900" dirty="0" smtClean="0"/>
          </a:p>
          <a:p>
            <a:pPr marL="0" indent="0">
              <a:buNone/>
            </a:pPr>
            <a:r>
              <a:rPr lang="bg-BG" sz="2000" b="1" i="1" dirty="0" smtClean="0"/>
              <a:t>Примери:</a:t>
            </a:r>
            <a:r>
              <a:rPr lang="bg-BG" sz="2000" dirty="0" smtClean="0"/>
              <a:t> продуктовия мениджър, изпълнителят по продажбите, производствения мениджър и финансовия аналитик. 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sz="3600" b="1" dirty="0"/>
              <a:t>1.3. </a:t>
            </a:r>
            <a:r>
              <a:rPr lang="bg-BG" sz="3600" b="1" dirty="0">
                <a:latin typeface="Cambria" pitchFamily="18" charset="0"/>
              </a:rPr>
              <a:t>"</a:t>
            </a:r>
            <a:r>
              <a:rPr lang="en-US" sz="3600" b="1" dirty="0">
                <a:latin typeface="Cambria" pitchFamily="18" charset="0"/>
              </a:rPr>
              <a:t>Knowledge worker”</a:t>
            </a:r>
            <a:endParaRPr lang="bg-BG" sz="3600" b="1" dirty="0"/>
          </a:p>
        </p:txBody>
      </p:sp>
      <p:pic>
        <p:nvPicPr>
          <p:cNvPr id="7" name="Content Placeholder 6" descr="knowledge_worker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04248" y="260648"/>
            <a:ext cx="1905000" cy="190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13</a:t>
            </a:fld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762500"/>
          </a:xfrm>
        </p:spPr>
        <p:txBody>
          <a:bodyPr>
            <a:normAutofit/>
          </a:bodyPr>
          <a:lstStyle/>
          <a:p>
            <a:pPr marL="177800" indent="-177800"/>
            <a:r>
              <a:rPr lang="bg-BG" sz="2000" dirty="0" smtClean="0"/>
              <a:t>Изпълнява типично </a:t>
            </a:r>
            <a:r>
              <a:rPr lang="bg-BG" sz="2000" b="1" dirty="0" smtClean="0"/>
              <a:t>нерутинна</a:t>
            </a:r>
            <a:r>
              <a:rPr lang="bg-BG" sz="2000" dirty="0" smtClean="0"/>
              <a:t> </a:t>
            </a:r>
            <a:r>
              <a:rPr lang="bg-BG" sz="2000" b="1" dirty="0" smtClean="0"/>
              <a:t>работата</a:t>
            </a:r>
            <a:r>
              <a:rPr lang="bg-BG" sz="2000" dirty="0" smtClean="0"/>
              <a:t> </a:t>
            </a:r>
            <a:r>
              <a:rPr lang="bg-BG" sz="1800" dirty="0" smtClean="0"/>
              <a:t>(не се повтаря в хода на работния ден или в рамките на работната седмица).</a:t>
            </a:r>
          </a:p>
          <a:p>
            <a:pPr marL="177800" indent="-177800"/>
            <a:r>
              <a:rPr lang="bg-BG" sz="2000" dirty="0" smtClean="0"/>
              <a:t>За да е ефективен </a:t>
            </a:r>
            <a:r>
              <a:rPr lang="en-US" sz="2000" b="1" dirty="0" smtClean="0">
                <a:latin typeface="Cambria" pitchFamily="18" charset="0"/>
              </a:rPr>
              <a:t>knowledge worker</a:t>
            </a:r>
            <a:r>
              <a:rPr lang="bg-BG" sz="2000" b="1" dirty="0" smtClean="0">
                <a:latin typeface="Cambria" pitchFamily="18" charset="0"/>
              </a:rPr>
              <a:t> </a:t>
            </a:r>
            <a:r>
              <a:rPr lang="bg-BG" sz="2000" dirty="0" smtClean="0"/>
              <a:t>трябва да разбира </a:t>
            </a:r>
            <a:r>
              <a:rPr lang="bg-BG" sz="2000" b="1" i="1" dirty="0" smtClean="0"/>
              <a:t>как</a:t>
            </a:r>
            <a:r>
              <a:rPr lang="bg-BG" sz="2000" dirty="0" smtClean="0"/>
              <a:t>, </a:t>
            </a:r>
            <a:r>
              <a:rPr lang="bg-BG" sz="2000" b="1" i="1" dirty="0" smtClean="0"/>
              <a:t>къде</a:t>
            </a:r>
            <a:r>
              <a:rPr lang="bg-BG" sz="2000" dirty="0" smtClean="0"/>
              <a:t> и </a:t>
            </a:r>
            <a:r>
              <a:rPr lang="bg-BG" sz="2000" b="1" i="1" dirty="0" smtClean="0"/>
              <a:t>защо</a:t>
            </a:r>
            <a:r>
              <a:rPr lang="bg-BG" sz="2000" dirty="0" smtClean="0"/>
              <a:t> се генерира съществената информация.</a:t>
            </a:r>
          </a:p>
          <a:p>
            <a:pPr marL="177800" indent="-177800"/>
            <a:endParaRPr lang="bg-BG" sz="800" dirty="0" smtClean="0"/>
          </a:p>
          <a:p>
            <a:r>
              <a:rPr lang="bg-BG" sz="2000" b="1" i="1" u="sng" dirty="0" smtClean="0"/>
              <a:t>Ключови умения</a:t>
            </a:r>
            <a:r>
              <a:rPr lang="bg-BG" sz="2000" dirty="0" smtClean="0"/>
              <a:t>, които добрият </a:t>
            </a:r>
            <a:r>
              <a:rPr lang="en-US" sz="2000" dirty="0" smtClean="0">
                <a:latin typeface="Cambria" pitchFamily="18" charset="0"/>
              </a:rPr>
              <a:t>knowledge worker</a:t>
            </a:r>
            <a:r>
              <a:rPr lang="bg-BG" sz="2000" dirty="0" smtClean="0">
                <a:latin typeface="Cambria" pitchFamily="18" charset="0"/>
              </a:rPr>
              <a:t> </a:t>
            </a:r>
            <a:r>
              <a:rPr lang="bg-BG" sz="2000" dirty="0" smtClean="0"/>
              <a:t>трябва да притежава са:</a:t>
            </a:r>
          </a:p>
          <a:p>
            <a:pPr lvl="1"/>
            <a:r>
              <a:rPr lang="bg-BG" sz="1800" b="1" dirty="0" smtClean="0"/>
              <a:t>Стратегическо мислени</a:t>
            </a:r>
            <a:r>
              <a:rPr lang="bg-BG" sz="1800" dirty="0" smtClean="0"/>
              <a:t>. Способността да се вижда общата картина и да се разбере как работи компанията като едно цяло.</a:t>
            </a:r>
          </a:p>
          <a:p>
            <a:pPr lvl="1"/>
            <a:r>
              <a:rPr lang="bg-BG" sz="1800" b="1" dirty="0" smtClean="0"/>
              <a:t>Информационна грамотност</a:t>
            </a:r>
            <a:r>
              <a:rPr lang="bg-BG" sz="1800" dirty="0" smtClean="0"/>
              <a:t>. Способност да се дефинират необходимата информация, нейните източници и начини за използване.</a:t>
            </a:r>
          </a:p>
          <a:p>
            <a:pPr lvl="1"/>
            <a:r>
              <a:rPr lang="bg-BG" sz="1800" b="1" dirty="0" smtClean="0"/>
              <a:t>Комуникация и сътрудничество</a:t>
            </a:r>
            <a:r>
              <a:rPr lang="bg-BG" sz="1800" dirty="0" smtClean="0"/>
              <a:t>. Способност за действие като ефективна част от проектен екип (разбиране на собствената ролята така добре, като и ролите на останалите членове на екипа).</a:t>
            </a:r>
          </a:p>
          <a:p>
            <a:pPr marL="177800" indent="-177800"/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(1)</a:t>
            </a:r>
            <a:endParaRPr lang="bg-BG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Организациите</a:t>
            </a:r>
            <a:r>
              <a:rPr lang="bg-BG" dirty="0" smtClean="0"/>
              <a:t> създават и доставят стойност под формата на </a:t>
            </a:r>
            <a:r>
              <a:rPr lang="bg-BG" i="1" dirty="0" smtClean="0"/>
              <a:t>продукти</a:t>
            </a:r>
            <a:r>
              <a:rPr lang="bg-BG" dirty="0" smtClean="0"/>
              <a:t> и </a:t>
            </a:r>
            <a:r>
              <a:rPr lang="bg-BG" i="1" dirty="0" smtClean="0"/>
              <a:t>услуги</a:t>
            </a:r>
            <a:r>
              <a:rPr lang="bg-BG" dirty="0" smtClean="0"/>
              <a:t>, които предлагат на крайните клиенти или на други организации.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Производствените организации </a:t>
            </a:r>
            <a:r>
              <a:rPr lang="bg-BG" dirty="0" smtClean="0"/>
              <a:t>създават </a:t>
            </a:r>
            <a:r>
              <a:rPr lang="bg-BG" i="1" dirty="0" smtClean="0"/>
              <a:t>материални</a:t>
            </a:r>
            <a:r>
              <a:rPr lang="bg-BG" dirty="0" smtClean="0"/>
              <a:t> </a:t>
            </a:r>
            <a:r>
              <a:rPr lang="bg-BG" i="1" dirty="0" smtClean="0"/>
              <a:t>продукти</a:t>
            </a:r>
            <a:r>
              <a:rPr lang="bg-BG" dirty="0" smtClean="0"/>
              <a:t> като автомобили, мебели и т.н.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Други организации </a:t>
            </a:r>
            <a:r>
              <a:rPr lang="bg-BG" dirty="0" smtClean="0"/>
              <a:t>създават </a:t>
            </a:r>
            <a:r>
              <a:rPr lang="bg-BG" i="1" dirty="0" smtClean="0"/>
              <a:t>нематериални продукти </a:t>
            </a:r>
            <a:r>
              <a:rPr lang="bg-BG" dirty="0" smtClean="0"/>
              <a:t>и </a:t>
            </a:r>
            <a:r>
              <a:rPr lang="bg-BG" i="1" dirty="0" smtClean="0"/>
              <a:t>услуги</a:t>
            </a:r>
            <a:r>
              <a:rPr lang="bg-BG" dirty="0" smtClean="0"/>
              <a:t>, като образование, здравеопазване, информация и финансови услуги.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Независимо от типа на организацията обаче, </a:t>
            </a:r>
            <a:r>
              <a:rPr lang="bg-BG" b="1" i="1" dirty="0" smtClean="0"/>
              <a:t>продуктът или услугата е създаден посредством последователност от задачи или дейности</a:t>
            </a:r>
            <a:r>
              <a:rPr lang="bg-BG" dirty="0" smtClean="0"/>
              <a:t>, които превръщат входните суровини и материали в крайния продукт. </a:t>
            </a:r>
          </a:p>
          <a:p>
            <a:pPr algn="ctr">
              <a:buNone/>
            </a:pPr>
            <a:r>
              <a:rPr lang="bg-BG" dirty="0" smtClean="0"/>
              <a:t>Ние се отнасяме към последователността от действия като към </a:t>
            </a:r>
            <a:r>
              <a:rPr lang="bg-BG" b="1" dirty="0" smtClean="0"/>
              <a:t>бизнес процес</a:t>
            </a:r>
            <a:r>
              <a:rPr lang="bg-BG" dirty="0" smtClean="0"/>
              <a:t>.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(2)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z="2400" dirty="0" smtClean="0"/>
              <a:t>Процесът се състои от множество последователни стъпки или дейности, които произвеждат някакъв резултат или продукция.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bg-BG" sz="2000" b="1" i="1" dirty="0" smtClean="0"/>
              <a:t>процесът в неговата обща форма</a:t>
            </a:r>
            <a:endParaRPr lang="bg-BG" sz="2000" b="1" i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195736" y="2708920"/>
          <a:ext cx="4752528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020272" y="3068960"/>
            <a:ext cx="1296144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Hexagon 7"/>
          <p:cNvSpPr/>
          <p:nvPr/>
        </p:nvSpPr>
        <p:spPr>
          <a:xfrm>
            <a:off x="971600" y="3068960"/>
            <a:ext cx="1224136" cy="864096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87624" y="32849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Вход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Изход</a:t>
            </a:r>
            <a:endParaRPr 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(3)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bg-BG" dirty="0" smtClean="0"/>
              <a:t>Организациите днес използват множество процеси.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Ще се фокусират върху три фундаментални процеси: </a:t>
            </a:r>
          </a:p>
          <a:p>
            <a:pPr lvl="1">
              <a:spcBef>
                <a:spcPts val="1200"/>
              </a:spcBef>
            </a:pPr>
            <a:r>
              <a:rPr lang="bg-BG" b="1" i="1" dirty="0" smtClean="0"/>
              <a:t>доставяне (</a:t>
            </a:r>
            <a:r>
              <a:rPr lang="en-US" b="1" i="1" dirty="0" smtClean="0"/>
              <a:t>procurement</a:t>
            </a:r>
            <a:r>
              <a:rPr lang="ru-RU" b="1" i="1" dirty="0" smtClean="0"/>
              <a:t>),</a:t>
            </a:r>
            <a:r>
              <a:rPr lang="bg-BG" b="1" i="1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bg-BG" b="1" i="1" dirty="0" smtClean="0"/>
              <a:t>произвеждане</a:t>
            </a:r>
            <a:r>
              <a:rPr lang="ru-RU" b="1" i="1" dirty="0" smtClean="0"/>
              <a:t> (</a:t>
            </a:r>
            <a:r>
              <a:rPr lang="en-US" b="1" i="1" dirty="0" smtClean="0"/>
              <a:t>production</a:t>
            </a:r>
            <a:r>
              <a:rPr lang="ru-RU" b="1" i="1" dirty="0" smtClean="0"/>
              <a:t>),</a:t>
            </a:r>
            <a:r>
              <a:rPr lang="bg-BG" b="1" i="1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bg-BG" b="1" i="1" dirty="0" smtClean="0"/>
              <a:t>реализиране</a:t>
            </a:r>
            <a:r>
              <a:rPr lang="ru-RU" b="1" i="1" dirty="0" smtClean="0"/>
              <a:t> (</a:t>
            </a:r>
            <a:r>
              <a:rPr lang="en-US" b="1" i="1" dirty="0" smtClean="0"/>
              <a:t>fulfillment</a:t>
            </a:r>
            <a:r>
              <a:rPr lang="ru-RU" b="1" i="1" dirty="0" smtClean="0"/>
              <a:t>). </a:t>
            </a:r>
          </a:p>
          <a:p>
            <a:pPr>
              <a:spcBef>
                <a:spcPts val="1200"/>
              </a:spcBef>
              <a:buNone/>
            </a:pPr>
            <a:r>
              <a:rPr lang="bg-BG" dirty="0" smtClean="0"/>
              <a:t>В </a:t>
            </a:r>
            <a:r>
              <a:rPr lang="bg-BG" b="1" dirty="0" smtClean="0"/>
              <a:t>процеса по доставяне</a:t>
            </a:r>
            <a:r>
              <a:rPr lang="bg-BG" dirty="0" smtClean="0"/>
              <a:t> (</a:t>
            </a:r>
            <a:r>
              <a:rPr lang="en-US" dirty="0" smtClean="0"/>
              <a:t>procurement process</a:t>
            </a:r>
            <a:r>
              <a:rPr lang="ru-RU" dirty="0" smtClean="0"/>
              <a:t>) </a:t>
            </a:r>
            <a:r>
              <a:rPr lang="bg-BG" dirty="0" smtClean="0"/>
              <a:t>организацията се сдобива с  необходимите основни суровини и материали, за да произвежда стоки и услуги. </a:t>
            </a:r>
          </a:p>
          <a:p>
            <a:pPr>
              <a:spcBef>
                <a:spcPts val="1200"/>
              </a:spcBef>
              <a:buNone/>
            </a:pPr>
            <a:r>
              <a:rPr lang="bg-BG" b="1" dirty="0" smtClean="0"/>
              <a:t>Процесът по произвеждане</a:t>
            </a:r>
            <a:r>
              <a:rPr lang="bg-BG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production process</a:t>
            </a:r>
            <a:r>
              <a:rPr lang="ru-RU" dirty="0" smtClean="0"/>
              <a:t>)</a:t>
            </a:r>
            <a:r>
              <a:rPr lang="bg-BG" dirty="0" smtClean="0"/>
              <a:t> включва производството или създаване на проектирани стоки или услуги. </a:t>
            </a:r>
          </a:p>
          <a:p>
            <a:pPr>
              <a:spcBef>
                <a:spcPts val="1200"/>
              </a:spcBef>
              <a:buNone/>
            </a:pPr>
            <a:r>
              <a:rPr lang="bg-BG" dirty="0" smtClean="0"/>
              <a:t>В </a:t>
            </a:r>
            <a:r>
              <a:rPr lang="bg-BG" b="1" dirty="0" smtClean="0"/>
              <a:t>процеса по реализиране</a:t>
            </a:r>
            <a:r>
              <a:rPr lang="bg-BG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fulfillment process</a:t>
            </a:r>
            <a:r>
              <a:rPr lang="ru-RU" dirty="0" smtClean="0"/>
              <a:t>) </a:t>
            </a:r>
            <a:r>
              <a:rPr lang="bg-BG" dirty="0" smtClean="0"/>
              <a:t>компанията доставя стоките или услугите до своите клиенти и дистрибутори.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(4)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bg-BG" b="1" u="sng" dirty="0" smtClean="0"/>
              <a:t>Пример за компания, която произвежда скейт бордове</a:t>
            </a:r>
            <a:r>
              <a:rPr lang="bg-BG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bg-BG" sz="2200" dirty="0" smtClean="0"/>
              <a:t>Работниците вземат различни компоненти (</a:t>
            </a:r>
            <a:r>
              <a:rPr lang="bg-BG" sz="2200" b="1" i="1" dirty="0" smtClean="0"/>
              <a:t>суровини</a:t>
            </a:r>
            <a:r>
              <a:rPr lang="bg-BG" sz="2200" dirty="0" smtClean="0"/>
              <a:t>) –дъска, колела, нитове и болтове – и ги монтира в скейт борд. След това инспектират качеството на скейт борда и го опаковат. </a:t>
            </a:r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 algn="ctr">
              <a:spcAft>
                <a:spcPts val="600"/>
              </a:spcAft>
              <a:buNone/>
            </a:pPr>
            <a:r>
              <a:rPr lang="bg-BG" b="1" i="1" dirty="0" smtClean="0"/>
              <a:t>Резултатът (крайният продукт) е скейт борд. </a:t>
            </a:r>
          </a:p>
          <a:p>
            <a:pPr lvl="1">
              <a:spcAft>
                <a:spcPts val="600"/>
              </a:spcAft>
              <a:buNone/>
            </a:pPr>
            <a:endParaRPr lang="bg-BG" sz="900" dirty="0" smtClean="0"/>
          </a:p>
          <a:p>
            <a:pPr lvl="1">
              <a:spcAft>
                <a:spcPts val="600"/>
              </a:spcAft>
              <a:buNone/>
            </a:pPr>
            <a:r>
              <a:rPr lang="bg-BG" dirty="0" smtClean="0"/>
              <a:t>Тъй като </a:t>
            </a:r>
            <a:r>
              <a:rPr lang="bg-BG" b="1" i="1" dirty="0" smtClean="0"/>
              <a:t>целите</a:t>
            </a:r>
            <a:r>
              <a:rPr lang="bg-BG" dirty="0" smtClean="0"/>
              <a:t> на тези </a:t>
            </a:r>
            <a:r>
              <a:rPr lang="bg-BG" b="1" i="1" dirty="0" smtClean="0"/>
              <a:t>дейности</a:t>
            </a:r>
            <a:r>
              <a:rPr lang="bg-BG" dirty="0" smtClean="0"/>
              <a:t> са </a:t>
            </a:r>
            <a:r>
              <a:rPr lang="bg-BG" b="1" i="1" dirty="0" smtClean="0"/>
              <a:t>да произведат </a:t>
            </a:r>
            <a:r>
              <a:rPr lang="bg-BG" dirty="0" smtClean="0"/>
              <a:t>или направят скейт борда, последователността от действията (дейностите) е </a:t>
            </a:r>
            <a:r>
              <a:rPr lang="bg-BG" b="1" i="1" dirty="0" smtClean="0"/>
              <a:t>производствен процес</a:t>
            </a:r>
            <a:r>
              <a:rPr lang="bg-BG" dirty="0" smtClean="0"/>
              <a:t>.</a:t>
            </a:r>
          </a:p>
          <a:p>
            <a:pPr>
              <a:spcAft>
                <a:spcPts val="600"/>
              </a:spcAft>
            </a:pPr>
            <a:endParaRPr lang="bg-BG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75656" y="2924944"/>
          <a:ext cx="60960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(5)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5720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Преди компанията да се заеме с производствения процес обаче, тя трябва да се сдобие с необходимите и компоненти или суровини и материали. </a:t>
            </a:r>
          </a:p>
          <a:p>
            <a:endParaRPr lang="bg-BG" sz="800" b="1" i="1" dirty="0" smtClean="0"/>
          </a:p>
          <a:p>
            <a:pPr algn="ctr">
              <a:buNone/>
            </a:pPr>
            <a:r>
              <a:rPr lang="bg-BG" sz="2400" b="1" i="1" dirty="0" smtClean="0"/>
              <a:t>Това е процесът по доставяне. </a:t>
            </a:r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dirty="0" smtClean="0"/>
          </a:p>
          <a:p>
            <a:pPr algn="ctr">
              <a:buNone/>
            </a:pPr>
            <a:r>
              <a:rPr lang="bg-BG" sz="2400" dirty="0" smtClean="0"/>
              <a:t>резултатът или изходът от процеса по доставяне е </a:t>
            </a:r>
            <a:r>
              <a:rPr lang="bg-BG" sz="2400" b="1" i="1" dirty="0" smtClean="0"/>
              <a:t>запас от материали в склада</a:t>
            </a:r>
          </a:p>
          <a:p>
            <a:endParaRPr lang="bg-BG" sz="2000" dirty="0" smtClean="0"/>
          </a:p>
          <a:p>
            <a:endParaRPr lang="bg-BG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79512" y="2996952"/>
          <a:ext cx="878497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(6)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572000"/>
          </a:xfrm>
        </p:spPr>
        <p:txBody>
          <a:bodyPr>
            <a:normAutofit/>
          </a:bodyPr>
          <a:lstStyle/>
          <a:p>
            <a:r>
              <a:rPr lang="bg-BG" sz="2000" b="1" i="1" dirty="0" smtClean="0"/>
              <a:t>Процесът по реализиране </a:t>
            </a:r>
            <a:r>
              <a:rPr lang="bg-BG" sz="2000" dirty="0" smtClean="0"/>
              <a:t>се случва след като компанията е завършила производствения процес и се занимава с изпълнението на поръчките на клиентите</a:t>
            </a:r>
            <a:endParaRPr lang="bg-BG" sz="20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dirty="0" smtClean="0"/>
          </a:p>
          <a:p>
            <a:pPr algn="ctr">
              <a:buNone/>
            </a:pPr>
            <a:r>
              <a:rPr lang="bg-BG" sz="2000" dirty="0" smtClean="0"/>
              <a:t>резултатът или изходът от процеса по реализация е </a:t>
            </a:r>
            <a:r>
              <a:rPr lang="bg-BG" sz="2000" b="1" i="1" dirty="0" smtClean="0"/>
              <a:t>получаване на плащането за продукта /услугата</a:t>
            </a:r>
          </a:p>
          <a:p>
            <a:endParaRPr lang="bg-BG" sz="2000" dirty="0" smtClean="0"/>
          </a:p>
          <a:p>
            <a:endParaRPr lang="bg-BG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79512" y="2132856"/>
          <a:ext cx="878497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(7)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bg-BG" b="1" u="sng" dirty="0" smtClean="0"/>
              <a:t>Пример за компания - тип търговска организация</a:t>
            </a:r>
            <a:r>
              <a:rPr lang="bg-BG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bg-BG" sz="2000" dirty="0" smtClean="0"/>
              <a:t>Организация, която купува и продава продукти, които не произвежда сама</a:t>
            </a:r>
          </a:p>
          <a:p>
            <a:pPr>
              <a:spcAft>
                <a:spcPts val="600"/>
              </a:spcAft>
            </a:pPr>
            <a:r>
              <a:rPr lang="bg-BG" sz="2000" dirty="0" smtClean="0"/>
              <a:t>Организацията купува крайни продукти от доставчици, складира ги в складове и изпълнява клиентски поръчки от тези складови запаси.</a:t>
            </a:r>
            <a:r>
              <a:rPr lang="bg-BG" sz="22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bg-BG" sz="2200" b="1" i="1" dirty="0" smtClean="0"/>
              <a:t>Пример</a:t>
            </a:r>
            <a:r>
              <a:rPr lang="bg-BG" sz="2200" dirty="0" smtClean="0"/>
              <a:t>: </a:t>
            </a:r>
            <a:r>
              <a:rPr lang="en-US" sz="2400" b="1" dirty="0" smtClean="0"/>
              <a:t>Amazon</a:t>
            </a:r>
            <a:r>
              <a:rPr lang="ru-RU" sz="2400" b="1" dirty="0" smtClean="0"/>
              <a:t>.</a:t>
            </a:r>
            <a:r>
              <a:rPr lang="en-US" sz="2400" b="1" dirty="0" smtClean="0"/>
              <a:t>com</a:t>
            </a:r>
            <a:endParaRPr lang="bg-BG" sz="2200" b="1" dirty="0" smtClean="0"/>
          </a:p>
          <a:p>
            <a:pPr>
              <a:spcAft>
                <a:spcPts val="600"/>
              </a:spcAft>
            </a:pPr>
            <a:r>
              <a:rPr lang="bg-BG" sz="2400" dirty="0" smtClean="0"/>
              <a:t>Има само два ключови процеса - </a:t>
            </a:r>
            <a:r>
              <a:rPr lang="bg-BG" sz="2400" i="1" dirty="0" smtClean="0"/>
              <a:t>доставка</a:t>
            </a:r>
            <a:r>
              <a:rPr lang="bg-BG" sz="2400" dirty="0" smtClean="0"/>
              <a:t> и </a:t>
            </a:r>
            <a:r>
              <a:rPr lang="bg-BG" sz="2400" i="1" dirty="0" smtClean="0"/>
              <a:t>реализация. </a:t>
            </a:r>
            <a:r>
              <a:rPr lang="bg-BG" sz="2200" dirty="0" smtClean="0"/>
              <a:t>Няма производствен процес.</a:t>
            </a:r>
          </a:p>
          <a:p>
            <a:pPr>
              <a:spcAft>
                <a:spcPts val="600"/>
              </a:spcAft>
            </a:pPr>
            <a:r>
              <a:rPr lang="en-US" sz="2400" b="1" dirty="0" smtClean="0"/>
              <a:t>Amazon</a:t>
            </a:r>
            <a:r>
              <a:rPr lang="bg-BG" sz="2400" dirty="0" smtClean="0"/>
              <a:t> не произвежда свои продукти. Затова вместо купуване на суровини и материали (например, хартия, мастило), тя се сдобива с краен продукт (книги).</a:t>
            </a:r>
            <a:endParaRPr lang="bg-BG" sz="2200" dirty="0" smtClean="0"/>
          </a:p>
          <a:p>
            <a:pPr>
              <a:spcAft>
                <a:spcPts val="600"/>
              </a:spcAft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Важно е да се отбележи, че дейностите, включени в процесите са изпълнявани от индивиди, </a:t>
            </a:r>
            <a:r>
              <a:rPr lang="bg-BG" sz="2400" b="1" i="1" dirty="0" smtClean="0"/>
              <a:t>позиционирани на различни точки </a:t>
            </a:r>
            <a:r>
              <a:rPr lang="bg-BG" sz="2400" dirty="0" smtClean="0"/>
              <a:t>в организацията.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Много компании групират своите служители в различни </a:t>
            </a:r>
            <a:r>
              <a:rPr lang="bg-BG" sz="2400" b="1" i="1" dirty="0" smtClean="0"/>
              <a:t>поделения</a:t>
            </a:r>
            <a:r>
              <a:rPr lang="bg-BG" sz="2400" dirty="0" smtClean="0"/>
              <a:t> (отдели).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Начинът, на групиране на персонала се определя от </a:t>
            </a:r>
            <a:r>
              <a:rPr lang="bg-BG" sz="2400" b="1" i="1" dirty="0" smtClean="0"/>
              <a:t>организационната структура </a:t>
            </a:r>
            <a:r>
              <a:rPr lang="bg-BG" sz="2400" dirty="0" smtClean="0"/>
              <a:t>и има значително влияние върху това до колко добре са реализирани процесите. </a:t>
            </a:r>
          </a:p>
          <a:p>
            <a:endParaRPr lang="bg-B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(8)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1174433" lvl="2" indent="-581025">
              <a:buNone/>
            </a:pPr>
            <a:r>
              <a:rPr lang="bg-BG" b="1" dirty="0"/>
              <a:t>2.1. Силоз ефекта</a:t>
            </a:r>
          </a:p>
          <a:p>
            <a:pPr marL="1174433" lvl="2" indent="-581025">
              <a:buNone/>
            </a:pPr>
            <a:r>
              <a:rPr lang="bg-BG" b="1" dirty="0"/>
              <a:t>2.2. Закъснения в изпълнението на процесите</a:t>
            </a:r>
          </a:p>
          <a:p>
            <a:pPr marL="1174433" lvl="2" indent="-581025">
              <a:buNone/>
            </a:pPr>
            <a:r>
              <a:rPr lang="bg-BG" b="1" dirty="0"/>
              <a:t>2.3. Излишък от запаси</a:t>
            </a:r>
          </a:p>
          <a:p>
            <a:pPr marL="1174433" lvl="2" indent="-581025">
              <a:buNone/>
            </a:pPr>
            <a:r>
              <a:rPr lang="bg-BG" b="1" dirty="0"/>
              <a:t>2.4. Липса на видимост на процесите в тяхната цялост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22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319502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7715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(1)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752528"/>
          </a:xfrm>
        </p:spPr>
        <p:txBody>
          <a:bodyPr>
            <a:normAutofit fontScale="62500" lnSpcReduction="20000"/>
          </a:bodyPr>
          <a:lstStyle/>
          <a:p>
            <a:pPr marL="355600" lvl="1" indent="-355600">
              <a:spcBef>
                <a:spcPts val="600"/>
              </a:spcBef>
              <a:buNone/>
            </a:pPr>
            <a:r>
              <a:rPr lang="bg-BG" sz="2900" dirty="0" smtClean="0"/>
              <a:t>Най-разпространената организационна структура е </a:t>
            </a:r>
            <a:r>
              <a:rPr lang="bg-BG" sz="2900" b="1" dirty="0" smtClean="0"/>
              <a:t>функционалната структура</a:t>
            </a:r>
            <a:r>
              <a:rPr lang="bg-BG" sz="2900" dirty="0" smtClean="0"/>
              <a:t>. </a:t>
            </a:r>
          </a:p>
          <a:p>
            <a:pPr marL="355600" lvl="1" indent="-355600">
              <a:spcBef>
                <a:spcPts val="600"/>
              </a:spcBef>
              <a:buNone/>
            </a:pPr>
            <a:endParaRPr lang="bg-BG" sz="1100" dirty="0" smtClean="0"/>
          </a:p>
          <a:p>
            <a:pPr marL="355600" lvl="1" indent="-355600">
              <a:spcBef>
                <a:spcPts val="600"/>
              </a:spcBef>
              <a:buNone/>
            </a:pPr>
            <a:r>
              <a:rPr lang="bg-BG" sz="2900" dirty="0" smtClean="0"/>
              <a:t>Организациите, които използват функционална структура са разделени според функциите си на </a:t>
            </a:r>
            <a:r>
              <a:rPr lang="bg-BG" sz="2900" b="1" dirty="0" smtClean="0"/>
              <a:t>отдели</a:t>
            </a:r>
            <a:r>
              <a:rPr lang="bg-BG" sz="2900" dirty="0" smtClean="0"/>
              <a:t>, всеки от които отговаря за поредица от тясно свързани дейности</a:t>
            </a:r>
          </a:p>
          <a:p>
            <a:pPr marL="355600" lvl="1" indent="-355600">
              <a:spcBef>
                <a:spcPts val="600"/>
              </a:spcBef>
              <a:buNone/>
            </a:pPr>
            <a:endParaRPr lang="bg-BG" sz="1100" dirty="0" smtClean="0"/>
          </a:p>
          <a:p>
            <a:pPr>
              <a:spcBef>
                <a:spcPts val="600"/>
              </a:spcBef>
            </a:pPr>
            <a:r>
              <a:rPr lang="bg-BG" sz="2800" dirty="0" smtClean="0"/>
              <a:t>Типичните функции или отдели в съвременните организации са: </a:t>
            </a:r>
            <a:endParaRPr lang="bg-BG" sz="24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купуване</a:t>
            </a:r>
            <a:r>
              <a:rPr lang="bg-BG" dirty="0" smtClean="0"/>
              <a:t> (</a:t>
            </a:r>
            <a:r>
              <a:rPr lang="en-US" sz="2900" dirty="0" smtClean="0"/>
              <a:t>purchasing</a:t>
            </a:r>
            <a:r>
              <a:rPr lang="ru-RU" dirty="0" smtClean="0"/>
              <a:t>)</a:t>
            </a:r>
            <a:r>
              <a:rPr lang="bg-BG" dirty="0" smtClean="0"/>
              <a:t>, 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производствени операции </a:t>
            </a:r>
            <a:r>
              <a:rPr lang="bg-BG" dirty="0" smtClean="0"/>
              <a:t>(</a:t>
            </a:r>
            <a:r>
              <a:rPr lang="en-GB" sz="2900" dirty="0" smtClean="0"/>
              <a:t>operations</a:t>
            </a:r>
            <a:r>
              <a:rPr lang="bg-BG" dirty="0" smtClean="0"/>
              <a:t>), 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складиране</a:t>
            </a:r>
            <a:r>
              <a:rPr lang="bg-BG" dirty="0" smtClean="0"/>
              <a:t> (управление на запасите) (</a:t>
            </a:r>
            <a:r>
              <a:rPr lang="en-GB" b="1" dirty="0" smtClean="0"/>
              <a:t>warehouse </a:t>
            </a:r>
            <a:r>
              <a:rPr lang="en-GB" dirty="0" smtClean="0"/>
              <a:t>(</a:t>
            </a:r>
            <a:r>
              <a:rPr lang="en-GB" b="1" dirty="0" smtClean="0"/>
              <a:t>inventory management</a:t>
            </a:r>
            <a:r>
              <a:rPr lang="bg-BG" dirty="0" smtClean="0"/>
              <a:t>))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продажби и маркетинг </a:t>
            </a:r>
            <a:r>
              <a:rPr lang="bg-BG" dirty="0" smtClean="0"/>
              <a:t>(</a:t>
            </a:r>
            <a:r>
              <a:rPr lang="en-US" sz="2900" dirty="0" smtClean="0"/>
              <a:t>sales and marketing</a:t>
            </a:r>
            <a:r>
              <a:rPr lang="bg-BG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bg-BG" b="1" dirty="0" smtClean="0"/>
              <a:t>изследване и развитие </a:t>
            </a:r>
            <a:r>
              <a:rPr lang="bg-BG" dirty="0" smtClean="0"/>
              <a:t>( </a:t>
            </a:r>
            <a:r>
              <a:rPr lang="en-US" sz="2900" dirty="0" smtClean="0"/>
              <a:t>research and development</a:t>
            </a:r>
            <a:r>
              <a:rPr lang="bg-BG" dirty="0" smtClean="0"/>
              <a:t>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финанси и счетоводство </a:t>
            </a:r>
            <a:r>
              <a:rPr lang="bg-BG" dirty="0" smtClean="0"/>
              <a:t>( </a:t>
            </a:r>
            <a:r>
              <a:rPr lang="en-US" sz="2900" dirty="0" smtClean="0"/>
              <a:t>finance and accounting</a:t>
            </a:r>
            <a:r>
              <a:rPr lang="bg-BG" dirty="0" smtClean="0"/>
              <a:t>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човешки ресурси </a:t>
            </a:r>
            <a:r>
              <a:rPr lang="bg-BG" dirty="0" smtClean="0"/>
              <a:t>( </a:t>
            </a:r>
            <a:r>
              <a:rPr lang="en-US" sz="3200" dirty="0" smtClean="0"/>
              <a:t>human resources</a:t>
            </a:r>
            <a:r>
              <a:rPr lang="bg-BG" dirty="0" smtClean="0"/>
              <a:t>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ИТ отдел</a:t>
            </a:r>
            <a:endParaRPr lang="bg-BG" sz="2200" b="1" dirty="0" smtClean="0"/>
          </a:p>
          <a:p>
            <a:pPr marL="355600" lvl="1" indent="-355600">
              <a:buNone/>
            </a:pPr>
            <a:endParaRPr lang="bg-B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(2)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b="1" dirty="0" smtClean="0"/>
              <a:t>Функционален подход </a:t>
            </a:r>
          </a:p>
          <a:p>
            <a:pPr marL="0" indent="0">
              <a:buNone/>
            </a:pPr>
            <a:r>
              <a:rPr lang="bg-BG" sz="1800" dirty="0" smtClean="0"/>
              <a:t>Подробно, системно–целево описание на организацията, построено в съответствие с йерархията на управление и изпълняваните функции, насочено към достигане на определените цели.</a:t>
            </a:r>
          </a:p>
          <a:p>
            <a:endParaRPr lang="bg-BG" dirty="0"/>
          </a:p>
        </p:txBody>
      </p:sp>
      <p:pic>
        <p:nvPicPr>
          <p:cNvPr id="5" name="Picture 4" descr="IS022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708920"/>
            <a:ext cx="4788024" cy="3450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25</a:t>
            </a:fld>
            <a:endParaRPr lang="bg-BG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756357"/>
              </p:ext>
            </p:extLst>
          </p:nvPr>
        </p:nvGraphicFramePr>
        <p:xfrm>
          <a:off x="683568" y="1124744"/>
          <a:ext cx="8280920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760640"/>
              </a:tblGrid>
              <a:tr h="411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 smtClean="0"/>
                        <a:t>Функции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6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Дейности</a:t>
                      </a:r>
                      <a:endParaRPr lang="bg-BG" sz="1600" noProof="0" dirty="0"/>
                    </a:p>
                  </a:txBody>
                  <a:tcPr/>
                </a:tc>
              </a:tr>
              <a:tr h="93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1. </a:t>
                      </a:r>
                      <a:r>
                        <a:rPr lang="bg-BG" sz="1300" dirty="0" smtClean="0"/>
                        <a:t>Закупуване на суровини и материали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 (</a:t>
                      </a:r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purchasing</a:t>
                      </a:r>
                      <a:r>
                        <a:rPr kumimoji="0" lang="bg-BG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Идентифициране на производители (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</a:t>
                      </a:r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Избор на производители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Създаване и изпращане на поръчка за покупка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Оценяване на изпълнението на 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вендорите</a:t>
                      </a:r>
                      <a:endParaRPr lang="bg-BG" sz="1300" noProof="0" dirty="0"/>
                    </a:p>
                  </a:txBody>
                  <a:tcPr/>
                </a:tc>
              </a:tr>
              <a:tr h="1347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2. </a:t>
                      </a:r>
                      <a:r>
                        <a:rPr lang="bg-BG" sz="1300" dirty="0" smtClean="0"/>
                        <a:t>Складиране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 / управление на запасите 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(</a:t>
                      </a:r>
                      <a:r>
                        <a:rPr lang="bg-BG" sz="1300" dirty="0" err="1" smtClean="0"/>
                        <a:t>warehouse</a:t>
                      </a:r>
                      <a:r>
                        <a:rPr lang="bg-BG" sz="1300" dirty="0" smtClean="0"/>
                        <a:t> / </a:t>
                      </a:r>
                      <a:br>
                        <a:rPr lang="bg-BG" sz="1300" dirty="0" smtClean="0"/>
                      </a:br>
                      <a:r>
                        <a:rPr lang="bg-BG" sz="1300" dirty="0" err="1" smtClean="0"/>
                        <a:t>inventory</a:t>
                      </a:r>
                      <a:r>
                        <a:rPr lang="bg-BG" sz="1300" dirty="0" smtClean="0"/>
                        <a:t> </a:t>
                      </a:r>
                      <a:r>
                        <a:rPr lang="bg-BG" sz="1300" dirty="0" err="1" smtClean="0"/>
                        <a:t>management</a:t>
                      </a:r>
                      <a:r>
                        <a:rPr lang="bg-BG" sz="1300" dirty="0" smtClean="0"/>
                        <a:t>)</a:t>
                      </a:r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Получаване на стоки от 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вендорите</a:t>
                      </a:r>
                      <a:endParaRPr kumimoji="0" lang="bg-BG" sz="13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Осъществяване инспекция на качеството на получените стоки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Подготовка на стоките да бъдат върнати на 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вендорите</a:t>
                      </a:r>
                      <a:endParaRPr kumimoji="0" lang="bg-BG" sz="13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Подготовка на стоките да бъдат изпратени на клиентите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Изпращане на стоките на клиентите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Получаване на стоки, върнати от клиентите</a:t>
                      </a:r>
                      <a:endParaRPr lang="bg-BG" sz="1300" noProof="0" dirty="0"/>
                    </a:p>
                  </a:txBody>
                  <a:tcPr/>
                </a:tc>
              </a:tr>
              <a:tr h="1141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3. </a:t>
                      </a:r>
                      <a:r>
                        <a:rPr lang="bg-BG" sz="1300" dirty="0" smtClean="0"/>
                        <a:t>Производствени операции (</a:t>
                      </a:r>
                      <a:r>
                        <a:rPr lang="bg-BG" sz="1300" dirty="0" err="1" smtClean="0"/>
                        <a:t>operations</a:t>
                      </a:r>
                      <a:r>
                        <a:rPr lang="bg-BG" sz="1300" dirty="0" smtClean="0"/>
                        <a:t>)</a:t>
                      </a:r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Планиране на производствения капацитет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Проектиране на работните потоци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Създаване на план график за производство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Осъществяване на производството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Осъществяване на инспекция на качеството на произведените продукти</a:t>
                      </a:r>
                      <a:endParaRPr lang="bg-BG" sz="1300" noProof="0" dirty="0"/>
                    </a:p>
                  </a:txBody>
                  <a:tcPr/>
                </a:tc>
              </a:tr>
              <a:tr h="1347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4. </a:t>
                      </a:r>
                      <a:r>
                        <a:rPr lang="bg-BG" sz="1300" dirty="0" smtClean="0"/>
                        <a:t>Продажби и маркетинг 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(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sales and marketing</a:t>
                      </a:r>
                      <a:r>
                        <a:rPr lang="bg-BG" sz="1300" dirty="0" smtClean="0">
                          <a:latin typeface="Cambria" pitchFamily="18" charset="0"/>
                        </a:rPr>
                        <a:t>)</a:t>
                      </a:r>
                      <a:endParaRPr lang="bg-BG" sz="13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Идентифициране на клиенти</a:t>
                      </a:r>
                    </a:p>
                    <a:p>
                      <a:r>
                        <a:rPr lang="bg-BG" sz="1300" noProof="0" dirty="0" smtClean="0"/>
                        <a:t>Управление на взаимоотношенията с клиентите</a:t>
                      </a:r>
                    </a:p>
                    <a:p>
                      <a:r>
                        <a:rPr lang="bg-BG" sz="1300" noProof="0" dirty="0" err="1" smtClean="0"/>
                        <a:t>Промотиране</a:t>
                      </a:r>
                      <a:r>
                        <a:rPr lang="bg-BG" sz="1300" noProof="0" dirty="0" smtClean="0"/>
                        <a:t> на продукти и услуги</a:t>
                      </a:r>
                    </a:p>
                    <a:p>
                      <a:r>
                        <a:rPr lang="bg-BG" sz="1300" noProof="0" dirty="0" smtClean="0"/>
                        <a:t>Получаване на поръчки от клиентите</a:t>
                      </a:r>
                    </a:p>
                    <a:p>
                      <a:r>
                        <a:rPr lang="bg-BG" sz="1300" noProof="0" dirty="0" smtClean="0"/>
                        <a:t>Иницииране на процеса по клиентската поръчка</a:t>
                      </a:r>
                    </a:p>
                    <a:p>
                      <a:r>
                        <a:rPr lang="bg-BG" sz="1300" noProof="0" dirty="0" smtClean="0"/>
                        <a:t>Осъществяване на след продажно обслужване</a:t>
                      </a:r>
                      <a:endParaRPr lang="bg-BG" sz="13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4904" y="260648"/>
            <a:ext cx="8532440" cy="706090"/>
          </a:xfrm>
        </p:spPr>
        <p:txBody>
          <a:bodyPr>
            <a:normAutofit fontScale="90000"/>
          </a:bodyPr>
          <a:lstStyle/>
          <a:p>
            <a:r>
              <a:rPr lang="bg-BG" sz="2400" b="1" dirty="0" smtClean="0"/>
              <a:t>2. Функционална организационна структура – основни дейности (3)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26</a:t>
            </a:fld>
            <a:endParaRPr lang="bg-BG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2368750"/>
              </p:ext>
            </p:extLst>
          </p:nvPr>
        </p:nvGraphicFramePr>
        <p:xfrm>
          <a:off x="539552" y="980727"/>
          <a:ext cx="8208912" cy="518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048672"/>
              </a:tblGrid>
              <a:tr h="42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 smtClean="0"/>
                        <a:t>Функции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6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Дейности</a:t>
                      </a:r>
                      <a:endParaRPr lang="bg-BG" sz="1600" noProof="0" dirty="0"/>
                    </a:p>
                  </a:txBody>
                  <a:tcPr/>
                </a:tc>
              </a:tr>
              <a:tr h="760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5. </a:t>
                      </a:r>
                      <a:r>
                        <a:rPr lang="bg-BG" sz="1300" dirty="0" smtClean="0"/>
                        <a:t>Изследване и развитие </a:t>
                      </a:r>
                      <a:br>
                        <a:rPr lang="bg-BG" sz="1300" dirty="0" smtClean="0"/>
                      </a:br>
                      <a:r>
                        <a:rPr lang="en-US" sz="1300" dirty="0" smtClean="0">
                          <a:latin typeface="Cambria" pitchFamily="18" charset="0"/>
                        </a:rPr>
                        <a:t>(research and development</a:t>
                      </a:r>
                      <a:r>
                        <a:rPr lang="bg-BG" sz="1300" dirty="0" smtClean="0">
                          <a:latin typeface="Cambria" pitchFamily="18" charset="0"/>
                        </a:rPr>
                        <a:t>)</a:t>
                      </a:r>
                      <a:endParaRPr lang="bg-BG" sz="13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Ръководене на изследванията</a:t>
                      </a:r>
                    </a:p>
                    <a:p>
                      <a:r>
                        <a:rPr lang="bg-BG" sz="1300" noProof="0" dirty="0" smtClean="0"/>
                        <a:t>Развитие / усъвършенстване на продукти</a:t>
                      </a:r>
                    </a:p>
                    <a:p>
                      <a:r>
                        <a:rPr lang="bg-BG" sz="1300" noProof="0" dirty="0" smtClean="0"/>
                        <a:t>Развитие / усъвършенстване на процеси</a:t>
                      </a:r>
                      <a:endParaRPr lang="bg-BG" sz="1300" noProof="0" dirty="0"/>
                    </a:p>
                  </a:txBody>
                  <a:tcPr/>
                </a:tc>
              </a:tr>
              <a:tr h="1188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6. </a:t>
                      </a:r>
                      <a:r>
                        <a:rPr lang="bg-BG" sz="1300" dirty="0" smtClean="0"/>
                        <a:t>Финанси и счетоводство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 (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finance and accounting</a:t>
                      </a:r>
                      <a:r>
                        <a:rPr lang="bg-BG" sz="1300" dirty="0" smtClean="0">
                          <a:latin typeface="Cambria" pitchFamily="18" charset="0"/>
                        </a:rPr>
                        <a:t>)</a:t>
                      </a:r>
                    </a:p>
                    <a:p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Обработка на входящите плащания от клиентите</a:t>
                      </a:r>
                    </a:p>
                    <a:p>
                      <a:r>
                        <a:rPr lang="bg-BG" sz="1300" noProof="0" dirty="0" smtClean="0"/>
                        <a:t>Обработка на изходящите плащания към </a:t>
                      </a:r>
                      <a:r>
                        <a:rPr lang="bg-BG" sz="1300" noProof="0" dirty="0" err="1" smtClean="0"/>
                        <a:t>вендорите</a:t>
                      </a:r>
                      <a:endParaRPr lang="bg-BG" sz="1300" noProof="0" dirty="0" smtClean="0"/>
                    </a:p>
                    <a:p>
                      <a:r>
                        <a:rPr lang="bg-BG" sz="1300" noProof="0" dirty="0" smtClean="0"/>
                        <a:t>Управление на кеш потока</a:t>
                      </a:r>
                    </a:p>
                    <a:p>
                      <a:r>
                        <a:rPr lang="bg-BG" sz="1300" noProof="0" dirty="0" smtClean="0"/>
                        <a:t>Управление на нуждата от капитал</a:t>
                      </a:r>
                    </a:p>
                    <a:p>
                      <a:r>
                        <a:rPr lang="bg-BG" sz="1300" noProof="0" dirty="0" smtClean="0"/>
                        <a:t>Изготвяне на финансовия отчет </a:t>
                      </a:r>
                      <a:endParaRPr lang="bg-BG" sz="1300" noProof="0" dirty="0"/>
                    </a:p>
                  </a:txBody>
                  <a:tcPr/>
                </a:tc>
              </a:tr>
              <a:tr h="1617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7. </a:t>
                      </a:r>
                      <a:r>
                        <a:rPr lang="bg-BG" sz="1300" dirty="0" smtClean="0"/>
                        <a:t>Човешки ресурси </a:t>
                      </a:r>
                      <a:br>
                        <a:rPr lang="bg-BG" sz="1300" dirty="0" smtClean="0"/>
                      </a:br>
                      <a:r>
                        <a:rPr lang="en-US" sz="1300" dirty="0" smtClean="0"/>
                        <a:t>(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human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resources</a:t>
                      </a:r>
                      <a:r>
                        <a:rPr lang="bg-BG" sz="1300" dirty="0" smtClean="0"/>
                        <a:t>)</a:t>
                      </a:r>
                    </a:p>
                    <a:p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Идентифициране на потребността от човешки ресурси</a:t>
                      </a:r>
                    </a:p>
                    <a:p>
                      <a:r>
                        <a:rPr lang="bg-BG" sz="1300" noProof="0" dirty="0" smtClean="0"/>
                        <a:t>Набиране на персонал</a:t>
                      </a:r>
                    </a:p>
                    <a:p>
                      <a:r>
                        <a:rPr lang="bg-BG" sz="1300" noProof="0" dirty="0" smtClean="0"/>
                        <a:t>Наемане на персонал</a:t>
                      </a:r>
                    </a:p>
                    <a:p>
                      <a:r>
                        <a:rPr lang="bg-BG" sz="1300" noProof="0" dirty="0" smtClean="0"/>
                        <a:t>Обучение на персонала</a:t>
                      </a:r>
                    </a:p>
                    <a:p>
                      <a:r>
                        <a:rPr lang="bg-BG" sz="1300" noProof="0" dirty="0" smtClean="0"/>
                        <a:t>Оценяване на персонала</a:t>
                      </a:r>
                    </a:p>
                    <a:p>
                      <a:r>
                        <a:rPr lang="bg-BG" sz="1300" noProof="0" dirty="0" smtClean="0"/>
                        <a:t>Управление на РЗ</a:t>
                      </a:r>
                    </a:p>
                    <a:p>
                      <a:r>
                        <a:rPr lang="bg-BG" sz="1300" noProof="0" dirty="0" smtClean="0"/>
                        <a:t>Управление на правата на персонала</a:t>
                      </a:r>
                      <a:endParaRPr lang="bg-BG" sz="1300" noProof="0" dirty="0"/>
                    </a:p>
                  </a:txBody>
                  <a:tcPr/>
                </a:tc>
              </a:tr>
              <a:tr h="1188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8. </a:t>
                      </a:r>
                      <a:r>
                        <a:rPr lang="bg-BG" sz="1300" dirty="0" smtClean="0"/>
                        <a:t>ИС</a:t>
                      </a:r>
                    </a:p>
                    <a:p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Помаза за обработка на транзакциите</a:t>
                      </a:r>
                    </a:p>
                    <a:p>
                      <a:r>
                        <a:rPr lang="bg-BG" sz="1300" noProof="0" dirty="0" smtClean="0"/>
                        <a:t>Улава (регистрира) данните от транзакциите</a:t>
                      </a:r>
                    </a:p>
                    <a:p>
                      <a:r>
                        <a:rPr lang="bg-BG" sz="1300" noProof="0" dirty="0" smtClean="0"/>
                        <a:t>Осигурява информация за мониторинг на процесите</a:t>
                      </a:r>
                    </a:p>
                    <a:p>
                      <a:r>
                        <a:rPr lang="bg-BG" sz="1300" noProof="0" dirty="0" smtClean="0"/>
                        <a:t>Осигурява информация за откриване и дефиниране на проблеми в процесите</a:t>
                      </a:r>
                    </a:p>
                    <a:p>
                      <a:r>
                        <a:rPr lang="bg-BG" sz="1300" noProof="0" dirty="0" smtClean="0"/>
                        <a:t>Осигурява информация и инструменти за решаване на проблемите</a:t>
                      </a:r>
                      <a:endParaRPr lang="bg-BG" sz="13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06090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2. Функционална организационна структура (4)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i="1" dirty="0" smtClean="0"/>
              <a:t>Процесът  по доставянето</a:t>
            </a:r>
            <a:endParaRPr lang="en-US" i="1" dirty="0" smtClean="0"/>
          </a:p>
          <a:p>
            <a:pPr lvl="1"/>
            <a:r>
              <a:rPr lang="bg-BG" b="1" dirty="0" smtClean="0"/>
              <a:t>складът</a:t>
            </a:r>
            <a:r>
              <a:rPr lang="bg-BG" dirty="0" smtClean="0"/>
              <a:t> определя от какво се нуждае, и създава заявка за доставка </a:t>
            </a:r>
          </a:p>
          <a:p>
            <a:pPr lvl="1"/>
            <a:r>
              <a:rPr lang="bg-BG" b="1" dirty="0" smtClean="0"/>
              <a:t>отделът по доставките </a:t>
            </a:r>
            <a:r>
              <a:rPr lang="bg-BG" dirty="0" smtClean="0"/>
              <a:t>избира доставчик, създава и изпраща поръчка за доставка до доставчик </a:t>
            </a:r>
          </a:p>
          <a:p>
            <a:pPr lvl="1"/>
            <a:r>
              <a:rPr lang="bg-BG" b="1" dirty="0" smtClean="0"/>
              <a:t>складът</a:t>
            </a:r>
            <a:r>
              <a:rPr lang="bg-BG" dirty="0" smtClean="0"/>
              <a:t> получава стоките от доставчика и ги включва в складовите запаси от стоки </a:t>
            </a:r>
          </a:p>
          <a:p>
            <a:pPr lvl="1"/>
            <a:r>
              <a:rPr lang="bg-BG" b="1" dirty="0" smtClean="0"/>
              <a:t>счетоводният отдел </a:t>
            </a:r>
            <a:r>
              <a:rPr lang="bg-BG" dirty="0" smtClean="0"/>
              <a:t>получава фактурата от доставчика и извършва плащане по нея </a:t>
            </a:r>
          </a:p>
          <a:p>
            <a:pPr lvl="1"/>
            <a:endParaRPr lang="bg-BG" sz="900" dirty="0" smtClean="0"/>
          </a:p>
          <a:p>
            <a:r>
              <a:rPr lang="bg-BG" i="1" dirty="0" smtClean="0"/>
              <a:t>Процесът по реализация</a:t>
            </a:r>
          </a:p>
          <a:p>
            <a:pPr lvl="1"/>
            <a:r>
              <a:rPr lang="bg-BG" b="1" dirty="0" smtClean="0"/>
              <a:t>отделът по продажбите </a:t>
            </a:r>
            <a:r>
              <a:rPr lang="bg-BG" dirty="0" smtClean="0"/>
              <a:t>получава поръчката, </a:t>
            </a:r>
          </a:p>
          <a:p>
            <a:pPr lvl="1"/>
            <a:r>
              <a:rPr lang="bg-BG" b="1" dirty="0" smtClean="0"/>
              <a:t>складът</a:t>
            </a:r>
            <a:r>
              <a:rPr lang="bg-BG" dirty="0" smtClean="0"/>
              <a:t> подготвя и изпраща поръчката</a:t>
            </a:r>
          </a:p>
          <a:p>
            <a:pPr lvl="1"/>
            <a:r>
              <a:rPr lang="bg-BG" b="1" dirty="0" smtClean="0"/>
              <a:t>счетоводният отдел </a:t>
            </a:r>
            <a:r>
              <a:rPr lang="bg-BG" dirty="0" smtClean="0"/>
              <a:t>изпраща фактурата и получава плащането</a:t>
            </a:r>
            <a:endParaRPr lang="bg-B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(5)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300" dirty="0" smtClean="0"/>
              <a:t>Очевидно процесите по доставка и по реализация се състоят от дейности, които се случват в различни, </a:t>
            </a:r>
            <a:r>
              <a:rPr lang="bg-BG" sz="2300" i="1" dirty="0" smtClean="0"/>
              <a:t>привидно несвързани функции или отдели</a:t>
            </a:r>
            <a:r>
              <a:rPr lang="bg-BG" sz="2300" dirty="0" smtClean="0"/>
              <a:t>. </a:t>
            </a:r>
            <a:endParaRPr lang="en-US" sz="2300" dirty="0" smtClean="0"/>
          </a:p>
          <a:p>
            <a:pPr lvl="1"/>
            <a:r>
              <a:rPr lang="bg-BG" sz="2100" dirty="0" smtClean="0"/>
              <a:t>Тези процеси са </a:t>
            </a:r>
            <a:r>
              <a:rPr lang="bg-BG" sz="2100" i="1" dirty="0" smtClean="0"/>
              <a:t>функционално кръстосани</a:t>
            </a:r>
            <a:r>
              <a:rPr lang="bg-BG" sz="2100" dirty="0" smtClean="0"/>
              <a:t>; няма една конкретна група или функция, която да е отговорна за тяхното изпълнение. </a:t>
            </a:r>
            <a:endParaRPr lang="en-US" sz="2100" dirty="0" smtClean="0"/>
          </a:p>
          <a:p>
            <a:pPr lvl="1"/>
            <a:r>
              <a:rPr lang="bg-BG" sz="2100" dirty="0" smtClean="0"/>
              <a:t>За да бъдат успешно завършен един процес, компанията трябва да разчитат на </a:t>
            </a:r>
            <a:r>
              <a:rPr lang="bg-BG" sz="2100" i="1" dirty="0" smtClean="0"/>
              <a:t>всяка функционална група </a:t>
            </a:r>
            <a:r>
              <a:rPr lang="bg-BG" sz="2100" dirty="0" smtClean="0"/>
              <a:t>за изпълнение на отделните стъпки в процеса.</a:t>
            </a:r>
          </a:p>
          <a:p>
            <a:pPr lvl="1"/>
            <a:endParaRPr lang="bg-BG" sz="1000" dirty="0" smtClean="0"/>
          </a:p>
          <a:p>
            <a:r>
              <a:rPr lang="bg-BG" sz="2300" dirty="0" smtClean="0"/>
              <a:t>Използването на функционалната структура в организациите е резултат от стремежа дейностите да бъдат опростени и да бъдат управлявани по-лесно. Тази структура включва принципите на </a:t>
            </a:r>
            <a:r>
              <a:rPr lang="bg-BG" sz="2300" i="1" dirty="0" smtClean="0"/>
              <a:t>разделението на труда </a:t>
            </a:r>
            <a:r>
              <a:rPr lang="bg-BG" sz="2300" dirty="0" smtClean="0"/>
              <a:t>и</a:t>
            </a:r>
            <a:r>
              <a:rPr lang="bg-BG" sz="2300" i="1" dirty="0" smtClean="0"/>
              <a:t> специализацията</a:t>
            </a:r>
            <a:r>
              <a:rPr lang="bg-BG" sz="2300" dirty="0" smtClean="0"/>
              <a:t>. </a:t>
            </a:r>
          </a:p>
          <a:p>
            <a:endParaRPr lang="bg-BG" sz="1000" dirty="0" smtClean="0"/>
          </a:p>
          <a:p>
            <a:r>
              <a:rPr lang="bg-BG" sz="2300" dirty="0" smtClean="0"/>
              <a:t>По идеен проект, функционална структура е </a:t>
            </a:r>
            <a:r>
              <a:rPr lang="bg-BG" sz="2300" i="1" dirty="0" smtClean="0"/>
              <a:t>бюрокрация</a:t>
            </a:r>
            <a:r>
              <a:rPr lang="bg-BG" sz="2300" dirty="0" smtClean="0"/>
              <a:t>, която включва административни правила и процедури, предназначени да помогнат в управлението на голямата организация. </a:t>
            </a:r>
          </a:p>
          <a:p>
            <a:pPr lvl="1"/>
            <a:r>
              <a:rPr lang="bg-BG" sz="2100" dirty="0" smtClean="0"/>
              <a:t>Тази функционална организация продължава и днес; в действителност повечето големи организации са структурирани по функционален признак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(6)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bg-BG" b="1" i="1" u="sng" dirty="0" smtClean="0"/>
              <a:t>Въпроси:</a:t>
            </a:r>
          </a:p>
          <a:p>
            <a:r>
              <a:rPr lang="bg-BG" dirty="0" smtClean="0"/>
              <a:t>Ако стойността в организациите се създава от процеси като доставки и реализация, защо тези организации са структурирани по функционален признак? </a:t>
            </a:r>
            <a:endParaRPr lang="en-US" dirty="0" smtClean="0"/>
          </a:p>
          <a:p>
            <a:r>
              <a:rPr lang="bg-BG" dirty="0" smtClean="0"/>
              <a:t>Не трябва ли да бъдат структурирани според процесите?</a:t>
            </a:r>
            <a:endParaRPr lang="en-US" dirty="0" smtClean="0"/>
          </a:p>
          <a:p>
            <a:r>
              <a:rPr lang="bg-BG" dirty="0" smtClean="0"/>
              <a:t> Не би ли имало смисъл хората, които се занимават с всичките стъпки в процеса, да се групират в един модул?</a:t>
            </a:r>
          </a:p>
          <a:p>
            <a:r>
              <a:rPr lang="bg-BG" dirty="0" smtClean="0"/>
              <a:t> …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(7)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b="1" dirty="0" smtClean="0"/>
              <a:t>1. Съвременната глобална бизнес среда</a:t>
            </a:r>
          </a:p>
          <a:p>
            <a:pPr lvl="1"/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</a:p>
          <a:p>
            <a:pPr lvl="1"/>
            <a:r>
              <a:rPr lang="bg-BG" b="1" dirty="0" smtClean="0"/>
              <a:t>1.2. Информационна революция</a:t>
            </a:r>
          </a:p>
          <a:p>
            <a:pPr lvl="1"/>
            <a:r>
              <a:rPr lang="ru-RU" b="1" dirty="0" smtClean="0"/>
              <a:t>1.3. </a:t>
            </a:r>
            <a:r>
              <a:rPr lang="en-US" b="1" dirty="0" smtClean="0"/>
              <a:t>Knowledge Worker</a:t>
            </a:r>
            <a:endParaRPr lang="bg-BG" b="1" dirty="0" smtClean="0"/>
          </a:p>
          <a:p>
            <a:pPr lvl="1"/>
            <a:r>
              <a:rPr lang="bg-BG" b="1" dirty="0" smtClean="0"/>
              <a:t>1.4. Ключови бизнес процеси</a:t>
            </a:r>
          </a:p>
          <a:p>
            <a:r>
              <a:rPr lang="bg-BG" b="1" dirty="0" smtClean="0"/>
              <a:t>2. Функционална организационна структура</a:t>
            </a:r>
          </a:p>
          <a:p>
            <a:pPr lvl="1"/>
            <a:r>
              <a:rPr lang="bg-BG" b="1" dirty="0" smtClean="0"/>
              <a:t>2.1. Силоз ефекта</a:t>
            </a:r>
          </a:p>
          <a:p>
            <a:pPr lvl="1"/>
            <a:r>
              <a:rPr lang="bg-BG" b="1" dirty="0" smtClean="0"/>
              <a:t>2.</a:t>
            </a:r>
            <a:r>
              <a:rPr lang="bg-BG" b="1" dirty="0" err="1" smtClean="0"/>
              <a:t>2</a:t>
            </a:r>
            <a:r>
              <a:rPr lang="bg-BG" b="1" dirty="0" smtClean="0"/>
              <a:t>. Закъснения в изпълнението на процесите</a:t>
            </a:r>
          </a:p>
          <a:p>
            <a:pPr lvl="1"/>
            <a:r>
              <a:rPr lang="bg-BG" b="1" dirty="0" smtClean="0"/>
              <a:t>2.3. Излишък от запаси</a:t>
            </a:r>
          </a:p>
          <a:p>
            <a:pPr lvl="1"/>
            <a:r>
              <a:rPr lang="bg-BG" b="1" dirty="0" smtClean="0"/>
              <a:t>2.4. Липса на видимост на процесите в тяхната цялост</a:t>
            </a:r>
          </a:p>
          <a:p>
            <a:r>
              <a:rPr lang="bg-BG" b="1" dirty="0" smtClean="0"/>
              <a:t>3. Важността на информационните системи</a:t>
            </a:r>
          </a:p>
          <a:p>
            <a:pPr lvl="1"/>
            <a:r>
              <a:rPr lang="bg-BG" b="1" dirty="0" smtClean="0"/>
              <a:t>3.1. Данни, информация, знание</a:t>
            </a:r>
          </a:p>
          <a:p>
            <a:pPr lvl="1"/>
            <a:r>
              <a:rPr lang="bg-BG" b="1" dirty="0" smtClean="0"/>
              <a:t>3.2. Функционални информационни системи</a:t>
            </a:r>
          </a:p>
          <a:p>
            <a:pPr lvl="1"/>
            <a:r>
              <a:rPr lang="bg-BG" b="1" dirty="0" smtClean="0"/>
              <a:t>3.</a:t>
            </a:r>
            <a:r>
              <a:rPr lang="bg-BG" b="1" dirty="0" err="1" smtClean="0"/>
              <a:t>3</a:t>
            </a:r>
            <a:r>
              <a:rPr lang="bg-BG" b="1" dirty="0" smtClean="0"/>
              <a:t>. Системи на предприятието</a:t>
            </a:r>
          </a:p>
          <a:p>
            <a:r>
              <a:rPr lang="bg-BG" b="1" dirty="0" smtClean="0"/>
              <a:t>4. Потоци в бизнес процесите </a:t>
            </a:r>
          </a:p>
          <a:p>
            <a:r>
              <a:rPr lang="bg-BG" b="1" dirty="0" smtClean="0"/>
              <a:t>5. Ролята на ИС в организацията</a:t>
            </a:r>
          </a:p>
          <a:p>
            <a:pPr lvl="1"/>
            <a:r>
              <a:rPr lang="bg-BG" b="1" dirty="0" smtClean="0"/>
              <a:t>5.1. Изпълнение на процеса</a:t>
            </a:r>
          </a:p>
          <a:p>
            <a:pPr lvl="1"/>
            <a:r>
              <a:rPr lang="ru-RU" b="1" dirty="0" smtClean="0"/>
              <a:t>5.2. </a:t>
            </a:r>
            <a:r>
              <a:rPr lang="bg-BG" b="1" dirty="0" smtClean="0"/>
              <a:t>Събиране и складиране на данни за процесите</a:t>
            </a:r>
          </a:p>
          <a:p>
            <a:pPr lvl="1"/>
            <a:r>
              <a:rPr lang="bg-BG" b="1" dirty="0" smtClean="0"/>
              <a:t>5.3. Мониторинг на изпълнението на процеса</a:t>
            </a:r>
          </a:p>
          <a:p>
            <a:r>
              <a:rPr lang="bg-BG" b="1" dirty="0" smtClean="0"/>
              <a:t>6. 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bg-BG" sz="2200" dirty="0" smtClean="0"/>
              <a:t>Функционалната структура обслужва </a:t>
            </a:r>
            <a:r>
              <a:rPr lang="bg-BG" sz="2200" dirty="0"/>
              <a:t>добре организациите от </a:t>
            </a:r>
            <a:r>
              <a:rPr lang="bg-BG" sz="2200" dirty="0" smtClean="0"/>
              <a:t>много години, защото им помага да се справят с предизвикателството на бързото разрастване. С течение на времето, обаче, тази система е развила </a:t>
            </a:r>
            <a:r>
              <a:rPr lang="bg-BG" sz="2200" b="1" i="1" dirty="0" smtClean="0"/>
              <a:t>сериозни недостатъци</a:t>
            </a:r>
            <a:r>
              <a:rPr lang="bg-BG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bg-BG" dirty="0" smtClean="0"/>
          </a:p>
          <a:p>
            <a:r>
              <a:rPr lang="bg-BG" b="1" dirty="0" smtClean="0"/>
              <a:t>Проблеми:</a:t>
            </a:r>
          </a:p>
          <a:p>
            <a:pPr marL="900113" lvl="1" indent="-581025">
              <a:buNone/>
            </a:pPr>
            <a:r>
              <a:rPr lang="bg-BG" sz="2000" dirty="0" smtClean="0"/>
              <a:t>2.1. Силоз ефекта</a:t>
            </a:r>
          </a:p>
          <a:p>
            <a:pPr marL="900113" lvl="1" indent="-581025">
              <a:buNone/>
            </a:pPr>
            <a:r>
              <a:rPr lang="bg-BG" sz="2000" dirty="0" smtClean="0"/>
              <a:t>2.</a:t>
            </a:r>
            <a:r>
              <a:rPr lang="bg-BG" sz="2000" dirty="0" err="1" smtClean="0"/>
              <a:t>2</a:t>
            </a:r>
            <a:r>
              <a:rPr lang="bg-BG" sz="2000" dirty="0" smtClean="0"/>
              <a:t>. Закъснения в изпълнението на процесите</a:t>
            </a:r>
          </a:p>
          <a:p>
            <a:pPr marL="900113" lvl="1" indent="-581025">
              <a:buNone/>
            </a:pPr>
            <a:r>
              <a:rPr lang="bg-BG" sz="2000" dirty="0" smtClean="0"/>
              <a:t>2.3. Излишък от запаси</a:t>
            </a:r>
          </a:p>
          <a:p>
            <a:pPr marL="900113" lvl="1" indent="-581025">
              <a:buNone/>
            </a:pPr>
            <a:r>
              <a:rPr lang="bg-BG" sz="2000" dirty="0" smtClean="0"/>
              <a:t>2.4. Липса на видимост на процесите в тяхната цялост</a:t>
            </a:r>
          </a:p>
          <a:p>
            <a:endParaRPr lang="bg-B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(8)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2.1. Силоз ефекта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63538" lvl="1" indent="-363538"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Проблемите са свързани с така наречения </a:t>
            </a:r>
            <a:r>
              <a:rPr lang="bg-BG" sz="2000" i="1" dirty="0" smtClean="0"/>
              <a:t>силоз ефект -</a:t>
            </a:r>
            <a:r>
              <a:rPr lang="bg-BG" sz="2000" dirty="0" smtClean="0"/>
              <a:t> работниците завършват своите задачи в техните функционални "силози“, без да се интересуват от последствията за другите компоненти на процеса. </a:t>
            </a:r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Ключов момент тук е, че силоз естеството на функционалната организационна структура и крос-функционалният характер на процесите </a:t>
            </a:r>
            <a:r>
              <a:rPr lang="bg-BG" sz="2000" i="1" dirty="0" smtClean="0"/>
              <a:t>са в противоречие помежду си</a:t>
            </a:r>
            <a:r>
              <a:rPr lang="bg-BG" sz="2000" dirty="0" smtClean="0"/>
              <a:t>.</a:t>
            </a:r>
          </a:p>
          <a:p>
            <a:pPr marL="637858" lvl="2" indent="-363538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Това означава, че докато работниците са фокусирани само върху тяхната специфична функция, всеки бизнес процес включва работници, разположени в множество функции/отдели</a:t>
            </a:r>
            <a:endParaRPr lang="bg-BG" sz="1600" dirty="0" smtClean="0"/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</a:pPr>
            <a:r>
              <a:rPr lang="bg-BG" dirty="0" smtClean="0"/>
              <a:t>Основното предизвикателство, пред което е изправена организацията в този случай </a:t>
            </a:r>
            <a:r>
              <a:rPr lang="bg-BG" b="1" i="1" dirty="0" smtClean="0"/>
              <a:t>е как ефективно да координира дейностите сред различни функции и отдели</a:t>
            </a:r>
            <a:r>
              <a:rPr lang="bg-BG" dirty="0" smtClean="0"/>
              <a:t>.</a:t>
            </a:r>
            <a:endParaRPr lang="bg-B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 smtClean="0"/>
              <a:t>Как </a:t>
            </a:r>
            <a:r>
              <a:rPr lang="ru-RU" sz="2000" dirty="0"/>
              <a:t>организацията постига тази координация? </a:t>
            </a:r>
            <a:endParaRPr lang="ru-RU" sz="2000" dirty="0" smtClean="0"/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 smtClean="0"/>
              <a:t>Ключът </a:t>
            </a:r>
            <a:r>
              <a:rPr lang="ru-RU" sz="2000" dirty="0"/>
              <a:t>е в това да обменя информация ефективно и резултатно. </a:t>
            </a:r>
            <a:endParaRPr lang="ru-RU" sz="2000" dirty="0" smtClean="0"/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 smtClean="0"/>
              <a:t>Хората </a:t>
            </a:r>
            <a:r>
              <a:rPr lang="ru-RU" sz="2000" dirty="0"/>
              <a:t>на всяка стъпка в процеса трябва да бъдат  информирани кога е дошъл моментът да изпълнят тяхната стъпка. </a:t>
            </a:r>
            <a:endParaRPr lang="bg-BG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2.</a:t>
            </a:r>
            <a:r>
              <a:rPr lang="bg-BG" dirty="0" err="1" smtClean="0"/>
              <a:t>2</a:t>
            </a:r>
            <a:r>
              <a:rPr lang="bg-BG" dirty="0" smtClean="0"/>
              <a:t>. Закъснения в изпълнението на процесите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bg-BG" sz="2000" dirty="0" smtClean="0"/>
              <a:t>Първото последствие от лошата координация е </a:t>
            </a:r>
            <a:r>
              <a:rPr lang="bg-BG" sz="2000" b="1" dirty="0" smtClean="0"/>
              <a:t>забавяне</a:t>
            </a:r>
            <a:r>
              <a:rPr lang="bg-BG" sz="2000" dirty="0" smtClean="0"/>
              <a:t>, причинено от времето, необходимо за предаване на информация между различните части на процеса. </a:t>
            </a:r>
          </a:p>
          <a:p>
            <a:pPr marL="637858" lvl="2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bg-BG" sz="1800" dirty="0" smtClean="0"/>
              <a:t>Когато една организация извършва тази координация ръчно - например, чрез използване на съставен документ за поръчка в нашия процес на изпълнение - закъсненията са неизбежни.</a:t>
            </a:r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/>
              <a:t>В допълнение работата с хартиените документи, освен забавяне е и немалък </a:t>
            </a:r>
            <a:r>
              <a:rPr lang="ru-RU" sz="2000" b="1" dirty="0"/>
              <a:t>разход на </a:t>
            </a:r>
            <a:r>
              <a:rPr lang="ru-RU" sz="2000" b="1" dirty="0" smtClean="0"/>
              <a:t>средства.</a:t>
            </a:r>
            <a:endParaRPr lang="bg-BG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92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2.3. Излишък от запаси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z="2000" dirty="0" smtClean="0"/>
              <a:t>Второто последствие от лошата координация между отделите е излишъкът от запаси. </a:t>
            </a:r>
          </a:p>
          <a:p>
            <a:r>
              <a:rPr lang="bg-BG" sz="2000" dirty="0" smtClean="0"/>
              <a:t>Компаниите, които страдат от забавяне и лошата комуникация, често са склонни да се "предпазват" чрез създаване на буфер от запаси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2.4. Липса на видимост на процесите в тяхната цялост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Третото последствие от лошата координация е липса на видимост на процеса в неговата цялост. Това означава, че хората, включени в процеса нямат информация за:</a:t>
            </a:r>
          </a:p>
          <a:p>
            <a:pPr marL="77724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sz="1800" dirty="0" smtClean="0"/>
              <a:t>състоянието на процеса в другите части на организацията и/или </a:t>
            </a:r>
          </a:p>
          <a:p>
            <a:pPr marL="77724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sz="1800" dirty="0" smtClean="0"/>
              <a:t>доколко добре този процес се извършва с течение на времето.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Обикновено книжните документи и информацията, относно стъпките на процеса не са лесно достъпни за хората в различните отдели.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823048"/>
          </a:xfrm>
        </p:spPr>
        <p:txBody>
          <a:bodyPr>
            <a:normAutofit fontScale="70000" lnSpcReduction="20000"/>
          </a:bodyPr>
          <a:lstStyle/>
          <a:p>
            <a:r>
              <a:rPr lang="bg-BG" sz="2900" b="1" dirty="0" smtClean="0"/>
              <a:t>Проблемите:</a:t>
            </a:r>
          </a:p>
          <a:p>
            <a:pPr marL="900113" lvl="1" indent="-357188">
              <a:buFont typeface="+mj-lt"/>
              <a:buAutoNum type="arabicPeriod"/>
            </a:pPr>
            <a:r>
              <a:rPr lang="bg-BG" sz="2600" dirty="0" smtClean="0"/>
              <a:t>Закъснения в изпълнението на процесите</a:t>
            </a:r>
          </a:p>
          <a:p>
            <a:pPr marL="900113" lvl="1" indent="-357188">
              <a:buFont typeface="+mj-lt"/>
              <a:buAutoNum type="arabicPeriod"/>
            </a:pPr>
            <a:r>
              <a:rPr lang="bg-BG" sz="2600" dirty="0" smtClean="0"/>
              <a:t>Излишък от запаси</a:t>
            </a:r>
          </a:p>
          <a:p>
            <a:pPr marL="900113" lvl="1" indent="-357188">
              <a:buFont typeface="+mj-lt"/>
              <a:buAutoNum type="arabicPeriod"/>
            </a:pPr>
            <a:r>
              <a:rPr lang="bg-BG" sz="2600" dirty="0" smtClean="0"/>
              <a:t>Липса на видимост на процесите в тяхната цялост</a:t>
            </a:r>
          </a:p>
          <a:p>
            <a:r>
              <a:rPr lang="bg-BG" sz="2900" b="1" i="1" u="sng" dirty="0"/>
              <a:t>Основната причина за тези </a:t>
            </a:r>
            <a:r>
              <a:rPr lang="bg-BG" sz="2900" b="1" i="1" u="sng" dirty="0" smtClean="0"/>
              <a:t>проблеми </a:t>
            </a:r>
            <a:r>
              <a:rPr lang="bg-BG" sz="2900" b="1" i="1" u="sng" dirty="0"/>
              <a:t>е</a:t>
            </a:r>
            <a:r>
              <a:rPr lang="bg-BG" sz="2900" dirty="0"/>
              <a:t> </a:t>
            </a:r>
            <a:r>
              <a:rPr lang="bg-BG" sz="2900" dirty="0" smtClean="0"/>
              <a:t>тенденцията работата, </a:t>
            </a:r>
            <a:r>
              <a:rPr lang="bg-BG" sz="2900" dirty="0"/>
              <a:t>първо </a:t>
            </a:r>
            <a:r>
              <a:rPr lang="bg-BG" sz="2900" dirty="0" smtClean="0"/>
              <a:t>да </a:t>
            </a:r>
            <a:r>
              <a:rPr lang="bg-BG" sz="2900" dirty="0"/>
              <a:t>се </a:t>
            </a:r>
            <a:r>
              <a:rPr lang="bg-BG" sz="2900" dirty="0" smtClean="0"/>
              <a:t>разглежда от гледна точка на </a:t>
            </a:r>
            <a:r>
              <a:rPr lang="bg-BG" sz="2900" i="1" dirty="0" smtClean="0"/>
              <a:t>функционалните отдели</a:t>
            </a:r>
            <a:r>
              <a:rPr lang="bg-BG" sz="2900" dirty="0" smtClean="0"/>
              <a:t>, </a:t>
            </a:r>
            <a:r>
              <a:rPr lang="bg-BG" sz="2900" dirty="0"/>
              <a:t>а едва след това по отношение на </a:t>
            </a:r>
            <a:r>
              <a:rPr lang="bg-BG" sz="2900" i="1" dirty="0" smtClean="0"/>
              <a:t>процесите</a:t>
            </a:r>
            <a:r>
              <a:rPr lang="bg-BG" sz="2900" dirty="0"/>
              <a:t>, пресичащи различните отдели. </a:t>
            </a:r>
            <a:endParaRPr lang="bg-BG" sz="2900" dirty="0" smtClean="0"/>
          </a:p>
          <a:p>
            <a:pPr lvl="1">
              <a:buFont typeface="Wingdings" pitchFamily="2" charset="2"/>
              <a:buChar char="Ø"/>
            </a:pPr>
            <a:r>
              <a:rPr lang="bg-BG" sz="2600" dirty="0" smtClean="0"/>
              <a:t>Тъй </a:t>
            </a:r>
            <a:r>
              <a:rPr lang="bg-BG" sz="2600" dirty="0"/>
              <a:t>като хората в различните отдели са фокусирани върху собствената си </a:t>
            </a:r>
            <a:r>
              <a:rPr lang="bg-BG" sz="2600" dirty="0" smtClean="0"/>
              <a:t>работа </a:t>
            </a:r>
            <a:r>
              <a:rPr lang="bg-BG" sz="2600" dirty="0"/>
              <a:t>за тях не е лесно да </a:t>
            </a:r>
            <a:r>
              <a:rPr lang="bg-BG" sz="2600" dirty="0" smtClean="0"/>
              <a:t>„видят“ </a:t>
            </a:r>
            <a:r>
              <a:rPr lang="bg-BG" sz="2600" dirty="0"/>
              <a:t>колко значими негативни последици върху общия процес или върху цялата </a:t>
            </a:r>
            <a:r>
              <a:rPr lang="bg-BG" sz="2600" dirty="0" smtClean="0"/>
              <a:t>организация може </a:t>
            </a:r>
            <a:r>
              <a:rPr lang="bg-BG" sz="2600" dirty="0"/>
              <a:t>да </a:t>
            </a:r>
            <a:r>
              <a:rPr lang="bg-BG" sz="2600" dirty="0" smtClean="0"/>
              <a:t>причини малко </a:t>
            </a:r>
            <a:r>
              <a:rPr lang="bg-BG" sz="2600" dirty="0"/>
              <a:t>забавяне, малка грешка, и излишен запас в склада</a:t>
            </a:r>
            <a:r>
              <a:rPr lang="bg-BG" sz="2600" dirty="0" smtClean="0"/>
              <a:t>,. </a:t>
            </a:r>
          </a:p>
          <a:p>
            <a:pPr lvl="1">
              <a:buFont typeface="Wingdings" pitchFamily="2" charset="2"/>
              <a:buChar char="Ø"/>
            </a:pPr>
            <a:r>
              <a:rPr lang="bg-BG" sz="2600" dirty="0" smtClean="0"/>
              <a:t>На </a:t>
            </a:r>
            <a:r>
              <a:rPr lang="bg-BG" sz="2600" dirty="0"/>
              <a:t>ниво на процеса малките забавяния могат да се акумулират </a:t>
            </a:r>
            <a:r>
              <a:rPr lang="bg-BG" sz="2600" dirty="0" smtClean="0"/>
              <a:t>до </a:t>
            </a:r>
            <a:r>
              <a:rPr lang="bg-BG" sz="2600" dirty="0"/>
              <a:t>значително удължаване на времето, необходимо изпълнение на клиентската заявка или за доставката на суровини. </a:t>
            </a:r>
            <a:endParaRPr lang="bg-BG" sz="2600" dirty="0" smtClean="0"/>
          </a:p>
          <a:p>
            <a:pPr lvl="1">
              <a:buFont typeface="Wingdings" pitchFamily="2" charset="2"/>
              <a:buChar char="Ø"/>
            </a:pPr>
            <a:r>
              <a:rPr lang="bg-BG" sz="2600" dirty="0" smtClean="0"/>
              <a:t>По </a:t>
            </a:r>
            <a:r>
              <a:rPr lang="bg-BG" sz="2600" dirty="0"/>
              <a:t>същия </a:t>
            </a:r>
            <a:r>
              <a:rPr lang="bg-BG" sz="2600" dirty="0" smtClean="0"/>
              <a:t>начин </a:t>
            </a:r>
            <a:r>
              <a:rPr lang="bg-BG" sz="2600" dirty="0"/>
              <a:t>на организационно ниво, малки количества допълнителни запаси могат да са причина за </a:t>
            </a:r>
            <a:r>
              <a:rPr lang="bg-BG" sz="2600" dirty="0" smtClean="0"/>
              <a:t>значителни </a:t>
            </a:r>
            <a:r>
              <a:rPr lang="bg-BG" sz="2600" dirty="0"/>
              <a:t>допълнителни разходи за </a:t>
            </a:r>
            <a:r>
              <a:rPr lang="bg-BG" sz="2600" dirty="0" smtClean="0"/>
              <a:t>съхраняване.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 fontScale="90000"/>
          </a:bodyPr>
          <a:lstStyle/>
          <a:p>
            <a:r>
              <a:rPr lang="bg-BG" sz="3200" b="1" dirty="0" smtClean="0"/>
              <a:t>2. Функционална организационна структура (</a:t>
            </a:r>
            <a:r>
              <a:rPr lang="en-US" sz="3200" b="1" dirty="0" smtClean="0"/>
              <a:t>10</a:t>
            </a:r>
            <a:r>
              <a:rPr lang="bg-BG" sz="3200" b="1" dirty="0" smtClean="0"/>
              <a:t>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4999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256584"/>
          </a:xfrm>
        </p:spPr>
        <p:txBody>
          <a:bodyPr>
            <a:normAutofit fontScale="92500" lnSpcReduction="20000"/>
          </a:bodyPr>
          <a:lstStyle/>
          <a:p>
            <a:r>
              <a:rPr lang="bg-BG" sz="2000" dirty="0"/>
              <a:t>Организациите </a:t>
            </a:r>
            <a:r>
              <a:rPr lang="bg-BG" sz="2000" b="1" i="1" dirty="0"/>
              <a:t>исторически</a:t>
            </a:r>
            <a:r>
              <a:rPr lang="bg-BG" sz="2000" dirty="0"/>
              <a:t> са осъзнали и приели тези негативни последици на функционалната структура.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b="1" i="1" dirty="0" smtClean="0"/>
              <a:t>Първоначалните </a:t>
            </a:r>
            <a:r>
              <a:rPr lang="bg-BG" sz="2000" b="1" i="1" dirty="0"/>
              <a:t>изгоди </a:t>
            </a:r>
            <a:r>
              <a:rPr lang="bg-BG" sz="2000" dirty="0"/>
              <a:t>от функционалната структура – а </a:t>
            </a:r>
            <a:r>
              <a:rPr lang="bg-BG" sz="2000" dirty="0" smtClean="0"/>
              <a:t>именно – по-добро </a:t>
            </a:r>
            <a:r>
              <a:rPr lang="bg-BG" sz="2000" dirty="0"/>
              <a:t>управление на бързо нарастващите организации – надделяват над тези последствия.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dirty="0" smtClean="0"/>
              <a:t>По </a:t>
            </a:r>
            <a:r>
              <a:rPr lang="bg-BG" sz="2000" dirty="0"/>
              <a:t>този начин функционалната структура остава </a:t>
            </a:r>
            <a:r>
              <a:rPr lang="bg-BG" sz="2000" b="1" i="1" dirty="0"/>
              <a:t>най-разпространената форма на организация</a:t>
            </a:r>
            <a:r>
              <a:rPr lang="bg-BG" sz="2000" dirty="0"/>
              <a:t>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dirty="0" smtClean="0"/>
              <a:t>Днес </a:t>
            </a:r>
            <a:r>
              <a:rPr lang="bg-BG" sz="2000" dirty="0"/>
              <a:t>обаче, </a:t>
            </a:r>
            <a:r>
              <a:rPr lang="bg-BG" sz="2000" b="1" i="1" dirty="0"/>
              <a:t>глобалната конкуренция </a:t>
            </a:r>
            <a:r>
              <a:rPr lang="bg-BG" sz="2000" dirty="0"/>
              <a:t>принуждава организациите да бъдат по-резултатни и по-ефективни.  В резултат на това организациите активно търсят начини да отстранят </a:t>
            </a:r>
            <a:r>
              <a:rPr lang="bg-BG" sz="2000" dirty="0" smtClean="0"/>
              <a:t>проблемите </a:t>
            </a:r>
            <a:r>
              <a:rPr lang="bg-BG" sz="2000" dirty="0"/>
              <a:t>със забавянето, излишните запаси и липсата на видимост.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dirty="0" smtClean="0"/>
              <a:t>За </a:t>
            </a:r>
            <a:r>
              <a:rPr lang="bg-BG" sz="2000" dirty="0"/>
              <a:t>да постигнат тези цели организациите трябва да се разделят с функционалната ориентация и да се фокусират върху </a:t>
            </a:r>
            <a:r>
              <a:rPr lang="bg-BG" sz="2000" b="1" i="1" dirty="0"/>
              <a:t>процесите</a:t>
            </a:r>
            <a:r>
              <a:rPr lang="bg-BG" sz="2000" dirty="0"/>
              <a:t>. Казано с други думи, </a:t>
            </a:r>
            <a:r>
              <a:rPr lang="bg-BG" sz="2000" b="1" i="1" dirty="0" err="1"/>
              <a:t>процесо-ориентираната</a:t>
            </a:r>
            <a:r>
              <a:rPr lang="bg-BG" sz="2000" b="1" i="1" dirty="0"/>
              <a:t> визия/подход </a:t>
            </a:r>
            <a:r>
              <a:rPr lang="bg-BG" sz="2000" dirty="0"/>
              <a:t>за организацията и управлението трябва да замени функционално-ориентираната.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78080" cy="778098"/>
          </a:xfrm>
        </p:spPr>
        <p:txBody>
          <a:bodyPr>
            <a:normAutofit fontScale="90000"/>
          </a:bodyPr>
          <a:lstStyle/>
          <a:p>
            <a:r>
              <a:rPr lang="bg-BG" sz="3200" b="1" dirty="0" smtClean="0"/>
              <a:t>2. Функционална организационна структура </a:t>
            </a:r>
            <a:r>
              <a:rPr lang="bg-BG" sz="2200" b="1" dirty="0" smtClean="0"/>
              <a:t>(</a:t>
            </a:r>
            <a:r>
              <a:rPr lang="en-US" sz="2200" b="1" dirty="0" smtClean="0"/>
              <a:t>1</a:t>
            </a:r>
            <a:r>
              <a:rPr lang="bg-BG" sz="2200" b="1" dirty="0" smtClean="0"/>
              <a:t>1)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9922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/>
          </a:bodyPr>
          <a:lstStyle/>
          <a:p>
            <a:r>
              <a:rPr lang="bg-BG" sz="2800" b="1" dirty="0"/>
              <a:t>2. Функционална организационна структура (</a:t>
            </a:r>
            <a:r>
              <a:rPr lang="en-US" sz="2800" b="1" dirty="0" smtClean="0"/>
              <a:t>1</a:t>
            </a:r>
            <a:r>
              <a:rPr lang="bg-BG" sz="2800" b="1" dirty="0" smtClean="0"/>
              <a:t>2)</a:t>
            </a:r>
            <a:endParaRPr lang="bg-B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823048"/>
          </a:xfrm>
        </p:spPr>
        <p:txBody>
          <a:bodyPr>
            <a:normAutofit/>
          </a:bodyPr>
          <a:lstStyle/>
          <a:p>
            <a:r>
              <a:rPr lang="bg-BG" sz="2200" dirty="0" err="1"/>
              <a:t>Процесо-ориентираната</a:t>
            </a:r>
            <a:r>
              <a:rPr lang="bg-BG" sz="2200" dirty="0"/>
              <a:t> визия/подход е философия, която се появи в началото на 90</a:t>
            </a:r>
            <a:r>
              <a:rPr lang="bg-BG" sz="2200" baseline="30000" dirty="0"/>
              <a:t>-те</a:t>
            </a:r>
            <a:r>
              <a:rPr lang="bg-BG" sz="2200" dirty="0"/>
              <a:t> години на ХХ в. като резултат </a:t>
            </a:r>
            <a:r>
              <a:rPr lang="bg-BG" sz="2200" dirty="0" smtClean="0"/>
              <a:t>от създадените </a:t>
            </a:r>
            <a:r>
              <a:rPr lang="bg-BG" sz="2200" dirty="0"/>
              <a:t>от глобализацията,  нараснала сложност и разпределеност на операциите. </a:t>
            </a:r>
            <a:endParaRPr lang="bg-BG" sz="2200" dirty="0" smtClean="0"/>
          </a:p>
          <a:p>
            <a:endParaRPr lang="bg-BG" sz="900" dirty="0" smtClean="0"/>
          </a:p>
          <a:p>
            <a:r>
              <a:rPr lang="bg-BG" sz="2200" dirty="0" smtClean="0"/>
              <a:t>Много </a:t>
            </a:r>
            <a:r>
              <a:rPr lang="bg-BG" sz="2200" dirty="0"/>
              <a:t>компании придобиха поделения в други страни и разпростряха операциите си в световен мащаб и се оказаха неефективни по отношение на организацията. </a:t>
            </a:r>
            <a:endParaRPr lang="bg-BG" sz="2200" dirty="0" smtClean="0"/>
          </a:p>
          <a:p>
            <a:endParaRPr lang="bg-BG" sz="900" dirty="0" smtClean="0"/>
          </a:p>
          <a:p>
            <a:r>
              <a:rPr lang="bg-BG" sz="2200" dirty="0" err="1" smtClean="0"/>
              <a:t>Процесо-ориентираната</a:t>
            </a:r>
            <a:r>
              <a:rPr lang="bg-BG" sz="2200" dirty="0" smtClean="0"/>
              <a:t> </a:t>
            </a:r>
            <a:r>
              <a:rPr lang="bg-BG" sz="2200" dirty="0"/>
              <a:t>визия за предприятието дава на компаниите </a:t>
            </a:r>
            <a:r>
              <a:rPr lang="bg-BG" sz="2200" dirty="0" smtClean="0"/>
              <a:t>мощен тласък  </a:t>
            </a:r>
            <a:r>
              <a:rPr lang="bg-BG" sz="2200" dirty="0"/>
              <a:t>да стандартизират начините, по които извършват работата си сред множество </a:t>
            </a:r>
            <a:r>
              <a:rPr lang="bg-BG" sz="2200" dirty="0" smtClean="0"/>
              <a:t>държави </a:t>
            </a:r>
            <a:r>
              <a:rPr lang="bg-BG" sz="2200" dirty="0"/>
              <a:t>и в резултат да постигнат значително понижаване на разходите</a:t>
            </a:r>
            <a:r>
              <a:rPr lang="bg-BG" sz="2200" dirty="0" smtClean="0"/>
              <a:t>.</a:t>
            </a:r>
          </a:p>
          <a:p>
            <a:endParaRPr lang="bg-BG" dirty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bg-BG" sz="2800" b="1" dirty="0"/>
              <a:t>2. Функционална организационна структура (</a:t>
            </a:r>
            <a:r>
              <a:rPr lang="en-US" sz="2800" b="1" dirty="0"/>
              <a:t>1</a:t>
            </a:r>
            <a:r>
              <a:rPr lang="bg-BG" sz="2800" b="1" dirty="0"/>
              <a:t>2)</a:t>
            </a:r>
            <a:endParaRPr lang="bg-B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256584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Тъй като процесите обхващат множество отдели в компанията – и в много от случаите в множество страни – не е възможно тези процеси да се управляват ръчно, т.е. да се използват хартиени документи. </a:t>
            </a:r>
            <a:endParaRPr lang="bg-BG" dirty="0" smtClean="0"/>
          </a:p>
          <a:p>
            <a:endParaRPr lang="bg-BG" sz="1100" dirty="0" smtClean="0"/>
          </a:p>
          <a:p>
            <a:r>
              <a:rPr lang="bg-BG" dirty="0" smtClean="0"/>
              <a:t>По </a:t>
            </a:r>
            <a:r>
              <a:rPr lang="bg-BG" dirty="0"/>
              <a:t>тази причина </a:t>
            </a:r>
            <a:r>
              <a:rPr lang="bg-BG" b="1" i="1" dirty="0"/>
              <a:t>ИКТ</a:t>
            </a:r>
            <a:r>
              <a:rPr lang="bg-BG" dirty="0"/>
              <a:t> са </a:t>
            </a:r>
            <a:r>
              <a:rPr lang="bg-BG" u="sng" dirty="0"/>
              <a:t>основна част </a:t>
            </a:r>
            <a:r>
              <a:rPr lang="bg-BG" dirty="0"/>
              <a:t>от </a:t>
            </a:r>
            <a:r>
              <a:rPr lang="bg-BG" dirty="0" err="1"/>
              <a:t>процесо-ориентираната</a:t>
            </a:r>
            <a:r>
              <a:rPr lang="bg-BG" dirty="0"/>
              <a:t> визия на организацията.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sz="2300" dirty="0" smtClean="0"/>
              <a:t>По-специално</a:t>
            </a:r>
            <a:r>
              <a:rPr lang="bg-BG" sz="2300" dirty="0"/>
              <a:t>, един клас от ИКТ, известен като </a:t>
            </a:r>
            <a:r>
              <a:rPr lang="bg-BG" sz="2300" dirty="0" smtClean="0"/>
              <a:t>ИС за </a:t>
            </a:r>
            <a:r>
              <a:rPr lang="bg-BG" sz="2300" dirty="0"/>
              <a:t>управление </a:t>
            </a:r>
            <a:r>
              <a:rPr lang="bg-BG" sz="2300" dirty="0" smtClean="0"/>
              <a:t>на предприятието. </a:t>
            </a:r>
          </a:p>
          <a:p>
            <a:pPr lvl="1">
              <a:buFont typeface="Wingdings" pitchFamily="2" charset="2"/>
              <a:buChar char="Ø"/>
            </a:pPr>
            <a:r>
              <a:rPr lang="bg-BG" sz="2300" dirty="0" smtClean="0"/>
              <a:t>Същевременно</a:t>
            </a:r>
            <a:r>
              <a:rPr lang="bg-BG" sz="2300" dirty="0"/>
              <a:t>, с нарастване популярността на </a:t>
            </a:r>
            <a:r>
              <a:rPr lang="bg-BG" sz="2300" dirty="0" err="1"/>
              <a:t>процесо-ориентираната</a:t>
            </a:r>
            <a:r>
              <a:rPr lang="bg-BG" sz="2300" dirty="0"/>
              <a:t> визия, софтуерните компании представят и първите си </a:t>
            </a:r>
            <a:r>
              <a:rPr lang="bg-BG" sz="2300" b="1" i="1" dirty="0"/>
              <a:t>интегрирани системи за предприятието</a:t>
            </a:r>
            <a:r>
              <a:rPr lang="bg-BG" sz="23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endParaRPr lang="bg-BG" sz="1100" dirty="0" smtClean="0"/>
          </a:p>
          <a:p>
            <a:r>
              <a:rPr lang="bg-BG" dirty="0" smtClean="0"/>
              <a:t> </a:t>
            </a:r>
            <a:r>
              <a:rPr lang="bg-BG" dirty="0"/>
              <a:t>Съчетаването между </a:t>
            </a:r>
            <a:r>
              <a:rPr lang="bg-BG" dirty="0" err="1"/>
              <a:t>процесо-ориентираната</a:t>
            </a:r>
            <a:r>
              <a:rPr lang="bg-BG" dirty="0"/>
              <a:t> визия на компанията и възможностите на системите на предприятието </a:t>
            </a:r>
            <a:r>
              <a:rPr lang="bg-BG" dirty="0" smtClean="0"/>
              <a:t>да </a:t>
            </a:r>
            <a:r>
              <a:rPr lang="bg-BG" dirty="0"/>
              <a:t>управляват глобални процеси, доведоха до огромна промяна в производителността и рентабилността на много световни компании.  </a:t>
            </a:r>
            <a:endParaRPr lang="bg-BG" dirty="0" smtClean="0"/>
          </a:p>
          <a:p>
            <a:pPr marL="0" indent="0" algn="ctr">
              <a:buNone/>
            </a:pPr>
            <a:r>
              <a:rPr lang="bg-BG" b="1" i="1" dirty="0" smtClean="0"/>
              <a:t>В </a:t>
            </a:r>
            <a:r>
              <a:rPr lang="bg-BG" b="1" i="1" dirty="0"/>
              <a:t>днешната бизнес реалност </a:t>
            </a:r>
            <a:r>
              <a:rPr lang="bg-BG" b="1" i="1" dirty="0" err="1"/>
              <a:t>процесо-ориентираната</a:t>
            </a:r>
            <a:r>
              <a:rPr lang="bg-BG" b="1" i="1" dirty="0"/>
              <a:t> визия и ИКТ не могат да бъдат разделени.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1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 smtClean="0"/>
              <a:t>1. Съвременната глобална бизнес среда</a:t>
            </a:r>
          </a:p>
          <a:p>
            <a:pPr marL="320040" lvl="1" indent="0">
              <a:buNone/>
            </a:pPr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</a:p>
          <a:p>
            <a:pPr marL="320040" lvl="1" indent="0">
              <a:buNone/>
            </a:pPr>
            <a:r>
              <a:rPr lang="bg-BG" b="1" dirty="0" smtClean="0"/>
              <a:t>1.2. Информационна революция</a:t>
            </a:r>
          </a:p>
          <a:p>
            <a:pPr marL="320040" lvl="1" indent="0">
              <a:buNone/>
            </a:pPr>
            <a:r>
              <a:rPr lang="ru-RU" b="1" dirty="0" smtClean="0"/>
              <a:t>1.3. </a:t>
            </a:r>
            <a:r>
              <a:rPr lang="en-US" b="1" dirty="0" smtClean="0"/>
              <a:t>Knowledge Worker</a:t>
            </a:r>
            <a:endParaRPr lang="bg-BG" b="1" dirty="0" smtClean="0"/>
          </a:p>
          <a:p>
            <a:pPr marL="320040" lvl="1" indent="0">
              <a:buNone/>
            </a:pPr>
            <a:r>
              <a:rPr lang="bg-BG" b="1" dirty="0" smtClean="0"/>
              <a:t>1.4. Ключови бизнес процеси</a:t>
            </a:r>
          </a:p>
          <a:p>
            <a:pPr marL="0" indent="0">
              <a:buNone/>
            </a:pPr>
            <a:r>
              <a:rPr lang="bg-BG" b="1" dirty="0" smtClean="0"/>
              <a:t>2</a:t>
            </a:r>
            <a:r>
              <a:rPr lang="bg-BG" dirty="0" smtClean="0"/>
              <a:t>. </a:t>
            </a:r>
            <a:r>
              <a:rPr lang="bg-BG" b="1" dirty="0" smtClean="0"/>
              <a:t>Функционална организационна структура</a:t>
            </a:r>
          </a:p>
          <a:p>
            <a:pPr marL="0" indent="0">
              <a:buNone/>
            </a:pPr>
            <a:r>
              <a:rPr lang="bg-BG" b="1" dirty="0" smtClean="0"/>
              <a:t>3. Важността на информационните системи</a:t>
            </a:r>
          </a:p>
          <a:p>
            <a:pPr marL="0" indent="0">
              <a:buNone/>
            </a:pPr>
            <a:r>
              <a:rPr lang="bg-BG" b="1" dirty="0" smtClean="0"/>
              <a:t>4. Потоци в бизнес процесите </a:t>
            </a:r>
          </a:p>
          <a:p>
            <a:pPr marL="0" indent="0">
              <a:buNone/>
            </a:pPr>
            <a:r>
              <a:rPr lang="bg-BG" b="1" dirty="0" smtClean="0"/>
              <a:t>5. Ролята на ИС в организацията</a:t>
            </a:r>
          </a:p>
          <a:p>
            <a:pPr marL="0" indent="0">
              <a:buNone/>
            </a:pPr>
            <a:r>
              <a:rPr lang="bg-BG" b="1" dirty="0" smtClean="0"/>
              <a:t>6. 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46304" y="126876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83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94360" lvl="2" indent="0">
              <a:buNone/>
            </a:pPr>
            <a:r>
              <a:rPr lang="bg-BG" b="1" dirty="0"/>
              <a:t>3.1. </a:t>
            </a:r>
            <a:r>
              <a:rPr lang="bg-BG" b="1" dirty="0" smtClean="0"/>
              <a:t>Данни, информация, знание</a:t>
            </a:r>
            <a:endParaRPr lang="bg-BG" b="1" dirty="0"/>
          </a:p>
          <a:p>
            <a:pPr marL="594360" lvl="2" indent="0">
              <a:buNone/>
            </a:pPr>
            <a:r>
              <a:rPr lang="bg-BG" b="1" dirty="0"/>
              <a:t>3.2. Функционални информационни системи</a:t>
            </a:r>
          </a:p>
          <a:p>
            <a:pPr marL="594360" lvl="2" indent="0">
              <a:buNone/>
            </a:pPr>
            <a:r>
              <a:rPr lang="bg-BG" b="1" dirty="0"/>
              <a:t>3.</a:t>
            </a:r>
            <a:r>
              <a:rPr lang="bg-BG" b="1" dirty="0" err="1"/>
              <a:t>3</a:t>
            </a:r>
            <a:r>
              <a:rPr lang="bg-BG" b="1" dirty="0"/>
              <a:t>. Системи на </a:t>
            </a:r>
            <a:r>
              <a:rPr lang="bg-BG" b="1" dirty="0" smtClean="0"/>
              <a:t>предприятието</a:t>
            </a:r>
            <a:endParaRPr lang="bg-BG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24208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78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3.1. Данни, информация, знание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Всяка </a:t>
            </a:r>
            <a:r>
              <a:rPr lang="bg-BG" dirty="0"/>
              <a:t>дейност в организацията генерира </a:t>
            </a:r>
            <a:r>
              <a:rPr lang="bg-BG" b="1" u="sng" dirty="0" smtClean="0"/>
              <a:t>данни</a:t>
            </a:r>
            <a:r>
              <a:rPr lang="bg-BG" dirty="0" smtClean="0"/>
              <a:t> – сурови факти</a:t>
            </a:r>
            <a:r>
              <a:rPr lang="bg-BG" dirty="0"/>
              <a:t>, които сами по себе си имат ограничена стойност или значение (смисъл).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Примери </a:t>
            </a:r>
            <a:r>
              <a:rPr lang="bg-BG" dirty="0"/>
              <a:t>за данни са имената на клиентите, номерата на продуктите, количествата на продадените продукти и др.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endParaRPr lang="bg-BG" sz="900" dirty="0" smtClean="0"/>
          </a:p>
          <a:p>
            <a:r>
              <a:rPr lang="bg-BG" dirty="0" smtClean="0"/>
              <a:t>Сами </a:t>
            </a:r>
            <a:r>
              <a:rPr lang="bg-BG" dirty="0"/>
              <a:t>по себе си тези факти нямат някакво голямо значение. Обаче, </a:t>
            </a:r>
            <a:r>
              <a:rPr lang="bg-BG" i="1" u="sng" dirty="0"/>
              <a:t>отчетът</a:t>
            </a:r>
            <a:r>
              <a:rPr lang="bg-BG" u="sng" dirty="0"/>
              <a:t>, който използва тези данни</a:t>
            </a:r>
            <a:r>
              <a:rPr lang="bg-BG" dirty="0"/>
              <a:t>, за да обобщи продажбите на продукти във времето </a:t>
            </a:r>
            <a:r>
              <a:rPr lang="bg-BG" u="sng" dirty="0"/>
              <a:t>има огромна стойност</a:t>
            </a:r>
            <a:r>
              <a:rPr lang="bg-BG" dirty="0"/>
              <a:t>. </a:t>
            </a:r>
            <a:endParaRPr lang="bg-BG" dirty="0" smtClean="0"/>
          </a:p>
          <a:p>
            <a:endParaRPr lang="bg-BG" sz="900" dirty="0" smtClean="0"/>
          </a:p>
          <a:p>
            <a:r>
              <a:rPr lang="bg-BG" dirty="0" smtClean="0"/>
              <a:t>Данни</a:t>
            </a:r>
            <a:r>
              <a:rPr lang="bg-BG" dirty="0"/>
              <a:t>, които са организирани по начин, който е полезен за организацията са </a:t>
            </a:r>
            <a:r>
              <a:rPr lang="bg-BG" b="1" u="sng" dirty="0"/>
              <a:t>информация</a:t>
            </a:r>
            <a:r>
              <a:rPr lang="bg-BG" dirty="0"/>
              <a:t>. В този случай организацията може да използва тази информация </a:t>
            </a:r>
            <a:r>
              <a:rPr lang="bg-BG" dirty="0" smtClean="0"/>
              <a:t>при </a:t>
            </a:r>
            <a:r>
              <a:rPr lang="bg-BG" dirty="0"/>
              <a:t>продажбите, за да определи кои продукти се продават добре и кои не</a:t>
            </a:r>
            <a:r>
              <a:rPr lang="bg-BG" dirty="0" smtClean="0"/>
              <a:t>.</a:t>
            </a:r>
          </a:p>
          <a:p>
            <a:endParaRPr lang="bg-BG" sz="1000" dirty="0" smtClean="0"/>
          </a:p>
          <a:p>
            <a:r>
              <a:rPr lang="bg-BG" b="1" u="sng" dirty="0" smtClean="0"/>
              <a:t>Знание</a:t>
            </a:r>
            <a:r>
              <a:rPr lang="bg-BG" dirty="0" smtClean="0"/>
              <a:t> – информацията, която генерира (директно или индиректно ) нова стойност за организацията.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31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50088" cy="11430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3.2. Функционални </a:t>
            </a:r>
            <a:r>
              <a:rPr lang="bg-BG" b="1" dirty="0"/>
              <a:t>информационни </a:t>
            </a:r>
            <a:r>
              <a:rPr lang="bg-BG" b="1" dirty="0" smtClean="0"/>
              <a:t>системи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475104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Въпреки</a:t>
            </a:r>
            <a:r>
              <a:rPr lang="bg-BG" dirty="0"/>
              <a:t>, че организациите използват разнообразие от ИС, повечето </a:t>
            </a:r>
            <a:r>
              <a:rPr lang="bg-BG" dirty="0" smtClean="0"/>
              <a:t>системи </a:t>
            </a:r>
            <a:r>
              <a:rPr lang="bg-BG" dirty="0"/>
              <a:t>имат тенденция да са </a:t>
            </a:r>
            <a:r>
              <a:rPr lang="bg-BG" b="1" i="1" dirty="0"/>
              <a:t>фокусирани </a:t>
            </a:r>
            <a:r>
              <a:rPr lang="bg-BG" b="1" i="1" dirty="0" smtClean="0"/>
              <a:t>първо върху </a:t>
            </a:r>
            <a:r>
              <a:rPr lang="bg-BG" b="1" i="1" dirty="0"/>
              <a:t>функциите</a:t>
            </a:r>
            <a:r>
              <a:rPr lang="bg-BG" dirty="0"/>
              <a:t>, а след това върху процесите и </a:t>
            </a:r>
            <a:r>
              <a:rPr lang="bg-BG" b="1" i="1" dirty="0"/>
              <a:t>не са добре интегрирани</a:t>
            </a:r>
            <a:r>
              <a:rPr lang="bg-BG" dirty="0"/>
              <a:t>. </a:t>
            </a:r>
            <a:endParaRPr lang="bg-BG" dirty="0" smtClean="0"/>
          </a:p>
          <a:p>
            <a:endParaRPr lang="bg-BG" sz="1000" dirty="0" smtClean="0"/>
          </a:p>
          <a:p>
            <a:r>
              <a:rPr lang="bg-BG" dirty="0" smtClean="0"/>
              <a:t>Системите </a:t>
            </a:r>
            <a:r>
              <a:rPr lang="bg-BG" dirty="0"/>
              <a:t>в организацията, през годините са се развили в изолация. Всяка функционална сфера или отдел </a:t>
            </a:r>
            <a:r>
              <a:rPr lang="bg-BG" dirty="0" smtClean="0"/>
              <a:t>са развили системи, които са подходящи </a:t>
            </a:r>
            <a:r>
              <a:rPr lang="bg-BG" dirty="0"/>
              <a:t>за </a:t>
            </a:r>
            <a:r>
              <a:rPr lang="bg-BG" dirty="0" smtClean="0"/>
              <a:t>техните цели </a:t>
            </a:r>
            <a:r>
              <a:rPr lang="bg-BG" dirty="0"/>
              <a:t>и нужди.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Функционалните </a:t>
            </a:r>
            <a:r>
              <a:rPr lang="bg-BG" dirty="0"/>
              <a:t>ИС се развиват независимо една от </a:t>
            </a:r>
            <a:r>
              <a:rPr lang="bg-BG" dirty="0" smtClean="0"/>
              <a:t>друга и в </a:t>
            </a:r>
            <a:r>
              <a:rPr lang="bg-BG" dirty="0"/>
              <a:t>резултат </a:t>
            </a:r>
            <a:r>
              <a:rPr lang="bg-BG" dirty="0" smtClean="0"/>
              <a:t>– обменът </a:t>
            </a:r>
            <a:r>
              <a:rPr lang="bg-BG" dirty="0"/>
              <a:t>на информация между тях е труден.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/>
              <a:t>често </a:t>
            </a:r>
            <a:r>
              <a:rPr lang="bg-BG" dirty="0" smtClean="0"/>
              <a:t>пъти </a:t>
            </a:r>
            <a:r>
              <a:rPr lang="bg-BG" dirty="0"/>
              <a:t>информацията </a:t>
            </a:r>
            <a:r>
              <a:rPr lang="bg-BG" dirty="0" smtClean="0"/>
              <a:t>дори се </a:t>
            </a:r>
            <a:r>
              <a:rPr lang="bg-BG" dirty="0"/>
              <a:t>обменя </a:t>
            </a:r>
            <a:r>
              <a:rPr lang="bg-BG" dirty="0" smtClean="0"/>
              <a:t>ръчно. </a:t>
            </a:r>
          </a:p>
          <a:p>
            <a:pPr lvl="1">
              <a:buFont typeface="Wingdings" pitchFamily="2" charset="2"/>
              <a:buChar char="Ø"/>
            </a:pPr>
            <a:endParaRPr lang="bg-BG" sz="1000" dirty="0" smtClean="0"/>
          </a:p>
          <a:p>
            <a:r>
              <a:rPr lang="bg-BG" dirty="0" smtClean="0"/>
              <a:t>Използването </a:t>
            </a:r>
            <a:r>
              <a:rPr lang="bg-BG" dirty="0"/>
              <a:t>на функционалните ИС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намали </a:t>
            </a:r>
            <a:r>
              <a:rPr lang="bg-BG" dirty="0"/>
              <a:t>забавянията, свързани с поддържането на данни във </a:t>
            </a:r>
            <a:r>
              <a:rPr lang="bg-BG" dirty="0" smtClean="0"/>
              <a:t>функциите (+). </a:t>
            </a:r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забавянията, свързани </a:t>
            </a:r>
            <a:r>
              <a:rPr lang="bg-BG" dirty="0"/>
              <a:t>с комуникирането с другите отдели </a:t>
            </a:r>
            <a:r>
              <a:rPr lang="bg-BG" dirty="0" smtClean="0"/>
              <a:t>обаче остават, </a:t>
            </a:r>
            <a:r>
              <a:rPr lang="bg-BG" dirty="0"/>
              <a:t>защото много от тази комуникация все още включва хартиени </a:t>
            </a:r>
            <a:r>
              <a:rPr lang="bg-BG" dirty="0" smtClean="0"/>
              <a:t>документи (-).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18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(1)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895056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Като се има предвид сложността на </a:t>
            </a:r>
            <a:r>
              <a:rPr lang="bg-BG" dirty="0" smtClean="0"/>
              <a:t>управлението </a:t>
            </a:r>
            <a:r>
              <a:rPr lang="bg-BG" dirty="0"/>
              <a:t>на данните в цялостния процес, не е възможно да се разчита на ръчно свързване между функционални информационни </a:t>
            </a:r>
            <a:r>
              <a:rPr lang="bg-BG" dirty="0" smtClean="0"/>
              <a:t>системи </a:t>
            </a:r>
            <a:r>
              <a:rPr lang="bg-BG" sz="2100" dirty="0"/>
              <a:t>(ч</a:t>
            </a:r>
            <a:r>
              <a:rPr lang="bg-BG" sz="2100" dirty="0" smtClean="0"/>
              <a:t>рез </a:t>
            </a:r>
            <a:r>
              <a:rPr lang="bg-BG" sz="2100" dirty="0"/>
              <a:t>отпечатване информация от една система и въвеждане в следващата система</a:t>
            </a:r>
            <a:r>
              <a:rPr lang="bg-BG" sz="2100" dirty="0" smtClean="0"/>
              <a:t>.)</a:t>
            </a:r>
          </a:p>
          <a:p>
            <a:pPr marL="0" indent="0">
              <a:buNone/>
            </a:pPr>
            <a:r>
              <a:rPr lang="bg-BG" sz="2100" dirty="0" smtClean="0"/>
              <a:t> </a:t>
            </a:r>
          </a:p>
          <a:p>
            <a:r>
              <a:rPr lang="bg-BG" dirty="0" smtClean="0"/>
              <a:t>Ето </a:t>
            </a:r>
            <a:r>
              <a:rPr lang="bg-BG" dirty="0"/>
              <a:t>защо, за да се придвижат от отделите към процесите, организациите трябва да се придвижат </a:t>
            </a:r>
            <a:r>
              <a:rPr lang="bg-BG" b="1" i="1" u="sng" dirty="0"/>
              <a:t>от функционално фокусираните ИС към интегрирани </a:t>
            </a:r>
            <a:r>
              <a:rPr lang="bg-BG" b="1" i="1" u="sng" dirty="0" smtClean="0"/>
              <a:t>ИС</a:t>
            </a:r>
            <a:r>
              <a:rPr lang="bg-BG" dirty="0" smtClean="0"/>
              <a:t>. </a:t>
            </a:r>
          </a:p>
          <a:p>
            <a:endParaRPr lang="bg-BG" dirty="0" smtClean="0"/>
          </a:p>
          <a:p>
            <a:r>
              <a:rPr lang="bg-BG" b="1" dirty="0" smtClean="0"/>
              <a:t>ИС </a:t>
            </a:r>
            <a:r>
              <a:rPr lang="bg-BG" b="1" dirty="0"/>
              <a:t>на </a:t>
            </a:r>
            <a:r>
              <a:rPr lang="bg-BG" b="1" dirty="0" smtClean="0"/>
              <a:t>предприятието първо </a:t>
            </a:r>
            <a:r>
              <a:rPr lang="bg-BG" b="1" dirty="0"/>
              <a:t>поддържат целия </a:t>
            </a:r>
            <a:r>
              <a:rPr lang="bg-BG" b="1" dirty="0" smtClean="0"/>
              <a:t>процес, а </a:t>
            </a:r>
            <a:r>
              <a:rPr lang="bg-BG" b="1" dirty="0"/>
              <a:t>след това </a:t>
            </a:r>
            <a:r>
              <a:rPr lang="bg-BG" b="1" dirty="0" smtClean="0"/>
              <a:t>и отделните  </a:t>
            </a:r>
            <a:r>
              <a:rPr lang="bg-BG" b="1" dirty="0"/>
              <a:t>части на процеса</a:t>
            </a:r>
            <a:r>
              <a:rPr lang="bg-BG" dirty="0"/>
              <a:t>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Казано </a:t>
            </a:r>
            <a:r>
              <a:rPr lang="bg-BG" dirty="0"/>
              <a:t>по друг начин </a:t>
            </a:r>
            <a:r>
              <a:rPr lang="bg-BG" dirty="0" smtClean="0"/>
              <a:t>ИС на предприятието, </a:t>
            </a:r>
            <a:r>
              <a:rPr lang="bg-BG" dirty="0"/>
              <a:t>не само </a:t>
            </a:r>
            <a:r>
              <a:rPr lang="bg-BG" dirty="0" smtClean="0"/>
              <a:t>подкрепят </a:t>
            </a:r>
            <a:r>
              <a:rPr lang="bg-BG" dirty="0"/>
              <a:t>изпълнението на отделните дейности в един процес, те също така помагат </a:t>
            </a:r>
            <a:r>
              <a:rPr lang="bg-BG" dirty="0" smtClean="0"/>
              <a:t>на организацията за координиране на работата през </a:t>
            </a:r>
            <a:r>
              <a:rPr lang="bg-BG" dirty="0"/>
              <a:t>всичките </a:t>
            </a:r>
            <a:r>
              <a:rPr lang="bg-BG" dirty="0" smtClean="0"/>
              <a:t>функциите, което от своя страна </a:t>
            </a:r>
            <a:r>
              <a:rPr lang="bg-BG" dirty="0"/>
              <a:t>допълнително намалява закъсненията, избягва </a:t>
            </a:r>
            <a:r>
              <a:rPr lang="bg-BG" dirty="0" smtClean="0"/>
              <a:t>излишъците </a:t>
            </a:r>
            <a:r>
              <a:rPr lang="bg-BG" dirty="0"/>
              <a:t>в запасите, и увеличава видимостта.</a:t>
            </a:r>
          </a:p>
        </p:txBody>
      </p:sp>
    </p:spTree>
    <p:extLst>
      <p:ext uri="{BB962C8B-B14F-4D97-AF65-F5344CB8AC3E}">
        <p14:creationId xmlns:p14="http://schemas.microsoft.com/office/powerpoint/2010/main" val="2988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(2)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32859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bg-BG" b="1" dirty="0"/>
              <a:t>Да разгледаме процеса по реализация </a:t>
            </a:r>
            <a:endParaRPr lang="en-US" b="1" dirty="0" smtClean="0"/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en-US" dirty="0"/>
              <a:t>fulfillment process</a:t>
            </a:r>
            <a:r>
              <a:rPr lang="ru-RU" dirty="0"/>
              <a:t>)</a:t>
            </a:r>
            <a:r>
              <a:rPr lang="bg-BG" dirty="0"/>
              <a:t>. 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Когато </a:t>
            </a:r>
            <a:r>
              <a:rPr lang="bg-BG" dirty="0"/>
              <a:t>отделът по продажбите получи клиентска заявка, той въвежда заявката в </a:t>
            </a:r>
            <a:r>
              <a:rPr lang="bg-BG" b="1" dirty="0"/>
              <a:t>ИС </a:t>
            </a:r>
            <a:r>
              <a:rPr lang="bg-BG" dirty="0"/>
              <a:t>и поръчва доставката. </a:t>
            </a:r>
            <a:endParaRPr lang="bg-BG" dirty="0" smtClean="0"/>
          </a:p>
          <a:p>
            <a:endParaRPr lang="en-US" sz="900" dirty="0" smtClean="0"/>
          </a:p>
          <a:p>
            <a:r>
              <a:rPr lang="bg-BG" dirty="0" smtClean="0"/>
              <a:t>Служителите </a:t>
            </a:r>
            <a:r>
              <a:rPr lang="bg-BG" dirty="0"/>
              <a:t>в склада </a:t>
            </a:r>
            <a:r>
              <a:rPr lang="bg-BG" b="1" dirty="0"/>
              <a:t>автоматично</a:t>
            </a:r>
            <a:r>
              <a:rPr lang="bg-BG" dirty="0"/>
              <a:t> са уведомени и имат достъп до информацията, която им е необходима за подготовка и изпращане на </a:t>
            </a:r>
            <a:r>
              <a:rPr lang="bg-BG" dirty="0" smtClean="0"/>
              <a:t>поръчката. </a:t>
            </a:r>
          </a:p>
          <a:p>
            <a:endParaRPr lang="en-US" sz="900" dirty="0" smtClean="0"/>
          </a:p>
          <a:p>
            <a:r>
              <a:rPr lang="bg-BG" dirty="0" smtClean="0"/>
              <a:t>Веднага</a:t>
            </a:r>
            <a:r>
              <a:rPr lang="bg-BG" dirty="0"/>
              <a:t>, след като поръчката е натоварена, счетоводството </a:t>
            </a:r>
            <a:r>
              <a:rPr lang="bg-BG" b="1" dirty="0"/>
              <a:t>получава информацията</a:t>
            </a:r>
            <a:r>
              <a:rPr lang="bg-BG" dirty="0"/>
              <a:t>, която му е необходима, за да изпрати фактура.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6968619"/>
              </p:ext>
            </p:extLst>
          </p:nvPr>
        </p:nvGraphicFramePr>
        <p:xfrm>
          <a:off x="603504" y="1628800"/>
          <a:ext cx="817341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95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</a:t>
            </a:r>
            <a:r>
              <a:rPr lang="bg-BG" sz="3600" b="1" dirty="0" smtClean="0"/>
              <a:t>3</a:t>
            </a:r>
            <a:r>
              <a:rPr lang="en-US" sz="3600" b="1" dirty="0" smtClean="0"/>
              <a:t>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4726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bg-BG" b="1" dirty="0"/>
              <a:t>ИС могат също така да рационализират процеса по доставката (</a:t>
            </a:r>
            <a:r>
              <a:rPr lang="en-US" b="1" dirty="0"/>
              <a:t>procurement process</a:t>
            </a:r>
            <a:r>
              <a:rPr lang="ru-RU" b="1" dirty="0"/>
              <a:t>)</a:t>
            </a:r>
            <a:r>
              <a:rPr lang="bg-BG" b="1" dirty="0"/>
              <a:t>. </a:t>
            </a:r>
            <a:endParaRPr lang="bg-BG" b="1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Заявката за </a:t>
            </a:r>
            <a:r>
              <a:rPr lang="bg-BG" dirty="0"/>
              <a:t>покупка, </a:t>
            </a:r>
            <a:r>
              <a:rPr lang="bg-BG" dirty="0" smtClean="0"/>
              <a:t>създадена </a:t>
            </a:r>
            <a:r>
              <a:rPr lang="bg-BG" dirty="0"/>
              <a:t>в склада </a:t>
            </a:r>
            <a:r>
              <a:rPr lang="bg-BG" dirty="0" smtClean="0"/>
              <a:t>се изпраща </a:t>
            </a:r>
            <a:r>
              <a:rPr lang="bg-BG" b="1" dirty="0" smtClean="0"/>
              <a:t>автоматично</a:t>
            </a:r>
            <a:r>
              <a:rPr lang="bg-BG" dirty="0" smtClean="0"/>
              <a:t> на </a:t>
            </a:r>
            <a:r>
              <a:rPr lang="bg-BG" dirty="0"/>
              <a:t>отдела по доставките, който създава поръчка за покупка и я изпраща по електронен път към подходящ доставчик. </a:t>
            </a:r>
            <a:endParaRPr lang="bg-BG" dirty="0" smtClean="0"/>
          </a:p>
          <a:p>
            <a:endParaRPr lang="bg-BG" sz="900" dirty="0" smtClean="0"/>
          </a:p>
          <a:p>
            <a:r>
              <a:rPr lang="bg-BG" dirty="0" smtClean="0"/>
              <a:t>Когато </a:t>
            </a:r>
            <a:r>
              <a:rPr lang="bg-BG" dirty="0"/>
              <a:t>натоварената от доставчика стока се получи и разписката </a:t>
            </a:r>
            <a:r>
              <a:rPr lang="bg-BG" dirty="0" smtClean="0"/>
              <a:t>за нея е </a:t>
            </a:r>
            <a:r>
              <a:rPr lang="bg-BG" dirty="0"/>
              <a:t>въведена в </a:t>
            </a:r>
            <a:r>
              <a:rPr lang="bg-BG" b="1" dirty="0" smtClean="0"/>
              <a:t>ИС</a:t>
            </a:r>
            <a:r>
              <a:rPr lang="bg-BG" dirty="0" smtClean="0"/>
              <a:t>, </a:t>
            </a:r>
            <a:r>
              <a:rPr lang="bg-BG" dirty="0"/>
              <a:t>счетоводството има незабавен достъп до информацията, която му е нужна, за да обработи фактурата, когато тя пристигне от доставчика. По този начин, не е нужно тази информация изрично да се съобщава по различните функции (отдели).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1443885"/>
              </p:ext>
            </p:extLst>
          </p:nvPr>
        </p:nvGraphicFramePr>
        <p:xfrm>
          <a:off x="467544" y="1340768"/>
          <a:ext cx="849694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</a:t>
            </a:r>
            <a:r>
              <a:rPr lang="bg-BG" sz="3600" b="1" dirty="0" smtClean="0"/>
              <a:t>4</a:t>
            </a:r>
            <a:r>
              <a:rPr lang="en-US" sz="3600" b="1" dirty="0" smtClean="0"/>
              <a:t>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В допълнение, към отстраняване на необходимостта от пряко общуване между отделите, корпоративните </a:t>
            </a:r>
            <a:r>
              <a:rPr lang="bg-BG" dirty="0" smtClean="0"/>
              <a:t>ИС </a:t>
            </a:r>
            <a:r>
              <a:rPr lang="bg-BG" dirty="0"/>
              <a:t>повишават ефективността на </a:t>
            </a:r>
            <a:r>
              <a:rPr lang="bg-BG" dirty="0" smtClean="0"/>
              <a:t>процесите</a:t>
            </a:r>
            <a:r>
              <a:rPr lang="en-US" dirty="0" smtClean="0"/>
              <a:t> </a:t>
            </a:r>
            <a:r>
              <a:rPr lang="bg-BG" dirty="0" smtClean="0"/>
              <a:t>чрез </a:t>
            </a:r>
            <a:r>
              <a:rPr lang="bg-BG" b="1" i="1" dirty="0"/>
              <a:t>автоматизиране на някои от рутинните стъпки в процеса</a:t>
            </a:r>
            <a:r>
              <a:rPr lang="bg-BG" dirty="0"/>
              <a:t>. </a:t>
            </a:r>
            <a:endParaRPr lang="bg-BG" dirty="0" smtClean="0"/>
          </a:p>
          <a:p>
            <a:pPr marL="0" indent="0" algn="just">
              <a:buNone/>
            </a:pPr>
            <a:endParaRPr lang="bg-BG" sz="900" dirty="0" smtClean="0"/>
          </a:p>
          <a:p>
            <a:pPr marL="617220" lvl="1" indent="-342900"/>
            <a:r>
              <a:rPr lang="bg-BG" dirty="0" smtClean="0"/>
              <a:t>В </a:t>
            </a:r>
            <a:r>
              <a:rPr lang="bg-BG" dirty="0"/>
              <a:t>процеса по </a:t>
            </a:r>
            <a:r>
              <a:rPr lang="bg-BG" b="1" dirty="0"/>
              <a:t>доставяне</a:t>
            </a:r>
            <a:r>
              <a:rPr lang="bg-BG" dirty="0"/>
              <a:t> например, когато се създаде заявката за доставка, ИС автоматично избира подходящия доставчик, създава поръчка за доставка   и тя се изпраща на доставчика, като се базира на предварително установени правила. </a:t>
            </a:r>
            <a:endParaRPr lang="bg-BG" dirty="0" smtClean="0"/>
          </a:p>
          <a:p>
            <a:pPr marL="617220" lvl="1" indent="-342900" algn="just"/>
            <a:endParaRPr lang="bg-BG" sz="900" dirty="0" smtClean="0"/>
          </a:p>
          <a:p>
            <a:pPr marL="617220" lvl="1" indent="-342900"/>
            <a:r>
              <a:rPr lang="bg-BG" dirty="0" smtClean="0"/>
              <a:t>В </a:t>
            </a:r>
            <a:r>
              <a:rPr lang="bg-BG" dirty="0"/>
              <a:t>процеса на </a:t>
            </a:r>
            <a:r>
              <a:rPr lang="bg-BG" b="1" dirty="0"/>
              <a:t>реализация</a:t>
            </a:r>
            <a:r>
              <a:rPr lang="bg-BG" dirty="0"/>
              <a:t>, ИС автоматично генерира фактура, веднага след като  стоката бъде изпратена на клиента, и я изпраща на клиента по електронен </a:t>
            </a:r>
            <a:r>
              <a:rPr lang="bg-BG" dirty="0" smtClean="0"/>
              <a:t>път.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39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</a:t>
            </a:r>
            <a:r>
              <a:rPr lang="bg-BG" sz="3600" b="1" dirty="0" smtClean="0"/>
              <a:t>5</a:t>
            </a:r>
            <a:r>
              <a:rPr lang="en-US" sz="3600" b="1" dirty="0" smtClean="0"/>
              <a:t>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184576"/>
          </a:xfrm>
        </p:spPr>
        <p:txBody>
          <a:bodyPr>
            <a:normAutofit fontScale="62500" lnSpcReduction="20000"/>
          </a:bodyPr>
          <a:lstStyle/>
          <a:p>
            <a:r>
              <a:rPr lang="bg-BG" sz="2900" dirty="0"/>
              <a:t>Крайната полза от ИС на предприятието е, че те осигуряват </a:t>
            </a:r>
            <a:r>
              <a:rPr lang="bg-BG" sz="2900" b="1" i="1" dirty="0"/>
              <a:t>по-голяма видимост върху процесите</a:t>
            </a:r>
            <a:r>
              <a:rPr lang="bg-BG" sz="2900" dirty="0"/>
              <a:t>. </a:t>
            </a:r>
            <a:endParaRPr lang="bg-BG" sz="2900" dirty="0" smtClean="0"/>
          </a:p>
          <a:p>
            <a:endParaRPr lang="bg-BG" sz="1300" dirty="0" smtClean="0"/>
          </a:p>
          <a:p>
            <a:r>
              <a:rPr lang="bg-BG" sz="2900" i="1" dirty="0" smtClean="0"/>
              <a:t>Всяко </a:t>
            </a:r>
            <a:r>
              <a:rPr lang="bg-BG" sz="2900" i="1" dirty="0"/>
              <a:t>лице</a:t>
            </a:r>
            <a:r>
              <a:rPr lang="bg-BG" sz="2900" dirty="0"/>
              <a:t>, което участва в процеса, има почти незабавен достъп до информацията в целия процес. </a:t>
            </a:r>
            <a:endParaRPr lang="bg-BG" sz="2900" dirty="0" smtClean="0"/>
          </a:p>
          <a:p>
            <a:endParaRPr lang="bg-BG" sz="1300" dirty="0" smtClean="0"/>
          </a:p>
          <a:p>
            <a:r>
              <a:rPr lang="bg-BG" sz="2900" i="1" dirty="0" smtClean="0"/>
              <a:t>По </a:t>
            </a:r>
            <a:r>
              <a:rPr lang="bg-BG" sz="2900" i="1" dirty="0"/>
              <a:t>всяко време</a:t>
            </a:r>
            <a:r>
              <a:rPr lang="bg-BG" sz="2900" dirty="0"/>
              <a:t>, системата може да бъде запитана за текущото състояние на клиентската поръчка или пък за състоянието на заявката на </a:t>
            </a:r>
            <a:r>
              <a:rPr lang="bg-BG" sz="2900" dirty="0" smtClean="0"/>
              <a:t>доставка/покупка. </a:t>
            </a:r>
            <a:br>
              <a:rPr lang="bg-BG" sz="2900" dirty="0" smtClean="0"/>
            </a:br>
            <a:r>
              <a:rPr lang="bg-BG" sz="2900" dirty="0" smtClean="0"/>
              <a:t>Например:</a:t>
            </a:r>
          </a:p>
          <a:p>
            <a:pPr lvl="1"/>
            <a:r>
              <a:rPr lang="bg-BG" sz="2700" dirty="0" smtClean="0"/>
              <a:t>Коя  част </a:t>
            </a:r>
            <a:r>
              <a:rPr lang="bg-BG" sz="2700" dirty="0"/>
              <a:t>от процеса по изпълнение на поръчката се изпълнява в момента, или кога е изпратена поръчката за доставка на доставчика. </a:t>
            </a:r>
            <a:r>
              <a:rPr lang="bg-BG" sz="2700" dirty="0" smtClean="0"/>
              <a:t/>
            </a:r>
            <a:br>
              <a:rPr lang="bg-BG" sz="2700" dirty="0" smtClean="0"/>
            </a:br>
            <a:endParaRPr lang="bg-BG" sz="2700" dirty="0" smtClean="0"/>
          </a:p>
          <a:p>
            <a:pPr lvl="1"/>
            <a:r>
              <a:rPr lang="bg-BG" sz="2700" dirty="0" smtClean="0"/>
              <a:t>Разтревожени </a:t>
            </a:r>
            <a:r>
              <a:rPr lang="bg-BG" sz="2700" dirty="0"/>
              <a:t>клиенти могат да </a:t>
            </a:r>
            <a:r>
              <a:rPr lang="bg-BG" sz="2700" dirty="0" smtClean="0"/>
              <a:t>се уверят, </a:t>
            </a:r>
            <a:r>
              <a:rPr lang="bg-BG" sz="2700" dirty="0"/>
              <a:t>че поръчката е била изпратена тази </a:t>
            </a:r>
            <a:r>
              <a:rPr lang="bg-BG" sz="2700" dirty="0" smtClean="0"/>
              <a:t>сутрин, а разтревожен </a:t>
            </a:r>
            <a:r>
              <a:rPr lang="bg-BG" sz="2700" dirty="0"/>
              <a:t>мениджър на склада може да е </a:t>
            </a:r>
            <a:r>
              <a:rPr lang="bg-BG" sz="2700" dirty="0" smtClean="0"/>
              <a:t>спокоен, </a:t>
            </a:r>
            <a:r>
              <a:rPr lang="bg-BG" sz="2700" dirty="0"/>
              <a:t>знаейки, че стоката от доставчика ще пристигне навреме. </a:t>
            </a:r>
            <a:endParaRPr lang="bg-BG" sz="2700" dirty="0" smtClean="0"/>
          </a:p>
          <a:p>
            <a:pPr lvl="1"/>
            <a:endParaRPr lang="bg-BG" sz="1500" dirty="0" smtClean="0"/>
          </a:p>
          <a:p>
            <a:r>
              <a:rPr lang="bg-BG" sz="2900" dirty="0" smtClean="0"/>
              <a:t>Намалените </a:t>
            </a:r>
            <a:r>
              <a:rPr lang="bg-BG" sz="2900" dirty="0"/>
              <a:t>забавяния и увеличената видимост оказват позитивно въздействие върху </a:t>
            </a:r>
            <a:r>
              <a:rPr lang="bg-BG" sz="2900" b="1" i="1" dirty="0"/>
              <a:t>сроковете, работния цикъл, материалните запаси, загубите от продажби и обслужването на клиентите</a:t>
            </a:r>
            <a:r>
              <a:rPr lang="bg-BG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321297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9833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bg-BG" dirty="0" smtClean="0"/>
              <a:t>4. Потоци </a:t>
            </a:r>
            <a:r>
              <a:rPr lang="bg-BG" dirty="0"/>
              <a:t>в бизнес процесите </a:t>
            </a:r>
            <a:r>
              <a:rPr lang="bg-BG" dirty="0" smtClean="0"/>
              <a:t>(1)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475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200" dirty="0"/>
              <a:t>Процесите "текат" през различни функции (отдели) в организацията, като се изпълняват различни стъпки, необходими за завършване на процеса. </a:t>
            </a:r>
            <a:endParaRPr lang="bg-BG" sz="2200" dirty="0" smtClean="0"/>
          </a:p>
          <a:p>
            <a:pPr marL="0" indent="0">
              <a:buNone/>
            </a:pPr>
            <a:endParaRPr lang="bg-BG" sz="1800" dirty="0"/>
          </a:p>
          <a:p>
            <a:pPr marL="0" indent="0">
              <a:buNone/>
            </a:pPr>
            <a:endParaRPr lang="bg-BG" sz="1800" dirty="0" smtClean="0"/>
          </a:p>
          <a:p>
            <a:pPr marL="0" indent="0">
              <a:buNone/>
            </a:pPr>
            <a:endParaRPr lang="bg-BG" sz="1800" dirty="0"/>
          </a:p>
          <a:p>
            <a:pPr marL="0" indent="0">
              <a:buNone/>
            </a:pPr>
            <a:endParaRPr lang="bg-BG" sz="1800" dirty="0" smtClean="0"/>
          </a:p>
          <a:p>
            <a:pPr marL="0" indent="0" algn="ctr">
              <a:buNone/>
            </a:pPr>
            <a:r>
              <a:rPr lang="bg-BG" sz="1800" b="1" i="1" dirty="0"/>
              <a:t>процесът в неговата обща форма</a:t>
            </a:r>
          </a:p>
          <a:p>
            <a:pPr marL="0" indent="0">
              <a:buNone/>
            </a:pPr>
            <a:r>
              <a:rPr lang="bg-BG" sz="2200" dirty="0" smtClean="0"/>
              <a:t>Тези потоци, които познаваме от текущата схема представят </a:t>
            </a:r>
            <a:r>
              <a:rPr lang="bg-BG" sz="2200" b="1" i="1" u="sng" dirty="0"/>
              <a:t>физическия поток </a:t>
            </a:r>
            <a:r>
              <a:rPr lang="bg-BG" sz="2200" dirty="0"/>
              <a:t>на процеса, </a:t>
            </a:r>
            <a:endParaRPr lang="bg-BG" sz="2200" dirty="0" smtClean="0"/>
          </a:p>
          <a:p>
            <a:pPr marL="0" indent="0">
              <a:buNone/>
            </a:pPr>
            <a:r>
              <a:rPr lang="bg-BG" sz="2200" dirty="0" smtClean="0"/>
              <a:t>това </a:t>
            </a:r>
            <a:r>
              <a:rPr lang="bg-BG" sz="2200" dirty="0"/>
              <a:t>са физическите дейности, свързани с </a:t>
            </a:r>
            <a:r>
              <a:rPr lang="bg-BG" sz="2200" dirty="0" smtClean="0"/>
              <a:t>процеса.</a:t>
            </a:r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4911840"/>
              </p:ext>
            </p:extLst>
          </p:nvPr>
        </p:nvGraphicFramePr>
        <p:xfrm>
          <a:off x="2169232" y="2420888"/>
          <a:ext cx="4752528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7115" y="2745837"/>
            <a:ext cx="1296144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Hexagon 7"/>
          <p:cNvSpPr/>
          <p:nvPr/>
        </p:nvSpPr>
        <p:spPr>
          <a:xfrm>
            <a:off x="1064364" y="2741172"/>
            <a:ext cx="1224136" cy="796753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316392" y="29885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Вход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5147" y="29618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Изход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 b="1" i="1" dirty="0" smtClean="0"/>
          </a:p>
          <a:p>
            <a:endParaRPr lang="bg-BG" b="1" i="1" dirty="0" smtClean="0"/>
          </a:p>
          <a:p>
            <a:pPr algn="ctr">
              <a:buNone/>
            </a:pPr>
            <a:r>
              <a:rPr lang="bg-BG" b="1" i="1" dirty="0" smtClean="0"/>
              <a:t>Защо </a:t>
            </a:r>
            <a:r>
              <a:rPr lang="bg-BG" b="1" i="1" dirty="0" smtClean="0">
                <a:solidFill>
                  <a:srgbClr val="FF0000"/>
                </a:solidFill>
              </a:rPr>
              <a:t>бизнес процесите </a:t>
            </a:r>
            <a:r>
              <a:rPr lang="bg-BG" b="1" i="1" dirty="0" smtClean="0"/>
              <a:t>и </a:t>
            </a:r>
          </a:p>
          <a:p>
            <a:pPr algn="ctr">
              <a:buNone/>
            </a:pPr>
            <a:r>
              <a:rPr lang="bg-BG" b="1" i="1" dirty="0" smtClean="0">
                <a:solidFill>
                  <a:srgbClr val="FF0000"/>
                </a:solidFill>
              </a:rPr>
              <a:t>информационните технологии </a:t>
            </a:r>
          </a:p>
          <a:p>
            <a:pPr algn="ctr">
              <a:buNone/>
            </a:pPr>
            <a:r>
              <a:rPr lang="bg-BG" b="1" i="1" dirty="0" smtClean="0"/>
              <a:t>са критично важни за съвременната бизнес организация?</a:t>
            </a:r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 Потоци в бизнес процесите (2)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50</a:t>
            </a:fld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52612"/>
              </p:ext>
            </p:extLst>
          </p:nvPr>
        </p:nvGraphicFramePr>
        <p:xfrm>
          <a:off x="1941513" y="2206625"/>
          <a:ext cx="5260975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icture" r:id="rId3" imgW="5305320" imgH="3495600" progId="Word.Picture.8">
                  <p:embed/>
                </p:oleObj>
              </mc:Choice>
              <mc:Fallback>
                <p:oleObj name="Picture" r:id="rId3" imgW="5305320" imgH="3495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488" r="23663"/>
                      <a:stretch>
                        <a:fillRect/>
                      </a:stretch>
                    </p:blipFill>
                    <p:spPr bwMode="auto">
                      <a:xfrm>
                        <a:off x="1941513" y="2206625"/>
                        <a:ext cx="5260975" cy="415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185992" cy="5184576"/>
          </a:xfrm>
        </p:spPr>
        <p:txBody>
          <a:bodyPr>
            <a:normAutofit/>
          </a:bodyPr>
          <a:lstStyle/>
          <a:p>
            <a:r>
              <a:rPr lang="bg-BG" sz="2200" dirty="0"/>
              <a:t>Има и </a:t>
            </a:r>
            <a:r>
              <a:rPr lang="bg-BG" sz="2200" b="1" i="1" dirty="0"/>
              <a:t>допълнителни</a:t>
            </a:r>
            <a:r>
              <a:rPr lang="bg-BG" sz="2200" dirty="0"/>
              <a:t> </a:t>
            </a:r>
            <a:r>
              <a:rPr lang="bg-BG" sz="2200" b="1" i="1" dirty="0" smtClean="0"/>
              <a:t>потоци</a:t>
            </a:r>
            <a:r>
              <a:rPr lang="bg-BG" sz="2200" dirty="0" smtClean="0"/>
              <a:t>, </a:t>
            </a:r>
            <a:r>
              <a:rPr lang="bg-BG" sz="2200" dirty="0"/>
              <a:t>свързани с процеса, които са изобразени на фиг.</a:t>
            </a:r>
          </a:p>
        </p:txBody>
      </p:sp>
    </p:spTree>
    <p:extLst>
      <p:ext uri="{BB962C8B-B14F-4D97-AF65-F5344CB8AC3E}">
        <p14:creationId xmlns:p14="http://schemas.microsoft.com/office/powerpoint/2010/main" val="23160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 Потоци в бизнес процесите (3)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 smtClean="0"/>
              <a:t>Има </a:t>
            </a:r>
            <a:r>
              <a:rPr lang="bg-BG" b="1" i="1" dirty="0" smtClean="0"/>
              <a:t>данни</a:t>
            </a:r>
            <a:r>
              <a:rPr lang="bg-BG" dirty="0" smtClean="0"/>
              <a:t>, свързани с всяка стъпка на процеса, като например дати, количества, </a:t>
            </a:r>
            <a:r>
              <a:rPr lang="bg-BG" dirty="0" smtClean="0"/>
              <a:t>места </a:t>
            </a:r>
            <a:r>
              <a:rPr lang="bg-BG" dirty="0" smtClean="0"/>
              <a:t>и суми. Тези данни </a:t>
            </a:r>
            <a:r>
              <a:rPr lang="bg-BG" dirty="0" smtClean="0"/>
              <a:t>придружават </a:t>
            </a:r>
            <a:r>
              <a:rPr lang="bg-BG" dirty="0" smtClean="0"/>
              <a:t>или "текат" чрез физическите стъпка в един процес и по протежение на </a:t>
            </a:r>
            <a:r>
              <a:rPr lang="bg-BG" dirty="0" smtClean="0"/>
              <a:t>пътя </a:t>
            </a:r>
            <a:r>
              <a:rPr lang="bg-BG" dirty="0" smtClean="0"/>
              <a:t>те често са променяни и актуализирани.</a:t>
            </a:r>
          </a:p>
          <a:p>
            <a:pPr marL="274320" lvl="1" indent="0">
              <a:buNone/>
            </a:pPr>
            <a:r>
              <a:rPr lang="bg-BG" b="1" dirty="0" smtClean="0"/>
              <a:t>Например</a:t>
            </a:r>
            <a:r>
              <a:rPr lang="bg-BG" dirty="0" smtClean="0"/>
              <a:t>, когато стоката е изпратена в отговор на клиентска поръчка, натовареното количество се свързва с процеса. Така, потокът от данни е свързан с процеса. </a:t>
            </a:r>
          </a:p>
          <a:p>
            <a:pPr marL="0" indent="0">
              <a:buNone/>
            </a:pPr>
            <a:endParaRPr lang="bg-BG" sz="1000" dirty="0" smtClean="0"/>
          </a:p>
          <a:p>
            <a:pPr marL="0" indent="0">
              <a:buNone/>
            </a:pPr>
            <a:r>
              <a:rPr lang="bg-BG" dirty="0" smtClean="0"/>
              <a:t>Освен това данните често се намират в </a:t>
            </a:r>
            <a:r>
              <a:rPr lang="bg-BG" b="1" i="1" dirty="0" smtClean="0"/>
              <a:t>документи</a:t>
            </a:r>
            <a:r>
              <a:rPr lang="bg-BG" dirty="0" smtClean="0"/>
              <a:t> като </a:t>
            </a:r>
            <a:r>
              <a:rPr lang="bg-BG" i="1" dirty="0" smtClean="0"/>
              <a:t>поръчки за доставка</a:t>
            </a:r>
            <a:r>
              <a:rPr lang="bg-BG" dirty="0" smtClean="0"/>
              <a:t> и </a:t>
            </a:r>
            <a:r>
              <a:rPr lang="bg-BG" i="1" dirty="0" smtClean="0"/>
              <a:t>фактури</a:t>
            </a:r>
            <a:r>
              <a:rPr lang="bg-BG" dirty="0" smtClean="0"/>
              <a:t>, които се създават и модифицират в различни стъпки на процеса, и в различните стъпки са завършени, поръчката се актуализира, за да отрази завършването на отделни стъпки. </a:t>
            </a:r>
          </a:p>
          <a:p>
            <a:pPr marL="0" indent="0">
              <a:buNone/>
            </a:pPr>
            <a:endParaRPr lang="bg-BG" sz="1000" dirty="0" smtClean="0"/>
          </a:p>
          <a:p>
            <a:pPr marL="0" indent="0">
              <a:buNone/>
            </a:pPr>
            <a:r>
              <a:rPr lang="bg-BG" sz="2800" dirty="0" smtClean="0"/>
              <a:t>Това е потокът от документи или </a:t>
            </a:r>
            <a:r>
              <a:rPr lang="bg-BG" sz="2800" b="1" i="1" u="sng" dirty="0" smtClean="0"/>
              <a:t>документния поток</a:t>
            </a:r>
            <a:r>
              <a:rPr lang="bg-BG" sz="2800" dirty="0" smtClean="0"/>
              <a:t>, свързан с процеса</a:t>
            </a:r>
            <a:r>
              <a:rPr lang="ru-RU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9607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 Потоци в бизнес процесите (4)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Процесите се изпълняват </a:t>
            </a:r>
            <a:r>
              <a:rPr lang="bg-BG" b="1" dirty="0" smtClean="0"/>
              <a:t>многократно</a:t>
            </a:r>
            <a:r>
              <a:rPr lang="bg-BG" dirty="0" smtClean="0"/>
              <a:t>. </a:t>
            </a:r>
          </a:p>
          <a:p>
            <a:pPr marL="0" indent="0">
              <a:buNone/>
            </a:pPr>
            <a:r>
              <a:rPr lang="bg-BG" sz="2000" b="1" dirty="0" smtClean="0"/>
              <a:t>Например</a:t>
            </a:r>
            <a:r>
              <a:rPr lang="bg-BG" sz="2000" dirty="0"/>
              <a:t>, компанията обработва множество клиентски поръчки всеки ден. </a:t>
            </a:r>
            <a:endParaRPr lang="bg-BG" sz="2000" dirty="0" smtClean="0"/>
          </a:p>
          <a:p>
            <a:r>
              <a:rPr lang="bg-BG" sz="2400" dirty="0" smtClean="0"/>
              <a:t>Всяко </a:t>
            </a:r>
            <a:r>
              <a:rPr lang="bg-BG" sz="2400" dirty="0"/>
              <a:t>изпълнение на процеса е една </a:t>
            </a:r>
            <a:r>
              <a:rPr lang="bg-BG" sz="2400" b="1" i="1" u="sng" dirty="0"/>
              <a:t>инстанция</a:t>
            </a:r>
            <a:r>
              <a:rPr lang="bg-BG" sz="2400" dirty="0"/>
              <a:t> или случаи на процеса. </a:t>
            </a:r>
            <a:endParaRPr lang="bg-BG" sz="2400" dirty="0" smtClean="0"/>
          </a:p>
          <a:p>
            <a:r>
              <a:rPr lang="bg-BG" sz="2400" dirty="0" smtClean="0"/>
              <a:t>Трите </a:t>
            </a:r>
            <a:r>
              <a:rPr lang="bg-BG" sz="2400" dirty="0"/>
              <a:t>потока дискутирани по-горе се асоциират със всяка инстанция на процеса. </a:t>
            </a:r>
            <a:endParaRPr lang="bg-BG" sz="2400" dirty="0" smtClean="0"/>
          </a:p>
          <a:p>
            <a:r>
              <a:rPr lang="bg-BG" sz="2400" dirty="0" smtClean="0"/>
              <a:t>Всеки </a:t>
            </a:r>
            <a:r>
              <a:rPr lang="bg-BG" sz="2400" dirty="0"/>
              <a:t>път когато се изпълняват </a:t>
            </a:r>
            <a:r>
              <a:rPr lang="bg-BG" sz="2400" b="1" dirty="0"/>
              <a:t>физически стъпки </a:t>
            </a:r>
            <a:r>
              <a:rPr lang="bg-BG" sz="2400" dirty="0"/>
              <a:t>от процеса, също така се създават или модифицират </a:t>
            </a:r>
            <a:r>
              <a:rPr lang="bg-BG" sz="2400" b="1" dirty="0"/>
              <a:t>данни</a:t>
            </a:r>
            <a:r>
              <a:rPr lang="bg-BG" sz="2400" dirty="0"/>
              <a:t> или </a:t>
            </a:r>
            <a:r>
              <a:rPr lang="bg-BG" sz="2400" b="1" dirty="0"/>
              <a:t>документи</a:t>
            </a:r>
            <a:r>
              <a:rPr lang="bg-B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2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bg-BG" dirty="0" smtClean="0"/>
              <a:t>4. Потоци в бизнес процесите (5)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800" dirty="0"/>
              <a:t>Един допълнителен </a:t>
            </a:r>
            <a:r>
              <a:rPr lang="bg-BG" sz="2800" b="1" i="1" u="sng" dirty="0"/>
              <a:t>информационен поток</a:t>
            </a:r>
            <a:r>
              <a:rPr lang="bg-BG" sz="2800" i="1" u="sng" dirty="0"/>
              <a:t> </a:t>
            </a:r>
            <a:r>
              <a:rPr lang="bg-BG" sz="2800" dirty="0"/>
              <a:t>се свързва с всяка инстанция на процеса, на  едно </a:t>
            </a:r>
            <a:r>
              <a:rPr lang="bg-BG" sz="2800" dirty="0" err="1"/>
              <a:t>агрегирано</a:t>
            </a:r>
            <a:r>
              <a:rPr lang="bg-BG" sz="2800" dirty="0"/>
              <a:t> ниво, което е сред множество инстанции или изпълнения на процеса. </a:t>
            </a:r>
            <a:endParaRPr lang="bg-BG" sz="2800" dirty="0" smtClean="0"/>
          </a:p>
          <a:p>
            <a:pPr marL="0" indent="0">
              <a:buNone/>
            </a:pPr>
            <a:endParaRPr lang="bg-BG" sz="1000" dirty="0" smtClean="0"/>
          </a:p>
          <a:p>
            <a:r>
              <a:rPr lang="bg-BG" sz="2800" dirty="0" smtClean="0"/>
              <a:t>Данните</a:t>
            </a:r>
            <a:r>
              <a:rPr lang="bg-BG" sz="2800" dirty="0"/>
              <a:t>, генерирани на всяка стъпка и сред един цялостен процес се </a:t>
            </a:r>
            <a:r>
              <a:rPr lang="bg-BG" sz="2800" dirty="0" smtClean="0"/>
              <a:t>натрупват във времето</a:t>
            </a:r>
            <a:r>
              <a:rPr lang="bg-BG" sz="2800" dirty="0"/>
              <a:t>. </a:t>
            </a:r>
            <a:endParaRPr lang="bg-BG" sz="2800" dirty="0" smtClean="0"/>
          </a:p>
          <a:p>
            <a:pPr lvl="1">
              <a:buFont typeface="Wingdings" pitchFamily="2" charset="2"/>
              <a:buChar char="Ø"/>
            </a:pPr>
            <a:r>
              <a:rPr lang="bg-BG" b="1" dirty="0" smtClean="0"/>
              <a:t>Например</a:t>
            </a:r>
            <a:r>
              <a:rPr lang="bg-BG" dirty="0"/>
              <a:t>, данните за клиентските поръчки се събират и съхраняват в ИС.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endParaRPr lang="bg-BG" sz="1000" dirty="0" smtClean="0"/>
          </a:p>
          <a:p>
            <a:r>
              <a:rPr lang="bg-BG" sz="2800" dirty="0" smtClean="0"/>
              <a:t>След </a:t>
            </a:r>
            <a:r>
              <a:rPr lang="bg-BG" sz="2800" dirty="0"/>
              <a:t>това тези данни се организират по начин, който е </a:t>
            </a:r>
            <a:r>
              <a:rPr lang="bg-BG" sz="2800" dirty="0" smtClean="0"/>
              <a:t>смислен </a:t>
            </a:r>
            <a:r>
              <a:rPr lang="bg-BG" sz="2800" dirty="0"/>
              <a:t>и полезен за определени </a:t>
            </a:r>
            <a:r>
              <a:rPr lang="bg-BG" sz="2800" dirty="0" smtClean="0"/>
              <a:t>цели (създаване </a:t>
            </a:r>
            <a:r>
              <a:rPr lang="bg-BG" sz="2800" dirty="0"/>
              <a:t>на отчет, обобщаващ продажбите за предишния </a:t>
            </a:r>
            <a:r>
              <a:rPr lang="bg-BG" sz="2800" dirty="0" smtClean="0"/>
              <a:t>месец).</a:t>
            </a:r>
          </a:p>
          <a:p>
            <a:endParaRPr lang="bg-BG" sz="1100" dirty="0" smtClean="0"/>
          </a:p>
          <a:p>
            <a:r>
              <a:rPr lang="bg-BG" sz="2800" dirty="0" smtClean="0"/>
              <a:t>Веднъж </a:t>
            </a:r>
            <a:r>
              <a:rPr lang="bg-BG" sz="2800" dirty="0"/>
              <a:t>организирани в отчета за продажбите, данните могат да бъдат използвани от мениджъри и служители за анализиране на проблемни зони и да работят заедно, за да решат проблемите.</a:t>
            </a:r>
          </a:p>
        </p:txBody>
      </p:sp>
    </p:spTree>
    <p:extLst>
      <p:ext uri="{BB962C8B-B14F-4D97-AF65-F5344CB8AC3E}">
        <p14:creationId xmlns:p14="http://schemas.microsoft.com/office/powerpoint/2010/main" val="9897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94360" lvl="2" indent="0">
              <a:lnSpc>
                <a:spcPct val="110000"/>
              </a:lnSpc>
              <a:buNone/>
            </a:pPr>
            <a:r>
              <a:rPr lang="bg-BG" sz="2100" b="1" dirty="0"/>
              <a:t>5.1. Изпълнение на процеса</a:t>
            </a:r>
          </a:p>
          <a:p>
            <a:pPr marL="594360" lvl="2" indent="0">
              <a:lnSpc>
                <a:spcPct val="110000"/>
              </a:lnSpc>
              <a:buNone/>
            </a:pPr>
            <a:r>
              <a:rPr lang="ru-RU" sz="2100" b="1" dirty="0"/>
              <a:t>5.2. </a:t>
            </a:r>
            <a:r>
              <a:rPr lang="bg-BG" sz="2100" b="1" dirty="0"/>
              <a:t>Събиране и складиране на данни за процесите</a:t>
            </a:r>
          </a:p>
          <a:p>
            <a:pPr marL="594360" lvl="2" indent="0">
              <a:lnSpc>
                <a:spcPct val="110000"/>
              </a:lnSpc>
              <a:buNone/>
            </a:pPr>
            <a:r>
              <a:rPr lang="bg-BG" sz="2100" b="1" dirty="0"/>
              <a:t>5.3. Мониторинг на изпълнението на процеса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54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3507105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40619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5. Ролята на ИС в организацията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ИС </a:t>
            </a:r>
            <a:r>
              <a:rPr lang="bg-BG" dirty="0"/>
              <a:t>на предприятието са от жизнено важен компонент на </a:t>
            </a:r>
            <a:r>
              <a:rPr lang="bg-BG" dirty="0" err="1"/>
              <a:t>процесо-ориентирания</a:t>
            </a:r>
            <a:r>
              <a:rPr lang="bg-BG" dirty="0"/>
              <a:t> </a:t>
            </a:r>
            <a:r>
              <a:rPr lang="bg-BG" dirty="0" smtClean="0"/>
              <a:t>подход. </a:t>
            </a:r>
            <a:r>
              <a:rPr lang="bg-BG" dirty="0"/>
              <a:t>Те улесняват комуникацията и координацията на различните функции, и също така те </a:t>
            </a:r>
            <a:r>
              <a:rPr lang="bg-BG" dirty="0" smtClean="0"/>
              <a:t>осигуряват </a:t>
            </a:r>
            <a:r>
              <a:rPr lang="bg-BG" dirty="0"/>
              <a:t>лесен обмен и достъп до данни по цялото протежение на процеса. </a:t>
            </a:r>
            <a:endParaRPr lang="bg-BG" dirty="0" smtClean="0"/>
          </a:p>
          <a:p>
            <a:endParaRPr lang="bg-BG" sz="1000" dirty="0"/>
          </a:p>
          <a:p>
            <a:r>
              <a:rPr lang="bg-BG" dirty="0"/>
              <a:t>По-конкретни ИС изпълняват жизнено важна роля в следните сфери:</a:t>
            </a:r>
          </a:p>
          <a:p>
            <a:pPr lvl="1"/>
            <a:r>
              <a:rPr lang="bg-BG" dirty="0"/>
              <a:t>Изпълнение на процеса</a:t>
            </a:r>
          </a:p>
          <a:p>
            <a:pPr lvl="1"/>
            <a:r>
              <a:rPr lang="bg-BG" dirty="0"/>
              <a:t>Събиране и съхраняване на данни за процеса</a:t>
            </a:r>
          </a:p>
          <a:p>
            <a:pPr lvl="1"/>
            <a:r>
              <a:rPr lang="bg-BG" dirty="0"/>
              <a:t>Мониторинг на изпълнението на </a:t>
            </a:r>
            <a:r>
              <a:rPr lang="bg-BG" dirty="0" smtClean="0"/>
              <a:t>процеса</a:t>
            </a:r>
          </a:p>
          <a:p>
            <a:pPr lvl="1"/>
            <a:endParaRPr lang="bg-BG" sz="1000" dirty="0"/>
          </a:p>
          <a:p>
            <a:r>
              <a:rPr lang="bg-BG" dirty="0" smtClean="0"/>
              <a:t>В </a:t>
            </a:r>
            <a:r>
              <a:rPr lang="bg-BG" dirty="0"/>
              <a:t>някой от случаите тези роли са напълно автоматизирани; това означава, че се извършва изцяло от системата. В други случаи системата трябва да разчита на преценката на мениджърите, техния опит и интуиция.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5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bg-BG" dirty="0"/>
              <a:t>5.1. Изпълнение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208912" cy="4895056"/>
          </a:xfrm>
        </p:spPr>
        <p:txBody>
          <a:bodyPr>
            <a:noAutofit/>
          </a:bodyPr>
          <a:lstStyle/>
          <a:p>
            <a:r>
              <a:rPr lang="bg-BG" sz="2400" dirty="0"/>
              <a:t>ИС на предприятието помагат на организацията да изпълнява процесите резултатно и ефективно. </a:t>
            </a:r>
            <a:r>
              <a:rPr lang="bg-BG" sz="2400" dirty="0" smtClean="0"/>
              <a:t>Те </a:t>
            </a:r>
            <a:r>
              <a:rPr lang="bg-BG" sz="2400" dirty="0"/>
              <a:t>са вградени в процесите и </a:t>
            </a:r>
            <a:r>
              <a:rPr lang="bg-BG" sz="2400" dirty="0" smtClean="0"/>
              <a:t>играят </a:t>
            </a:r>
            <a:r>
              <a:rPr lang="bg-BG" sz="2400" dirty="0"/>
              <a:t>важна роля за изпълнението на процесите. 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С </a:t>
            </a:r>
            <a:r>
              <a:rPr lang="bg-BG" sz="2400" dirty="0"/>
              <a:t>други думи, </a:t>
            </a:r>
            <a:r>
              <a:rPr lang="bg-BG" sz="2400" b="1" i="1" dirty="0"/>
              <a:t>системата и процесът са преплетени</a:t>
            </a:r>
            <a:r>
              <a:rPr lang="bg-BG" sz="2400" dirty="0"/>
              <a:t>. Ако системата спре да работи, процесът не може да бъде изпълнен</a:t>
            </a:r>
            <a:r>
              <a:rPr lang="bg-BG" sz="2400" dirty="0" smtClean="0"/>
              <a:t>.</a:t>
            </a:r>
          </a:p>
          <a:p>
            <a:endParaRPr lang="bg-BG" sz="800" dirty="0"/>
          </a:p>
          <a:p>
            <a:r>
              <a:rPr lang="bg-BG" sz="2400" dirty="0"/>
              <a:t>ИС на предприятието помагат за изпълнението на процеса като информира хората когато е време да завършат задача, и в някой случаи чрез осигуряване на средства за завършване на задачата. 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2488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bg-BG" dirty="0"/>
              <a:t>5.1. Изпълнение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208912" cy="4895056"/>
          </a:xfrm>
        </p:spPr>
        <p:txBody>
          <a:bodyPr>
            <a:noAutofit/>
          </a:bodyPr>
          <a:lstStyle/>
          <a:p>
            <a:r>
              <a:rPr lang="bg-BG" sz="1900" dirty="0" smtClean="0"/>
              <a:t>В </a:t>
            </a:r>
            <a:r>
              <a:rPr lang="bg-BG" sz="1900" i="1" dirty="0"/>
              <a:t>процеса по реализация</a:t>
            </a:r>
            <a:r>
              <a:rPr lang="bg-BG" sz="1900" dirty="0"/>
              <a:t> например, система ще информира </a:t>
            </a:r>
            <a:r>
              <a:rPr lang="bg-BG" sz="1900" dirty="0" smtClean="0"/>
              <a:t>персонала от </a:t>
            </a:r>
            <a:r>
              <a:rPr lang="bg-BG" sz="1900" dirty="0"/>
              <a:t>склада, че </a:t>
            </a:r>
            <a:r>
              <a:rPr lang="bg-BG" sz="1900" dirty="0" smtClean="0"/>
              <a:t>поръчките </a:t>
            </a:r>
            <a:r>
              <a:rPr lang="bg-BG" sz="1900" dirty="0"/>
              <a:t>вече са изпратени и ще им предостави списък, за това какви материали трябва да бъдат включени в поръчката и къде точно се намират тези материали в склада. </a:t>
            </a:r>
            <a:endParaRPr lang="bg-BG" sz="1900" dirty="0" smtClean="0"/>
          </a:p>
          <a:p>
            <a:endParaRPr lang="bg-BG" sz="800" dirty="0" smtClean="0"/>
          </a:p>
          <a:p>
            <a:r>
              <a:rPr lang="bg-BG" sz="1900" dirty="0" smtClean="0"/>
              <a:t>В </a:t>
            </a:r>
            <a:r>
              <a:rPr lang="bg-BG" sz="1900" i="1" dirty="0"/>
              <a:t>процеса по доставяне</a:t>
            </a:r>
            <a:r>
              <a:rPr lang="bg-BG" sz="1900" dirty="0"/>
              <a:t> системата генерира заявка за доставка и след това информира отдела по доставките, че трябва </a:t>
            </a:r>
            <a:r>
              <a:rPr lang="bg-BG" sz="1900" dirty="0" smtClean="0"/>
              <a:t>изпълни </a:t>
            </a:r>
            <a:r>
              <a:rPr lang="bg-BG" sz="1900" dirty="0"/>
              <a:t>тази заявка. Счетоводителят ще бъде в състояние да разгледа всички пратки, да намери съответствие между тях и получените фактури и да се увери в </a:t>
            </a:r>
            <a:r>
              <a:rPr lang="bg-BG" sz="1900" dirty="0" smtClean="0"/>
              <a:t>точността </a:t>
            </a:r>
            <a:r>
              <a:rPr lang="bg-BG" sz="1900" dirty="0"/>
              <a:t>на получената фактура. </a:t>
            </a:r>
            <a:endParaRPr lang="bg-BG" sz="1900" dirty="0" smtClean="0"/>
          </a:p>
          <a:p>
            <a:endParaRPr lang="bg-BG" sz="800" dirty="0" smtClean="0"/>
          </a:p>
          <a:p>
            <a:r>
              <a:rPr lang="bg-BG" sz="1900" dirty="0" smtClean="0"/>
              <a:t>Без </a:t>
            </a:r>
            <a:r>
              <a:rPr lang="bg-BG" sz="1900" dirty="0"/>
              <a:t>ИС тези стъпки и </a:t>
            </a:r>
            <a:r>
              <a:rPr lang="bg-BG" sz="1900" dirty="0" smtClean="0"/>
              <a:t>съответно самият </a:t>
            </a:r>
            <a:r>
              <a:rPr lang="bg-BG" sz="1900" dirty="0"/>
              <a:t>процес няма да може да </a:t>
            </a:r>
            <a:r>
              <a:rPr lang="bg-BG" sz="1900" dirty="0" smtClean="0"/>
              <a:t>бъдат завършени.</a:t>
            </a:r>
          </a:p>
          <a:p>
            <a:endParaRPr lang="bg-BG" sz="800" dirty="0" smtClean="0"/>
          </a:p>
          <a:p>
            <a:r>
              <a:rPr lang="bg-BG" sz="1900" dirty="0" smtClean="0"/>
              <a:t> </a:t>
            </a:r>
            <a:r>
              <a:rPr lang="bg-BG" sz="1900" dirty="0"/>
              <a:t>Също така те трябва да </a:t>
            </a:r>
            <a:r>
              <a:rPr lang="bg-BG" sz="1900" dirty="0" smtClean="0"/>
              <a:t>се разполага с изключително </a:t>
            </a:r>
            <a:r>
              <a:rPr lang="bg-BG" sz="1900" dirty="0"/>
              <a:t>добри резервни (</a:t>
            </a:r>
            <a:r>
              <a:rPr lang="en-US" sz="1900" dirty="0"/>
              <a:t>backup</a:t>
            </a:r>
            <a:r>
              <a:rPr lang="ru-RU" sz="1900" dirty="0"/>
              <a:t>) </a:t>
            </a:r>
            <a:r>
              <a:rPr lang="bg-BG" sz="1900" dirty="0"/>
              <a:t>системи в случай на срив.</a:t>
            </a:r>
          </a:p>
        </p:txBody>
      </p:sp>
    </p:spTree>
    <p:extLst>
      <p:ext uri="{BB962C8B-B14F-4D97-AF65-F5344CB8AC3E}">
        <p14:creationId xmlns:p14="http://schemas.microsoft.com/office/powerpoint/2010/main" val="15953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ru-RU" sz="2800" b="1" dirty="0"/>
              <a:t>5.2. </a:t>
            </a:r>
            <a:r>
              <a:rPr lang="bg-BG" sz="2800" b="1" dirty="0"/>
              <a:t>Събиране </a:t>
            </a:r>
            <a:r>
              <a:rPr lang="bg-BG" sz="2800" b="1" dirty="0" smtClean="0"/>
              <a:t>и </a:t>
            </a:r>
            <a:r>
              <a:rPr lang="bg-BG" sz="2800" b="1" dirty="0"/>
              <a:t>складиране на данни за </a:t>
            </a:r>
            <a:r>
              <a:rPr lang="bg-BG" sz="2800" b="1" dirty="0" smtClean="0"/>
              <a:t>процесите</a:t>
            </a:r>
            <a:endParaRPr lang="bg-B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8075240" cy="5400600"/>
          </a:xfrm>
        </p:spPr>
        <p:txBody>
          <a:bodyPr>
            <a:normAutofit fontScale="70000" lnSpcReduction="20000"/>
          </a:bodyPr>
          <a:lstStyle/>
          <a:p>
            <a:r>
              <a:rPr lang="bg-BG" sz="3300" b="1" dirty="0" smtClean="0"/>
              <a:t>Процесите </a:t>
            </a:r>
            <a:r>
              <a:rPr lang="bg-BG" sz="3300" b="1" dirty="0"/>
              <a:t>създават данни</a:t>
            </a:r>
            <a:r>
              <a:rPr lang="bg-BG" sz="3300" dirty="0"/>
              <a:t> като – дата, час, номера на продукти, количества, цени и адреси, така както и – кой какво е направил, кога и къде. </a:t>
            </a:r>
            <a:endParaRPr lang="bg-BG" sz="3300" dirty="0" smtClean="0"/>
          </a:p>
          <a:p>
            <a:endParaRPr lang="bg-BG" sz="1100" dirty="0" smtClean="0"/>
          </a:p>
          <a:p>
            <a:r>
              <a:rPr lang="bg-BG" sz="3300" b="1" dirty="0" smtClean="0"/>
              <a:t>ИС </a:t>
            </a:r>
            <a:r>
              <a:rPr lang="bg-BG" sz="3300" b="1" dirty="0"/>
              <a:t>на предприятието регистрират и съхраняват тази информация</a:t>
            </a:r>
            <a:r>
              <a:rPr lang="bg-BG" sz="3300" dirty="0"/>
              <a:t>, обикновено отнасяйки се към нея като към </a:t>
            </a:r>
            <a:r>
              <a:rPr lang="bg-BG" sz="3300" i="1" dirty="0"/>
              <a:t>данни за процеса</a:t>
            </a:r>
            <a:r>
              <a:rPr lang="bg-BG" sz="3300" dirty="0"/>
              <a:t> или </a:t>
            </a:r>
            <a:r>
              <a:rPr lang="bg-BG" sz="3300" i="1" dirty="0"/>
              <a:t>данни за транзакцията</a:t>
            </a:r>
            <a:r>
              <a:rPr lang="bg-BG" sz="3300" dirty="0"/>
              <a:t>. </a:t>
            </a:r>
            <a:endParaRPr lang="bg-BG" sz="3300" dirty="0" smtClean="0"/>
          </a:p>
          <a:p>
            <a:endParaRPr lang="bg-BG" sz="1300" dirty="0" smtClean="0"/>
          </a:p>
          <a:p>
            <a:pPr lvl="1"/>
            <a:r>
              <a:rPr lang="bg-BG" sz="2900" dirty="0" smtClean="0"/>
              <a:t>Някой </a:t>
            </a:r>
            <a:r>
              <a:rPr lang="bg-BG" sz="2900" dirty="0"/>
              <a:t>от тези данни са генерирани и автоматично регистрирани от системата. Това са данни, свързани с това – кой, кога, къде завършва някаква дейност. </a:t>
            </a:r>
            <a:endParaRPr lang="bg-BG" sz="2900" dirty="0" smtClean="0"/>
          </a:p>
          <a:p>
            <a:pPr lvl="1"/>
            <a:r>
              <a:rPr lang="bg-BG" sz="2900" dirty="0" smtClean="0"/>
              <a:t>Други </a:t>
            </a:r>
            <a:r>
              <a:rPr lang="bg-BG" sz="2900" dirty="0"/>
              <a:t>данни се генерират извън системата и трябва да бъдат въведени в нея. Въвеждането на данните може да се извърши по различни начини - от ръчно въвеждане до автоматични методи, включващи данни под формата на бар кодове, които могат да бъдат прочетени от машини. </a:t>
            </a:r>
            <a:endParaRPr lang="bg-BG" sz="2900" dirty="0" smtClean="0"/>
          </a:p>
          <a:p>
            <a:pPr lvl="1"/>
            <a:r>
              <a:rPr lang="bg-BG" sz="3100" dirty="0" smtClean="0"/>
              <a:t>В </a:t>
            </a:r>
            <a:r>
              <a:rPr lang="bg-BG" sz="3100" i="1" dirty="0"/>
              <a:t>процеса на реализация </a:t>
            </a:r>
            <a:r>
              <a:rPr lang="bg-BG" sz="3100" dirty="0"/>
              <a:t>например, когато се получи клиентската поръчка (по </a:t>
            </a:r>
            <a:r>
              <a:rPr lang="bg-BG" sz="3100" dirty="0" err="1"/>
              <a:t>мейл</a:t>
            </a:r>
            <a:r>
              <a:rPr lang="bg-BG" sz="3100" dirty="0"/>
              <a:t> или по телефон), служителят, приемащ поръчката трябва да въведе данни (име на клиента, какво се поръчва, какви количества). </a:t>
            </a:r>
            <a:endParaRPr lang="bg-BG" sz="31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23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bg-BG" sz="2800" b="1" dirty="0"/>
              <a:t>5.3. Мониторинг на изпълнението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8075240" cy="5400600"/>
          </a:xfrm>
        </p:spPr>
        <p:txBody>
          <a:bodyPr>
            <a:normAutofit/>
          </a:bodyPr>
          <a:lstStyle/>
          <a:p>
            <a:r>
              <a:rPr lang="bg-BG" dirty="0" smtClean="0"/>
              <a:t>Друг роля на </a:t>
            </a:r>
            <a:r>
              <a:rPr lang="bg-BG" dirty="0"/>
              <a:t>ИС е </a:t>
            </a:r>
            <a:r>
              <a:rPr lang="bg-BG" dirty="0" smtClean="0"/>
              <a:t>да </a:t>
            </a:r>
            <a:r>
              <a:rPr lang="bg-BG" i="1" u="sng" dirty="0" smtClean="0"/>
              <a:t>осъществява </a:t>
            </a:r>
            <a:r>
              <a:rPr lang="bg-BG" i="1" u="sng" dirty="0"/>
              <a:t>мониторинг </a:t>
            </a:r>
            <a:r>
              <a:rPr lang="bg-BG" dirty="0"/>
              <a:t>на процесите, и да </a:t>
            </a:r>
            <a:r>
              <a:rPr lang="bg-BG" dirty="0" err="1"/>
              <a:t>индикира</a:t>
            </a:r>
            <a:r>
              <a:rPr lang="bg-BG" dirty="0"/>
              <a:t> </a:t>
            </a:r>
            <a:r>
              <a:rPr lang="bg-BG" dirty="0" smtClean="0"/>
              <a:t>за изпълнението на </a:t>
            </a:r>
            <a:r>
              <a:rPr lang="bg-BG" dirty="0"/>
              <a:t>процеса. </a:t>
            </a:r>
            <a:endParaRPr lang="bg-BG" dirty="0" smtClean="0"/>
          </a:p>
          <a:p>
            <a:endParaRPr lang="bg-BG" sz="800" dirty="0" smtClean="0"/>
          </a:p>
          <a:p>
            <a:r>
              <a:rPr lang="bg-BG" dirty="0" smtClean="0"/>
              <a:t>Една </a:t>
            </a:r>
            <a:r>
              <a:rPr lang="bg-BG" dirty="0"/>
              <a:t>ИС изпълнява тази роля, като оценява информацията за процеса. Тази информация може да бъде създадена </a:t>
            </a:r>
            <a:r>
              <a:rPr lang="bg-BG" dirty="0" smtClean="0"/>
              <a:t>на:</a:t>
            </a:r>
          </a:p>
          <a:p>
            <a:endParaRPr lang="bg-BG" sz="800" dirty="0" smtClean="0"/>
          </a:p>
          <a:p>
            <a:pPr lvl="1"/>
            <a:r>
              <a:rPr lang="bg-BG" i="1" dirty="0" smtClean="0"/>
              <a:t>ниво </a:t>
            </a:r>
            <a:r>
              <a:rPr lang="bg-BG" i="1" dirty="0"/>
              <a:t>на инстанция</a:t>
            </a:r>
            <a:r>
              <a:rPr lang="bg-BG" dirty="0"/>
              <a:t> (отделен случай</a:t>
            </a:r>
            <a:r>
              <a:rPr lang="bg-BG" dirty="0" smtClean="0"/>
              <a:t>);</a:t>
            </a:r>
          </a:p>
          <a:p>
            <a:pPr lvl="1"/>
            <a:r>
              <a:rPr lang="bg-BG" i="1" dirty="0" err="1" smtClean="0"/>
              <a:t>процесно</a:t>
            </a:r>
            <a:r>
              <a:rPr lang="bg-BG" dirty="0" smtClean="0"/>
              <a:t> (</a:t>
            </a:r>
            <a:r>
              <a:rPr lang="bg-BG" dirty="0" err="1" smtClean="0"/>
              <a:t>агрегирано</a:t>
            </a:r>
            <a:r>
              <a:rPr lang="bg-BG" dirty="0" smtClean="0"/>
              <a:t>) ниво, т.е</a:t>
            </a:r>
            <a:r>
              <a:rPr lang="bg-BG" dirty="0"/>
              <a:t>. процесът като </a:t>
            </a:r>
            <a:r>
              <a:rPr lang="bg-BG" dirty="0" smtClean="0"/>
              <a:t>цяло.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3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След запознаване с тази тема вие ще можете да: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Разбирате, че работата в организациите се изпълнява посредством процеси, които се състоят от множество операции (стъпки).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Сравнявате и противопоставяте функционално-ориентираната и </a:t>
            </a:r>
            <a:r>
              <a:rPr lang="bg-BG" sz="2400" dirty="0" err="1" smtClean="0"/>
              <a:t>процесо-ориентираната</a:t>
            </a:r>
            <a:r>
              <a:rPr lang="bg-BG" sz="2400" dirty="0" smtClean="0"/>
              <a:t> визии за организацията</a:t>
            </a:r>
            <a:r>
              <a:rPr lang="en-US" sz="2400" dirty="0" smtClean="0"/>
              <a:t>, </a:t>
            </a:r>
            <a:r>
              <a:rPr lang="bg-BG" sz="2400" dirty="0" smtClean="0"/>
              <a:t> както и да познавате негативните последици на традиционната функционално-ориентирана организационна структура.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Дискутирате и обяснявате разнообразните потоци в процесите – на физически обекти, данни, документи и информация.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Обяснявате възможностите, които ИС предоставят на организациите по отношение изпълнението и управлението на бизнес процесите.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bg-BG" sz="2800" b="1" dirty="0"/>
              <a:t>5.3. Мониторинг на изпълнението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424936" cy="5400600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 smtClean="0"/>
              <a:t>На </a:t>
            </a:r>
            <a:r>
              <a:rPr lang="bg-BG" b="1" i="1" u="sng" dirty="0"/>
              <a:t>ниво </a:t>
            </a:r>
            <a:r>
              <a:rPr lang="bg-BG" b="1" i="1" u="sng" dirty="0" smtClean="0"/>
              <a:t>инстанция </a:t>
            </a:r>
            <a:r>
              <a:rPr lang="bg-BG" b="1" dirty="0"/>
              <a:t>компанията може да се интересува </a:t>
            </a:r>
            <a:r>
              <a:rPr lang="bg-BG" b="1" dirty="0" smtClean="0"/>
              <a:t>от:</a:t>
            </a:r>
          </a:p>
          <a:p>
            <a:endParaRPr lang="bg-BG" sz="800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Състоянието </a:t>
            </a:r>
            <a:r>
              <a:rPr lang="bg-BG" dirty="0"/>
              <a:t>на конкретна клиентска поръчка.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Къде </a:t>
            </a:r>
            <a:r>
              <a:rPr lang="bg-BG" dirty="0"/>
              <a:t>в момента се намира поръчката в цялостния процес по реализация?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Кога </a:t>
            </a:r>
            <a:r>
              <a:rPr lang="bg-BG" dirty="0"/>
              <a:t>е била изпратена?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Ако </a:t>
            </a:r>
            <a:r>
              <a:rPr lang="bg-BG" dirty="0"/>
              <a:t>не изпратена, кога ще стане това?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По </a:t>
            </a:r>
            <a:r>
              <a:rPr lang="bg-BG" dirty="0"/>
              <a:t>отношение процеса на доставка – кога е изпратена поръчката на доставчика?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Какви </a:t>
            </a:r>
            <a:r>
              <a:rPr lang="bg-BG" dirty="0"/>
              <a:t>са разходите за придобиване на материалите?</a:t>
            </a:r>
          </a:p>
          <a:p>
            <a:r>
              <a:rPr lang="bg-BG" b="1" dirty="0"/>
              <a:t>На </a:t>
            </a:r>
            <a:r>
              <a:rPr lang="bg-BG" b="1" i="1" u="sng" dirty="0" err="1"/>
              <a:t>агрегирано</a:t>
            </a:r>
            <a:r>
              <a:rPr lang="bg-BG" b="1" i="1" u="sng" dirty="0"/>
              <a:t> ниво</a:t>
            </a:r>
            <a:r>
              <a:rPr lang="bg-BG" b="1" dirty="0"/>
              <a:t>, ИС може  да даде оценка за:</a:t>
            </a:r>
          </a:p>
          <a:p>
            <a:endParaRPr lang="bg-BG" sz="800" dirty="0"/>
          </a:p>
          <a:p>
            <a:pPr lvl="1">
              <a:buFont typeface="Wingdings" pitchFamily="2" charset="2"/>
              <a:buChar char="Ø"/>
            </a:pPr>
            <a:r>
              <a:rPr lang="bg-BG" dirty="0"/>
              <a:t>това колко добре се изпълнява процеса по доставката на база времето за ръководство или времето между изпращане на поръчката към </a:t>
            </a:r>
            <a:r>
              <a:rPr lang="bg-BG" dirty="0" err="1"/>
              <a:t>вендора</a:t>
            </a:r>
            <a:r>
              <a:rPr lang="bg-BG" dirty="0"/>
              <a:t> и получаването на стоките – за </a:t>
            </a:r>
            <a:r>
              <a:rPr lang="bg-BG" dirty="0" smtClean="0"/>
              <a:t>вс</a:t>
            </a:r>
            <a:r>
              <a:rPr lang="bg-BG" dirty="0"/>
              <a:t>я</a:t>
            </a:r>
            <a:r>
              <a:rPr lang="bg-BG" dirty="0" smtClean="0"/>
              <a:t>ка </a:t>
            </a:r>
            <a:r>
              <a:rPr lang="bg-BG" dirty="0"/>
              <a:t>поръчка и за всеки </a:t>
            </a:r>
            <a:r>
              <a:rPr lang="bg-BG" dirty="0" err="1"/>
              <a:t>вендор</a:t>
            </a:r>
            <a:r>
              <a:rPr lang="bg-BG" dirty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bg-BG" dirty="0"/>
              <a:t>обобщаване на клиентските поръчки за определени месеци, както и детайлна информация за конкретни поръчки и т.н.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44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bg-BG" sz="2800" b="1" dirty="0"/>
              <a:t>5.3. Мониторинг на изпълнението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8075240" cy="5400600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ИС могат да помогнат </a:t>
            </a:r>
            <a:r>
              <a:rPr lang="bg-BG" dirty="0" smtClean="0"/>
              <a:t>за </a:t>
            </a:r>
            <a:r>
              <a:rPr lang="bg-BG" i="1" u="sng" dirty="0"/>
              <a:t>откриването на проблеми в процеса</a:t>
            </a:r>
            <a:r>
              <a:rPr lang="bg-BG" dirty="0"/>
              <a:t>. </a:t>
            </a:r>
            <a:endParaRPr lang="bg-BG" dirty="0" smtClean="0"/>
          </a:p>
          <a:p>
            <a:r>
              <a:rPr lang="bg-BG" dirty="0" smtClean="0"/>
              <a:t>Те </a:t>
            </a:r>
            <a:r>
              <a:rPr lang="bg-BG" dirty="0"/>
              <a:t>изпълняват тази роля чрез сравняване на </a:t>
            </a:r>
            <a:r>
              <a:rPr lang="bg-BG" dirty="0" smtClean="0"/>
              <a:t>текущата информацията </a:t>
            </a:r>
            <a:r>
              <a:rPr lang="bg-BG" dirty="0"/>
              <a:t>със </a:t>
            </a:r>
            <a:r>
              <a:rPr lang="bg-BG" i="1" dirty="0" smtClean="0"/>
              <a:t>стандарти, </a:t>
            </a:r>
            <a:r>
              <a:rPr lang="bg-BG" dirty="0" smtClean="0"/>
              <a:t>дефинирани на </a:t>
            </a:r>
            <a:r>
              <a:rPr lang="bg-BG" dirty="0"/>
              <a:t>база целите на организацията. </a:t>
            </a:r>
            <a:endParaRPr lang="bg-BG" dirty="0" smtClean="0"/>
          </a:p>
          <a:p>
            <a:r>
              <a:rPr lang="bg-BG" dirty="0" smtClean="0"/>
              <a:t>Ако </a:t>
            </a:r>
            <a:r>
              <a:rPr lang="bg-BG" dirty="0"/>
              <a:t>информацията, осигурявана от ИС </a:t>
            </a:r>
            <a:r>
              <a:rPr lang="bg-BG" dirty="0" err="1"/>
              <a:t>индикира</a:t>
            </a:r>
            <a:r>
              <a:rPr lang="bg-BG" dirty="0"/>
              <a:t>, че процесът се отклонява от стандартите, тогава компанията </a:t>
            </a:r>
            <a:r>
              <a:rPr lang="bg-BG" dirty="0" smtClean="0"/>
              <a:t>приема, че </a:t>
            </a:r>
            <a:r>
              <a:rPr lang="bg-BG" dirty="0"/>
              <a:t>съществува някакъв тип проблем. </a:t>
            </a:r>
            <a:endParaRPr lang="bg-BG" dirty="0" smtClean="0"/>
          </a:p>
          <a:p>
            <a:r>
              <a:rPr lang="bg-BG" dirty="0" smtClean="0"/>
              <a:t>Някой </a:t>
            </a:r>
            <a:r>
              <a:rPr lang="bg-BG" dirty="0"/>
              <a:t>проблеми могат да бъдат открити </a:t>
            </a:r>
            <a:r>
              <a:rPr lang="bg-BG" dirty="0" smtClean="0"/>
              <a:t>автоматично </a:t>
            </a:r>
            <a:r>
              <a:rPr lang="bg-BG" dirty="0"/>
              <a:t>от системата, </a:t>
            </a:r>
            <a:r>
              <a:rPr lang="bg-BG" dirty="0" smtClean="0"/>
              <a:t>а </a:t>
            </a:r>
            <a:r>
              <a:rPr lang="bg-BG" dirty="0"/>
              <a:t>други </a:t>
            </a:r>
            <a:r>
              <a:rPr lang="bg-BG" dirty="0" smtClean="0"/>
              <a:t>да </a:t>
            </a:r>
            <a:r>
              <a:rPr lang="bg-BG" dirty="0"/>
              <a:t>изискват човек да прегледа информацията и да излезе с решение. </a:t>
            </a:r>
            <a:r>
              <a:rPr lang="bg-BG" b="1" dirty="0" smtClean="0"/>
              <a:t>Например:</a:t>
            </a:r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системата </a:t>
            </a:r>
            <a:r>
              <a:rPr lang="bg-BG" dirty="0"/>
              <a:t>може да изчисли на коя дата се очаква да бъде изпратена </a:t>
            </a:r>
            <a:r>
              <a:rPr lang="bg-BG" dirty="0" smtClean="0"/>
              <a:t>някаква </a:t>
            </a:r>
            <a:r>
              <a:rPr lang="bg-BG" dirty="0"/>
              <a:t>специфична поръчка </a:t>
            </a:r>
            <a:r>
              <a:rPr lang="bg-BG" dirty="0" smtClean="0"/>
              <a:t>и </a:t>
            </a:r>
            <a:r>
              <a:rPr lang="bg-BG" dirty="0"/>
              <a:t>да определи дали тази дата (период) отговаря на установените стандарти.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системата </a:t>
            </a:r>
            <a:r>
              <a:rPr lang="bg-BG" dirty="0"/>
              <a:t>може да изчисли средното време за изпълнение на всички поръчки през последния месец и да сравни тази информация със стандартите, за да определи дали процесът работи според очакванията. </a:t>
            </a:r>
          </a:p>
        </p:txBody>
      </p:sp>
    </p:spTree>
    <p:extLst>
      <p:ext uri="{BB962C8B-B14F-4D97-AF65-F5344CB8AC3E}">
        <p14:creationId xmlns:p14="http://schemas.microsoft.com/office/powerpoint/2010/main" val="30723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62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465313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7674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2952328" cy="4608512"/>
          </a:xfrm>
        </p:spPr>
        <p:txBody>
          <a:bodyPr/>
          <a:lstStyle/>
          <a:p>
            <a:r>
              <a:rPr lang="bg-BG" sz="2000" dirty="0"/>
              <a:t>Финансовите въздействия типично се разглеждат чрез отчета за приходите и разходите и баланса на организацията. </a:t>
            </a:r>
            <a:endParaRPr lang="bg-BG" sz="2000" dirty="0" smtClean="0"/>
          </a:p>
          <a:p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35889"/>
              </p:ext>
            </p:extLst>
          </p:nvPr>
        </p:nvGraphicFramePr>
        <p:xfrm>
          <a:off x="4283968" y="836712"/>
          <a:ext cx="4536504" cy="5904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6504"/>
              </a:tblGrid>
              <a:tr h="1341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Приходи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Приходи от продажби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Други приходи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--------------------------------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Общо приходи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7" marR="67767" marT="0" marB="0"/>
                </a:tc>
              </a:tr>
              <a:tr h="4294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за продажба на продукти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по продажбата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Реклама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Комисионни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Доставка (товарене и транспорт)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Заплати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Други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Общи и административни разходи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Заплати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Правни и професионални консултации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Застраховки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Други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разходи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7" marR="67767" marT="0" marB="0"/>
                </a:tc>
              </a:tr>
              <a:tr h="268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Нетни проходи = Приходи - Разходи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7" marR="677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7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08912" cy="4751040"/>
          </a:xfrm>
        </p:spPr>
        <p:txBody>
          <a:bodyPr/>
          <a:lstStyle/>
          <a:p>
            <a:r>
              <a:rPr lang="bg-BG" sz="2000" dirty="0" smtClean="0"/>
              <a:t>Ще </a:t>
            </a:r>
            <a:r>
              <a:rPr lang="bg-BG" sz="2000" dirty="0"/>
              <a:t>се </a:t>
            </a:r>
            <a:r>
              <a:rPr lang="bg-BG" sz="2000" dirty="0" smtClean="0"/>
              <a:t>спрем </a:t>
            </a:r>
            <a:r>
              <a:rPr lang="bg-BG" sz="2000" dirty="0"/>
              <a:t>само </a:t>
            </a:r>
            <a:r>
              <a:rPr lang="bg-BG" sz="2000" dirty="0" smtClean="0"/>
              <a:t>на:</a:t>
            </a:r>
          </a:p>
          <a:p>
            <a:endParaRPr lang="bg-BG" sz="800" dirty="0" smtClean="0"/>
          </a:p>
          <a:p>
            <a:pPr lvl="1"/>
            <a:r>
              <a:rPr lang="bg-BG" sz="1800" b="1" i="1" dirty="0" smtClean="0"/>
              <a:t>проходи </a:t>
            </a:r>
            <a:r>
              <a:rPr lang="bg-BG" sz="1800" b="1" i="1" dirty="0"/>
              <a:t>от продажби </a:t>
            </a:r>
            <a:r>
              <a:rPr lang="bg-BG" sz="1800" dirty="0"/>
              <a:t>и </a:t>
            </a:r>
            <a:endParaRPr lang="bg-BG" sz="1800" dirty="0" smtClean="0"/>
          </a:p>
          <a:p>
            <a:pPr lvl="1"/>
            <a:r>
              <a:rPr lang="bg-BG" sz="1800" b="1" i="1" dirty="0" smtClean="0"/>
              <a:t>разходи </a:t>
            </a:r>
            <a:r>
              <a:rPr lang="bg-BG" sz="1800" b="1" i="1" dirty="0"/>
              <a:t>за </a:t>
            </a:r>
            <a:r>
              <a:rPr lang="bg-BG" sz="1800" b="1" i="1" dirty="0" smtClean="0"/>
              <a:t>продажби</a:t>
            </a:r>
          </a:p>
          <a:p>
            <a:pPr lvl="1"/>
            <a:endParaRPr lang="bg-BG" sz="800" b="1" i="1" dirty="0" smtClean="0"/>
          </a:p>
          <a:p>
            <a:r>
              <a:rPr lang="bg-BG" sz="2000" b="1" i="1" dirty="0" smtClean="0"/>
              <a:t>Отчетът </a:t>
            </a:r>
            <a:r>
              <a:rPr lang="bg-BG" sz="2000" b="1" i="1" dirty="0"/>
              <a:t>за приходите </a:t>
            </a:r>
            <a:r>
              <a:rPr lang="bg-BG" sz="2000" dirty="0"/>
              <a:t>дава картина на финансовите условия във фирмата за </a:t>
            </a:r>
            <a:r>
              <a:rPr lang="bg-BG" sz="2000" u="sng" dirty="0"/>
              <a:t>период</a:t>
            </a:r>
            <a:r>
              <a:rPr lang="bg-BG" sz="2000" dirty="0"/>
              <a:t> от време, </a:t>
            </a:r>
            <a:r>
              <a:rPr lang="bg-BG" sz="2000" b="1" i="1" dirty="0"/>
              <a:t>балансовият отчет </a:t>
            </a:r>
            <a:r>
              <a:rPr lang="bg-BG" sz="2000" dirty="0" smtClean="0"/>
              <a:t>е </a:t>
            </a:r>
            <a:r>
              <a:rPr lang="bg-BG" sz="2000" dirty="0"/>
              <a:t>индикатор за финансовите условия във фирмата </a:t>
            </a:r>
            <a:r>
              <a:rPr lang="bg-BG" sz="2000" dirty="0" smtClean="0"/>
              <a:t>към </a:t>
            </a:r>
            <a:r>
              <a:rPr lang="bg-BG" sz="2000" dirty="0"/>
              <a:t>определен </a:t>
            </a:r>
            <a:r>
              <a:rPr lang="bg-BG" sz="2000" u="sng" dirty="0"/>
              <a:t>момент</a:t>
            </a:r>
            <a:r>
              <a:rPr lang="bg-BG" sz="2000" dirty="0"/>
              <a:t> от време. Той показва какво притежава компанията (активи), какво се дължи на други (пасиви), и колко пари са инвестирали акционерите в </a:t>
            </a:r>
            <a:r>
              <a:rPr lang="bg-BG" sz="2000" dirty="0" smtClean="0"/>
              <a:t>компанията.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92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65</a:t>
            </a:fld>
            <a:endParaRPr lang="bg-BG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24314426"/>
              </p:ext>
            </p:extLst>
          </p:nvPr>
        </p:nvGraphicFramePr>
        <p:xfrm>
          <a:off x="3131840" y="620688"/>
          <a:ext cx="4786844" cy="604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6844"/>
              </a:tblGrid>
              <a:tr h="19788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Активи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Пари в брой (</a:t>
                      </a:r>
                      <a:r>
                        <a:rPr lang="en-US" sz="1500" dirty="0">
                          <a:effectLst/>
                        </a:rPr>
                        <a:t>cash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receivable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Запаси (</a:t>
                      </a:r>
                      <a:r>
                        <a:rPr lang="en-US" sz="1500" dirty="0">
                          <a:effectLst/>
                        </a:rPr>
                        <a:t>inventory)</a:t>
                      </a:r>
                      <a:endParaRPr lang="bg-BG" sz="1500" dirty="0">
                        <a:effectLst/>
                      </a:endParaRPr>
                    </a:p>
                    <a:p>
                      <a:pPr marL="89916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Суровини и материали (</a:t>
                      </a:r>
                      <a:r>
                        <a:rPr lang="en-US" sz="1500" dirty="0">
                          <a:effectLst/>
                        </a:rPr>
                        <a:t>raw materials)</a:t>
                      </a:r>
                      <a:endParaRPr lang="bg-BG" sz="1500" dirty="0">
                        <a:effectLst/>
                      </a:endParaRPr>
                    </a:p>
                    <a:p>
                      <a:pPr marL="89916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Незавършено производство (</a:t>
                      </a:r>
                      <a:r>
                        <a:rPr lang="bg-BG" sz="1500" dirty="0" err="1">
                          <a:effectLst/>
                        </a:rPr>
                        <a:t>semifinished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goods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89916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Готови изделия (</a:t>
                      </a:r>
                      <a:r>
                        <a:rPr lang="bg-BG" sz="1500" dirty="0" err="1">
                          <a:effectLst/>
                        </a:rPr>
                        <a:t>finished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goods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Собственост (</a:t>
                      </a:r>
                      <a:r>
                        <a:rPr lang="bg-BG" sz="1500" dirty="0" err="1">
                          <a:effectLst/>
                        </a:rPr>
                        <a:t>property</a:t>
                      </a:r>
                      <a:r>
                        <a:rPr lang="bg-BG" sz="1500" dirty="0">
                          <a:effectLst/>
                        </a:rPr>
                        <a:t>), оборудване (</a:t>
                      </a:r>
                      <a:r>
                        <a:rPr lang="bg-BG" sz="1500" dirty="0" err="1">
                          <a:effectLst/>
                        </a:rPr>
                        <a:t>equipment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---------------------------------------------------------------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активи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36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Пасиви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payable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Кредити (</a:t>
                      </a:r>
                      <a:r>
                        <a:rPr lang="bg-BG" sz="1500" dirty="0" err="1">
                          <a:effectLst/>
                        </a:rPr>
                        <a:t>loans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-----------------------------------------------------------------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пасиви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Собствен капитал (</a:t>
                      </a:r>
                      <a:r>
                        <a:rPr lang="bg-BG" sz="1500" dirty="0" err="1">
                          <a:effectLst/>
                        </a:rPr>
                        <a:t>equity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Капитал на акционерите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Неразпределена печалба (</a:t>
                      </a:r>
                      <a:r>
                        <a:rPr lang="bg-BG" sz="1500" dirty="0" err="1">
                          <a:effectLst/>
                        </a:rPr>
                        <a:t>retained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earnings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---------------------------------------------------------------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собствен капитал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пасиви + Собствен капитал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352928" cy="5328592"/>
          </a:xfrm>
        </p:spPr>
        <p:txBody>
          <a:bodyPr/>
          <a:lstStyle/>
          <a:p>
            <a:r>
              <a:rPr lang="bg-BG" sz="2000" dirty="0"/>
              <a:t>Активите, пасивите, </a:t>
            </a:r>
            <a:r>
              <a:rPr lang="bg-BG" sz="2000" dirty="0" smtClean="0"/>
              <a:t>приходите </a:t>
            </a:r>
            <a:r>
              <a:rPr lang="bg-BG" sz="2000" dirty="0"/>
              <a:t>и разходите </a:t>
            </a:r>
            <a:r>
              <a:rPr lang="bg-BG" sz="2000" dirty="0" smtClean="0"/>
              <a:t> </a:t>
            </a:r>
            <a:r>
              <a:rPr lang="bg-BG" sz="2000" dirty="0"/>
              <a:t>се проследяват по специфични сметки.  Съвкупността от тези сметки се нарича </a:t>
            </a:r>
            <a:r>
              <a:rPr lang="bg-BG" sz="2000" i="1" dirty="0" smtClean="0"/>
              <a:t>сметкоплан</a:t>
            </a:r>
            <a:r>
              <a:rPr lang="bg-BG" sz="2000" dirty="0" smtClean="0"/>
              <a:t>. </a:t>
            </a:r>
            <a:r>
              <a:rPr lang="bg-BG" sz="2000" dirty="0"/>
              <a:t>Ключови сметки, отнасящи се до процесите, разглеждани в нашата тема са </a:t>
            </a:r>
            <a:r>
              <a:rPr lang="bg-BG" sz="2000" dirty="0" smtClean="0"/>
              <a:t>показани на </a:t>
            </a:r>
            <a:r>
              <a:rPr lang="bg-BG" sz="2000" dirty="0"/>
              <a:t>фиг</a:t>
            </a:r>
            <a:r>
              <a:rPr lang="bg-BG" sz="2000" dirty="0" smtClean="0"/>
              <a:t>. </a:t>
            </a:r>
          </a:p>
          <a:p>
            <a:r>
              <a:rPr lang="bg-BG" sz="2000" dirty="0" smtClean="0"/>
              <a:t>Процесите </a:t>
            </a:r>
            <a:r>
              <a:rPr lang="bg-BG" sz="2000" dirty="0"/>
              <a:t>отразяват финансовото състояние на организацията чрез прихващане на увеличение или намаление в една сметка и съответното увеличение или намаление в друга сметка (или сметки</a:t>
            </a:r>
            <a:r>
              <a:rPr lang="bg-BG" sz="2000" dirty="0" smtClean="0"/>
              <a:t>)</a:t>
            </a:r>
          </a:p>
          <a:p>
            <a:endParaRPr lang="bg-BG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12709"/>
              </p:ext>
            </p:extLst>
          </p:nvPr>
        </p:nvGraphicFramePr>
        <p:xfrm>
          <a:off x="2411760" y="3645024"/>
          <a:ext cx="5832648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2648"/>
              </a:tblGrid>
              <a:tr h="25202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от продажби (</a:t>
                      </a:r>
                      <a:r>
                        <a:rPr lang="bg-BG" sz="1500" dirty="0" err="1">
                          <a:effectLst/>
                        </a:rPr>
                        <a:t>sales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revenue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от продажби на стоки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Пари в брой (</a:t>
                      </a:r>
                      <a:r>
                        <a:rPr lang="en-US" sz="1500" dirty="0">
                          <a:effectLst/>
                        </a:rPr>
                        <a:t>cash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receivable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Запаси - Суровини и материали, Незавършено производство, Готови изделия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payable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62056" cy="922114"/>
          </a:xfrm>
        </p:spPr>
        <p:txBody>
          <a:bodyPr>
            <a:noAutofit/>
          </a:bodyPr>
          <a:lstStyle/>
          <a:p>
            <a:r>
              <a:rPr lang="bg-BG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Обобщение</a:t>
            </a:r>
            <a:br>
              <a:rPr lang="bg-BG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bg-BG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Ключовите </a:t>
            </a:r>
            <a:r>
              <a:rPr lang="bg-BG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идеи на темата са</a:t>
            </a:r>
            <a:r>
              <a:rPr lang="bg-BG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endParaRPr lang="bg-BG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8208912" cy="5256584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sz="3300" dirty="0" smtClean="0"/>
              <a:t>Работата в организацията се осъществява чрез процеси, които са съставени от множество стъпки, изпълнявани в различни части на организацията. </a:t>
            </a:r>
            <a:br>
              <a:rPr lang="bg-BG" sz="3300" dirty="0" smtClean="0"/>
            </a:br>
            <a:r>
              <a:rPr lang="bg-BG" sz="3300" dirty="0" smtClean="0"/>
              <a:t>Основните процеси в една организация са </a:t>
            </a:r>
            <a:r>
              <a:rPr lang="bg-BG" sz="3300" b="1" i="1" dirty="0" smtClean="0"/>
              <a:t>доставяне</a:t>
            </a:r>
            <a:r>
              <a:rPr lang="bg-BG" sz="3300" dirty="0" smtClean="0"/>
              <a:t>, </a:t>
            </a:r>
            <a:r>
              <a:rPr lang="bg-BG" sz="3300" b="1" i="1" dirty="0" smtClean="0"/>
              <a:t>произвеждане</a:t>
            </a:r>
            <a:r>
              <a:rPr lang="bg-BG" sz="3300" dirty="0" smtClean="0"/>
              <a:t> и </a:t>
            </a:r>
            <a:r>
              <a:rPr lang="bg-BG" sz="3300" b="1" i="1" dirty="0" smtClean="0"/>
              <a:t>реализиране</a:t>
            </a:r>
            <a:r>
              <a:rPr lang="bg-BG" sz="3300" dirty="0" smtClean="0"/>
              <a:t>.  </a:t>
            </a:r>
          </a:p>
          <a:p>
            <a:pPr marL="514350" lvl="0" indent="-514350">
              <a:buFont typeface="+mj-lt"/>
              <a:buAutoNum type="arabicPeriod"/>
            </a:pPr>
            <a:endParaRPr lang="bg-BG" sz="13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sz="3300" b="1" i="1" dirty="0" smtClean="0"/>
              <a:t>Функционалната организация </a:t>
            </a:r>
            <a:r>
              <a:rPr lang="bg-BG" sz="3300" dirty="0" smtClean="0"/>
              <a:t>има множество ограничения и негативни последици, които са не недопустими в съвременната конкурентна среда. Тези проблеми са причинени от "силоз ефекта" и слабата координация на дейностите в процеса. Основни проблеми са забавяне, излишък от запаси и липса на видимост на процеса.</a:t>
            </a:r>
          </a:p>
          <a:p>
            <a:pPr marL="514350" lvl="0" indent="-514350">
              <a:buFont typeface="+mj-lt"/>
              <a:buAutoNum type="arabicPeriod"/>
            </a:pPr>
            <a:endParaRPr lang="bg-BG" sz="13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sz="3300" dirty="0" smtClean="0"/>
              <a:t>С всеки процес са свързани множество потоци. </a:t>
            </a:r>
            <a:br>
              <a:rPr lang="bg-BG" sz="3300" dirty="0" smtClean="0"/>
            </a:br>
            <a:r>
              <a:rPr lang="bg-BG" sz="3300" b="1" i="1" dirty="0" smtClean="0"/>
              <a:t>Физическият поток, потокът от данни  и документният поток</a:t>
            </a:r>
            <a:r>
              <a:rPr lang="bg-BG" sz="3300" dirty="0" smtClean="0"/>
              <a:t> са свързани с инстанции на процеси или случайни процеси. </a:t>
            </a:r>
            <a:r>
              <a:rPr lang="bg-BG" sz="3300" b="1" i="1" dirty="0" smtClean="0"/>
              <a:t>Информационните процеси </a:t>
            </a:r>
            <a:r>
              <a:rPr lang="bg-BG" sz="3300" dirty="0" smtClean="0"/>
              <a:t>са свързани както с инстанциите на процеси, така и с процеса на </a:t>
            </a:r>
            <a:r>
              <a:rPr lang="bg-BG" sz="3300" dirty="0" err="1" smtClean="0"/>
              <a:t>агрегирано</a:t>
            </a:r>
            <a:r>
              <a:rPr lang="bg-BG" sz="3300" dirty="0" smtClean="0"/>
              <a:t> ниво.</a:t>
            </a:r>
          </a:p>
        </p:txBody>
      </p:sp>
    </p:spTree>
    <p:extLst>
      <p:ext uri="{BB962C8B-B14F-4D97-AF65-F5344CB8AC3E}">
        <p14:creationId xmlns:p14="http://schemas.microsoft.com/office/powerpoint/2010/main" val="10080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Autofit/>
          </a:bodyPr>
          <a:lstStyle/>
          <a:p>
            <a:r>
              <a:rPr lang="bg-BG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Обобщение</a:t>
            </a:r>
            <a:br>
              <a:rPr lang="bg-BG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bg-BG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Ключовите идеи на темата са</a:t>
            </a:r>
            <a:r>
              <a:rPr lang="bg-BG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endParaRPr lang="bg-BG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313756"/>
            <a:ext cx="8352928" cy="4896544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bg-BG" sz="2300" b="1" i="1" dirty="0" smtClean="0"/>
              <a:t>ИС</a:t>
            </a:r>
            <a:r>
              <a:rPr lang="bg-BG" sz="2300" dirty="0" smtClean="0"/>
              <a:t> на предприятието  разглеждат организацията от гледна точка на процесите. ИС на предприятието свързват работата, която се извършва в предприятието и осигуряват координация, данни, достъп и видимост по протежение на процеса. </a:t>
            </a:r>
            <a:br>
              <a:rPr lang="bg-BG" sz="2300" dirty="0" smtClean="0"/>
            </a:br>
            <a:r>
              <a:rPr lang="bg-BG" sz="2300" dirty="0" smtClean="0"/>
              <a:t>Те извличат данни за процесите и помагат за осъществяване на мониторинг върху изпълнението на  процесите, което от своя страна помага на организациите да откриват и </a:t>
            </a:r>
            <a:r>
              <a:rPr lang="bg-BG" sz="2300" dirty="0" err="1" smtClean="0"/>
              <a:t>диагностицират</a:t>
            </a:r>
            <a:r>
              <a:rPr lang="bg-BG" sz="2300" dirty="0" smtClean="0"/>
              <a:t> проблеми.</a:t>
            </a:r>
          </a:p>
          <a:p>
            <a:pPr marL="514350" lvl="0" indent="-514350">
              <a:buFont typeface="+mj-lt"/>
              <a:buAutoNum type="arabicPeriod" startAt="4"/>
            </a:pPr>
            <a:endParaRPr lang="bg-BG" sz="1000" dirty="0" smtClean="0"/>
          </a:p>
          <a:p>
            <a:pPr marL="514350" lvl="0" indent="-514350">
              <a:buFont typeface="+mj-lt"/>
              <a:buAutoNum type="arabicPeriod" startAt="4"/>
            </a:pPr>
            <a:r>
              <a:rPr lang="bg-BG" sz="2300" dirty="0"/>
              <a:t>Процесите имат </a:t>
            </a:r>
            <a:r>
              <a:rPr lang="bg-BG" sz="2300" b="1" i="1" dirty="0"/>
              <a:t>финансово въздействие </a:t>
            </a:r>
            <a:r>
              <a:rPr lang="bg-BG" sz="2300" dirty="0"/>
              <a:t>върху организацията. Финансовото въздействие се измерва чрез въздействието върху финансови отчети (отчет за приходите и разходите, балансов отчет) 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50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Бизнес процеси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/>
          <a:lstStyle/>
          <a:p>
            <a:pPr algn="ctr">
              <a:buNone/>
            </a:pPr>
            <a:r>
              <a:rPr lang="bg-BG" dirty="0" smtClean="0"/>
              <a:t>Най-просто казано бизнес процесите (</a:t>
            </a:r>
            <a:r>
              <a:rPr lang="bg-BG" b="1" dirty="0" smtClean="0"/>
              <a:t>БП)</a:t>
            </a:r>
            <a:r>
              <a:rPr lang="bg-BG" dirty="0" smtClean="0"/>
              <a:t> са последователност от </a:t>
            </a:r>
            <a:r>
              <a:rPr lang="bg-BG" b="1" i="1" dirty="0" smtClean="0"/>
              <a:t>задачи</a:t>
            </a:r>
            <a:r>
              <a:rPr lang="bg-BG" dirty="0" smtClean="0"/>
              <a:t> или </a:t>
            </a:r>
            <a:r>
              <a:rPr lang="bg-BG" b="1" i="1" dirty="0" smtClean="0"/>
              <a:t>дейности</a:t>
            </a:r>
            <a:r>
              <a:rPr lang="bg-BG" dirty="0" smtClean="0"/>
              <a:t>, които компаниите използват, за да произвеждат </a:t>
            </a:r>
            <a:r>
              <a:rPr lang="bg-BG" b="1" i="1" dirty="0" smtClean="0"/>
              <a:t>стоки</a:t>
            </a:r>
            <a:r>
              <a:rPr lang="bg-BG" dirty="0" smtClean="0"/>
              <a:t> или </a:t>
            </a:r>
            <a:r>
              <a:rPr lang="bg-BG" b="1" i="1" dirty="0" smtClean="0"/>
              <a:t>услуги </a:t>
            </a:r>
          </a:p>
          <a:p>
            <a:pPr algn="ctr">
              <a:buNone/>
            </a:pPr>
            <a:r>
              <a:rPr lang="bg-BG" dirty="0" smtClean="0"/>
              <a:t>и тези дейности все повече са поддържани от </a:t>
            </a:r>
            <a:r>
              <a:rPr lang="bg-BG" b="1" i="1" dirty="0" smtClean="0"/>
              <a:t>информационните и комуникационни технологии </a:t>
            </a:r>
            <a:r>
              <a:rPr lang="bg-BG" dirty="0" smtClean="0"/>
              <a:t>(ИКТ), такива като компютри, Интернет, </a:t>
            </a:r>
            <a:r>
              <a:rPr lang="en-US" dirty="0" smtClean="0"/>
              <a:t>Web</a:t>
            </a:r>
            <a:r>
              <a:rPr lang="bg-BG" dirty="0" smtClean="0"/>
              <a:t> и информационни системи.</a:t>
            </a:r>
          </a:p>
          <a:p>
            <a:pPr algn="ctr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Бизнес процеси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/>
          <a:lstStyle/>
          <a:p>
            <a:pPr>
              <a:buNone/>
            </a:pPr>
            <a:r>
              <a:rPr lang="bg-BG" i="1" dirty="0" smtClean="0"/>
              <a:t>Определение</a:t>
            </a:r>
            <a:r>
              <a:rPr lang="bg-BG" dirty="0" smtClean="0"/>
              <a:t>:</a:t>
            </a:r>
          </a:p>
          <a:p>
            <a:pPr>
              <a:buNone/>
            </a:pPr>
            <a:r>
              <a:rPr lang="ru-RU" b="1" i="1" dirty="0"/>
              <a:t>Бизнес процесът е дефинирана последователност от дейности в организацията, ангажиращи хора, оборудване, приложения, информация и други ресурси, с цел създаването на стойност (продукт или услуга за крайните потребители)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61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</a:t>
            </a:r>
            <a:r>
              <a:rPr lang="bg-BG" dirty="0" smtClean="0"/>
              <a:t>. Съвременната глобална бизнес среда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246984"/>
          </a:xfrm>
        </p:spPr>
        <p:txBody>
          <a:bodyPr/>
          <a:lstStyle/>
          <a:p>
            <a:pPr marL="514350" lvl="0" indent="-514350">
              <a:buNone/>
            </a:pPr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</a:p>
          <a:p>
            <a:pPr marL="514350" lvl="0" indent="-514350">
              <a:buNone/>
            </a:pPr>
            <a:r>
              <a:rPr lang="bg-BG" b="1" dirty="0" smtClean="0"/>
              <a:t>1.2. Информационна революция</a:t>
            </a:r>
          </a:p>
          <a:p>
            <a:pPr marL="514350" lvl="0" indent="-514350">
              <a:buNone/>
            </a:pPr>
            <a:r>
              <a:rPr lang="bg-BG" b="1" dirty="0" smtClean="0"/>
              <a:t>1.3. </a:t>
            </a:r>
            <a:r>
              <a:rPr lang="bg-BG" b="1" dirty="0" smtClean="0">
                <a:latin typeface="Cambria" pitchFamily="18" charset="0"/>
              </a:rPr>
              <a:t>"</a:t>
            </a:r>
            <a:r>
              <a:rPr lang="en-US" b="1" dirty="0" smtClean="0">
                <a:latin typeface="Cambria" pitchFamily="18" charset="0"/>
              </a:rPr>
              <a:t>Knowledge worker" </a:t>
            </a:r>
            <a:endParaRPr lang="bg-BG" b="1" dirty="0" smtClean="0">
              <a:latin typeface="Cambria" pitchFamily="18" charset="0"/>
            </a:endParaRPr>
          </a:p>
          <a:p>
            <a:pPr marL="514350" indent="-514350">
              <a:buNone/>
            </a:pPr>
            <a:r>
              <a:rPr lang="bg-BG" b="1" dirty="0" smtClean="0"/>
              <a:t>1.4. Ключови бизнес процеси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1679</TotalTime>
  <Words>6203</Words>
  <Application>Microsoft Office PowerPoint</Application>
  <PresentationFormat>On-screen Show (4:3)</PresentationFormat>
  <Paragraphs>726</Paragraphs>
  <Slides>68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SimSun</vt:lpstr>
      <vt:lpstr>Arial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Picture</vt:lpstr>
      <vt:lpstr>Организация, бизнес процеси и информационни системи</vt:lpstr>
      <vt:lpstr>Организация, бизнес процеси и информационни системи</vt:lpstr>
      <vt:lpstr>Организация, бизнес процеси и информационни системи</vt:lpstr>
      <vt:lpstr>Организация, бизнес процеси и информационни системи</vt:lpstr>
      <vt:lpstr>PowerPoint Presentation</vt:lpstr>
      <vt:lpstr>След запознаване с тази тема вие ще можете да:</vt:lpstr>
      <vt:lpstr>Бизнес процеси</vt:lpstr>
      <vt:lpstr>Бизнес процеси</vt:lpstr>
      <vt:lpstr>1. Съвременната глобална бизнес среда</vt:lpstr>
      <vt:lpstr>1.1. Глобална конкуренция</vt:lpstr>
      <vt:lpstr>1.2. Информационна  революция</vt:lpstr>
      <vt:lpstr>1.3. "Knowledge worker”</vt:lpstr>
      <vt:lpstr>1.3. "Knowledge worker”</vt:lpstr>
      <vt:lpstr>1.4. Ключови бизнес процеси (1)</vt:lpstr>
      <vt:lpstr>1.4. Ключови бизнес процеси (2)</vt:lpstr>
      <vt:lpstr>1.4. Ключови бизнес процеси (3)</vt:lpstr>
      <vt:lpstr>1.4. Ключови бизнес процеси (4)</vt:lpstr>
      <vt:lpstr>1.4. Ключови бизнес процеси (5)</vt:lpstr>
      <vt:lpstr>1.4. Ключови бизнес процеси (6)</vt:lpstr>
      <vt:lpstr>1.4. Ключови бизнес процеси (7)</vt:lpstr>
      <vt:lpstr>1.4. Ключови бизнес процеси (8)</vt:lpstr>
      <vt:lpstr>Организация, бизнес процеси и информационни системи</vt:lpstr>
      <vt:lpstr>2. Функционална организационна структура (1)</vt:lpstr>
      <vt:lpstr>2. Функционална организационна структура (2)</vt:lpstr>
      <vt:lpstr>2. Функционална организационна структура – основни дейности (3)</vt:lpstr>
      <vt:lpstr>2. Функционална организационна структура (4)</vt:lpstr>
      <vt:lpstr>2. Функционална организационна структура (5)</vt:lpstr>
      <vt:lpstr>2. Функционална организационна структура (6)</vt:lpstr>
      <vt:lpstr>2. Функционална организационна структура (7)</vt:lpstr>
      <vt:lpstr>2. Функционална организационна структура (8)</vt:lpstr>
      <vt:lpstr>2.1. Силоз ефекта</vt:lpstr>
      <vt:lpstr>PowerPoint Presentation</vt:lpstr>
      <vt:lpstr>2.2. Закъснения в изпълнението на процесите</vt:lpstr>
      <vt:lpstr>2.3. Излишък от запаси</vt:lpstr>
      <vt:lpstr>2.4. Липса на видимост на процесите в тяхната цялост</vt:lpstr>
      <vt:lpstr>2. Функционална организационна структура (10)</vt:lpstr>
      <vt:lpstr>2. Функционална организационна структура (11)</vt:lpstr>
      <vt:lpstr>2. Функционална организационна структура (12)</vt:lpstr>
      <vt:lpstr>2. Функционална организационна структура (12)</vt:lpstr>
      <vt:lpstr>Организация, бизнес процеси и информационни системи</vt:lpstr>
      <vt:lpstr>3.1. Данни, информация, знание</vt:lpstr>
      <vt:lpstr>3.2. Функционални информационни системи</vt:lpstr>
      <vt:lpstr>3.3. Системи в предприятието (1)</vt:lpstr>
      <vt:lpstr>3.3. Системи в предприятието (2)</vt:lpstr>
      <vt:lpstr>3.3. Системи в предприятието (3)</vt:lpstr>
      <vt:lpstr>3.3. Системи в предприятието (4)</vt:lpstr>
      <vt:lpstr>3.3. Системи в предприятието (5)</vt:lpstr>
      <vt:lpstr>Организация, бизнес процеси и информационни системи</vt:lpstr>
      <vt:lpstr>4. Потоци в бизнес процесите (1)</vt:lpstr>
      <vt:lpstr>4. Потоци в бизнес процесите (2)</vt:lpstr>
      <vt:lpstr>4. Потоци в бизнес процесите (3)</vt:lpstr>
      <vt:lpstr>4. Потоци в бизнес процесите (4)</vt:lpstr>
      <vt:lpstr>4. Потоци в бизнес процесите (5)</vt:lpstr>
      <vt:lpstr>Организация, бизнес процеси и информационни системи</vt:lpstr>
      <vt:lpstr>5. Ролята на ИС в организацията</vt:lpstr>
      <vt:lpstr>5.1. Изпълнение на процеса</vt:lpstr>
      <vt:lpstr>5.1. Изпълнение на процеса</vt:lpstr>
      <vt:lpstr>5.2. Събиране и складиране на данни за процесите</vt:lpstr>
      <vt:lpstr>5.3. Мониторинг на изпълнението на процеса</vt:lpstr>
      <vt:lpstr>5.3. Мониторинг на изпълнението на процеса</vt:lpstr>
      <vt:lpstr>5.3. Мониторинг на изпълнението на процеса</vt:lpstr>
      <vt:lpstr>Организация, бизнес процеси и информационни системи</vt:lpstr>
      <vt:lpstr>6. Финансовото въздействие на стъпките на процеса</vt:lpstr>
      <vt:lpstr>6. Финансовото въздействие на стъпките на процеса</vt:lpstr>
      <vt:lpstr>6. Финансовото въздействие на стъпките на процеса</vt:lpstr>
      <vt:lpstr>6. Финансовото въздействие на стъпките на процеса</vt:lpstr>
      <vt:lpstr>Обобщение Ключовите идеи на темата са:</vt:lpstr>
      <vt:lpstr>Обобщение Ключовите идеи на темата са: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Организация, бизнес процеси и информационни системи</dc:title>
  <dc:creator>User</dc:creator>
  <cp:lastModifiedBy>Petia Emilova</cp:lastModifiedBy>
  <cp:revision>192</cp:revision>
  <dcterms:created xsi:type="dcterms:W3CDTF">2012-02-12T14:06:47Z</dcterms:created>
  <dcterms:modified xsi:type="dcterms:W3CDTF">2015-03-16T08:06:38Z</dcterms:modified>
</cp:coreProperties>
</file>