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7" r:id="rId3"/>
    <p:sldId id="285" r:id="rId4"/>
    <p:sldId id="258" r:id="rId5"/>
    <p:sldId id="259" r:id="rId6"/>
    <p:sldId id="260" r:id="rId7"/>
    <p:sldId id="261" r:id="rId8"/>
    <p:sldId id="262" r:id="rId9"/>
    <p:sldId id="263" r:id="rId10"/>
    <p:sldId id="264" r:id="rId11"/>
    <p:sldId id="265" r:id="rId12"/>
    <p:sldId id="266" r:id="rId13"/>
    <p:sldId id="267" r:id="rId14"/>
    <p:sldId id="268" r:id="rId15"/>
    <p:sldId id="274" r:id="rId16"/>
    <p:sldId id="275" r:id="rId17"/>
    <p:sldId id="273" r:id="rId18"/>
    <p:sldId id="283" r:id="rId19"/>
    <p:sldId id="269" r:id="rId20"/>
    <p:sldId id="270" r:id="rId21"/>
    <p:sldId id="272" r:id="rId22"/>
    <p:sldId id="284" r:id="rId23"/>
    <p:sldId id="271" r:id="rId24"/>
    <p:sldId id="276" r:id="rId25"/>
    <p:sldId id="278" r:id="rId26"/>
    <p:sldId id="279" r:id="rId27"/>
    <p:sldId id="280" r:id="rId28"/>
    <p:sldId id="281" r:id="rId29"/>
    <p:sldId id="282" r:id="rId30"/>
    <p:sldId id="277" r:id="rId31"/>
    <p:sldId id="286" r:id="rId32"/>
    <p:sldId id="288" r:id="rId33"/>
    <p:sldId id="289" r:id="rId34"/>
    <p:sldId id="290" r:id="rId35"/>
    <p:sldId id="291" r:id="rId36"/>
    <p:sldId id="292" r:id="rId37"/>
    <p:sldId id="293" r:id="rId38"/>
    <p:sldId id="294" r:id="rId39"/>
    <p:sldId id="287"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32"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05ED5-8DFF-48E8-A818-66983B843E3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bg-BG"/>
        </a:p>
      </dgm:t>
    </dgm:pt>
    <dgm:pt modelId="{6C43E03F-BB00-4A2F-B59F-D8512A8B1370}">
      <dgm:prSet phldrT="[Text]"/>
      <dgm:spPr/>
      <dgm:t>
        <a:bodyPr/>
        <a:lstStyle/>
        <a:p>
          <a:r>
            <a:rPr lang="bg-BG" dirty="0"/>
            <a:t>Компания</a:t>
          </a:r>
        </a:p>
      </dgm:t>
    </dgm:pt>
    <dgm:pt modelId="{6A7D17AE-7028-41BA-B2D7-FC8090961844}" type="parTrans" cxnId="{E9C79592-60A2-4820-9EAC-4D911D1925B2}">
      <dgm:prSet/>
      <dgm:spPr/>
      <dgm:t>
        <a:bodyPr/>
        <a:lstStyle/>
        <a:p>
          <a:endParaRPr lang="bg-BG"/>
        </a:p>
      </dgm:t>
    </dgm:pt>
    <dgm:pt modelId="{07C71728-722A-4531-AB12-2863F3852159}" type="sibTrans" cxnId="{E9C79592-60A2-4820-9EAC-4D911D1925B2}">
      <dgm:prSet/>
      <dgm:spPr/>
      <dgm:t>
        <a:bodyPr/>
        <a:lstStyle/>
        <a:p>
          <a:endParaRPr lang="bg-BG"/>
        </a:p>
      </dgm:t>
    </dgm:pt>
    <dgm:pt modelId="{102B3E37-20FD-4147-AFF4-42C991495D6D}">
      <dgm:prSet phldrT="[Text]"/>
      <dgm:spPr/>
      <dgm:t>
        <a:bodyPr/>
        <a:lstStyle/>
        <a:p>
          <a:r>
            <a:rPr lang="bg-BG"/>
            <a:t>Операции по Продажби в ЕС</a:t>
          </a:r>
        </a:p>
      </dgm:t>
    </dgm:pt>
    <dgm:pt modelId="{5B0DF851-3197-435D-B0CA-C0039BF587A4}" type="parTrans" cxnId="{A469C76A-500B-4D68-B4AC-10C190923DDE}">
      <dgm:prSet/>
      <dgm:spPr/>
      <dgm:t>
        <a:bodyPr/>
        <a:lstStyle/>
        <a:p>
          <a:endParaRPr lang="bg-BG"/>
        </a:p>
      </dgm:t>
    </dgm:pt>
    <dgm:pt modelId="{AF1B9453-420B-4BF2-A32C-C48177226AC4}" type="sibTrans" cxnId="{A469C76A-500B-4D68-B4AC-10C190923DDE}">
      <dgm:prSet/>
      <dgm:spPr/>
      <dgm:t>
        <a:bodyPr/>
        <a:lstStyle/>
        <a:p>
          <a:endParaRPr lang="bg-BG"/>
        </a:p>
      </dgm:t>
    </dgm:pt>
    <dgm:pt modelId="{56A6F3D5-52E9-40E9-B7F9-F098D34F5D6E}">
      <dgm:prSet phldrT="[Text]"/>
      <dgm:spPr/>
      <dgm:t>
        <a:bodyPr/>
        <a:lstStyle/>
        <a:p>
          <a:r>
            <a:rPr lang="bg-BG"/>
            <a:t>Операции по Продажби в Северна Америка</a:t>
          </a:r>
        </a:p>
      </dgm:t>
    </dgm:pt>
    <dgm:pt modelId="{E8FDA579-E0C6-4597-BF19-53402FA891AC}" type="parTrans" cxnId="{695761F3-6299-4CCE-B2A5-BFB07D73E8E8}">
      <dgm:prSet/>
      <dgm:spPr/>
      <dgm:t>
        <a:bodyPr/>
        <a:lstStyle/>
        <a:p>
          <a:endParaRPr lang="bg-BG"/>
        </a:p>
      </dgm:t>
    </dgm:pt>
    <dgm:pt modelId="{4C8F305A-18D8-444E-B6B7-E794E00CF7E0}" type="sibTrans" cxnId="{695761F3-6299-4CCE-B2A5-BFB07D73E8E8}">
      <dgm:prSet/>
      <dgm:spPr/>
      <dgm:t>
        <a:bodyPr/>
        <a:lstStyle/>
        <a:p>
          <a:endParaRPr lang="bg-BG"/>
        </a:p>
      </dgm:t>
    </dgm:pt>
    <dgm:pt modelId="{0A2A8315-939A-40D9-8C58-8456F08D3A95}">
      <dgm:prSet phldrT="[Text]"/>
      <dgm:spPr/>
      <dgm:t>
        <a:bodyPr/>
        <a:lstStyle/>
        <a:p>
          <a:r>
            <a:rPr lang="bg-BG"/>
            <a:t>Глобални операции по Производство</a:t>
          </a:r>
        </a:p>
      </dgm:t>
    </dgm:pt>
    <dgm:pt modelId="{9F1C2FA5-4219-4A08-95B8-BF907E6F5E04}" type="parTrans" cxnId="{96C41F45-4C35-4E4E-81BC-D545AC227A0B}">
      <dgm:prSet/>
      <dgm:spPr/>
      <dgm:t>
        <a:bodyPr/>
        <a:lstStyle/>
        <a:p>
          <a:endParaRPr lang="bg-BG"/>
        </a:p>
      </dgm:t>
    </dgm:pt>
    <dgm:pt modelId="{99498E95-30F2-4F07-AF3C-CDA37A6F4CBE}" type="sibTrans" cxnId="{96C41F45-4C35-4E4E-81BC-D545AC227A0B}">
      <dgm:prSet/>
      <dgm:spPr/>
      <dgm:t>
        <a:bodyPr/>
        <a:lstStyle/>
        <a:p>
          <a:endParaRPr lang="bg-BG"/>
        </a:p>
      </dgm:t>
    </dgm:pt>
    <dgm:pt modelId="{471D7B15-DAB9-4F35-B60B-24501B5D6FEE}">
      <dgm:prSet/>
      <dgm:spPr/>
      <dgm:t>
        <a:bodyPr/>
        <a:lstStyle/>
        <a:p>
          <a:r>
            <a:rPr lang="bg-BG"/>
            <a:t>Складова девизия</a:t>
          </a:r>
        </a:p>
      </dgm:t>
    </dgm:pt>
    <dgm:pt modelId="{F709DE16-4F37-4D14-B4CC-91D2CAB63C6A}" type="parTrans" cxnId="{AD26733E-688D-4A1B-BD38-93EE1FF5F4E9}">
      <dgm:prSet/>
      <dgm:spPr/>
      <dgm:t>
        <a:bodyPr/>
        <a:lstStyle/>
        <a:p>
          <a:endParaRPr lang="bg-BG"/>
        </a:p>
      </dgm:t>
    </dgm:pt>
    <dgm:pt modelId="{CE6D9316-BE68-4359-92F4-36F9FA490779}" type="sibTrans" cxnId="{AD26733E-688D-4A1B-BD38-93EE1FF5F4E9}">
      <dgm:prSet/>
      <dgm:spPr/>
      <dgm:t>
        <a:bodyPr/>
        <a:lstStyle/>
        <a:p>
          <a:endParaRPr lang="bg-BG"/>
        </a:p>
      </dgm:t>
    </dgm:pt>
    <dgm:pt modelId="{5B7637C8-D08A-484B-A181-5516D5BD3FC8}">
      <dgm:prSet/>
      <dgm:spPr/>
      <dgm:t>
        <a:bodyPr/>
        <a:lstStyle/>
        <a:p>
          <a:r>
            <a:rPr lang="bg-BG"/>
            <a:t>Девизия - търговия на дребно</a:t>
          </a:r>
        </a:p>
      </dgm:t>
    </dgm:pt>
    <dgm:pt modelId="{9B8E8231-A53D-4A88-8368-4BB13FB3B052}" type="parTrans" cxnId="{CE53D37B-2080-4681-9E5A-88DC9D0D8E00}">
      <dgm:prSet/>
      <dgm:spPr/>
      <dgm:t>
        <a:bodyPr/>
        <a:lstStyle/>
        <a:p>
          <a:endParaRPr lang="bg-BG"/>
        </a:p>
      </dgm:t>
    </dgm:pt>
    <dgm:pt modelId="{C27C03A5-211D-45B3-9252-488BBC3F684C}" type="sibTrans" cxnId="{CE53D37B-2080-4681-9E5A-88DC9D0D8E00}">
      <dgm:prSet/>
      <dgm:spPr/>
      <dgm:t>
        <a:bodyPr/>
        <a:lstStyle/>
        <a:p>
          <a:endParaRPr lang="bg-BG"/>
        </a:p>
      </dgm:t>
    </dgm:pt>
    <dgm:pt modelId="{C46EE7F2-2819-4770-888C-8582B806AE2D}">
      <dgm:prSet/>
      <dgm:spPr/>
      <dgm:t>
        <a:bodyPr/>
        <a:lstStyle/>
        <a:p>
          <a:r>
            <a:rPr lang="bg-BG"/>
            <a:t>Складова девизия</a:t>
          </a:r>
        </a:p>
      </dgm:t>
    </dgm:pt>
    <dgm:pt modelId="{A2AC1574-AA00-4F4C-97C9-5526188E02C9}" type="parTrans" cxnId="{492E4D9D-BCE2-4838-BC85-A96F2ADB0D5F}">
      <dgm:prSet/>
      <dgm:spPr/>
      <dgm:t>
        <a:bodyPr/>
        <a:lstStyle/>
        <a:p>
          <a:endParaRPr lang="bg-BG"/>
        </a:p>
      </dgm:t>
    </dgm:pt>
    <dgm:pt modelId="{6E749CD4-0A8A-4F2E-9D28-C56DB303582D}" type="sibTrans" cxnId="{492E4D9D-BCE2-4838-BC85-A96F2ADB0D5F}">
      <dgm:prSet/>
      <dgm:spPr/>
      <dgm:t>
        <a:bodyPr/>
        <a:lstStyle/>
        <a:p>
          <a:endParaRPr lang="bg-BG"/>
        </a:p>
      </dgm:t>
    </dgm:pt>
    <dgm:pt modelId="{4778BA4A-BB19-4DD1-BCEF-16AFAE5D328A}">
      <dgm:prSet/>
      <dgm:spPr/>
      <dgm:t>
        <a:bodyPr/>
        <a:lstStyle/>
        <a:p>
          <a:r>
            <a:rPr lang="bg-BG"/>
            <a:t>Девизия - търговия на дребно</a:t>
          </a:r>
        </a:p>
      </dgm:t>
    </dgm:pt>
    <dgm:pt modelId="{64D58A6D-0AAC-4381-A3B9-9694D6C45225}" type="parTrans" cxnId="{6BD306F2-7700-4FF3-BF9D-BE5F9B5926E9}">
      <dgm:prSet/>
      <dgm:spPr/>
      <dgm:t>
        <a:bodyPr/>
        <a:lstStyle/>
        <a:p>
          <a:endParaRPr lang="bg-BG"/>
        </a:p>
      </dgm:t>
    </dgm:pt>
    <dgm:pt modelId="{BE9DB24F-91E9-41AF-B857-7C0670574B3C}" type="sibTrans" cxnId="{6BD306F2-7700-4FF3-BF9D-BE5F9B5926E9}">
      <dgm:prSet/>
      <dgm:spPr/>
      <dgm:t>
        <a:bodyPr/>
        <a:lstStyle/>
        <a:p>
          <a:endParaRPr lang="bg-BG"/>
        </a:p>
      </dgm:t>
    </dgm:pt>
    <dgm:pt modelId="{28227410-B591-4338-BA71-FE1C7FC4A27F}">
      <dgm:prSet/>
      <dgm:spPr/>
      <dgm:t>
        <a:bodyPr/>
        <a:lstStyle/>
        <a:p>
          <a:r>
            <a:rPr lang="bg-BG"/>
            <a:t>Продажби през Интернет</a:t>
          </a:r>
        </a:p>
      </dgm:t>
    </dgm:pt>
    <dgm:pt modelId="{C7CB0DAC-D624-4842-B10A-49A4B66BC417}" type="parTrans" cxnId="{D458F62F-FA6F-439A-8D72-02CD3249E3AF}">
      <dgm:prSet/>
      <dgm:spPr/>
      <dgm:t>
        <a:bodyPr/>
        <a:lstStyle/>
        <a:p>
          <a:endParaRPr lang="bg-BG"/>
        </a:p>
      </dgm:t>
    </dgm:pt>
    <dgm:pt modelId="{DB396E31-0932-4AA2-8C5F-8BFEE0029759}" type="sibTrans" cxnId="{D458F62F-FA6F-439A-8D72-02CD3249E3AF}">
      <dgm:prSet/>
      <dgm:spPr/>
      <dgm:t>
        <a:bodyPr/>
        <a:lstStyle/>
        <a:p>
          <a:endParaRPr lang="bg-BG"/>
        </a:p>
      </dgm:t>
    </dgm:pt>
    <dgm:pt modelId="{5E649788-9728-412C-8AB1-AAE0B8BA61E9}">
      <dgm:prSet/>
      <dgm:spPr/>
      <dgm:t>
        <a:bodyPr/>
        <a:lstStyle/>
        <a:p>
          <a:r>
            <a:rPr lang="bg-BG"/>
            <a:t>Завод в Китай</a:t>
          </a:r>
        </a:p>
      </dgm:t>
    </dgm:pt>
    <dgm:pt modelId="{36BED524-A046-4198-B17A-F9CACEE0FBAC}" type="parTrans" cxnId="{2110518E-7866-4B7D-813A-BE85F75FA6AA}">
      <dgm:prSet/>
      <dgm:spPr/>
      <dgm:t>
        <a:bodyPr/>
        <a:lstStyle/>
        <a:p>
          <a:endParaRPr lang="bg-BG"/>
        </a:p>
      </dgm:t>
    </dgm:pt>
    <dgm:pt modelId="{39A01C81-80D0-4675-A6B3-C43657BBBC2D}" type="sibTrans" cxnId="{2110518E-7866-4B7D-813A-BE85F75FA6AA}">
      <dgm:prSet/>
      <dgm:spPr/>
      <dgm:t>
        <a:bodyPr/>
        <a:lstStyle/>
        <a:p>
          <a:endParaRPr lang="bg-BG"/>
        </a:p>
      </dgm:t>
    </dgm:pt>
    <dgm:pt modelId="{BD838333-14D1-4799-A14D-88DE5B0F2FDB}">
      <dgm:prSet/>
      <dgm:spPr/>
      <dgm:t>
        <a:bodyPr/>
        <a:lstStyle/>
        <a:p>
          <a:r>
            <a:rPr lang="bg-BG" dirty="0"/>
            <a:t>Завод в Южна Америка</a:t>
          </a:r>
        </a:p>
      </dgm:t>
    </dgm:pt>
    <dgm:pt modelId="{2C81C368-659E-4109-916E-E763C434CEDC}" type="parTrans" cxnId="{8F939FB3-A3AA-4214-849E-1AC2C64B0376}">
      <dgm:prSet/>
      <dgm:spPr/>
      <dgm:t>
        <a:bodyPr/>
        <a:lstStyle/>
        <a:p>
          <a:endParaRPr lang="bg-BG"/>
        </a:p>
      </dgm:t>
    </dgm:pt>
    <dgm:pt modelId="{A4F08C24-86C7-427C-BBCD-8DD0F3DEA9AF}" type="sibTrans" cxnId="{8F939FB3-A3AA-4214-849E-1AC2C64B0376}">
      <dgm:prSet/>
      <dgm:spPr/>
      <dgm:t>
        <a:bodyPr/>
        <a:lstStyle/>
        <a:p>
          <a:endParaRPr lang="bg-BG"/>
        </a:p>
      </dgm:t>
    </dgm:pt>
    <dgm:pt modelId="{E1290678-ADAA-4B10-8362-549DACE6CCFE}">
      <dgm:prSet/>
      <dgm:spPr/>
      <dgm:t>
        <a:bodyPr/>
        <a:lstStyle/>
        <a:p>
          <a:r>
            <a:rPr lang="bg-BG"/>
            <a:t>Завод в Индия</a:t>
          </a:r>
        </a:p>
      </dgm:t>
    </dgm:pt>
    <dgm:pt modelId="{973E429F-A169-4286-8211-E674B79A50C2}" type="parTrans" cxnId="{B63B33CC-374E-48E1-9664-FC1F84999810}">
      <dgm:prSet/>
      <dgm:spPr/>
      <dgm:t>
        <a:bodyPr/>
        <a:lstStyle/>
        <a:p>
          <a:endParaRPr lang="bg-BG"/>
        </a:p>
      </dgm:t>
    </dgm:pt>
    <dgm:pt modelId="{051301FD-EEBE-4D79-BCAC-35AE23061F78}" type="sibTrans" cxnId="{B63B33CC-374E-48E1-9664-FC1F84999810}">
      <dgm:prSet/>
      <dgm:spPr/>
      <dgm:t>
        <a:bodyPr/>
        <a:lstStyle/>
        <a:p>
          <a:endParaRPr lang="bg-BG"/>
        </a:p>
      </dgm:t>
    </dgm:pt>
    <dgm:pt modelId="{21CB4DC3-C4A3-4217-B42C-3FADDE1B8FA4}" type="pres">
      <dgm:prSet presAssocID="{35905ED5-8DFF-48E8-A818-66983B843E3A}" presName="hierChild1" presStyleCnt="0">
        <dgm:presLayoutVars>
          <dgm:orgChart val="1"/>
          <dgm:chPref val="1"/>
          <dgm:dir/>
          <dgm:animOne val="branch"/>
          <dgm:animLvl val="lvl"/>
          <dgm:resizeHandles/>
        </dgm:presLayoutVars>
      </dgm:prSet>
      <dgm:spPr/>
      <dgm:t>
        <a:bodyPr/>
        <a:lstStyle/>
        <a:p>
          <a:endParaRPr lang="bg-BG"/>
        </a:p>
      </dgm:t>
    </dgm:pt>
    <dgm:pt modelId="{542C2FFC-60DC-4D44-9C2A-51353F4E9625}" type="pres">
      <dgm:prSet presAssocID="{6C43E03F-BB00-4A2F-B59F-D8512A8B1370}" presName="hierRoot1" presStyleCnt="0">
        <dgm:presLayoutVars>
          <dgm:hierBranch val="init"/>
        </dgm:presLayoutVars>
      </dgm:prSet>
      <dgm:spPr/>
    </dgm:pt>
    <dgm:pt modelId="{5D371E71-A1A5-4F24-AA3E-DD99B68FDB91}" type="pres">
      <dgm:prSet presAssocID="{6C43E03F-BB00-4A2F-B59F-D8512A8B1370}" presName="rootComposite1" presStyleCnt="0"/>
      <dgm:spPr/>
    </dgm:pt>
    <dgm:pt modelId="{B3470F81-8A49-4F48-88AB-8E178BB5C8D3}" type="pres">
      <dgm:prSet presAssocID="{6C43E03F-BB00-4A2F-B59F-D8512A8B1370}" presName="rootText1" presStyleLbl="node0" presStyleIdx="0" presStyleCnt="1">
        <dgm:presLayoutVars>
          <dgm:chPref val="3"/>
        </dgm:presLayoutVars>
      </dgm:prSet>
      <dgm:spPr/>
      <dgm:t>
        <a:bodyPr/>
        <a:lstStyle/>
        <a:p>
          <a:endParaRPr lang="bg-BG"/>
        </a:p>
      </dgm:t>
    </dgm:pt>
    <dgm:pt modelId="{B73B55D7-94A5-4481-9929-CE2A67B4E671}" type="pres">
      <dgm:prSet presAssocID="{6C43E03F-BB00-4A2F-B59F-D8512A8B1370}" presName="rootConnector1" presStyleLbl="node1" presStyleIdx="0" presStyleCnt="0"/>
      <dgm:spPr/>
      <dgm:t>
        <a:bodyPr/>
        <a:lstStyle/>
        <a:p>
          <a:endParaRPr lang="bg-BG"/>
        </a:p>
      </dgm:t>
    </dgm:pt>
    <dgm:pt modelId="{48047DF5-8DC2-49D6-8F25-2684DA04823D}" type="pres">
      <dgm:prSet presAssocID="{6C43E03F-BB00-4A2F-B59F-D8512A8B1370}" presName="hierChild2" presStyleCnt="0"/>
      <dgm:spPr/>
    </dgm:pt>
    <dgm:pt modelId="{0E6A4ED0-52DA-4431-9293-C92DEAB1F923}" type="pres">
      <dgm:prSet presAssocID="{5B0DF851-3197-435D-B0CA-C0039BF587A4}" presName="Name37" presStyleLbl="parChTrans1D2" presStyleIdx="0" presStyleCnt="3"/>
      <dgm:spPr/>
      <dgm:t>
        <a:bodyPr/>
        <a:lstStyle/>
        <a:p>
          <a:endParaRPr lang="bg-BG"/>
        </a:p>
      </dgm:t>
    </dgm:pt>
    <dgm:pt modelId="{0B553417-7A40-488A-9A4A-0757F0046976}" type="pres">
      <dgm:prSet presAssocID="{102B3E37-20FD-4147-AFF4-42C991495D6D}" presName="hierRoot2" presStyleCnt="0">
        <dgm:presLayoutVars>
          <dgm:hierBranch val="init"/>
        </dgm:presLayoutVars>
      </dgm:prSet>
      <dgm:spPr/>
    </dgm:pt>
    <dgm:pt modelId="{69C12F00-117C-4C20-8261-86724DCC8AEA}" type="pres">
      <dgm:prSet presAssocID="{102B3E37-20FD-4147-AFF4-42C991495D6D}" presName="rootComposite" presStyleCnt="0"/>
      <dgm:spPr/>
    </dgm:pt>
    <dgm:pt modelId="{C47E7739-E615-4DFC-B1C0-0593E97A9808}" type="pres">
      <dgm:prSet presAssocID="{102B3E37-20FD-4147-AFF4-42C991495D6D}" presName="rootText" presStyleLbl="node2" presStyleIdx="0" presStyleCnt="3">
        <dgm:presLayoutVars>
          <dgm:chPref val="3"/>
        </dgm:presLayoutVars>
      </dgm:prSet>
      <dgm:spPr/>
      <dgm:t>
        <a:bodyPr/>
        <a:lstStyle/>
        <a:p>
          <a:endParaRPr lang="bg-BG"/>
        </a:p>
      </dgm:t>
    </dgm:pt>
    <dgm:pt modelId="{53304A66-A908-4343-A9C8-6FA977AFF2C8}" type="pres">
      <dgm:prSet presAssocID="{102B3E37-20FD-4147-AFF4-42C991495D6D}" presName="rootConnector" presStyleLbl="node2" presStyleIdx="0" presStyleCnt="3"/>
      <dgm:spPr/>
      <dgm:t>
        <a:bodyPr/>
        <a:lstStyle/>
        <a:p>
          <a:endParaRPr lang="bg-BG"/>
        </a:p>
      </dgm:t>
    </dgm:pt>
    <dgm:pt modelId="{0A87FE0E-FCA8-4D0A-9627-026A561BE138}" type="pres">
      <dgm:prSet presAssocID="{102B3E37-20FD-4147-AFF4-42C991495D6D}" presName="hierChild4" presStyleCnt="0"/>
      <dgm:spPr/>
    </dgm:pt>
    <dgm:pt modelId="{0E234A39-D411-4A5C-8BC2-1FDFB01739DD}" type="pres">
      <dgm:prSet presAssocID="{F709DE16-4F37-4D14-B4CC-91D2CAB63C6A}" presName="Name37" presStyleLbl="parChTrans1D3" presStyleIdx="0" presStyleCnt="8"/>
      <dgm:spPr/>
      <dgm:t>
        <a:bodyPr/>
        <a:lstStyle/>
        <a:p>
          <a:endParaRPr lang="bg-BG"/>
        </a:p>
      </dgm:t>
    </dgm:pt>
    <dgm:pt modelId="{E1AFAE5A-FAD7-4386-9BD8-1EC068188928}" type="pres">
      <dgm:prSet presAssocID="{471D7B15-DAB9-4F35-B60B-24501B5D6FEE}" presName="hierRoot2" presStyleCnt="0">
        <dgm:presLayoutVars>
          <dgm:hierBranch val="init"/>
        </dgm:presLayoutVars>
      </dgm:prSet>
      <dgm:spPr/>
    </dgm:pt>
    <dgm:pt modelId="{9F7570BB-4C15-44CD-BF3D-E9B4AED0D410}" type="pres">
      <dgm:prSet presAssocID="{471D7B15-DAB9-4F35-B60B-24501B5D6FEE}" presName="rootComposite" presStyleCnt="0"/>
      <dgm:spPr/>
    </dgm:pt>
    <dgm:pt modelId="{5D6960F7-0FB5-43B6-8522-55BF4377D866}" type="pres">
      <dgm:prSet presAssocID="{471D7B15-DAB9-4F35-B60B-24501B5D6FEE}" presName="rootText" presStyleLbl="node3" presStyleIdx="0" presStyleCnt="8">
        <dgm:presLayoutVars>
          <dgm:chPref val="3"/>
        </dgm:presLayoutVars>
      </dgm:prSet>
      <dgm:spPr/>
      <dgm:t>
        <a:bodyPr/>
        <a:lstStyle/>
        <a:p>
          <a:endParaRPr lang="bg-BG"/>
        </a:p>
      </dgm:t>
    </dgm:pt>
    <dgm:pt modelId="{5692D223-ABD8-4610-A861-FBD80FDD75E9}" type="pres">
      <dgm:prSet presAssocID="{471D7B15-DAB9-4F35-B60B-24501B5D6FEE}" presName="rootConnector" presStyleLbl="node3" presStyleIdx="0" presStyleCnt="8"/>
      <dgm:spPr/>
      <dgm:t>
        <a:bodyPr/>
        <a:lstStyle/>
        <a:p>
          <a:endParaRPr lang="bg-BG"/>
        </a:p>
      </dgm:t>
    </dgm:pt>
    <dgm:pt modelId="{7E0EAB6A-B00A-4151-A6B7-6ED8D1116FC7}" type="pres">
      <dgm:prSet presAssocID="{471D7B15-DAB9-4F35-B60B-24501B5D6FEE}" presName="hierChild4" presStyleCnt="0"/>
      <dgm:spPr/>
    </dgm:pt>
    <dgm:pt modelId="{8AECE374-A282-4784-B25F-1017EF3641CB}" type="pres">
      <dgm:prSet presAssocID="{471D7B15-DAB9-4F35-B60B-24501B5D6FEE}" presName="hierChild5" presStyleCnt="0"/>
      <dgm:spPr/>
    </dgm:pt>
    <dgm:pt modelId="{FF394E8B-2E74-4759-80ED-A75486EE84ED}" type="pres">
      <dgm:prSet presAssocID="{9B8E8231-A53D-4A88-8368-4BB13FB3B052}" presName="Name37" presStyleLbl="parChTrans1D3" presStyleIdx="1" presStyleCnt="8"/>
      <dgm:spPr/>
      <dgm:t>
        <a:bodyPr/>
        <a:lstStyle/>
        <a:p>
          <a:endParaRPr lang="bg-BG"/>
        </a:p>
      </dgm:t>
    </dgm:pt>
    <dgm:pt modelId="{4CD6D1ED-B6A8-4066-8D48-B42C2E79FC05}" type="pres">
      <dgm:prSet presAssocID="{5B7637C8-D08A-484B-A181-5516D5BD3FC8}" presName="hierRoot2" presStyleCnt="0">
        <dgm:presLayoutVars>
          <dgm:hierBranch val="init"/>
        </dgm:presLayoutVars>
      </dgm:prSet>
      <dgm:spPr/>
    </dgm:pt>
    <dgm:pt modelId="{10ED99AC-732B-431B-BDBA-294EC5578EC0}" type="pres">
      <dgm:prSet presAssocID="{5B7637C8-D08A-484B-A181-5516D5BD3FC8}" presName="rootComposite" presStyleCnt="0"/>
      <dgm:spPr/>
    </dgm:pt>
    <dgm:pt modelId="{FCAFC201-8CD7-4650-BCE6-93A004596F34}" type="pres">
      <dgm:prSet presAssocID="{5B7637C8-D08A-484B-A181-5516D5BD3FC8}" presName="rootText" presStyleLbl="node3" presStyleIdx="1" presStyleCnt="8">
        <dgm:presLayoutVars>
          <dgm:chPref val="3"/>
        </dgm:presLayoutVars>
      </dgm:prSet>
      <dgm:spPr/>
      <dgm:t>
        <a:bodyPr/>
        <a:lstStyle/>
        <a:p>
          <a:endParaRPr lang="bg-BG"/>
        </a:p>
      </dgm:t>
    </dgm:pt>
    <dgm:pt modelId="{7E2D87C6-1B3E-48B5-B2B7-3BCC10A253A8}" type="pres">
      <dgm:prSet presAssocID="{5B7637C8-D08A-484B-A181-5516D5BD3FC8}" presName="rootConnector" presStyleLbl="node3" presStyleIdx="1" presStyleCnt="8"/>
      <dgm:spPr/>
      <dgm:t>
        <a:bodyPr/>
        <a:lstStyle/>
        <a:p>
          <a:endParaRPr lang="bg-BG"/>
        </a:p>
      </dgm:t>
    </dgm:pt>
    <dgm:pt modelId="{3A72B125-32F0-4769-97B1-7DAB4D9ACE7F}" type="pres">
      <dgm:prSet presAssocID="{5B7637C8-D08A-484B-A181-5516D5BD3FC8}" presName="hierChild4" presStyleCnt="0"/>
      <dgm:spPr/>
    </dgm:pt>
    <dgm:pt modelId="{010031A8-ABC2-40B0-B64A-73FEB03080B7}" type="pres">
      <dgm:prSet presAssocID="{5B7637C8-D08A-484B-A181-5516D5BD3FC8}" presName="hierChild5" presStyleCnt="0"/>
      <dgm:spPr/>
    </dgm:pt>
    <dgm:pt modelId="{1244A8A7-3F0A-4E79-AD29-E1DB47D7F946}" type="pres">
      <dgm:prSet presAssocID="{102B3E37-20FD-4147-AFF4-42C991495D6D}" presName="hierChild5" presStyleCnt="0"/>
      <dgm:spPr/>
    </dgm:pt>
    <dgm:pt modelId="{8D4EE2D8-2EE4-45BF-B51D-CB390819E8C1}" type="pres">
      <dgm:prSet presAssocID="{E8FDA579-E0C6-4597-BF19-53402FA891AC}" presName="Name37" presStyleLbl="parChTrans1D2" presStyleIdx="1" presStyleCnt="3"/>
      <dgm:spPr/>
      <dgm:t>
        <a:bodyPr/>
        <a:lstStyle/>
        <a:p>
          <a:endParaRPr lang="bg-BG"/>
        </a:p>
      </dgm:t>
    </dgm:pt>
    <dgm:pt modelId="{371B467C-92AD-4445-B5FA-DFCA44E68315}" type="pres">
      <dgm:prSet presAssocID="{56A6F3D5-52E9-40E9-B7F9-F098D34F5D6E}" presName="hierRoot2" presStyleCnt="0">
        <dgm:presLayoutVars>
          <dgm:hierBranch val="init"/>
        </dgm:presLayoutVars>
      </dgm:prSet>
      <dgm:spPr/>
    </dgm:pt>
    <dgm:pt modelId="{DC8694F8-26D3-4037-92A3-0E92CBF1B78D}" type="pres">
      <dgm:prSet presAssocID="{56A6F3D5-52E9-40E9-B7F9-F098D34F5D6E}" presName="rootComposite" presStyleCnt="0"/>
      <dgm:spPr/>
    </dgm:pt>
    <dgm:pt modelId="{C69CBB52-F143-4E0D-AA73-D517F5330E14}" type="pres">
      <dgm:prSet presAssocID="{56A6F3D5-52E9-40E9-B7F9-F098D34F5D6E}" presName="rootText" presStyleLbl="node2" presStyleIdx="1" presStyleCnt="3">
        <dgm:presLayoutVars>
          <dgm:chPref val="3"/>
        </dgm:presLayoutVars>
      </dgm:prSet>
      <dgm:spPr/>
      <dgm:t>
        <a:bodyPr/>
        <a:lstStyle/>
        <a:p>
          <a:endParaRPr lang="bg-BG"/>
        </a:p>
      </dgm:t>
    </dgm:pt>
    <dgm:pt modelId="{2131461D-0067-4DE3-B5B6-0E5B728833DE}" type="pres">
      <dgm:prSet presAssocID="{56A6F3D5-52E9-40E9-B7F9-F098D34F5D6E}" presName="rootConnector" presStyleLbl="node2" presStyleIdx="1" presStyleCnt="3"/>
      <dgm:spPr/>
      <dgm:t>
        <a:bodyPr/>
        <a:lstStyle/>
        <a:p>
          <a:endParaRPr lang="bg-BG"/>
        </a:p>
      </dgm:t>
    </dgm:pt>
    <dgm:pt modelId="{CBF88DDE-5A51-4A24-B984-321F6A15B3FA}" type="pres">
      <dgm:prSet presAssocID="{56A6F3D5-52E9-40E9-B7F9-F098D34F5D6E}" presName="hierChild4" presStyleCnt="0"/>
      <dgm:spPr/>
    </dgm:pt>
    <dgm:pt modelId="{4BFA5E07-E05D-437F-BD59-3BD2B6CB27F8}" type="pres">
      <dgm:prSet presAssocID="{A2AC1574-AA00-4F4C-97C9-5526188E02C9}" presName="Name37" presStyleLbl="parChTrans1D3" presStyleIdx="2" presStyleCnt="8"/>
      <dgm:spPr/>
      <dgm:t>
        <a:bodyPr/>
        <a:lstStyle/>
        <a:p>
          <a:endParaRPr lang="bg-BG"/>
        </a:p>
      </dgm:t>
    </dgm:pt>
    <dgm:pt modelId="{23C3EBCD-F6AD-4AB4-965C-92E370B7950F}" type="pres">
      <dgm:prSet presAssocID="{C46EE7F2-2819-4770-888C-8582B806AE2D}" presName="hierRoot2" presStyleCnt="0">
        <dgm:presLayoutVars>
          <dgm:hierBranch val="init"/>
        </dgm:presLayoutVars>
      </dgm:prSet>
      <dgm:spPr/>
    </dgm:pt>
    <dgm:pt modelId="{7E6074A2-09E5-4371-AE14-31406BA6ADA7}" type="pres">
      <dgm:prSet presAssocID="{C46EE7F2-2819-4770-888C-8582B806AE2D}" presName="rootComposite" presStyleCnt="0"/>
      <dgm:spPr/>
    </dgm:pt>
    <dgm:pt modelId="{3D76823B-FE2A-4849-AAF8-E953C9C14DF2}" type="pres">
      <dgm:prSet presAssocID="{C46EE7F2-2819-4770-888C-8582B806AE2D}" presName="rootText" presStyleLbl="node3" presStyleIdx="2" presStyleCnt="8">
        <dgm:presLayoutVars>
          <dgm:chPref val="3"/>
        </dgm:presLayoutVars>
      </dgm:prSet>
      <dgm:spPr/>
      <dgm:t>
        <a:bodyPr/>
        <a:lstStyle/>
        <a:p>
          <a:endParaRPr lang="bg-BG"/>
        </a:p>
      </dgm:t>
    </dgm:pt>
    <dgm:pt modelId="{C63F78D6-A381-498D-B5E1-E80729C4D561}" type="pres">
      <dgm:prSet presAssocID="{C46EE7F2-2819-4770-888C-8582B806AE2D}" presName="rootConnector" presStyleLbl="node3" presStyleIdx="2" presStyleCnt="8"/>
      <dgm:spPr/>
      <dgm:t>
        <a:bodyPr/>
        <a:lstStyle/>
        <a:p>
          <a:endParaRPr lang="bg-BG"/>
        </a:p>
      </dgm:t>
    </dgm:pt>
    <dgm:pt modelId="{65021FC0-3CC3-4098-9C67-2CCA56D8B5CC}" type="pres">
      <dgm:prSet presAssocID="{C46EE7F2-2819-4770-888C-8582B806AE2D}" presName="hierChild4" presStyleCnt="0"/>
      <dgm:spPr/>
    </dgm:pt>
    <dgm:pt modelId="{80EC2A0B-7F54-47F8-9267-180E3D57A4E9}" type="pres">
      <dgm:prSet presAssocID="{C46EE7F2-2819-4770-888C-8582B806AE2D}" presName="hierChild5" presStyleCnt="0"/>
      <dgm:spPr/>
    </dgm:pt>
    <dgm:pt modelId="{8528BEC2-10DC-429F-9EA5-CF2895CA6DE4}" type="pres">
      <dgm:prSet presAssocID="{64D58A6D-0AAC-4381-A3B9-9694D6C45225}" presName="Name37" presStyleLbl="parChTrans1D3" presStyleIdx="3" presStyleCnt="8"/>
      <dgm:spPr/>
      <dgm:t>
        <a:bodyPr/>
        <a:lstStyle/>
        <a:p>
          <a:endParaRPr lang="bg-BG"/>
        </a:p>
      </dgm:t>
    </dgm:pt>
    <dgm:pt modelId="{10C0F55A-0A1E-430B-B5F1-09590DABC552}" type="pres">
      <dgm:prSet presAssocID="{4778BA4A-BB19-4DD1-BCEF-16AFAE5D328A}" presName="hierRoot2" presStyleCnt="0">
        <dgm:presLayoutVars>
          <dgm:hierBranch val="init"/>
        </dgm:presLayoutVars>
      </dgm:prSet>
      <dgm:spPr/>
    </dgm:pt>
    <dgm:pt modelId="{DB748242-DA7A-40AF-81C1-F9C6FB705551}" type="pres">
      <dgm:prSet presAssocID="{4778BA4A-BB19-4DD1-BCEF-16AFAE5D328A}" presName="rootComposite" presStyleCnt="0"/>
      <dgm:spPr/>
    </dgm:pt>
    <dgm:pt modelId="{F5FED414-A35E-4F6D-9733-11140CDE96E0}" type="pres">
      <dgm:prSet presAssocID="{4778BA4A-BB19-4DD1-BCEF-16AFAE5D328A}" presName="rootText" presStyleLbl="node3" presStyleIdx="3" presStyleCnt="8">
        <dgm:presLayoutVars>
          <dgm:chPref val="3"/>
        </dgm:presLayoutVars>
      </dgm:prSet>
      <dgm:spPr/>
      <dgm:t>
        <a:bodyPr/>
        <a:lstStyle/>
        <a:p>
          <a:endParaRPr lang="bg-BG"/>
        </a:p>
      </dgm:t>
    </dgm:pt>
    <dgm:pt modelId="{D9752A82-B60C-4EEA-B8D8-5D6ED72A0013}" type="pres">
      <dgm:prSet presAssocID="{4778BA4A-BB19-4DD1-BCEF-16AFAE5D328A}" presName="rootConnector" presStyleLbl="node3" presStyleIdx="3" presStyleCnt="8"/>
      <dgm:spPr/>
      <dgm:t>
        <a:bodyPr/>
        <a:lstStyle/>
        <a:p>
          <a:endParaRPr lang="bg-BG"/>
        </a:p>
      </dgm:t>
    </dgm:pt>
    <dgm:pt modelId="{8DC16518-3223-4C07-AB11-E5E125C4AE65}" type="pres">
      <dgm:prSet presAssocID="{4778BA4A-BB19-4DD1-BCEF-16AFAE5D328A}" presName="hierChild4" presStyleCnt="0"/>
      <dgm:spPr/>
    </dgm:pt>
    <dgm:pt modelId="{AF9B18FF-FEF9-4E2F-AFA5-3B39AFAB8230}" type="pres">
      <dgm:prSet presAssocID="{4778BA4A-BB19-4DD1-BCEF-16AFAE5D328A}" presName="hierChild5" presStyleCnt="0"/>
      <dgm:spPr/>
    </dgm:pt>
    <dgm:pt modelId="{EE2A87EB-CDF0-4637-AF8B-FB80A7E69C8C}" type="pres">
      <dgm:prSet presAssocID="{C7CB0DAC-D624-4842-B10A-49A4B66BC417}" presName="Name37" presStyleLbl="parChTrans1D3" presStyleIdx="4" presStyleCnt="8"/>
      <dgm:spPr/>
      <dgm:t>
        <a:bodyPr/>
        <a:lstStyle/>
        <a:p>
          <a:endParaRPr lang="bg-BG"/>
        </a:p>
      </dgm:t>
    </dgm:pt>
    <dgm:pt modelId="{ECAA15F3-1757-42A8-B5DC-DABD193CEB80}" type="pres">
      <dgm:prSet presAssocID="{28227410-B591-4338-BA71-FE1C7FC4A27F}" presName="hierRoot2" presStyleCnt="0">
        <dgm:presLayoutVars>
          <dgm:hierBranch val="init"/>
        </dgm:presLayoutVars>
      </dgm:prSet>
      <dgm:spPr/>
    </dgm:pt>
    <dgm:pt modelId="{CA47D3D6-388E-4527-B99B-937EE509E2CD}" type="pres">
      <dgm:prSet presAssocID="{28227410-B591-4338-BA71-FE1C7FC4A27F}" presName="rootComposite" presStyleCnt="0"/>
      <dgm:spPr/>
    </dgm:pt>
    <dgm:pt modelId="{0A9C0A05-0694-4B29-B301-A8731B12DA4A}" type="pres">
      <dgm:prSet presAssocID="{28227410-B591-4338-BA71-FE1C7FC4A27F}" presName="rootText" presStyleLbl="node3" presStyleIdx="4" presStyleCnt="8">
        <dgm:presLayoutVars>
          <dgm:chPref val="3"/>
        </dgm:presLayoutVars>
      </dgm:prSet>
      <dgm:spPr/>
      <dgm:t>
        <a:bodyPr/>
        <a:lstStyle/>
        <a:p>
          <a:endParaRPr lang="bg-BG"/>
        </a:p>
      </dgm:t>
    </dgm:pt>
    <dgm:pt modelId="{BD489E7E-1D8D-4B9C-8885-72545B5AECE7}" type="pres">
      <dgm:prSet presAssocID="{28227410-B591-4338-BA71-FE1C7FC4A27F}" presName="rootConnector" presStyleLbl="node3" presStyleIdx="4" presStyleCnt="8"/>
      <dgm:spPr/>
      <dgm:t>
        <a:bodyPr/>
        <a:lstStyle/>
        <a:p>
          <a:endParaRPr lang="bg-BG"/>
        </a:p>
      </dgm:t>
    </dgm:pt>
    <dgm:pt modelId="{DCB6B7C3-09C2-4A90-9EEE-0877245E22B5}" type="pres">
      <dgm:prSet presAssocID="{28227410-B591-4338-BA71-FE1C7FC4A27F}" presName="hierChild4" presStyleCnt="0"/>
      <dgm:spPr/>
    </dgm:pt>
    <dgm:pt modelId="{E9DF4321-883A-4DC0-AE78-936013D64BA7}" type="pres">
      <dgm:prSet presAssocID="{28227410-B591-4338-BA71-FE1C7FC4A27F}" presName="hierChild5" presStyleCnt="0"/>
      <dgm:spPr/>
    </dgm:pt>
    <dgm:pt modelId="{F01B9BA3-35B3-46A7-BFC7-BC4F75B7BCCF}" type="pres">
      <dgm:prSet presAssocID="{56A6F3D5-52E9-40E9-B7F9-F098D34F5D6E}" presName="hierChild5" presStyleCnt="0"/>
      <dgm:spPr/>
    </dgm:pt>
    <dgm:pt modelId="{BC9B0C6F-AFEA-4776-A617-50993B904B40}" type="pres">
      <dgm:prSet presAssocID="{9F1C2FA5-4219-4A08-95B8-BF907E6F5E04}" presName="Name37" presStyleLbl="parChTrans1D2" presStyleIdx="2" presStyleCnt="3"/>
      <dgm:spPr/>
      <dgm:t>
        <a:bodyPr/>
        <a:lstStyle/>
        <a:p>
          <a:endParaRPr lang="bg-BG"/>
        </a:p>
      </dgm:t>
    </dgm:pt>
    <dgm:pt modelId="{AD80C4DF-5CC0-4B77-A0C2-E388287963E6}" type="pres">
      <dgm:prSet presAssocID="{0A2A8315-939A-40D9-8C58-8456F08D3A95}" presName="hierRoot2" presStyleCnt="0">
        <dgm:presLayoutVars>
          <dgm:hierBranch val="init"/>
        </dgm:presLayoutVars>
      </dgm:prSet>
      <dgm:spPr/>
    </dgm:pt>
    <dgm:pt modelId="{E036394D-00AE-49C6-83E8-6081CB23454B}" type="pres">
      <dgm:prSet presAssocID="{0A2A8315-939A-40D9-8C58-8456F08D3A95}" presName="rootComposite" presStyleCnt="0"/>
      <dgm:spPr/>
    </dgm:pt>
    <dgm:pt modelId="{9B0ECE36-F3A0-4658-B55F-97CC81A3E022}" type="pres">
      <dgm:prSet presAssocID="{0A2A8315-939A-40D9-8C58-8456F08D3A95}" presName="rootText" presStyleLbl="node2" presStyleIdx="2" presStyleCnt="3">
        <dgm:presLayoutVars>
          <dgm:chPref val="3"/>
        </dgm:presLayoutVars>
      </dgm:prSet>
      <dgm:spPr/>
      <dgm:t>
        <a:bodyPr/>
        <a:lstStyle/>
        <a:p>
          <a:endParaRPr lang="bg-BG"/>
        </a:p>
      </dgm:t>
    </dgm:pt>
    <dgm:pt modelId="{B03D765C-FDE2-4803-9BCC-F6945906714F}" type="pres">
      <dgm:prSet presAssocID="{0A2A8315-939A-40D9-8C58-8456F08D3A95}" presName="rootConnector" presStyleLbl="node2" presStyleIdx="2" presStyleCnt="3"/>
      <dgm:spPr/>
      <dgm:t>
        <a:bodyPr/>
        <a:lstStyle/>
        <a:p>
          <a:endParaRPr lang="bg-BG"/>
        </a:p>
      </dgm:t>
    </dgm:pt>
    <dgm:pt modelId="{CEF58F20-E00E-419D-849B-E491B3F89628}" type="pres">
      <dgm:prSet presAssocID="{0A2A8315-939A-40D9-8C58-8456F08D3A95}" presName="hierChild4" presStyleCnt="0"/>
      <dgm:spPr/>
    </dgm:pt>
    <dgm:pt modelId="{D6960AE2-D4E5-4175-BCA0-71C394501769}" type="pres">
      <dgm:prSet presAssocID="{36BED524-A046-4198-B17A-F9CACEE0FBAC}" presName="Name37" presStyleLbl="parChTrans1D3" presStyleIdx="5" presStyleCnt="8"/>
      <dgm:spPr/>
      <dgm:t>
        <a:bodyPr/>
        <a:lstStyle/>
        <a:p>
          <a:endParaRPr lang="bg-BG"/>
        </a:p>
      </dgm:t>
    </dgm:pt>
    <dgm:pt modelId="{CE630FFA-E77C-48D9-92F0-BAD3CC459C76}" type="pres">
      <dgm:prSet presAssocID="{5E649788-9728-412C-8AB1-AAE0B8BA61E9}" presName="hierRoot2" presStyleCnt="0">
        <dgm:presLayoutVars>
          <dgm:hierBranch val="init"/>
        </dgm:presLayoutVars>
      </dgm:prSet>
      <dgm:spPr/>
    </dgm:pt>
    <dgm:pt modelId="{2C582727-98F4-418C-B067-44D3882F5171}" type="pres">
      <dgm:prSet presAssocID="{5E649788-9728-412C-8AB1-AAE0B8BA61E9}" presName="rootComposite" presStyleCnt="0"/>
      <dgm:spPr/>
    </dgm:pt>
    <dgm:pt modelId="{6B50F9AF-84F6-4490-8AEF-4CF50A280B17}" type="pres">
      <dgm:prSet presAssocID="{5E649788-9728-412C-8AB1-AAE0B8BA61E9}" presName="rootText" presStyleLbl="node3" presStyleIdx="5" presStyleCnt="8">
        <dgm:presLayoutVars>
          <dgm:chPref val="3"/>
        </dgm:presLayoutVars>
      </dgm:prSet>
      <dgm:spPr/>
      <dgm:t>
        <a:bodyPr/>
        <a:lstStyle/>
        <a:p>
          <a:endParaRPr lang="bg-BG"/>
        </a:p>
      </dgm:t>
    </dgm:pt>
    <dgm:pt modelId="{635C8202-8D7B-4CE3-811F-B6686B7BAEAE}" type="pres">
      <dgm:prSet presAssocID="{5E649788-9728-412C-8AB1-AAE0B8BA61E9}" presName="rootConnector" presStyleLbl="node3" presStyleIdx="5" presStyleCnt="8"/>
      <dgm:spPr/>
      <dgm:t>
        <a:bodyPr/>
        <a:lstStyle/>
        <a:p>
          <a:endParaRPr lang="bg-BG"/>
        </a:p>
      </dgm:t>
    </dgm:pt>
    <dgm:pt modelId="{E8B6B3D8-81A6-47A9-857F-0BF0C776CFC2}" type="pres">
      <dgm:prSet presAssocID="{5E649788-9728-412C-8AB1-AAE0B8BA61E9}" presName="hierChild4" presStyleCnt="0"/>
      <dgm:spPr/>
    </dgm:pt>
    <dgm:pt modelId="{5296B490-8F81-470C-96E1-6C5D9D4F2EE4}" type="pres">
      <dgm:prSet presAssocID="{5E649788-9728-412C-8AB1-AAE0B8BA61E9}" presName="hierChild5" presStyleCnt="0"/>
      <dgm:spPr/>
    </dgm:pt>
    <dgm:pt modelId="{465A7697-A52A-481A-9BA0-BAD9825504CB}" type="pres">
      <dgm:prSet presAssocID="{2C81C368-659E-4109-916E-E763C434CEDC}" presName="Name37" presStyleLbl="parChTrans1D3" presStyleIdx="6" presStyleCnt="8"/>
      <dgm:spPr/>
      <dgm:t>
        <a:bodyPr/>
        <a:lstStyle/>
        <a:p>
          <a:endParaRPr lang="bg-BG"/>
        </a:p>
      </dgm:t>
    </dgm:pt>
    <dgm:pt modelId="{9AF10901-4A07-4124-9D9C-828A0A8C5A63}" type="pres">
      <dgm:prSet presAssocID="{BD838333-14D1-4799-A14D-88DE5B0F2FDB}" presName="hierRoot2" presStyleCnt="0">
        <dgm:presLayoutVars>
          <dgm:hierBranch val="init"/>
        </dgm:presLayoutVars>
      </dgm:prSet>
      <dgm:spPr/>
    </dgm:pt>
    <dgm:pt modelId="{97EBE65C-F8D4-4DC9-B6E7-2AE8B0654D4C}" type="pres">
      <dgm:prSet presAssocID="{BD838333-14D1-4799-A14D-88DE5B0F2FDB}" presName="rootComposite" presStyleCnt="0"/>
      <dgm:spPr/>
    </dgm:pt>
    <dgm:pt modelId="{D4F08DB9-88C3-4AE5-AEC1-2D754C0338B2}" type="pres">
      <dgm:prSet presAssocID="{BD838333-14D1-4799-A14D-88DE5B0F2FDB}" presName="rootText" presStyleLbl="node3" presStyleIdx="6" presStyleCnt="8">
        <dgm:presLayoutVars>
          <dgm:chPref val="3"/>
        </dgm:presLayoutVars>
      </dgm:prSet>
      <dgm:spPr/>
      <dgm:t>
        <a:bodyPr/>
        <a:lstStyle/>
        <a:p>
          <a:endParaRPr lang="bg-BG"/>
        </a:p>
      </dgm:t>
    </dgm:pt>
    <dgm:pt modelId="{7EFD20C2-8E08-4639-8851-F42A7BD9B3DA}" type="pres">
      <dgm:prSet presAssocID="{BD838333-14D1-4799-A14D-88DE5B0F2FDB}" presName="rootConnector" presStyleLbl="node3" presStyleIdx="6" presStyleCnt="8"/>
      <dgm:spPr/>
      <dgm:t>
        <a:bodyPr/>
        <a:lstStyle/>
        <a:p>
          <a:endParaRPr lang="bg-BG"/>
        </a:p>
      </dgm:t>
    </dgm:pt>
    <dgm:pt modelId="{3342AE77-DF4F-40A6-AE3D-711A25164C17}" type="pres">
      <dgm:prSet presAssocID="{BD838333-14D1-4799-A14D-88DE5B0F2FDB}" presName="hierChild4" presStyleCnt="0"/>
      <dgm:spPr/>
    </dgm:pt>
    <dgm:pt modelId="{E4B652E1-5A2C-41CF-9F5E-E610C2B22F79}" type="pres">
      <dgm:prSet presAssocID="{BD838333-14D1-4799-A14D-88DE5B0F2FDB}" presName="hierChild5" presStyleCnt="0"/>
      <dgm:spPr/>
    </dgm:pt>
    <dgm:pt modelId="{E5D1D63E-9F40-4C73-B788-D869428DFA7F}" type="pres">
      <dgm:prSet presAssocID="{973E429F-A169-4286-8211-E674B79A50C2}" presName="Name37" presStyleLbl="parChTrans1D3" presStyleIdx="7" presStyleCnt="8"/>
      <dgm:spPr/>
      <dgm:t>
        <a:bodyPr/>
        <a:lstStyle/>
        <a:p>
          <a:endParaRPr lang="bg-BG"/>
        </a:p>
      </dgm:t>
    </dgm:pt>
    <dgm:pt modelId="{E4584A2C-AAAB-4B49-9B46-20FF23D9F404}" type="pres">
      <dgm:prSet presAssocID="{E1290678-ADAA-4B10-8362-549DACE6CCFE}" presName="hierRoot2" presStyleCnt="0">
        <dgm:presLayoutVars>
          <dgm:hierBranch val="init"/>
        </dgm:presLayoutVars>
      </dgm:prSet>
      <dgm:spPr/>
    </dgm:pt>
    <dgm:pt modelId="{50FA760C-3DCA-4D6D-9FB4-0FFB93F28369}" type="pres">
      <dgm:prSet presAssocID="{E1290678-ADAA-4B10-8362-549DACE6CCFE}" presName="rootComposite" presStyleCnt="0"/>
      <dgm:spPr/>
    </dgm:pt>
    <dgm:pt modelId="{7252E8AC-4C68-4E71-B014-2E7AB5A9C28F}" type="pres">
      <dgm:prSet presAssocID="{E1290678-ADAA-4B10-8362-549DACE6CCFE}" presName="rootText" presStyleLbl="node3" presStyleIdx="7" presStyleCnt="8">
        <dgm:presLayoutVars>
          <dgm:chPref val="3"/>
        </dgm:presLayoutVars>
      </dgm:prSet>
      <dgm:spPr/>
      <dgm:t>
        <a:bodyPr/>
        <a:lstStyle/>
        <a:p>
          <a:endParaRPr lang="bg-BG"/>
        </a:p>
      </dgm:t>
    </dgm:pt>
    <dgm:pt modelId="{429892C4-D149-425D-AF09-267990269D26}" type="pres">
      <dgm:prSet presAssocID="{E1290678-ADAA-4B10-8362-549DACE6CCFE}" presName="rootConnector" presStyleLbl="node3" presStyleIdx="7" presStyleCnt="8"/>
      <dgm:spPr/>
      <dgm:t>
        <a:bodyPr/>
        <a:lstStyle/>
        <a:p>
          <a:endParaRPr lang="bg-BG"/>
        </a:p>
      </dgm:t>
    </dgm:pt>
    <dgm:pt modelId="{64C59305-26DA-4098-9684-C498BD0111A4}" type="pres">
      <dgm:prSet presAssocID="{E1290678-ADAA-4B10-8362-549DACE6CCFE}" presName="hierChild4" presStyleCnt="0"/>
      <dgm:spPr/>
    </dgm:pt>
    <dgm:pt modelId="{E5BBB132-EB95-4292-B5DC-38A1F1182958}" type="pres">
      <dgm:prSet presAssocID="{E1290678-ADAA-4B10-8362-549DACE6CCFE}" presName="hierChild5" presStyleCnt="0"/>
      <dgm:spPr/>
    </dgm:pt>
    <dgm:pt modelId="{6C33BF85-76EE-469C-95FE-A8DDC9253DDD}" type="pres">
      <dgm:prSet presAssocID="{0A2A8315-939A-40D9-8C58-8456F08D3A95}" presName="hierChild5" presStyleCnt="0"/>
      <dgm:spPr/>
    </dgm:pt>
    <dgm:pt modelId="{AF554B5D-10C5-43DD-A9BE-DF93704A91BD}" type="pres">
      <dgm:prSet presAssocID="{6C43E03F-BB00-4A2F-B59F-D8512A8B1370}" presName="hierChild3" presStyleCnt="0"/>
      <dgm:spPr/>
    </dgm:pt>
  </dgm:ptLst>
  <dgm:cxnLst>
    <dgm:cxn modelId="{88D2D469-258E-4754-B37B-849F10F9064E}" type="presOf" srcId="{5E649788-9728-412C-8AB1-AAE0B8BA61E9}" destId="{635C8202-8D7B-4CE3-811F-B6686B7BAEAE}" srcOrd="1" destOrd="0" presId="urn:microsoft.com/office/officeart/2005/8/layout/orgChart1"/>
    <dgm:cxn modelId="{FF10576E-01CA-4D02-B467-8AF279C0BE2A}" type="presOf" srcId="{102B3E37-20FD-4147-AFF4-42C991495D6D}" destId="{53304A66-A908-4343-A9C8-6FA977AFF2C8}" srcOrd="1" destOrd="0" presId="urn:microsoft.com/office/officeart/2005/8/layout/orgChart1"/>
    <dgm:cxn modelId="{DF5C5D0E-A030-4FB1-8EFB-9EEFEEF794BF}" type="presOf" srcId="{471D7B15-DAB9-4F35-B60B-24501B5D6FEE}" destId="{5692D223-ABD8-4610-A861-FBD80FDD75E9}" srcOrd="1" destOrd="0" presId="urn:microsoft.com/office/officeart/2005/8/layout/orgChart1"/>
    <dgm:cxn modelId="{CE53D37B-2080-4681-9E5A-88DC9D0D8E00}" srcId="{102B3E37-20FD-4147-AFF4-42C991495D6D}" destId="{5B7637C8-D08A-484B-A181-5516D5BD3FC8}" srcOrd="1" destOrd="0" parTransId="{9B8E8231-A53D-4A88-8368-4BB13FB3B052}" sibTransId="{C27C03A5-211D-45B3-9252-488BBC3F684C}"/>
    <dgm:cxn modelId="{8281653E-213B-40AA-9045-D2BCE0A94549}" type="presOf" srcId="{973E429F-A169-4286-8211-E674B79A50C2}" destId="{E5D1D63E-9F40-4C73-B788-D869428DFA7F}" srcOrd="0" destOrd="0" presId="urn:microsoft.com/office/officeart/2005/8/layout/orgChart1"/>
    <dgm:cxn modelId="{1B4613DC-FA5D-43E0-BA72-DE6B90E830B5}" type="presOf" srcId="{28227410-B591-4338-BA71-FE1C7FC4A27F}" destId="{BD489E7E-1D8D-4B9C-8885-72545B5AECE7}" srcOrd="1" destOrd="0" presId="urn:microsoft.com/office/officeart/2005/8/layout/orgChart1"/>
    <dgm:cxn modelId="{2DBAD88C-12DD-4590-80E4-873F147BB027}" type="presOf" srcId="{56A6F3D5-52E9-40E9-B7F9-F098D34F5D6E}" destId="{2131461D-0067-4DE3-B5B6-0E5B728833DE}" srcOrd="1" destOrd="0" presId="urn:microsoft.com/office/officeart/2005/8/layout/orgChart1"/>
    <dgm:cxn modelId="{C99BDF52-7208-4C3E-A160-768A5ADB002E}" type="presOf" srcId="{0A2A8315-939A-40D9-8C58-8456F08D3A95}" destId="{9B0ECE36-F3A0-4658-B55F-97CC81A3E022}" srcOrd="0" destOrd="0" presId="urn:microsoft.com/office/officeart/2005/8/layout/orgChart1"/>
    <dgm:cxn modelId="{F936A127-DE8E-4057-A11A-28602E08D634}" type="presOf" srcId="{4778BA4A-BB19-4DD1-BCEF-16AFAE5D328A}" destId="{D9752A82-B60C-4EEA-B8D8-5D6ED72A0013}" srcOrd="1" destOrd="0" presId="urn:microsoft.com/office/officeart/2005/8/layout/orgChart1"/>
    <dgm:cxn modelId="{96C41F45-4C35-4E4E-81BC-D545AC227A0B}" srcId="{6C43E03F-BB00-4A2F-B59F-D8512A8B1370}" destId="{0A2A8315-939A-40D9-8C58-8456F08D3A95}" srcOrd="2" destOrd="0" parTransId="{9F1C2FA5-4219-4A08-95B8-BF907E6F5E04}" sibTransId="{99498E95-30F2-4F07-AF3C-CDA37A6F4CBE}"/>
    <dgm:cxn modelId="{0ACBC68F-5C60-4A1E-8234-9F8A4F3A709F}" type="presOf" srcId="{5B7637C8-D08A-484B-A181-5516D5BD3FC8}" destId="{FCAFC201-8CD7-4650-BCE6-93A004596F34}" srcOrd="0" destOrd="0" presId="urn:microsoft.com/office/officeart/2005/8/layout/orgChart1"/>
    <dgm:cxn modelId="{695761F3-6299-4CCE-B2A5-BFB07D73E8E8}" srcId="{6C43E03F-BB00-4A2F-B59F-D8512A8B1370}" destId="{56A6F3D5-52E9-40E9-B7F9-F098D34F5D6E}" srcOrd="1" destOrd="0" parTransId="{E8FDA579-E0C6-4597-BF19-53402FA891AC}" sibTransId="{4C8F305A-18D8-444E-B6B7-E794E00CF7E0}"/>
    <dgm:cxn modelId="{E9C79592-60A2-4820-9EAC-4D911D1925B2}" srcId="{35905ED5-8DFF-48E8-A818-66983B843E3A}" destId="{6C43E03F-BB00-4A2F-B59F-D8512A8B1370}" srcOrd="0" destOrd="0" parTransId="{6A7D17AE-7028-41BA-B2D7-FC8090961844}" sibTransId="{07C71728-722A-4531-AB12-2863F3852159}"/>
    <dgm:cxn modelId="{FF7DA06A-9F79-4B27-A3B5-E7A205CDD1B8}" type="presOf" srcId="{E1290678-ADAA-4B10-8362-549DACE6CCFE}" destId="{429892C4-D149-425D-AF09-267990269D26}" srcOrd="1" destOrd="0" presId="urn:microsoft.com/office/officeart/2005/8/layout/orgChart1"/>
    <dgm:cxn modelId="{020F452E-8ADF-46E6-A5A6-50D674D21F8F}" type="presOf" srcId="{9F1C2FA5-4219-4A08-95B8-BF907E6F5E04}" destId="{BC9B0C6F-AFEA-4776-A617-50993B904B40}" srcOrd="0" destOrd="0" presId="urn:microsoft.com/office/officeart/2005/8/layout/orgChart1"/>
    <dgm:cxn modelId="{DB1603C8-9045-438A-8B95-0AC40AFB35C5}" type="presOf" srcId="{28227410-B591-4338-BA71-FE1C7FC4A27F}" destId="{0A9C0A05-0694-4B29-B301-A8731B12DA4A}" srcOrd="0" destOrd="0" presId="urn:microsoft.com/office/officeart/2005/8/layout/orgChart1"/>
    <dgm:cxn modelId="{E15B5AF7-FA72-4146-B611-CFCB38699E0A}" type="presOf" srcId="{C7CB0DAC-D624-4842-B10A-49A4B66BC417}" destId="{EE2A87EB-CDF0-4637-AF8B-FB80A7E69C8C}" srcOrd="0" destOrd="0" presId="urn:microsoft.com/office/officeart/2005/8/layout/orgChart1"/>
    <dgm:cxn modelId="{2110518E-7866-4B7D-813A-BE85F75FA6AA}" srcId="{0A2A8315-939A-40D9-8C58-8456F08D3A95}" destId="{5E649788-9728-412C-8AB1-AAE0B8BA61E9}" srcOrd="0" destOrd="0" parTransId="{36BED524-A046-4198-B17A-F9CACEE0FBAC}" sibTransId="{39A01C81-80D0-4675-A6B3-C43657BBBC2D}"/>
    <dgm:cxn modelId="{D458F62F-FA6F-439A-8D72-02CD3249E3AF}" srcId="{56A6F3D5-52E9-40E9-B7F9-F098D34F5D6E}" destId="{28227410-B591-4338-BA71-FE1C7FC4A27F}" srcOrd="2" destOrd="0" parTransId="{C7CB0DAC-D624-4842-B10A-49A4B66BC417}" sibTransId="{DB396E31-0932-4AA2-8C5F-8BFEE0029759}"/>
    <dgm:cxn modelId="{6BD306F2-7700-4FF3-BF9D-BE5F9B5926E9}" srcId="{56A6F3D5-52E9-40E9-B7F9-F098D34F5D6E}" destId="{4778BA4A-BB19-4DD1-BCEF-16AFAE5D328A}" srcOrd="1" destOrd="0" parTransId="{64D58A6D-0AAC-4381-A3B9-9694D6C45225}" sibTransId="{BE9DB24F-91E9-41AF-B857-7C0670574B3C}"/>
    <dgm:cxn modelId="{8BB9B282-C774-42C4-96A1-BA87C2DBA273}" type="presOf" srcId="{5E649788-9728-412C-8AB1-AAE0B8BA61E9}" destId="{6B50F9AF-84F6-4490-8AEF-4CF50A280B17}" srcOrd="0" destOrd="0" presId="urn:microsoft.com/office/officeart/2005/8/layout/orgChart1"/>
    <dgm:cxn modelId="{AB3EED03-1D5C-4B96-90CD-DCBBC9144C8C}" type="presOf" srcId="{6C43E03F-BB00-4A2F-B59F-D8512A8B1370}" destId="{B73B55D7-94A5-4481-9929-CE2A67B4E671}" srcOrd="1" destOrd="0" presId="urn:microsoft.com/office/officeart/2005/8/layout/orgChart1"/>
    <dgm:cxn modelId="{AD26733E-688D-4A1B-BD38-93EE1FF5F4E9}" srcId="{102B3E37-20FD-4147-AFF4-42C991495D6D}" destId="{471D7B15-DAB9-4F35-B60B-24501B5D6FEE}" srcOrd="0" destOrd="0" parTransId="{F709DE16-4F37-4D14-B4CC-91D2CAB63C6A}" sibTransId="{CE6D9316-BE68-4359-92F4-36F9FA490779}"/>
    <dgm:cxn modelId="{C5B0F0C6-E149-43C8-94F2-0BACB797D55F}" type="presOf" srcId="{E1290678-ADAA-4B10-8362-549DACE6CCFE}" destId="{7252E8AC-4C68-4E71-B014-2E7AB5A9C28F}" srcOrd="0" destOrd="0" presId="urn:microsoft.com/office/officeart/2005/8/layout/orgChart1"/>
    <dgm:cxn modelId="{0B47617C-BB76-43BC-80AA-209F5CE6F229}" type="presOf" srcId="{A2AC1574-AA00-4F4C-97C9-5526188E02C9}" destId="{4BFA5E07-E05D-437F-BD59-3BD2B6CB27F8}" srcOrd="0" destOrd="0" presId="urn:microsoft.com/office/officeart/2005/8/layout/orgChart1"/>
    <dgm:cxn modelId="{A469C76A-500B-4D68-B4AC-10C190923DDE}" srcId="{6C43E03F-BB00-4A2F-B59F-D8512A8B1370}" destId="{102B3E37-20FD-4147-AFF4-42C991495D6D}" srcOrd="0" destOrd="0" parTransId="{5B0DF851-3197-435D-B0CA-C0039BF587A4}" sibTransId="{AF1B9453-420B-4BF2-A32C-C48177226AC4}"/>
    <dgm:cxn modelId="{8F939FB3-A3AA-4214-849E-1AC2C64B0376}" srcId="{0A2A8315-939A-40D9-8C58-8456F08D3A95}" destId="{BD838333-14D1-4799-A14D-88DE5B0F2FDB}" srcOrd="1" destOrd="0" parTransId="{2C81C368-659E-4109-916E-E763C434CEDC}" sibTransId="{A4F08C24-86C7-427C-BBCD-8DD0F3DEA9AF}"/>
    <dgm:cxn modelId="{6BDAF7AE-B149-4550-8B58-8CDF411F96A8}" type="presOf" srcId="{35905ED5-8DFF-48E8-A818-66983B843E3A}" destId="{21CB4DC3-C4A3-4217-B42C-3FADDE1B8FA4}" srcOrd="0" destOrd="0" presId="urn:microsoft.com/office/officeart/2005/8/layout/orgChart1"/>
    <dgm:cxn modelId="{6A998859-E5C9-4559-BD28-C683B2D02428}" type="presOf" srcId="{64D58A6D-0AAC-4381-A3B9-9694D6C45225}" destId="{8528BEC2-10DC-429F-9EA5-CF2895CA6DE4}" srcOrd="0" destOrd="0" presId="urn:microsoft.com/office/officeart/2005/8/layout/orgChart1"/>
    <dgm:cxn modelId="{BA05DAC1-088A-4D05-8F18-F598E55A8C21}" type="presOf" srcId="{471D7B15-DAB9-4F35-B60B-24501B5D6FEE}" destId="{5D6960F7-0FB5-43B6-8522-55BF4377D866}" srcOrd="0" destOrd="0" presId="urn:microsoft.com/office/officeart/2005/8/layout/orgChart1"/>
    <dgm:cxn modelId="{5DC7E378-ABDD-468C-A1EB-AEEAC2001FD4}" type="presOf" srcId="{6C43E03F-BB00-4A2F-B59F-D8512A8B1370}" destId="{B3470F81-8A49-4F48-88AB-8E178BB5C8D3}" srcOrd="0" destOrd="0" presId="urn:microsoft.com/office/officeart/2005/8/layout/orgChart1"/>
    <dgm:cxn modelId="{D9C827A3-85E8-4973-8E75-0119153554DD}" type="presOf" srcId="{4778BA4A-BB19-4DD1-BCEF-16AFAE5D328A}" destId="{F5FED414-A35E-4F6D-9733-11140CDE96E0}" srcOrd="0" destOrd="0" presId="urn:microsoft.com/office/officeart/2005/8/layout/orgChart1"/>
    <dgm:cxn modelId="{FC388042-0A25-4249-80AC-64F00BA517F7}" type="presOf" srcId="{BD838333-14D1-4799-A14D-88DE5B0F2FDB}" destId="{D4F08DB9-88C3-4AE5-AEC1-2D754C0338B2}" srcOrd="0" destOrd="0" presId="urn:microsoft.com/office/officeart/2005/8/layout/orgChart1"/>
    <dgm:cxn modelId="{1192C21D-6932-4801-A875-CDF206F721C7}" type="presOf" srcId="{36BED524-A046-4198-B17A-F9CACEE0FBAC}" destId="{D6960AE2-D4E5-4175-BCA0-71C394501769}" srcOrd="0" destOrd="0" presId="urn:microsoft.com/office/officeart/2005/8/layout/orgChart1"/>
    <dgm:cxn modelId="{BDDDB59F-1DA4-4727-A923-1D3BBDC2F80C}" type="presOf" srcId="{56A6F3D5-52E9-40E9-B7F9-F098D34F5D6E}" destId="{C69CBB52-F143-4E0D-AA73-D517F5330E14}" srcOrd="0" destOrd="0" presId="urn:microsoft.com/office/officeart/2005/8/layout/orgChart1"/>
    <dgm:cxn modelId="{23B875BA-B2DA-4454-B4FB-40C798A609F9}" type="presOf" srcId="{BD838333-14D1-4799-A14D-88DE5B0F2FDB}" destId="{7EFD20C2-8E08-4639-8851-F42A7BD9B3DA}" srcOrd="1" destOrd="0" presId="urn:microsoft.com/office/officeart/2005/8/layout/orgChart1"/>
    <dgm:cxn modelId="{B63B33CC-374E-48E1-9664-FC1F84999810}" srcId="{0A2A8315-939A-40D9-8C58-8456F08D3A95}" destId="{E1290678-ADAA-4B10-8362-549DACE6CCFE}" srcOrd="2" destOrd="0" parTransId="{973E429F-A169-4286-8211-E674B79A50C2}" sibTransId="{051301FD-EEBE-4D79-BCAC-35AE23061F78}"/>
    <dgm:cxn modelId="{7407A848-9C01-43DC-9516-7D911F095EBB}" type="presOf" srcId="{F709DE16-4F37-4D14-B4CC-91D2CAB63C6A}" destId="{0E234A39-D411-4A5C-8BC2-1FDFB01739DD}" srcOrd="0" destOrd="0" presId="urn:microsoft.com/office/officeart/2005/8/layout/orgChart1"/>
    <dgm:cxn modelId="{492E4D9D-BCE2-4838-BC85-A96F2ADB0D5F}" srcId="{56A6F3D5-52E9-40E9-B7F9-F098D34F5D6E}" destId="{C46EE7F2-2819-4770-888C-8582B806AE2D}" srcOrd="0" destOrd="0" parTransId="{A2AC1574-AA00-4F4C-97C9-5526188E02C9}" sibTransId="{6E749CD4-0A8A-4F2E-9D28-C56DB303582D}"/>
    <dgm:cxn modelId="{F6AC5B07-3D43-4AE8-9690-013D8C55B5DD}" type="presOf" srcId="{102B3E37-20FD-4147-AFF4-42C991495D6D}" destId="{C47E7739-E615-4DFC-B1C0-0593E97A9808}" srcOrd="0" destOrd="0" presId="urn:microsoft.com/office/officeart/2005/8/layout/orgChart1"/>
    <dgm:cxn modelId="{1BC24ED3-54E9-4892-98EF-226BE1195081}" type="presOf" srcId="{2C81C368-659E-4109-916E-E763C434CEDC}" destId="{465A7697-A52A-481A-9BA0-BAD9825504CB}" srcOrd="0" destOrd="0" presId="urn:microsoft.com/office/officeart/2005/8/layout/orgChart1"/>
    <dgm:cxn modelId="{A6F31800-7BE0-41FD-B80C-3F597813FCCC}" type="presOf" srcId="{5B0DF851-3197-435D-B0CA-C0039BF587A4}" destId="{0E6A4ED0-52DA-4431-9293-C92DEAB1F923}" srcOrd="0" destOrd="0" presId="urn:microsoft.com/office/officeart/2005/8/layout/orgChart1"/>
    <dgm:cxn modelId="{3860ECE7-677C-449E-855E-9D421247180C}" type="presOf" srcId="{C46EE7F2-2819-4770-888C-8582B806AE2D}" destId="{C63F78D6-A381-498D-B5E1-E80729C4D561}" srcOrd="1" destOrd="0" presId="urn:microsoft.com/office/officeart/2005/8/layout/orgChart1"/>
    <dgm:cxn modelId="{EE7DC064-8CD5-4545-B0CA-AC0BF8CD334B}" type="presOf" srcId="{0A2A8315-939A-40D9-8C58-8456F08D3A95}" destId="{B03D765C-FDE2-4803-9BCC-F6945906714F}" srcOrd="1" destOrd="0" presId="urn:microsoft.com/office/officeart/2005/8/layout/orgChart1"/>
    <dgm:cxn modelId="{D9D65DF4-00F7-41CB-8F41-7CFF4ABBBCFA}" type="presOf" srcId="{9B8E8231-A53D-4A88-8368-4BB13FB3B052}" destId="{FF394E8B-2E74-4759-80ED-A75486EE84ED}" srcOrd="0" destOrd="0" presId="urn:microsoft.com/office/officeart/2005/8/layout/orgChart1"/>
    <dgm:cxn modelId="{3FD7CFE3-DE83-4E77-8518-BB441C9D32C8}" type="presOf" srcId="{C46EE7F2-2819-4770-888C-8582B806AE2D}" destId="{3D76823B-FE2A-4849-AAF8-E953C9C14DF2}" srcOrd="0" destOrd="0" presId="urn:microsoft.com/office/officeart/2005/8/layout/orgChart1"/>
    <dgm:cxn modelId="{DAA351BC-ED86-403B-B3D4-A292C6D1C075}" type="presOf" srcId="{E8FDA579-E0C6-4597-BF19-53402FA891AC}" destId="{8D4EE2D8-2EE4-45BF-B51D-CB390819E8C1}" srcOrd="0" destOrd="0" presId="urn:microsoft.com/office/officeart/2005/8/layout/orgChart1"/>
    <dgm:cxn modelId="{4A8D856C-97EF-4999-9B9D-65CA46B319EA}" type="presOf" srcId="{5B7637C8-D08A-484B-A181-5516D5BD3FC8}" destId="{7E2D87C6-1B3E-48B5-B2B7-3BCC10A253A8}" srcOrd="1" destOrd="0" presId="urn:microsoft.com/office/officeart/2005/8/layout/orgChart1"/>
    <dgm:cxn modelId="{FAD10B0C-289B-4B5F-8E05-4289EA8F8451}" type="presParOf" srcId="{21CB4DC3-C4A3-4217-B42C-3FADDE1B8FA4}" destId="{542C2FFC-60DC-4D44-9C2A-51353F4E9625}" srcOrd="0" destOrd="0" presId="urn:microsoft.com/office/officeart/2005/8/layout/orgChart1"/>
    <dgm:cxn modelId="{5C116511-CF93-48FB-A472-49674BD700BA}" type="presParOf" srcId="{542C2FFC-60DC-4D44-9C2A-51353F4E9625}" destId="{5D371E71-A1A5-4F24-AA3E-DD99B68FDB91}" srcOrd="0" destOrd="0" presId="urn:microsoft.com/office/officeart/2005/8/layout/orgChart1"/>
    <dgm:cxn modelId="{AE4876F3-6952-4153-8CC4-2A009B8C4A4C}" type="presParOf" srcId="{5D371E71-A1A5-4F24-AA3E-DD99B68FDB91}" destId="{B3470F81-8A49-4F48-88AB-8E178BB5C8D3}" srcOrd="0" destOrd="0" presId="urn:microsoft.com/office/officeart/2005/8/layout/orgChart1"/>
    <dgm:cxn modelId="{33F557AC-AE70-4B98-AADA-4005A560375D}" type="presParOf" srcId="{5D371E71-A1A5-4F24-AA3E-DD99B68FDB91}" destId="{B73B55D7-94A5-4481-9929-CE2A67B4E671}" srcOrd="1" destOrd="0" presId="urn:microsoft.com/office/officeart/2005/8/layout/orgChart1"/>
    <dgm:cxn modelId="{9FEC53BC-B34C-4B14-9D17-82582E4D5BA6}" type="presParOf" srcId="{542C2FFC-60DC-4D44-9C2A-51353F4E9625}" destId="{48047DF5-8DC2-49D6-8F25-2684DA04823D}" srcOrd="1" destOrd="0" presId="urn:microsoft.com/office/officeart/2005/8/layout/orgChart1"/>
    <dgm:cxn modelId="{ED3345FA-C2A6-4A0F-B75C-C69BE5D4B5A3}" type="presParOf" srcId="{48047DF5-8DC2-49D6-8F25-2684DA04823D}" destId="{0E6A4ED0-52DA-4431-9293-C92DEAB1F923}" srcOrd="0" destOrd="0" presId="urn:microsoft.com/office/officeart/2005/8/layout/orgChart1"/>
    <dgm:cxn modelId="{43222F8B-28AB-4A91-954F-AE8C1402C8D3}" type="presParOf" srcId="{48047DF5-8DC2-49D6-8F25-2684DA04823D}" destId="{0B553417-7A40-488A-9A4A-0757F0046976}" srcOrd="1" destOrd="0" presId="urn:microsoft.com/office/officeart/2005/8/layout/orgChart1"/>
    <dgm:cxn modelId="{326DFB4A-AA1E-4831-888D-455351258B66}" type="presParOf" srcId="{0B553417-7A40-488A-9A4A-0757F0046976}" destId="{69C12F00-117C-4C20-8261-86724DCC8AEA}" srcOrd="0" destOrd="0" presId="urn:microsoft.com/office/officeart/2005/8/layout/orgChart1"/>
    <dgm:cxn modelId="{6989C4F5-E510-4569-828A-12013175D03F}" type="presParOf" srcId="{69C12F00-117C-4C20-8261-86724DCC8AEA}" destId="{C47E7739-E615-4DFC-B1C0-0593E97A9808}" srcOrd="0" destOrd="0" presId="urn:microsoft.com/office/officeart/2005/8/layout/orgChart1"/>
    <dgm:cxn modelId="{8CC99670-836F-4DED-8710-61ED39312656}" type="presParOf" srcId="{69C12F00-117C-4C20-8261-86724DCC8AEA}" destId="{53304A66-A908-4343-A9C8-6FA977AFF2C8}" srcOrd="1" destOrd="0" presId="urn:microsoft.com/office/officeart/2005/8/layout/orgChart1"/>
    <dgm:cxn modelId="{1CADF389-3E72-4E58-9E19-BAA594D94D85}" type="presParOf" srcId="{0B553417-7A40-488A-9A4A-0757F0046976}" destId="{0A87FE0E-FCA8-4D0A-9627-026A561BE138}" srcOrd="1" destOrd="0" presId="urn:microsoft.com/office/officeart/2005/8/layout/orgChart1"/>
    <dgm:cxn modelId="{757B718D-612D-4123-968D-911158EC3A25}" type="presParOf" srcId="{0A87FE0E-FCA8-4D0A-9627-026A561BE138}" destId="{0E234A39-D411-4A5C-8BC2-1FDFB01739DD}" srcOrd="0" destOrd="0" presId="urn:microsoft.com/office/officeart/2005/8/layout/orgChart1"/>
    <dgm:cxn modelId="{6E00AD27-1D88-4FD3-A421-B7365C4D979B}" type="presParOf" srcId="{0A87FE0E-FCA8-4D0A-9627-026A561BE138}" destId="{E1AFAE5A-FAD7-4386-9BD8-1EC068188928}" srcOrd="1" destOrd="0" presId="urn:microsoft.com/office/officeart/2005/8/layout/orgChart1"/>
    <dgm:cxn modelId="{DBD89F34-E067-47FC-838B-933F71117B6D}" type="presParOf" srcId="{E1AFAE5A-FAD7-4386-9BD8-1EC068188928}" destId="{9F7570BB-4C15-44CD-BF3D-E9B4AED0D410}" srcOrd="0" destOrd="0" presId="urn:microsoft.com/office/officeart/2005/8/layout/orgChart1"/>
    <dgm:cxn modelId="{FC57498E-6A5C-4724-A7B7-BF3AFB959892}" type="presParOf" srcId="{9F7570BB-4C15-44CD-BF3D-E9B4AED0D410}" destId="{5D6960F7-0FB5-43B6-8522-55BF4377D866}" srcOrd="0" destOrd="0" presId="urn:microsoft.com/office/officeart/2005/8/layout/orgChart1"/>
    <dgm:cxn modelId="{695BC884-9248-4A96-86F2-8B8355D29C9F}" type="presParOf" srcId="{9F7570BB-4C15-44CD-BF3D-E9B4AED0D410}" destId="{5692D223-ABD8-4610-A861-FBD80FDD75E9}" srcOrd="1" destOrd="0" presId="urn:microsoft.com/office/officeart/2005/8/layout/orgChart1"/>
    <dgm:cxn modelId="{FA2BC3E1-FF06-4C39-9B12-5EF8ADBDA155}" type="presParOf" srcId="{E1AFAE5A-FAD7-4386-9BD8-1EC068188928}" destId="{7E0EAB6A-B00A-4151-A6B7-6ED8D1116FC7}" srcOrd="1" destOrd="0" presId="urn:microsoft.com/office/officeart/2005/8/layout/orgChart1"/>
    <dgm:cxn modelId="{8FCE1973-9A9A-4221-80DD-E91EF0C39725}" type="presParOf" srcId="{E1AFAE5A-FAD7-4386-9BD8-1EC068188928}" destId="{8AECE374-A282-4784-B25F-1017EF3641CB}" srcOrd="2" destOrd="0" presId="urn:microsoft.com/office/officeart/2005/8/layout/orgChart1"/>
    <dgm:cxn modelId="{EFDFF175-40F6-44A3-A08F-959D8C8BD5A2}" type="presParOf" srcId="{0A87FE0E-FCA8-4D0A-9627-026A561BE138}" destId="{FF394E8B-2E74-4759-80ED-A75486EE84ED}" srcOrd="2" destOrd="0" presId="urn:microsoft.com/office/officeart/2005/8/layout/orgChart1"/>
    <dgm:cxn modelId="{D925B264-33DD-48C1-8A05-4843B7D33F40}" type="presParOf" srcId="{0A87FE0E-FCA8-4D0A-9627-026A561BE138}" destId="{4CD6D1ED-B6A8-4066-8D48-B42C2E79FC05}" srcOrd="3" destOrd="0" presId="urn:microsoft.com/office/officeart/2005/8/layout/orgChart1"/>
    <dgm:cxn modelId="{4D43192E-E2B4-490C-AF91-1B1F64407AE1}" type="presParOf" srcId="{4CD6D1ED-B6A8-4066-8D48-B42C2E79FC05}" destId="{10ED99AC-732B-431B-BDBA-294EC5578EC0}" srcOrd="0" destOrd="0" presId="urn:microsoft.com/office/officeart/2005/8/layout/orgChart1"/>
    <dgm:cxn modelId="{4BAF466A-03CA-47AE-A958-CD81FC5BD87C}" type="presParOf" srcId="{10ED99AC-732B-431B-BDBA-294EC5578EC0}" destId="{FCAFC201-8CD7-4650-BCE6-93A004596F34}" srcOrd="0" destOrd="0" presId="urn:microsoft.com/office/officeart/2005/8/layout/orgChart1"/>
    <dgm:cxn modelId="{51C61F87-CD8E-4DF9-B47B-29CDA22CA757}" type="presParOf" srcId="{10ED99AC-732B-431B-BDBA-294EC5578EC0}" destId="{7E2D87C6-1B3E-48B5-B2B7-3BCC10A253A8}" srcOrd="1" destOrd="0" presId="urn:microsoft.com/office/officeart/2005/8/layout/orgChart1"/>
    <dgm:cxn modelId="{FC445C2D-6A69-412F-9B19-554FF59A616A}" type="presParOf" srcId="{4CD6D1ED-B6A8-4066-8D48-B42C2E79FC05}" destId="{3A72B125-32F0-4769-97B1-7DAB4D9ACE7F}" srcOrd="1" destOrd="0" presId="urn:microsoft.com/office/officeart/2005/8/layout/orgChart1"/>
    <dgm:cxn modelId="{59F8CC1B-0189-46F6-8247-6D544B0D635D}" type="presParOf" srcId="{4CD6D1ED-B6A8-4066-8D48-B42C2E79FC05}" destId="{010031A8-ABC2-40B0-B64A-73FEB03080B7}" srcOrd="2" destOrd="0" presId="urn:microsoft.com/office/officeart/2005/8/layout/orgChart1"/>
    <dgm:cxn modelId="{2269961C-C88B-4356-BC02-6B4E8A86CFBC}" type="presParOf" srcId="{0B553417-7A40-488A-9A4A-0757F0046976}" destId="{1244A8A7-3F0A-4E79-AD29-E1DB47D7F946}" srcOrd="2" destOrd="0" presId="urn:microsoft.com/office/officeart/2005/8/layout/orgChart1"/>
    <dgm:cxn modelId="{A4D5E641-0FAB-4CEA-B02A-8DD624C81814}" type="presParOf" srcId="{48047DF5-8DC2-49D6-8F25-2684DA04823D}" destId="{8D4EE2D8-2EE4-45BF-B51D-CB390819E8C1}" srcOrd="2" destOrd="0" presId="urn:microsoft.com/office/officeart/2005/8/layout/orgChart1"/>
    <dgm:cxn modelId="{0EE8EF68-3290-4664-B95C-8E2C00EF8D02}" type="presParOf" srcId="{48047DF5-8DC2-49D6-8F25-2684DA04823D}" destId="{371B467C-92AD-4445-B5FA-DFCA44E68315}" srcOrd="3" destOrd="0" presId="urn:microsoft.com/office/officeart/2005/8/layout/orgChart1"/>
    <dgm:cxn modelId="{89611E89-AAB8-4221-A04B-1A08D2DC9F59}" type="presParOf" srcId="{371B467C-92AD-4445-B5FA-DFCA44E68315}" destId="{DC8694F8-26D3-4037-92A3-0E92CBF1B78D}" srcOrd="0" destOrd="0" presId="urn:microsoft.com/office/officeart/2005/8/layout/orgChart1"/>
    <dgm:cxn modelId="{3741AFEA-8628-45C4-A497-3B80A7813D1F}" type="presParOf" srcId="{DC8694F8-26D3-4037-92A3-0E92CBF1B78D}" destId="{C69CBB52-F143-4E0D-AA73-D517F5330E14}" srcOrd="0" destOrd="0" presId="urn:microsoft.com/office/officeart/2005/8/layout/orgChart1"/>
    <dgm:cxn modelId="{3B14723D-F8A6-493E-85F3-7B7F516F9185}" type="presParOf" srcId="{DC8694F8-26D3-4037-92A3-0E92CBF1B78D}" destId="{2131461D-0067-4DE3-B5B6-0E5B728833DE}" srcOrd="1" destOrd="0" presId="urn:microsoft.com/office/officeart/2005/8/layout/orgChart1"/>
    <dgm:cxn modelId="{5F7FFD1D-ECE1-4660-A52D-F9924F12F9EB}" type="presParOf" srcId="{371B467C-92AD-4445-B5FA-DFCA44E68315}" destId="{CBF88DDE-5A51-4A24-B984-321F6A15B3FA}" srcOrd="1" destOrd="0" presId="urn:microsoft.com/office/officeart/2005/8/layout/orgChart1"/>
    <dgm:cxn modelId="{7BABEB12-7111-4E5B-9AAE-B1EE994653FC}" type="presParOf" srcId="{CBF88DDE-5A51-4A24-B984-321F6A15B3FA}" destId="{4BFA5E07-E05D-437F-BD59-3BD2B6CB27F8}" srcOrd="0" destOrd="0" presId="urn:microsoft.com/office/officeart/2005/8/layout/orgChart1"/>
    <dgm:cxn modelId="{E1F2065C-1005-40B3-B445-76EEC7CF882B}" type="presParOf" srcId="{CBF88DDE-5A51-4A24-B984-321F6A15B3FA}" destId="{23C3EBCD-F6AD-4AB4-965C-92E370B7950F}" srcOrd="1" destOrd="0" presId="urn:microsoft.com/office/officeart/2005/8/layout/orgChart1"/>
    <dgm:cxn modelId="{6A1973CF-980C-4DC1-B44C-084043C52257}" type="presParOf" srcId="{23C3EBCD-F6AD-4AB4-965C-92E370B7950F}" destId="{7E6074A2-09E5-4371-AE14-31406BA6ADA7}" srcOrd="0" destOrd="0" presId="urn:microsoft.com/office/officeart/2005/8/layout/orgChart1"/>
    <dgm:cxn modelId="{8A77A1BA-FCED-4A51-B870-579439303DA7}" type="presParOf" srcId="{7E6074A2-09E5-4371-AE14-31406BA6ADA7}" destId="{3D76823B-FE2A-4849-AAF8-E953C9C14DF2}" srcOrd="0" destOrd="0" presId="urn:microsoft.com/office/officeart/2005/8/layout/orgChart1"/>
    <dgm:cxn modelId="{3C3084DD-7657-46C1-BB25-1222D816F700}" type="presParOf" srcId="{7E6074A2-09E5-4371-AE14-31406BA6ADA7}" destId="{C63F78D6-A381-498D-B5E1-E80729C4D561}" srcOrd="1" destOrd="0" presId="urn:microsoft.com/office/officeart/2005/8/layout/orgChart1"/>
    <dgm:cxn modelId="{17A992E8-B11B-42CB-A891-332AD1C66C5D}" type="presParOf" srcId="{23C3EBCD-F6AD-4AB4-965C-92E370B7950F}" destId="{65021FC0-3CC3-4098-9C67-2CCA56D8B5CC}" srcOrd="1" destOrd="0" presId="urn:microsoft.com/office/officeart/2005/8/layout/orgChart1"/>
    <dgm:cxn modelId="{19529808-B839-445E-AFD1-759A345B9B51}" type="presParOf" srcId="{23C3EBCD-F6AD-4AB4-965C-92E370B7950F}" destId="{80EC2A0B-7F54-47F8-9267-180E3D57A4E9}" srcOrd="2" destOrd="0" presId="urn:microsoft.com/office/officeart/2005/8/layout/orgChart1"/>
    <dgm:cxn modelId="{1DB9A5CF-E1D9-4E4C-81E4-7AB840ADDD26}" type="presParOf" srcId="{CBF88DDE-5A51-4A24-B984-321F6A15B3FA}" destId="{8528BEC2-10DC-429F-9EA5-CF2895CA6DE4}" srcOrd="2" destOrd="0" presId="urn:microsoft.com/office/officeart/2005/8/layout/orgChart1"/>
    <dgm:cxn modelId="{D7526822-739B-4001-8653-C8C9C30911BE}" type="presParOf" srcId="{CBF88DDE-5A51-4A24-B984-321F6A15B3FA}" destId="{10C0F55A-0A1E-430B-B5F1-09590DABC552}" srcOrd="3" destOrd="0" presId="urn:microsoft.com/office/officeart/2005/8/layout/orgChart1"/>
    <dgm:cxn modelId="{B562228B-A760-4D4C-AEB7-356679CD29B9}" type="presParOf" srcId="{10C0F55A-0A1E-430B-B5F1-09590DABC552}" destId="{DB748242-DA7A-40AF-81C1-F9C6FB705551}" srcOrd="0" destOrd="0" presId="urn:microsoft.com/office/officeart/2005/8/layout/orgChart1"/>
    <dgm:cxn modelId="{F0BB2219-E33B-440A-994A-3E26A1714AE3}" type="presParOf" srcId="{DB748242-DA7A-40AF-81C1-F9C6FB705551}" destId="{F5FED414-A35E-4F6D-9733-11140CDE96E0}" srcOrd="0" destOrd="0" presId="urn:microsoft.com/office/officeart/2005/8/layout/orgChart1"/>
    <dgm:cxn modelId="{E1674BA8-FAAE-4276-B18D-18BC0CE25775}" type="presParOf" srcId="{DB748242-DA7A-40AF-81C1-F9C6FB705551}" destId="{D9752A82-B60C-4EEA-B8D8-5D6ED72A0013}" srcOrd="1" destOrd="0" presId="urn:microsoft.com/office/officeart/2005/8/layout/orgChart1"/>
    <dgm:cxn modelId="{620D7017-10E2-4F99-BA53-3D2551761378}" type="presParOf" srcId="{10C0F55A-0A1E-430B-B5F1-09590DABC552}" destId="{8DC16518-3223-4C07-AB11-E5E125C4AE65}" srcOrd="1" destOrd="0" presId="urn:microsoft.com/office/officeart/2005/8/layout/orgChart1"/>
    <dgm:cxn modelId="{8B633372-144F-4D48-9BC6-CB3299B08582}" type="presParOf" srcId="{10C0F55A-0A1E-430B-B5F1-09590DABC552}" destId="{AF9B18FF-FEF9-4E2F-AFA5-3B39AFAB8230}" srcOrd="2" destOrd="0" presId="urn:microsoft.com/office/officeart/2005/8/layout/orgChart1"/>
    <dgm:cxn modelId="{B05D0E06-D701-499E-9AAC-43D5894D1D47}" type="presParOf" srcId="{CBF88DDE-5A51-4A24-B984-321F6A15B3FA}" destId="{EE2A87EB-CDF0-4637-AF8B-FB80A7E69C8C}" srcOrd="4" destOrd="0" presId="urn:microsoft.com/office/officeart/2005/8/layout/orgChart1"/>
    <dgm:cxn modelId="{3557FC81-7F79-4A2D-A3AF-F5FF4E0122AF}" type="presParOf" srcId="{CBF88DDE-5A51-4A24-B984-321F6A15B3FA}" destId="{ECAA15F3-1757-42A8-B5DC-DABD193CEB80}" srcOrd="5" destOrd="0" presId="urn:microsoft.com/office/officeart/2005/8/layout/orgChart1"/>
    <dgm:cxn modelId="{2D1AE58D-B7B9-4B6C-918A-9AF2FFC49492}" type="presParOf" srcId="{ECAA15F3-1757-42A8-B5DC-DABD193CEB80}" destId="{CA47D3D6-388E-4527-B99B-937EE509E2CD}" srcOrd="0" destOrd="0" presId="urn:microsoft.com/office/officeart/2005/8/layout/orgChart1"/>
    <dgm:cxn modelId="{E84983E3-9858-45C7-9514-06C6B0E559FC}" type="presParOf" srcId="{CA47D3D6-388E-4527-B99B-937EE509E2CD}" destId="{0A9C0A05-0694-4B29-B301-A8731B12DA4A}" srcOrd="0" destOrd="0" presId="urn:microsoft.com/office/officeart/2005/8/layout/orgChart1"/>
    <dgm:cxn modelId="{67F7105D-138B-4465-9F82-8B2098A2834C}" type="presParOf" srcId="{CA47D3D6-388E-4527-B99B-937EE509E2CD}" destId="{BD489E7E-1D8D-4B9C-8885-72545B5AECE7}" srcOrd="1" destOrd="0" presId="urn:microsoft.com/office/officeart/2005/8/layout/orgChart1"/>
    <dgm:cxn modelId="{6294D4CA-3542-46CA-8F35-E0DCBC94E362}" type="presParOf" srcId="{ECAA15F3-1757-42A8-B5DC-DABD193CEB80}" destId="{DCB6B7C3-09C2-4A90-9EEE-0877245E22B5}" srcOrd="1" destOrd="0" presId="urn:microsoft.com/office/officeart/2005/8/layout/orgChart1"/>
    <dgm:cxn modelId="{331E7D40-7B5A-4D49-B2E4-28BEF55DAE71}" type="presParOf" srcId="{ECAA15F3-1757-42A8-B5DC-DABD193CEB80}" destId="{E9DF4321-883A-4DC0-AE78-936013D64BA7}" srcOrd="2" destOrd="0" presId="urn:microsoft.com/office/officeart/2005/8/layout/orgChart1"/>
    <dgm:cxn modelId="{79145242-8085-4358-9AD3-7FCF73A1D5DF}" type="presParOf" srcId="{371B467C-92AD-4445-B5FA-DFCA44E68315}" destId="{F01B9BA3-35B3-46A7-BFC7-BC4F75B7BCCF}" srcOrd="2" destOrd="0" presId="urn:microsoft.com/office/officeart/2005/8/layout/orgChart1"/>
    <dgm:cxn modelId="{C61BFA30-AD0F-48D9-B5D0-81D89EDEAF04}" type="presParOf" srcId="{48047DF5-8DC2-49D6-8F25-2684DA04823D}" destId="{BC9B0C6F-AFEA-4776-A617-50993B904B40}" srcOrd="4" destOrd="0" presId="urn:microsoft.com/office/officeart/2005/8/layout/orgChart1"/>
    <dgm:cxn modelId="{73D2A69D-A34B-4635-8C61-CE63D4B30D81}" type="presParOf" srcId="{48047DF5-8DC2-49D6-8F25-2684DA04823D}" destId="{AD80C4DF-5CC0-4B77-A0C2-E388287963E6}" srcOrd="5" destOrd="0" presId="urn:microsoft.com/office/officeart/2005/8/layout/orgChart1"/>
    <dgm:cxn modelId="{1E1B1539-A154-486E-AA44-540259B68EA3}" type="presParOf" srcId="{AD80C4DF-5CC0-4B77-A0C2-E388287963E6}" destId="{E036394D-00AE-49C6-83E8-6081CB23454B}" srcOrd="0" destOrd="0" presId="urn:microsoft.com/office/officeart/2005/8/layout/orgChart1"/>
    <dgm:cxn modelId="{AB00B5FA-7FC3-44E5-9AF3-D3A8CC8E4608}" type="presParOf" srcId="{E036394D-00AE-49C6-83E8-6081CB23454B}" destId="{9B0ECE36-F3A0-4658-B55F-97CC81A3E022}" srcOrd="0" destOrd="0" presId="urn:microsoft.com/office/officeart/2005/8/layout/orgChart1"/>
    <dgm:cxn modelId="{C16D857C-5334-4BD6-9ABE-F519D6F25CD2}" type="presParOf" srcId="{E036394D-00AE-49C6-83E8-6081CB23454B}" destId="{B03D765C-FDE2-4803-9BCC-F6945906714F}" srcOrd="1" destOrd="0" presId="urn:microsoft.com/office/officeart/2005/8/layout/orgChart1"/>
    <dgm:cxn modelId="{5D9F2E2C-F705-4493-B177-3EB4A0A6909F}" type="presParOf" srcId="{AD80C4DF-5CC0-4B77-A0C2-E388287963E6}" destId="{CEF58F20-E00E-419D-849B-E491B3F89628}" srcOrd="1" destOrd="0" presId="urn:microsoft.com/office/officeart/2005/8/layout/orgChart1"/>
    <dgm:cxn modelId="{B8F623EA-C106-4C1B-878F-71C2EDB7D72E}" type="presParOf" srcId="{CEF58F20-E00E-419D-849B-E491B3F89628}" destId="{D6960AE2-D4E5-4175-BCA0-71C394501769}" srcOrd="0" destOrd="0" presId="urn:microsoft.com/office/officeart/2005/8/layout/orgChart1"/>
    <dgm:cxn modelId="{58397153-4B63-42AC-8FEA-29A51D9EF9CF}" type="presParOf" srcId="{CEF58F20-E00E-419D-849B-E491B3F89628}" destId="{CE630FFA-E77C-48D9-92F0-BAD3CC459C76}" srcOrd="1" destOrd="0" presId="urn:microsoft.com/office/officeart/2005/8/layout/orgChart1"/>
    <dgm:cxn modelId="{0403555B-7CA5-407C-9AAD-56545BB0FBF6}" type="presParOf" srcId="{CE630FFA-E77C-48D9-92F0-BAD3CC459C76}" destId="{2C582727-98F4-418C-B067-44D3882F5171}" srcOrd="0" destOrd="0" presId="urn:microsoft.com/office/officeart/2005/8/layout/orgChart1"/>
    <dgm:cxn modelId="{F6A3B729-CC60-4A85-8617-8DACF2267C87}" type="presParOf" srcId="{2C582727-98F4-418C-B067-44D3882F5171}" destId="{6B50F9AF-84F6-4490-8AEF-4CF50A280B17}" srcOrd="0" destOrd="0" presId="urn:microsoft.com/office/officeart/2005/8/layout/orgChart1"/>
    <dgm:cxn modelId="{4257DA17-1519-4BFD-B7DA-F770059DD052}" type="presParOf" srcId="{2C582727-98F4-418C-B067-44D3882F5171}" destId="{635C8202-8D7B-4CE3-811F-B6686B7BAEAE}" srcOrd="1" destOrd="0" presId="urn:microsoft.com/office/officeart/2005/8/layout/orgChart1"/>
    <dgm:cxn modelId="{310F2B78-3FE2-4F06-AD87-3B504EFA9F51}" type="presParOf" srcId="{CE630FFA-E77C-48D9-92F0-BAD3CC459C76}" destId="{E8B6B3D8-81A6-47A9-857F-0BF0C776CFC2}" srcOrd="1" destOrd="0" presId="urn:microsoft.com/office/officeart/2005/8/layout/orgChart1"/>
    <dgm:cxn modelId="{4094170F-3377-42D8-B1C3-A236485C7907}" type="presParOf" srcId="{CE630FFA-E77C-48D9-92F0-BAD3CC459C76}" destId="{5296B490-8F81-470C-96E1-6C5D9D4F2EE4}" srcOrd="2" destOrd="0" presId="urn:microsoft.com/office/officeart/2005/8/layout/orgChart1"/>
    <dgm:cxn modelId="{467D11F7-0F4C-475D-8BBF-B08DDC7BD1B4}" type="presParOf" srcId="{CEF58F20-E00E-419D-849B-E491B3F89628}" destId="{465A7697-A52A-481A-9BA0-BAD9825504CB}" srcOrd="2" destOrd="0" presId="urn:microsoft.com/office/officeart/2005/8/layout/orgChart1"/>
    <dgm:cxn modelId="{531CA86E-1197-4ACA-86FD-A08A26F225CC}" type="presParOf" srcId="{CEF58F20-E00E-419D-849B-E491B3F89628}" destId="{9AF10901-4A07-4124-9D9C-828A0A8C5A63}" srcOrd="3" destOrd="0" presId="urn:microsoft.com/office/officeart/2005/8/layout/orgChart1"/>
    <dgm:cxn modelId="{69C57B28-8286-49DC-AA40-A4A9B7DC8290}" type="presParOf" srcId="{9AF10901-4A07-4124-9D9C-828A0A8C5A63}" destId="{97EBE65C-F8D4-4DC9-B6E7-2AE8B0654D4C}" srcOrd="0" destOrd="0" presId="urn:microsoft.com/office/officeart/2005/8/layout/orgChart1"/>
    <dgm:cxn modelId="{43455EBD-C9E4-4C0D-BBC3-82D726CDDB37}" type="presParOf" srcId="{97EBE65C-F8D4-4DC9-B6E7-2AE8B0654D4C}" destId="{D4F08DB9-88C3-4AE5-AEC1-2D754C0338B2}" srcOrd="0" destOrd="0" presId="urn:microsoft.com/office/officeart/2005/8/layout/orgChart1"/>
    <dgm:cxn modelId="{84AEAD48-E4F6-4916-8F9A-BCBAC8AA866C}" type="presParOf" srcId="{97EBE65C-F8D4-4DC9-B6E7-2AE8B0654D4C}" destId="{7EFD20C2-8E08-4639-8851-F42A7BD9B3DA}" srcOrd="1" destOrd="0" presId="urn:microsoft.com/office/officeart/2005/8/layout/orgChart1"/>
    <dgm:cxn modelId="{EAA4A4FC-64EE-47BF-98DF-4063DFCB88CE}" type="presParOf" srcId="{9AF10901-4A07-4124-9D9C-828A0A8C5A63}" destId="{3342AE77-DF4F-40A6-AE3D-711A25164C17}" srcOrd="1" destOrd="0" presId="urn:microsoft.com/office/officeart/2005/8/layout/orgChart1"/>
    <dgm:cxn modelId="{A0159805-94A1-414D-88B9-BD7A02A8F66A}" type="presParOf" srcId="{9AF10901-4A07-4124-9D9C-828A0A8C5A63}" destId="{E4B652E1-5A2C-41CF-9F5E-E610C2B22F79}" srcOrd="2" destOrd="0" presId="urn:microsoft.com/office/officeart/2005/8/layout/orgChart1"/>
    <dgm:cxn modelId="{0CDFBB39-5A46-4AC6-B327-704D6E463B55}" type="presParOf" srcId="{CEF58F20-E00E-419D-849B-E491B3F89628}" destId="{E5D1D63E-9F40-4C73-B788-D869428DFA7F}" srcOrd="4" destOrd="0" presId="urn:microsoft.com/office/officeart/2005/8/layout/orgChart1"/>
    <dgm:cxn modelId="{58A1FD43-1F18-45A8-89A5-B411EE2AB1A1}" type="presParOf" srcId="{CEF58F20-E00E-419D-849B-E491B3F89628}" destId="{E4584A2C-AAAB-4B49-9B46-20FF23D9F404}" srcOrd="5" destOrd="0" presId="urn:microsoft.com/office/officeart/2005/8/layout/orgChart1"/>
    <dgm:cxn modelId="{397AFB60-0FAB-45CC-BD3D-B67338FE81EA}" type="presParOf" srcId="{E4584A2C-AAAB-4B49-9B46-20FF23D9F404}" destId="{50FA760C-3DCA-4D6D-9FB4-0FFB93F28369}" srcOrd="0" destOrd="0" presId="urn:microsoft.com/office/officeart/2005/8/layout/orgChart1"/>
    <dgm:cxn modelId="{6D95C93F-7B8E-4E20-98CC-8D744EBDADDE}" type="presParOf" srcId="{50FA760C-3DCA-4D6D-9FB4-0FFB93F28369}" destId="{7252E8AC-4C68-4E71-B014-2E7AB5A9C28F}" srcOrd="0" destOrd="0" presId="urn:microsoft.com/office/officeart/2005/8/layout/orgChart1"/>
    <dgm:cxn modelId="{D6BEDB4B-57D2-4EA5-A602-32D89BB64DF6}" type="presParOf" srcId="{50FA760C-3DCA-4D6D-9FB4-0FFB93F28369}" destId="{429892C4-D149-425D-AF09-267990269D26}" srcOrd="1" destOrd="0" presId="urn:microsoft.com/office/officeart/2005/8/layout/orgChart1"/>
    <dgm:cxn modelId="{C21B4717-B2E4-40C7-903C-EDA279C4EDDE}" type="presParOf" srcId="{E4584A2C-AAAB-4B49-9B46-20FF23D9F404}" destId="{64C59305-26DA-4098-9684-C498BD0111A4}" srcOrd="1" destOrd="0" presId="urn:microsoft.com/office/officeart/2005/8/layout/orgChart1"/>
    <dgm:cxn modelId="{175EBCF2-9D1C-4E16-A990-4B91AB8F3E46}" type="presParOf" srcId="{E4584A2C-AAAB-4B49-9B46-20FF23D9F404}" destId="{E5BBB132-EB95-4292-B5DC-38A1F1182958}" srcOrd="2" destOrd="0" presId="urn:microsoft.com/office/officeart/2005/8/layout/orgChart1"/>
    <dgm:cxn modelId="{7CE2769F-B7F9-40DE-BF96-C28438F1722B}" type="presParOf" srcId="{AD80C4DF-5CC0-4B77-A0C2-E388287963E6}" destId="{6C33BF85-76EE-469C-95FE-A8DDC9253DDD}" srcOrd="2" destOrd="0" presId="urn:microsoft.com/office/officeart/2005/8/layout/orgChart1"/>
    <dgm:cxn modelId="{75A19C10-9AA2-4382-A611-EB5F8C47E759}" type="presParOf" srcId="{542C2FFC-60DC-4D44-9C2A-51353F4E9625}" destId="{AF554B5D-10C5-43DD-A9BE-DF93704A91B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1D63E-9F40-4C73-B788-D869428DFA7F}">
      <dsp:nvSpPr>
        <dsp:cNvPr id="0" name=""/>
        <dsp:cNvSpPr/>
      </dsp:nvSpPr>
      <dsp:spPr>
        <a:xfrm>
          <a:off x="3565116" y="1402158"/>
          <a:ext cx="173607" cy="2175882"/>
        </a:xfrm>
        <a:custGeom>
          <a:avLst/>
          <a:gdLst/>
          <a:ahLst/>
          <a:cxnLst/>
          <a:rect l="0" t="0" r="0" b="0"/>
          <a:pathLst>
            <a:path>
              <a:moveTo>
                <a:pt x="0" y="0"/>
              </a:moveTo>
              <a:lnTo>
                <a:pt x="0" y="2175882"/>
              </a:lnTo>
              <a:lnTo>
                <a:pt x="173607" y="21758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5A7697-A52A-481A-9BA0-BAD9825504CB}">
      <dsp:nvSpPr>
        <dsp:cNvPr id="0" name=""/>
        <dsp:cNvSpPr/>
      </dsp:nvSpPr>
      <dsp:spPr>
        <a:xfrm>
          <a:off x="3565116" y="1402158"/>
          <a:ext cx="173607" cy="1354139"/>
        </a:xfrm>
        <a:custGeom>
          <a:avLst/>
          <a:gdLst/>
          <a:ahLst/>
          <a:cxnLst/>
          <a:rect l="0" t="0" r="0" b="0"/>
          <a:pathLst>
            <a:path>
              <a:moveTo>
                <a:pt x="0" y="0"/>
              </a:moveTo>
              <a:lnTo>
                <a:pt x="0" y="1354139"/>
              </a:lnTo>
              <a:lnTo>
                <a:pt x="173607" y="13541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960AE2-D4E5-4175-BCA0-71C394501769}">
      <dsp:nvSpPr>
        <dsp:cNvPr id="0" name=""/>
        <dsp:cNvSpPr/>
      </dsp:nvSpPr>
      <dsp:spPr>
        <a:xfrm>
          <a:off x="3565116" y="1402158"/>
          <a:ext cx="173607" cy="532396"/>
        </a:xfrm>
        <a:custGeom>
          <a:avLst/>
          <a:gdLst/>
          <a:ahLst/>
          <a:cxnLst/>
          <a:rect l="0" t="0" r="0" b="0"/>
          <a:pathLst>
            <a:path>
              <a:moveTo>
                <a:pt x="0" y="0"/>
              </a:moveTo>
              <a:lnTo>
                <a:pt x="0" y="532396"/>
              </a:lnTo>
              <a:lnTo>
                <a:pt x="173607" y="5323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9B0C6F-AFEA-4776-A617-50993B904B40}">
      <dsp:nvSpPr>
        <dsp:cNvPr id="0" name=""/>
        <dsp:cNvSpPr/>
      </dsp:nvSpPr>
      <dsp:spPr>
        <a:xfrm>
          <a:off x="2627634" y="580415"/>
          <a:ext cx="1400435" cy="243050"/>
        </a:xfrm>
        <a:custGeom>
          <a:avLst/>
          <a:gdLst/>
          <a:ahLst/>
          <a:cxnLst/>
          <a:rect l="0" t="0" r="0" b="0"/>
          <a:pathLst>
            <a:path>
              <a:moveTo>
                <a:pt x="0" y="0"/>
              </a:moveTo>
              <a:lnTo>
                <a:pt x="0" y="121525"/>
              </a:lnTo>
              <a:lnTo>
                <a:pt x="1400435" y="121525"/>
              </a:lnTo>
              <a:lnTo>
                <a:pt x="1400435" y="2430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2A87EB-CDF0-4637-AF8B-FB80A7E69C8C}">
      <dsp:nvSpPr>
        <dsp:cNvPr id="0" name=""/>
        <dsp:cNvSpPr/>
      </dsp:nvSpPr>
      <dsp:spPr>
        <a:xfrm>
          <a:off x="2164681" y="1402158"/>
          <a:ext cx="173607" cy="2175882"/>
        </a:xfrm>
        <a:custGeom>
          <a:avLst/>
          <a:gdLst/>
          <a:ahLst/>
          <a:cxnLst/>
          <a:rect l="0" t="0" r="0" b="0"/>
          <a:pathLst>
            <a:path>
              <a:moveTo>
                <a:pt x="0" y="0"/>
              </a:moveTo>
              <a:lnTo>
                <a:pt x="0" y="2175882"/>
              </a:lnTo>
              <a:lnTo>
                <a:pt x="173607" y="21758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8BEC2-10DC-429F-9EA5-CF2895CA6DE4}">
      <dsp:nvSpPr>
        <dsp:cNvPr id="0" name=""/>
        <dsp:cNvSpPr/>
      </dsp:nvSpPr>
      <dsp:spPr>
        <a:xfrm>
          <a:off x="2164681" y="1402158"/>
          <a:ext cx="173607" cy="1354139"/>
        </a:xfrm>
        <a:custGeom>
          <a:avLst/>
          <a:gdLst/>
          <a:ahLst/>
          <a:cxnLst/>
          <a:rect l="0" t="0" r="0" b="0"/>
          <a:pathLst>
            <a:path>
              <a:moveTo>
                <a:pt x="0" y="0"/>
              </a:moveTo>
              <a:lnTo>
                <a:pt x="0" y="1354139"/>
              </a:lnTo>
              <a:lnTo>
                <a:pt x="173607" y="13541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FA5E07-E05D-437F-BD59-3BD2B6CB27F8}">
      <dsp:nvSpPr>
        <dsp:cNvPr id="0" name=""/>
        <dsp:cNvSpPr/>
      </dsp:nvSpPr>
      <dsp:spPr>
        <a:xfrm>
          <a:off x="2164681" y="1402158"/>
          <a:ext cx="173607" cy="532396"/>
        </a:xfrm>
        <a:custGeom>
          <a:avLst/>
          <a:gdLst/>
          <a:ahLst/>
          <a:cxnLst/>
          <a:rect l="0" t="0" r="0" b="0"/>
          <a:pathLst>
            <a:path>
              <a:moveTo>
                <a:pt x="0" y="0"/>
              </a:moveTo>
              <a:lnTo>
                <a:pt x="0" y="532396"/>
              </a:lnTo>
              <a:lnTo>
                <a:pt x="173607" y="5323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4EE2D8-2EE4-45BF-B51D-CB390819E8C1}">
      <dsp:nvSpPr>
        <dsp:cNvPr id="0" name=""/>
        <dsp:cNvSpPr/>
      </dsp:nvSpPr>
      <dsp:spPr>
        <a:xfrm>
          <a:off x="2581914" y="580415"/>
          <a:ext cx="91440" cy="243050"/>
        </a:xfrm>
        <a:custGeom>
          <a:avLst/>
          <a:gdLst/>
          <a:ahLst/>
          <a:cxnLst/>
          <a:rect l="0" t="0" r="0" b="0"/>
          <a:pathLst>
            <a:path>
              <a:moveTo>
                <a:pt x="45720" y="0"/>
              </a:moveTo>
              <a:lnTo>
                <a:pt x="45720" y="2430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394E8B-2E74-4759-80ED-A75486EE84ED}">
      <dsp:nvSpPr>
        <dsp:cNvPr id="0" name=""/>
        <dsp:cNvSpPr/>
      </dsp:nvSpPr>
      <dsp:spPr>
        <a:xfrm>
          <a:off x="764245" y="1402158"/>
          <a:ext cx="173607" cy="1354139"/>
        </a:xfrm>
        <a:custGeom>
          <a:avLst/>
          <a:gdLst/>
          <a:ahLst/>
          <a:cxnLst/>
          <a:rect l="0" t="0" r="0" b="0"/>
          <a:pathLst>
            <a:path>
              <a:moveTo>
                <a:pt x="0" y="0"/>
              </a:moveTo>
              <a:lnTo>
                <a:pt x="0" y="1354139"/>
              </a:lnTo>
              <a:lnTo>
                <a:pt x="173607" y="13541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234A39-D411-4A5C-8BC2-1FDFB01739DD}">
      <dsp:nvSpPr>
        <dsp:cNvPr id="0" name=""/>
        <dsp:cNvSpPr/>
      </dsp:nvSpPr>
      <dsp:spPr>
        <a:xfrm>
          <a:off x="764245" y="1402158"/>
          <a:ext cx="173607" cy="532396"/>
        </a:xfrm>
        <a:custGeom>
          <a:avLst/>
          <a:gdLst/>
          <a:ahLst/>
          <a:cxnLst/>
          <a:rect l="0" t="0" r="0" b="0"/>
          <a:pathLst>
            <a:path>
              <a:moveTo>
                <a:pt x="0" y="0"/>
              </a:moveTo>
              <a:lnTo>
                <a:pt x="0" y="532396"/>
              </a:lnTo>
              <a:lnTo>
                <a:pt x="173607" y="5323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A4ED0-52DA-4431-9293-C92DEAB1F923}">
      <dsp:nvSpPr>
        <dsp:cNvPr id="0" name=""/>
        <dsp:cNvSpPr/>
      </dsp:nvSpPr>
      <dsp:spPr>
        <a:xfrm>
          <a:off x="1227199" y="580415"/>
          <a:ext cx="1400435" cy="243050"/>
        </a:xfrm>
        <a:custGeom>
          <a:avLst/>
          <a:gdLst/>
          <a:ahLst/>
          <a:cxnLst/>
          <a:rect l="0" t="0" r="0" b="0"/>
          <a:pathLst>
            <a:path>
              <a:moveTo>
                <a:pt x="1400435" y="0"/>
              </a:moveTo>
              <a:lnTo>
                <a:pt x="1400435" y="121525"/>
              </a:lnTo>
              <a:lnTo>
                <a:pt x="0" y="121525"/>
              </a:lnTo>
              <a:lnTo>
                <a:pt x="0" y="24305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470F81-8A49-4F48-88AB-8E178BB5C8D3}">
      <dsp:nvSpPr>
        <dsp:cNvPr id="0" name=""/>
        <dsp:cNvSpPr/>
      </dsp:nvSpPr>
      <dsp:spPr>
        <a:xfrm>
          <a:off x="2048942" y="1722"/>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dirty="0"/>
            <a:t>Компания</a:t>
          </a:r>
        </a:p>
      </dsp:txBody>
      <dsp:txXfrm>
        <a:off x="2048942" y="1722"/>
        <a:ext cx="1157384" cy="578692"/>
      </dsp:txXfrm>
    </dsp:sp>
    <dsp:sp modelId="{C47E7739-E615-4DFC-B1C0-0593E97A9808}">
      <dsp:nvSpPr>
        <dsp:cNvPr id="0" name=""/>
        <dsp:cNvSpPr/>
      </dsp:nvSpPr>
      <dsp:spPr>
        <a:xfrm>
          <a:off x="648507" y="823465"/>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Операции по Продажби в ЕС</a:t>
          </a:r>
        </a:p>
      </dsp:txBody>
      <dsp:txXfrm>
        <a:off x="648507" y="823465"/>
        <a:ext cx="1157384" cy="578692"/>
      </dsp:txXfrm>
    </dsp:sp>
    <dsp:sp modelId="{5D6960F7-0FB5-43B6-8522-55BF4377D866}">
      <dsp:nvSpPr>
        <dsp:cNvPr id="0" name=""/>
        <dsp:cNvSpPr/>
      </dsp:nvSpPr>
      <dsp:spPr>
        <a:xfrm>
          <a:off x="937853" y="1645208"/>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Складова девизия</a:t>
          </a:r>
        </a:p>
      </dsp:txBody>
      <dsp:txXfrm>
        <a:off x="937853" y="1645208"/>
        <a:ext cx="1157384" cy="578692"/>
      </dsp:txXfrm>
    </dsp:sp>
    <dsp:sp modelId="{FCAFC201-8CD7-4650-BCE6-93A004596F34}">
      <dsp:nvSpPr>
        <dsp:cNvPr id="0" name=""/>
        <dsp:cNvSpPr/>
      </dsp:nvSpPr>
      <dsp:spPr>
        <a:xfrm>
          <a:off x="937853" y="2466951"/>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Девизия - търговия на дребно</a:t>
          </a:r>
        </a:p>
      </dsp:txBody>
      <dsp:txXfrm>
        <a:off x="937853" y="2466951"/>
        <a:ext cx="1157384" cy="578692"/>
      </dsp:txXfrm>
    </dsp:sp>
    <dsp:sp modelId="{C69CBB52-F143-4E0D-AA73-D517F5330E14}">
      <dsp:nvSpPr>
        <dsp:cNvPr id="0" name=""/>
        <dsp:cNvSpPr/>
      </dsp:nvSpPr>
      <dsp:spPr>
        <a:xfrm>
          <a:off x="2048942" y="823465"/>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Операции по Продажби в Северна Америка</a:t>
          </a:r>
        </a:p>
      </dsp:txBody>
      <dsp:txXfrm>
        <a:off x="2048942" y="823465"/>
        <a:ext cx="1157384" cy="578692"/>
      </dsp:txXfrm>
    </dsp:sp>
    <dsp:sp modelId="{3D76823B-FE2A-4849-AAF8-E953C9C14DF2}">
      <dsp:nvSpPr>
        <dsp:cNvPr id="0" name=""/>
        <dsp:cNvSpPr/>
      </dsp:nvSpPr>
      <dsp:spPr>
        <a:xfrm>
          <a:off x="2338288" y="1645208"/>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Складова девизия</a:t>
          </a:r>
        </a:p>
      </dsp:txBody>
      <dsp:txXfrm>
        <a:off x="2338288" y="1645208"/>
        <a:ext cx="1157384" cy="578692"/>
      </dsp:txXfrm>
    </dsp:sp>
    <dsp:sp modelId="{F5FED414-A35E-4F6D-9733-11140CDE96E0}">
      <dsp:nvSpPr>
        <dsp:cNvPr id="0" name=""/>
        <dsp:cNvSpPr/>
      </dsp:nvSpPr>
      <dsp:spPr>
        <a:xfrm>
          <a:off x="2338288" y="2466951"/>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Девизия - търговия на дребно</a:t>
          </a:r>
        </a:p>
      </dsp:txBody>
      <dsp:txXfrm>
        <a:off x="2338288" y="2466951"/>
        <a:ext cx="1157384" cy="578692"/>
      </dsp:txXfrm>
    </dsp:sp>
    <dsp:sp modelId="{0A9C0A05-0694-4B29-B301-A8731B12DA4A}">
      <dsp:nvSpPr>
        <dsp:cNvPr id="0" name=""/>
        <dsp:cNvSpPr/>
      </dsp:nvSpPr>
      <dsp:spPr>
        <a:xfrm>
          <a:off x="2338288" y="3288694"/>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Продажби през Интернет</a:t>
          </a:r>
        </a:p>
      </dsp:txBody>
      <dsp:txXfrm>
        <a:off x="2338288" y="3288694"/>
        <a:ext cx="1157384" cy="578692"/>
      </dsp:txXfrm>
    </dsp:sp>
    <dsp:sp modelId="{9B0ECE36-F3A0-4658-B55F-97CC81A3E022}">
      <dsp:nvSpPr>
        <dsp:cNvPr id="0" name=""/>
        <dsp:cNvSpPr/>
      </dsp:nvSpPr>
      <dsp:spPr>
        <a:xfrm>
          <a:off x="3449377" y="823465"/>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Глобални операции по Производство</a:t>
          </a:r>
        </a:p>
      </dsp:txBody>
      <dsp:txXfrm>
        <a:off x="3449377" y="823465"/>
        <a:ext cx="1157384" cy="578692"/>
      </dsp:txXfrm>
    </dsp:sp>
    <dsp:sp modelId="{6B50F9AF-84F6-4490-8AEF-4CF50A280B17}">
      <dsp:nvSpPr>
        <dsp:cNvPr id="0" name=""/>
        <dsp:cNvSpPr/>
      </dsp:nvSpPr>
      <dsp:spPr>
        <a:xfrm>
          <a:off x="3738724" y="1645208"/>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Завод в Китай</a:t>
          </a:r>
        </a:p>
      </dsp:txBody>
      <dsp:txXfrm>
        <a:off x="3738724" y="1645208"/>
        <a:ext cx="1157384" cy="578692"/>
      </dsp:txXfrm>
    </dsp:sp>
    <dsp:sp modelId="{D4F08DB9-88C3-4AE5-AEC1-2D754C0338B2}">
      <dsp:nvSpPr>
        <dsp:cNvPr id="0" name=""/>
        <dsp:cNvSpPr/>
      </dsp:nvSpPr>
      <dsp:spPr>
        <a:xfrm>
          <a:off x="3738724" y="2466951"/>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dirty="0"/>
            <a:t>Завод в Южна Америка</a:t>
          </a:r>
        </a:p>
      </dsp:txBody>
      <dsp:txXfrm>
        <a:off x="3738724" y="2466951"/>
        <a:ext cx="1157384" cy="578692"/>
      </dsp:txXfrm>
    </dsp:sp>
    <dsp:sp modelId="{7252E8AC-4C68-4E71-B014-2E7AB5A9C28F}">
      <dsp:nvSpPr>
        <dsp:cNvPr id="0" name=""/>
        <dsp:cNvSpPr/>
      </dsp:nvSpPr>
      <dsp:spPr>
        <a:xfrm>
          <a:off x="3738724" y="3288694"/>
          <a:ext cx="1157384" cy="5786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bg-BG" sz="1100" kern="1200"/>
            <a:t>Завод в Индия</a:t>
          </a:r>
        </a:p>
      </dsp:txBody>
      <dsp:txXfrm>
        <a:off x="3738724" y="3288694"/>
        <a:ext cx="1157384" cy="5786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A10E1C-82A4-4795-97D6-1F8EFF16ADE7}" type="datetimeFigureOut">
              <a:rPr lang="bg-BG" smtClean="0"/>
              <a:t>12.03.2014</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A75-3F42-4068-9C20-CA3C78E69E94}" type="slidenum">
              <a:rPr lang="bg-BG" smtClean="0"/>
              <a:t>‹#›</a:t>
            </a:fld>
            <a:endParaRPr lang="bg-BG"/>
          </a:p>
        </p:txBody>
      </p:sp>
    </p:spTree>
    <p:extLst>
      <p:ext uri="{BB962C8B-B14F-4D97-AF65-F5344CB8AC3E}">
        <p14:creationId xmlns:p14="http://schemas.microsoft.com/office/powerpoint/2010/main" val="243347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D9724F-29B5-42E5-8390-4A54A784AB7A}" type="datetime1">
              <a:rPr lang="bg-BG" smtClean="0"/>
              <a:t>12.03.2014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89710-C1C6-4264-98B2-7D08E5FE6D24}" type="datetime1">
              <a:rPr lang="bg-BG" smtClean="0"/>
              <a:t>12.03.2014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3AEC8D-4A9E-4993-ADFC-939EBA50B7D9}" type="datetime1">
              <a:rPr lang="bg-BG" smtClean="0"/>
              <a:t>12.03.2014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E75D8F-4752-4274-9BD8-69C902DF9CC9}" type="datetime1">
              <a:rPr lang="bg-BG" smtClean="0"/>
              <a:t>12.03.2014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1323D0-19C9-45E2-A894-02B27A8F32BE}" type="datetime1">
              <a:rPr lang="bg-BG" smtClean="0"/>
              <a:t>12.03.2014</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5CD4A5-F8B2-4E25-98A1-BEEDBC9CE2C1}" type="datetime1">
              <a:rPr lang="bg-BG" smtClean="0"/>
              <a:t>12.03.2014</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0A3909-7124-42F3-AA2C-4316D11B9BA5}" type="datetime1">
              <a:rPr lang="bg-BG" smtClean="0"/>
              <a:t>12.03.2014</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82EAE5-0266-4DBC-AC14-609B96956F8C}" type="datetime1">
              <a:rPr lang="bg-BG" smtClean="0"/>
              <a:t>12.03.2014</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FA25C-4AF8-4533-954C-7044219E1271}" type="datetime1">
              <a:rPr lang="bg-BG" smtClean="0"/>
              <a:t>12.03.2014</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290BB023-17E6-4E59-B8A8-78685070A6A4}"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F15E9-71DE-4FFA-AAA1-AA96DAB201E1}" type="datetime1">
              <a:rPr lang="bg-BG" smtClean="0"/>
              <a:t>12.03.2014</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290BB023-17E6-4E59-B8A8-78685070A6A4}" type="slidenum">
              <a:rPr lang="bg-BG" smtClean="0"/>
              <a:t>‹#›</a:t>
            </a:fld>
            <a:endParaRPr lang="bg-B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3DF85F1-CD90-4268-9E13-72C8C23642D3}" type="datetime1">
              <a:rPr lang="bg-BG" smtClean="0"/>
              <a:t>12.03.2014</a:t>
            </a:fld>
            <a:endParaRPr lang="bg-BG"/>
          </a:p>
        </p:txBody>
      </p:sp>
      <p:sp>
        <p:nvSpPr>
          <p:cNvPr id="9" name="Slide Number Placeholder 8"/>
          <p:cNvSpPr>
            <a:spLocks noGrp="1"/>
          </p:cNvSpPr>
          <p:nvPr>
            <p:ph type="sldNum" sz="quarter" idx="11"/>
          </p:nvPr>
        </p:nvSpPr>
        <p:spPr/>
        <p:txBody>
          <a:bodyPr/>
          <a:lstStyle/>
          <a:p>
            <a:fld id="{290BB023-17E6-4E59-B8A8-78685070A6A4}" type="slidenum">
              <a:rPr lang="bg-BG" smtClean="0"/>
              <a:t>‹#›</a:t>
            </a:fld>
            <a:endParaRPr lang="bg-BG"/>
          </a:p>
        </p:txBody>
      </p:sp>
      <p:sp>
        <p:nvSpPr>
          <p:cNvPr id="10" name="Footer Placeholder 9"/>
          <p:cNvSpPr>
            <a:spLocks noGrp="1"/>
          </p:cNvSpPr>
          <p:nvPr>
            <p:ph type="ftr" sz="quarter" idx="12"/>
          </p:nvPr>
        </p:nvSpPr>
        <p:spPr/>
        <p:txBody>
          <a:bodyPr/>
          <a:lstStyle/>
          <a:p>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90BB023-17E6-4E59-B8A8-78685070A6A4}" type="slidenum">
              <a:rPr lang="bg-BG" smtClean="0"/>
              <a:t>‹#›</a:t>
            </a:fld>
            <a:endParaRPr lang="bg-B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bg-B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A2E4B64-DE07-4046-A398-6EED76295139}" type="datetime1">
              <a:rPr lang="bg-BG" smtClean="0"/>
              <a:t>12.03.2014</a:t>
            </a:fld>
            <a:endParaRPr lang="bg-BG"/>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a:t>Информационните системи на предприятието</a:t>
            </a:r>
          </a:p>
        </p:txBody>
      </p:sp>
      <p:sp>
        <p:nvSpPr>
          <p:cNvPr id="3" name="Subtitle 2"/>
          <p:cNvSpPr>
            <a:spLocks noGrp="1"/>
          </p:cNvSpPr>
          <p:nvPr>
            <p:ph type="subTitle" idx="1"/>
          </p:nvPr>
        </p:nvSpPr>
        <p:spPr/>
        <p:txBody>
          <a:bodyPr/>
          <a:lstStyle/>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a:t>
            </a:fld>
            <a:endParaRPr lang="bg-BG" dirty="0"/>
          </a:p>
        </p:txBody>
      </p:sp>
    </p:spTree>
    <p:extLst>
      <p:ext uri="{BB962C8B-B14F-4D97-AF65-F5344CB8AC3E}">
        <p14:creationId xmlns:p14="http://schemas.microsoft.com/office/powerpoint/2010/main" val="2296468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smtClean="0"/>
              <a:t>1.2. </a:t>
            </a:r>
            <a:r>
              <a:rPr lang="bg-BG" sz="3200" b="1" i="1" u="sng" dirty="0" smtClean="0"/>
              <a:t>Етап </a:t>
            </a:r>
            <a:r>
              <a:rPr lang="bg-BG" sz="3200" b="1" i="1" u="sng" dirty="0"/>
              <a:t>2:</a:t>
            </a:r>
            <a:r>
              <a:rPr lang="bg-BG" sz="3200" b="1" dirty="0"/>
              <a:t> Клиент-сървър архитектура</a:t>
            </a:r>
          </a:p>
        </p:txBody>
      </p:sp>
      <p:sp>
        <p:nvSpPr>
          <p:cNvPr id="4" name="Slide Number Placeholder 3"/>
          <p:cNvSpPr>
            <a:spLocks noGrp="1"/>
          </p:cNvSpPr>
          <p:nvPr>
            <p:ph type="sldNum" sz="quarter" idx="12"/>
          </p:nvPr>
        </p:nvSpPr>
        <p:spPr/>
        <p:txBody>
          <a:bodyPr/>
          <a:lstStyle/>
          <a:p>
            <a:fld id="{290BB023-17E6-4E59-B8A8-78685070A6A4}" type="slidenum">
              <a:rPr lang="bg-BG" smtClean="0"/>
              <a:t>10</a:t>
            </a:fld>
            <a:endParaRPr lang="bg-BG"/>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5743185"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3568" y="4653136"/>
            <a:ext cx="7056784" cy="2031325"/>
          </a:xfrm>
          <a:prstGeom prst="rect">
            <a:avLst/>
          </a:prstGeom>
          <a:noFill/>
        </p:spPr>
        <p:txBody>
          <a:bodyPr wrap="square" rtlCol="0">
            <a:spAutoFit/>
          </a:bodyPr>
          <a:lstStyle/>
          <a:p>
            <a:r>
              <a:rPr lang="bg-BG" dirty="0"/>
              <a:t>Разделянето на трите компонента в клиент-сървър архитектурата дава възможност ИС да постигне по-голяма </a:t>
            </a:r>
            <a:r>
              <a:rPr lang="bg-BG" dirty="0" err="1"/>
              <a:t>мащабируемост</a:t>
            </a:r>
            <a:r>
              <a:rPr lang="bg-BG" dirty="0"/>
              <a:t> и гъвкавост, защото различните слоеве могат да работят едновременно на различни компютри, а не изключително върху голяма машина. Следователно ИС може да работи върху значително по-евтини компютри </a:t>
            </a:r>
          </a:p>
          <a:p>
            <a:endParaRPr lang="bg-BG" dirty="0"/>
          </a:p>
        </p:txBody>
      </p:sp>
    </p:spTree>
    <p:extLst>
      <p:ext uri="{BB962C8B-B14F-4D97-AF65-F5344CB8AC3E}">
        <p14:creationId xmlns:p14="http://schemas.microsoft.com/office/powerpoint/2010/main" val="2395474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0BB023-17E6-4E59-B8A8-78685070A6A4}" type="slidenum">
              <a:rPr lang="bg-BG" smtClean="0"/>
              <a:t>11</a:t>
            </a:fld>
            <a:endParaRPr lang="bg-BG"/>
          </a:p>
        </p:txBody>
      </p:sp>
      <p:sp>
        <p:nvSpPr>
          <p:cNvPr id="3" name="Content Placeholder 2"/>
          <p:cNvSpPr>
            <a:spLocks noGrp="1"/>
          </p:cNvSpPr>
          <p:nvPr>
            <p:ph idx="1"/>
          </p:nvPr>
        </p:nvSpPr>
        <p:spPr>
          <a:xfrm>
            <a:off x="457200" y="1412776"/>
            <a:ext cx="7620000" cy="4988024"/>
          </a:xfrm>
        </p:spPr>
        <p:txBody>
          <a:bodyPr>
            <a:normAutofit fontScale="92500" lnSpcReduction="10000"/>
          </a:bodyPr>
          <a:lstStyle/>
          <a:p>
            <a:r>
              <a:rPr lang="bg-BG" dirty="0"/>
              <a:t>Чрез разпределяне на натоварването от страна на приложенията сред множество, по-малки приложни сървъри, компаниите могат да достигнат почти неограничено мащабиране просто чрез добавяне на допълнителни сървъри. </a:t>
            </a:r>
            <a:endParaRPr lang="bg-BG" dirty="0" smtClean="0"/>
          </a:p>
          <a:p>
            <a:r>
              <a:rPr lang="bg-BG" dirty="0" smtClean="0"/>
              <a:t>За </a:t>
            </a:r>
            <a:r>
              <a:rPr lang="bg-BG" dirty="0"/>
              <a:t>да се подържа </a:t>
            </a:r>
            <a:r>
              <a:rPr lang="bg-BG" dirty="0" smtClean="0"/>
              <a:t>на цялостност </a:t>
            </a:r>
            <a:r>
              <a:rPr lang="bg-BG" dirty="0"/>
              <a:t>(интегритет) всеки приложен сървър трябва да съхранява записите си в </a:t>
            </a:r>
            <a:r>
              <a:rPr lang="bg-BG" dirty="0" smtClean="0"/>
              <a:t>единна </a:t>
            </a:r>
            <a:r>
              <a:rPr lang="bg-BG" dirty="0"/>
              <a:t>БД, която се намира на отделен сървър, използван единствено за БД. </a:t>
            </a:r>
            <a:endParaRPr lang="bg-BG" dirty="0" smtClean="0"/>
          </a:p>
          <a:p>
            <a:r>
              <a:rPr lang="bg-BG" dirty="0" smtClean="0"/>
              <a:t>Всеки </a:t>
            </a:r>
            <a:r>
              <a:rPr lang="bg-BG" dirty="0"/>
              <a:t>приложен сървър може да управлява едновременно множество потребители. Така, ако повече потребители трябва да използват ИС, компанията просто добавя още един приложен сървър, за да управлява увеличената работа</a:t>
            </a:r>
            <a:r>
              <a:rPr lang="bg-BG" dirty="0" smtClean="0"/>
              <a:t>.</a:t>
            </a:r>
          </a:p>
          <a:p>
            <a:r>
              <a:rPr lang="bg-BG" dirty="0" err="1" smtClean="0"/>
              <a:t>Клиент-сървът</a:t>
            </a:r>
            <a:r>
              <a:rPr lang="bg-BG" dirty="0" smtClean="0"/>
              <a:t> архитектурата </a:t>
            </a:r>
            <a:r>
              <a:rPr lang="bg-BG" dirty="0"/>
              <a:t>драстично намалява разходите за </a:t>
            </a:r>
            <a:r>
              <a:rPr lang="bg-BG" dirty="0" smtClean="0"/>
              <a:t>придобиване и </a:t>
            </a:r>
            <a:r>
              <a:rPr lang="bg-BG" dirty="0"/>
              <a:t>използване на ИС, като значително увеличава </a:t>
            </a:r>
            <a:r>
              <a:rPr lang="bg-BG" dirty="0" err="1"/>
              <a:t>мащабируемостта</a:t>
            </a:r>
            <a:r>
              <a:rPr lang="bg-BG" dirty="0"/>
              <a:t> на системите. </a:t>
            </a:r>
            <a:r>
              <a:rPr lang="bg-BG" dirty="0" smtClean="0"/>
              <a:t>Тези </a:t>
            </a:r>
            <a:r>
              <a:rPr lang="bg-BG" dirty="0"/>
              <a:t>две сили трансформират ИС от това да е по възможностите само на сравнително малко на брой големи организации, до технология, която десетки хиляди компании могат да използват днес.</a:t>
            </a:r>
          </a:p>
          <a:p>
            <a:endParaRPr lang="bg-BG" dirty="0"/>
          </a:p>
          <a:p>
            <a:endParaRPr lang="bg-BG" dirty="0">
              <a:solidFill>
                <a:srgbClr val="FF0000"/>
              </a:solidFill>
            </a:endParaRPr>
          </a:p>
        </p:txBody>
      </p:sp>
      <p:sp>
        <p:nvSpPr>
          <p:cNvPr id="6" name="Title 1"/>
          <p:cNvSpPr>
            <a:spLocks noGrp="1"/>
          </p:cNvSpPr>
          <p:nvPr>
            <p:ph type="title"/>
          </p:nvPr>
        </p:nvSpPr>
        <p:spPr>
          <a:xfrm>
            <a:off x="457200" y="274638"/>
            <a:ext cx="7620000" cy="1143000"/>
          </a:xfrm>
        </p:spPr>
        <p:txBody>
          <a:bodyPr/>
          <a:lstStyle/>
          <a:p>
            <a:r>
              <a:rPr lang="bg-BG" sz="3200" b="1" dirty="0" smtClean="0"/>
              <a:t>1.2. </a:t>
            </a:r>
            <a:r>
              <a:rPr lang="bg-BG" sz="3200" b="1" i="1" u="sng" dirty="0" smtClean="0"/>
              <a:t>Етап </a:t>
            </a:r>
            <a:r>
              <a:rPr lang="bg-BG" sz="3200" b="1" i="1" u="sng" dirty="0"/>
              <a:t>2:</a:t>
            </a:r>
            <a:r>
              <a:rPr lang="bg-BG" sz="3200" b="1" dirty="0"/>
              <a:t> Клиент-сървър архитектура</a:t>
            </a:r>
          </a:p>
        </p:txBody>
      </p:sp>
    </p:spTree>
    <p:extLst>
      <p:ext uri="{BB962C8B-B14F-4D97-AF65-F5344CB8AC3E}">
        <p14:creationId xmlns:p14="http://schemas.microsoft.com/office/powerpoint/2010/main" val="3109137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b="1" dirty="0" smtClean="0"/>
              <a:t>1.3. </a:t>
            </a:r>
            <a:r>
              <a:rPr lang="bg-BG" sz="3200" b="1" i="1" u="sng" dirty="0" smtClean="0"/>
              <a:t>Етап </a:t>
            </a:r>
            <a:r>
              <a:rPr lang="bg-BG" sz="3200" b="1" i="1" u="sng" dirty="0"/>
              <a:t>3:</a:t>
            </a:r>
            <a:r>
              <a:rPr lang="bg-BG" sz="3200" b="1" dirty="0"/>
              <a:t> Архитектура, ориентирана </a:t>
            </a:r>
            <a:r>
              <a:rPr lang="bg-BG" sz="3200" b="1" dirty="0" smtClean="0"/>
              <a:t>			на </a:t>
            </a:r>
            <a:r>
              <a:rPr lang="bg-BG" sz="3200" b="1" dirty="0"/>
              <a:t>услуги (</a:t>
            </a:r>
            <a:r>
              <a:rPr lang="en-US" sz="3200" b="1" dirty="0"/>
              <a:t>SOA</a:t>
            </a:r>
            <a:r>
              <a:rPr lang="ru-RU" sz="3200" b="1" dirty="0" smtClean="0"/>
              <a:t>)</a:t>
            </a:r>
            <a:endParaRPr lang="bg-BG" sz="3200" dirty="0"/>
          </a:p>
        </p:txBody>
      </p:sp>
      <p:sp>
        <p:nvSpPr>
          <p:cNvPr id="3" name="Content Placeholder 2"/>
          <p:cNvSpPr>
            <a:spLocks noGrp="1"/>
          </p:cNvSpPr>
          <p:nvPr>
            <p:ph idx="1"/>
          </p:nvPr>
        </p:nvSpPr>
        <p:spPr>
          <a:xfrm>
            <a:off x="457200" y="1412776"/>
            <a:ext cx="7620000" cy="4988024"/>
          </a:xfrm>
        </p:spPr>
        <p:txBody>
          <a:bodyPr>
            <a:normAutofit fontScale="92500" lnSpcReduction="10000"/>
          </a:bodyPr>
          <a:lstStyle/>
          <a:p>
            <a:r>
              <a:rPr lang="bg-BG" sz="2400" dirty="0"/>
              <a:t>След началото на 2000 г. компаниите започнаха да осигуряват </a:t>
            </a:r>
            <a:r>
              <a:rPr lang="en-US" sz="2400" i="1" dirty="0"/>
              <a:t>Web</a:t>
            </a:r>
            <a:r>
              <a:rPr lang="bg-BG" sz="2400" dirty="0"/>
              <a:t> възможности на своите трислойни приложения, така че потребителите да имат достъп до ИС чрез </a:t>
            </a:r>
            <a:r>
              <a:rPr lang="en-US" sz="2400" dirty="0"/>
              <a:t>Web </a:t>
            </a:r>
            <a:r>
              <a:rPr lang="bg-BG" sz="2400" dirty="0"/>
              <a:t>браузър. </a:t>
            </a:r>
            <a:endParaRPr lang="bg-BG" sz="2400" dirty="0" smtClean="0"/>
          </a:p>
          <a:p>
            <a:r>
              <a:rPr lang="bg-BG" sz="2400" i="1" dirty="0" smtClean="0"/>
              <a:t>Интегрираха</a:t>
            </a:r>
            <a:r>
              <a:rPr lang="bg-BG" sz="2400" dirty="0" smtClean="0"/>
              <a:t> </a:t>
            </a:r>
            <a:r>
              <a:rPr lang="bg-BG" sz="2400" dirty="0"/>
              <a:t>много различни клиент-сървър системи заедно по нови </a:t>
            </a:r>
            <a:r>
              <a:rPr lang="bg-BG" sz="2400" dirty="0" smtClean="0"/>
              <a:t>начини</a:t>
            </a:r>
            <a:r>
              <a:rPr lang="bg-BG" sz="2400" dirty="0"/>
              <a:t>. Тези нови технологии получиха колективното име </a:t>
            </a:r>
            <a:r>
              <a:rPr lang="en-US" sz="2400" b="1" dirty="0"/>
              <a:t>SOA</a:t>
            </a:r>
            <a:r>
              <a:rPr lang="ru-RU" sz="2400" dirty="0"/>
              <a:t> </a:t>
            </a:r>
            <a:r>
              <a:rPr lang="ru-RU" sz="2400" dirty="0" smtClean="0"/>
              <a:t>(</a:t>
            </a:r>
            <a:r>
              <a:rPr lang="bg-BG" sz="2400" i="1" dirty="0" smtClean="0"/>
              <a:t>архитектура</a:t>
            </a:r>
            <a:r>
              <a:rPr lang="bg-BG" sz="2400" i="1" dirty="0"/>
              <a:t>, ориентирана към </a:t>
            </a:r>
            <a:r>
              <a:rPr lang="bg-BG" sz="2400" i="1" dirty="0" smtClean="0"/>
              <a:t>услуги</a:t>
            </a:r>
            <a:r>
              <a:rPr lang="bg-BG" sz="2400" dirty="0" smtClean="0"/>
              <a:t>). </a:t>
            </a:r>
          </a:p>
          <a:p>
            <a:r>
              <a:rPr lang="bg-BG" sz="2400" dirty="0" smtClean="0"/>
              <a:t>Чрез </a:t>
            </a:r>
            <a:r>
              <a:rPr lang="bg-BG" sz="2400" dirty="0"/>
              <a:t>използването на </a:t>
            </a:r>
            <a:r>
              <a:rPr lang="en-US" sz="2400" b="1" dirty="0"/>
              <a:t>Web</a:t>
            </a:r>
            <a:r>
              <a:rPr lang="bg-BG" sz="2400" b="1" dirty="0"/>
              <a:t> услуги</a:t>
            </a:r>
            <a:r>
              <a:rPr lang="bg-BG" sz="2400" dirty="0"/>
              <a:t> компаниите сега могат да интегрират множество клиент-сървър приложения и да създадат </a:t>
            </a:r>
            <a:r>
              <a:rPr lang="en-US" sz="2400" b="1" dirty="0" smtClean="0"/>
              <a:t>Mash-up</a:t>
            </a:r>
            <a:r>
              <a:rPr lang="bg-BG" sz="2400" b="1" dirty="0" smtClean="0"/>
              <a:t> </a:t>
            </a:r>
            <a:r>
              <a:rPr lang="bg-BG" sz="2400" dirty="0"/>
              <a:t>или </a:t>
            </a:r>
            <a:r>
              <a:rPr lang="bg-BG" sz="2400" b="1" dirty="0"/>
              <a:t>съставни (</a:t>
            </a:r>
            <a:r>
              <a:rPr lang="bg-BG" sz="2400" b="1" dirty="0" err="1"/>
              <a:t>композитни</a:t>
            </a:r>
            <a:r>
              <a:rPr lang="bg-BG" sz="2400" b="1" dirty="0"/>
              <a:t>) приложение</a:t>
            </a:r>
            <a:r>
              <a:rPr lang="bg-BG" sz="2400" dirty="0"/>
              <a:t>. </a:t>
            </a:r>
            <a:endParaRPr lang="bg-BG" sz="2400" dirty="0" smtClean="0"/>
          </a:p>
          <a:p>
            <a:pPr lvl="1"/>
            <a:r>
              <a:rPr lang="bg-BG" dirty="0" err="1" smtClean="0"/>
              <a:t>Композитни</a:t>
            </a:r>
            <a:r>
              <a:rPr lang="bg-BG" dirty="0" smtClean="0"/>
              <a:t> </a:t>
            </a:r>
            <a:r>
              <a:rPr lang="bg-BG" dirty="0"/>
              <a:t>приложения и </a:t>
            </a:r>
            <a:r>
              <a:rPr lang="en-US" dirty="0"/>
              <a:t>Mash</a:t>
            </a:r>
            <a:r>
              <a:rPr lang="ru-RU" dirty="0"/>
              <a:t>-</a:t>
            </a:r>
            <a:r>
              <a:rPr lang="en-US" dirty="0"/>
              <a:t>up</a:t>
            </a:r>
            <a:r>
              <a:rPr lang="bg-BG" dirty="0"/>
              <a:t> разчитат на </a:t>
            </a:r>
            <a:r>
              <a:rPr lang="en-US" dirty="0"/>
              <a:t>Web</a:t>
            </a:r>
            <a:r>
              <a:rPr lang="bg-BG" dirty="0"/>
              <a:t> услугите за изпращане и получаване на данните между ИС и вътре в ИС. Освен това, в сравнение със традиционните ИС те се изпълняват нови и по-специфични </a:t>
            </a:r>
            <a:r>
              <a:rPr lang="bg-BG" dirty="0" smtClean="0"/>
              <a:t>процеси</a:t>
            </a: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12</a:t>
            </a:fld>
            <a:endParaRPr lang="bg-BG"/>
          </a:p>
        </p:txBody>
      </p:sp>
    </p:spTree>
    <p:extLst>
      <p:ext uri="{BB962C8B-B14F-4D97-AF65-F5344CB8AC3E}">
        <p14:creationId xmlns:p14="http://schemas.microsoft.com/office/powerpoint/2010/main" val="368905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7620000" cy="4988024"/>
          </a:xfrm>
        </p:spPr>
        <p:txBody>
          <a:bodyPr>
            <a:normAutofit fontScale="92500" lnSpcReduction="10000"/>
          </a:bodyPr>
          <a:lstStyle/>
          <a:p>
            <a:r>
              <a:rPr lang="bg-BG" b="1" i="1" u="sng" dirty="0"/>
              <a:t>Например,</a:t>
            </a:r>
            <a:r>
              <a:rPr lang="bg-BG" dirty="0"/>
              <a:t> ако вашата компания иска да вижда географското положение на всеки клиент, намиращ се в даден град (пр. Варна), може да създадете </a:t>
            </a:r>
            <a:r>
              <a:rPr lang="bg-BG" dirty="0" err="1"/>
              <a:t>композитно</a:t>
            </a:r>
            <a:r>
              <a:rPr lang="bg-BG" dirty="0"/>
              <a:t> приложение или </a:t>
            </a:r>
            <a:r>
              <a:rPr lang="en-US" dirty="0"/>
              <a:t>Mash</a:t>
            </a:r>
            <a:r>
              <a:rPr lang="ru-RU" dirty="0"/>
              <a:t>-</a:t>
            </a:r>
            <a:r>
              <a:rPr lang="en-US" dirty="0"/>
              <a:t>up</a:t>
            </a:r>
            <a:r>
              <a:rPr lang="bg-BG" dirty="0"/>
              <a:t> между ИС, които съхраняват данните за вашите клиенти и </a:t>
            </a:r>
            <a:r>
              <a:rPr lang="en-US" dirty="0"/>
              <a:t>Google Maps</a:t>
            </a:r>
            <a:r>
              <a:rPr lang="bg-BG" dirty="0"/>
              <a:t>. </a:t>
            </a:r>
            <a:endParaRPr lang="en-US" dirty="0" smtClean="0"/>
          </a:p>
          <a:p>
            <a:r>
              <a:rPr lang="bg-BG" dirty="0" smtClean="0"/>
              <a:t>Това </a:t>
            </a:r>
            <a:r>
              <a:rPr lang="bg-BG" dirty="0"/>
              <a:t>ново приложение ще отнеме потребителското въвеждане на града и държавата, където искате да намерите клиенти, ще извлече съответните данни за клиента (име, адрес, град, държава, пощенски код) от ИС чрез </a:t>
            </a:r>
            <a:r>
              <a:rPr lang="en-US" dirty="0"/>
              <a:t>Web</a:t>
            </a:r>
            <a:r>
              <a:rPr lang="bg-BG" dirty="0"/>
              <a:t> услуга, и след това ще нанесе (подаде) на </a:t>
            </a:r>
            <a:r>
              <a:rPr lang="bg-BG" dirty="0" err="1"/>
              <a:t>Google</a:t>
            </a:r>
            <a:r>
              <a:rPr lang="bg-BG" dirty="0"/>
              <a:t> </a:t>
            </a:r>
            <a:r>
              <a:rPr lang="en-US" dirty="0"/>
              <a:t>Maps</a:t>
            </a:r>
            <a:r>
              <a:rPr lang="bg-BG" dirty="0"/>
              <a:t> адреса на клиента, за да го видите. </a:t>
            </a:r>
            <a:endParaRPr lang="en-US" dirty="0" smtClean="0"/>
          </a:p>
          <a:p>
            <a:r>
              <a:rPr lang="bg-BG" dirty="0" smtClean="0"/>
              <a:t>Потребителите </a:t>
            </a:r>
            <a:r>
              <a:rPr lang="bg-BG" dirty="0"/>
              <a:t>нямат представа от коя система идват данните за клиента или как тези данни се изпращат към </a:t>
            </a:r>
            <a:r>
              <a:rPr lang="en-US" dirty="0"/>
              <a:t>Google Maps</a:t>
            </a:r>
            <a:r>
              <a:rPr lang="bg-BG" dirty="0"/>
              <a:t>. Те просто въвеждат града, от който желаят информация за местоположение на клиенти и на картата се появяват подчертани местоположенията на всички клиенти в района.</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13</a:t>
            </a:fld>
            <a:endParaRPr lang="bg-BG"/>
          </a:p>
        </p:txBody>
      </p:sp>
      <p:sp>
        <p:nvSpPr>
          <p:cNvPr id="6" name="Title 1"/>
          <p:cNvSpPr>
            <a:spLocks noGrp="1"/>
          </p:cNvSpPr>
          <p:nvPr>
            <p:ph type="title"/>
          </p:nvPr>
        </p:nvSpPr>
        <p:spPr>
          <a:xfrm>
            <a:off x="457200" y="274638"/>
            <a:ext cx="7620000" cy="1143000"/>
          </a:xfrm>
        </p:spPr>
        <p:txBody>
          <a:bodyPr/>
          <a:lstStyle/>
          <a:p>
            <a:r>
              <a:rPr lang="bg-BG" sz="3200" b="1" dirty="0" smtClean="0"/>
              <a:t>1.3. </a:t>
            </a:r>
            <a:r>
              <a:rPr lang="bg-BG" sz="3200" b="1" i="1" u="sng" dirty="0" smtClean="0"/>
              <a:t>Етап </a:t>
            </a:r>
            <a:r>
              <a:rPr lang="bg-BG" sz="3200" b="1" i="1" u="sng" dirty="0"/>
              <a:t>3:</a:t>
            </a:r>
            <a:r>
              <a:rPr lang="bg-BG" sz="3200" b="1" dirty="0"/>
              <a:t> Архитектура, ориентирана </a:t>
            </a:r>
            <a:r>
              <a:rPr lang="bg-BG" sz="3200" b="1" dirty="0" smtClean="0"/>
              <a:t>			на </a:t>
            </a:r>
            <a:r>
              <a:rPr lang="bg-BG" sz="3200" b="1" dirty="0"/>
              <a:t>услуги (</a:t>
            </a:r>
            <a:r>
              <a:rPr lang="en-US" sz="3200" b="1" dirty="0"/>
              <a:t>SOA</a:t>
            </a:r>
            <a:r>
              <a:rPr lang="ru-RU" sz="3200" b="1" dirty="0" smtClean="0"/>
              <a:t>)</a:t>
            </a:r>
            <a:endParaRPr lang="bg-BG" sz="3200" dirty="0"/>
          </a:p>
        </p:txBody>
      </p:sp>
    </p:spTree>
    <p:extLst>
      <p:ext uri="{BB962C8B-B14F-4D97-AF65-F5344CB8AC3E}">
        <p14:creationId xmlns:p14="http://schemas.microsoft.com/office/powerpoint/2010/main" val="3935129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a:t>
            </a:r>
            <a:r>
              <a:rPr lang="bg-BG" sz="2800" b="1" dirty="0" smtClean="0"/>
              <a:t>		услуги </a:t>
            </a:r>
            <a:r>
              <a:rPr lang="bg-BG" sz="2800" b="1" dirty="0"/>
              <a:t>(</a:t>
            </a:r>
            <a:r>
              <a:rPr lang="en-US" sz="2800" b="1" dirty="0"/>
              <a:t>SOA</a:t>
            </a:r>
            <a:r>
              <a:rPr lang="ru-RU" sz="2800" b="1" dirty="0" smtClean="0"/>
              <a:t>)</a:t>
            </a:r>
            <a:endParaRPr lang="bg-BG" sz="2800" dirty="0"/>
          </a:p>
        </p:txBody>
      </p:sp>
      <p:sp>
        <p:nvSpPr>
          <p:cNvPr id="3" name="Content Placeholder 2"/>
          <p:cNvSpPr>
            <a:spLocks noGrp="1"/>
          </p:cNvSpPr>
          <p:nvPr>
            <p:ph idx="1"/>
          </p:nvPr>
        </p:nvSpPr>
        <p:spPr>
          <a:xfrm>
            <a:off x="323528" y="1052736"/>
            <a:ext cx="7920880" cy="5688632"/>
          </a:xfrm>
        </p:spPr>
        <p:txBody>
          <a:bodyPr>
            <a:normAutofit fontScale="70000" lnSpcReduction="20000"/>
          </a:bodyPr>
          <a:lstStyle/>
          <a:p>
            <a:r>
              <a:rPr lang="bg-BG" sz="3000" b="1" i="1" u="sng" dirty="0"/>
              <a:t>П</a:t>
            </a:r>
            <a:r>
              <a:rPr lang="bg-BG" sz="3000" b="1" i="1" u="sng" dirty="0" smtClean="0"/>
              <a:t>ример</a:t>
            </a:r>
            <a:r>
              <a:rPr lang="bg-BG" sz="3000" dirty="0" smtClean="0"/>
              <a:t> </a:t>
            </a:r>
            <a:r>
              <a:rPr lang="bg-BG" sz="3000" dirty="0"/>
              <a:t>за </a:t>
            </a:r>
            <a:r>
              <a:rPr lang="en-US" sz="3000" dirty="0"/>
              <a:t>Web</a:t>
            </a:r>
            <a:r>
              <a:rPr lang="bg-BG" sz="3000" dirty="0"/>
              <a:t> услуга за закупуване на </a:t>
            </a:r>
            <a:r>
              <a:rPr lang="bg-BG" sz="3000" dirty="0" smtClean="0"/>
              <a:t>стока през </a:t>
            </a:r>
            <a:r>
              <a:rPr lang="bg-BG" sz="3000" dirty="0"/>
              <a:t>фирмен </a:t>
            </a:r>
            <a:r>
              <a:rPr lang="en-US" sz="3000" dirty="0"/>
              <a:t>Web</a:t>
            </a:r>
            <a:r>
              <a:rPr lang="bg-BG" sz="3000" dirty="0"/>
              <a:t> сайт, който показва оценка на разходи за доставка на различни </a:t>
            </a:r>
            <a:r>
              <a:rPr lang="bg-BG" sz="3000" dirty="0" smtClean="0"/>
              <a:t>логистични </a:t>
            </a:r>
            <a:r>
              <a:rPr lang="bg-BG" sz="3000" dirty="0"/>
              <a:t>компании и позволява на клиента сам да избере чрез кого да получи доставката си</a:t>
            </a:r>
            <a:r>
              <a:rPr lang="bg-BG" sz="2600" dirty="0"/>
              <a:t>. </a:t>
            </a:r>
            <a:endParaRPr lang="en-US" sz="2600" dirty="0" smtClean="0"/>
          </a:p>
          <a:p>
            <a:r>
              <a:rPr lang="bg-BG" sz="2600" dirty="0" smtClean="0"/>
              <a:t>За </a:t>
            </a:r>
            <a:r>
              <a:rPr lang="bg-BG" sz="2600" dirty="0"/>
              <a:t>да направи това ИС на компанията изпраща по електронен път данни за товара (тегло, брой пакети и пощенския код на дестинацията – </a:t>
            </a:r>
            <a:r>
              <a:rPr lang="bg-BG" sz="2600" dirty="0" smtClean="0"/>
              <a:t>цел) </a:t>
            </a:r>
            <a:r>
              <a:rPr lang="bg-BG" sz="2600" dirty="0"/>
              <a:t>до ИС на всички логистични компании. </a:t>
            </a:r>
            <a:endParaRPr lang="en-US" sz="2600" dirty="0" smtClean="0"/>
          </a:p>
          <a:p>
            <a:r>
              <a:rPr lang="bg-BG" sz="2600" dirty="0" smtClean="0"/>
              <a:t>След това ИС </a:t>
            </a:r>
            <a:r>
              <a:rPr lang="bg-BG" sz="2600" dirty="0"/>
              <a:t>незабавно </a:t>
            </a:r>
            <a:r>
              <a:rPr lang="bg-BG" sz="2600" dirty="0" smtClean="0"/>
              <a:t>предоставят </a:t>
            </a:r>
            <a:r>
              <a:rPr lang="bg-BG" sz="2600" dirty="0"/>
              <a:t>оферта и чрез </a:t>
            </a:r>
            <a:r>
              <a:rPr lang="en-US" sz="2600" dirty="0"/>
              <a:t>Web</a:t>
            </a:r>
            <a:r>
              <a:rPr lang="bg-BG" sz="2600" dirty="0"/>
              <a:t> услуга я изпращат обратно. Тази информация се показва на клиента, който след това избира превозвач. </a:t>
            </a:r>
            <a:endParaRPr lang="bg-BG" sz="2600" dirty="0" smtClean="0"/>
          </a:p>
          <a:p>
            <a:r>
              <a:rPr lang="bg-BG" sz="2600" dirty="0" smtClean="0"/>
              <a:t>След </a:t>
            </a:r>
            <a:r>
              <a:rPr lang="bg-BG" sz="2600" dirty="0"/>
              <a:t>това компанията изпраща окончателната информация относно товара на избраната логистична фирма. </a:t>
            </a:r>
            <a:endParaRPr lang="bg-BG" sz="2600" dirty="0" smtClean="0"/>
          </a:p>
          <a:p>
            <a:r>
              <a:rPr lang="bg-BG" sz="2600" dirty="0" smtClean="0"/>
              <a:t>След </a:t>
            </a:r>
            <a:r>
              <a:rPr lang="bg-BG" sz="2600" dirty="0"/>
              <a:t>това логистичната фирма изпраща потвърждение с информация за доставка и номер за проследяване на пратката, които се предоставят на клиента. </a:t>
            </a:r>
            <a:endParaRPr lang="bg-BG" sz="2600" dirty="0" smtClean="0"/>
          </a:p>
          <a:p>
            <a:r>
              <a:rPr lang="bg-BG" sz="2600" dirty="0" smtClean="0"/>
              <a:t>За </a:t>
            </a:r>
            <a:r>
              <a:rPr lang="bg-BG" sz="2600" dirty="0"/>
              <a:t>да се гарантира, че клиентът няма да се разочарова и да прекрати поръчката, всички тези операции трябва да се случват в рамките на няколко секунди. </a:t>
            </a:r>
            <a:endParaRPr lang="bg-BG" sz="2600" dirty="0" smtClean="0"/>
          </a:p>
          <a:p>
            <a:r>
              <a:rPr lang="bg-BG" sz="2600" dirty="0" smtClean="0"/>
              <a:t>Включените </a:t>
            </a:r>
            <a:r>
              <a:rPr lang="bg-BG" sz="2600" dirty="0"/>
              <a:t>в процеса системи може физически да са разположени на сървъри, позиционирани в множество различни държави. </a:t>
            </a:r>
            <a:r>
              <a:rPr lang="en-US" sz="2600" dirty="0"/>
              <a:t>Web</a:t>
            </a:r>
            <a:r>
              <a:rPr lang="bg-BG" sz="2600" dirty="0"/>
              <a:t> услугите осигуряват стандартизиран и надежден начин за множество системи да комуникират по много бърз и </a:t>
            </a:r>
            <a:r>
              <a:rPr lang="bg-BG" sz="2600" dirty="0" err="1"/>
              <a:t>мащабируем</a:t>
            </a:r>
            <a:r>
              <a:rPr lang="bg-BG" sz="2600" dirty="0"/>
              <a:t> начин, за да прибавят добавена стойност и ефективност към бизнес процеса.</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14</a:t>
            </a:fld>
            <a:endParaRPr lang="bg-BG"/>
          </a:p>
        </p:txBody>
      </p:sp>
    </p:spTree>
    <p:extLst>
      <p:ext uri="{BB962C8B-B14F-4D97-AF65-F5344CB8AC3E}">
        <p14:creationId xmlns:p14="http://schemas.microsoft.com/office/powerpoint/2010/main" val="1220159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a:t>
            </a:r>
            <a:r>
              <a:rPr lang="bg-BG" sz="2800" b="1" dirty="0" smtClean="0"/>
              <a:t>	услуги </a:t>
            </a:r>
            <a:r>
              <a:rPr lang="bg-BG" sz="2800" b="1" dirty="0"/>
              <a:t>(</a:t>
            </a:r>
            <a:r>
              <a:rPr lang="en-US" sz="2800" b="1" dirty="0"/>
              <a:t>SOA</a:t>
            </a:r>
            <a:r>
              <a:rPr lang="ru-RU" sz="2800" b="1" dirty="0" smtClean="0"/>
              <a:t>)</a:t>
            </a:r>
            <a:endParaRPr lang="bg-BG" sz="2800" dirty="0"/>
          </a:p>
        </p:txBody>
      </p:sp>
      <p:sp>
        <p:nvSpPr>
          <p:cNvPr id="3" name="Content Placeholder 2"/>
          <p:cNvSpPr>
            <a:spLocks noGrp="1"/>
          </p:cNvSpPr>
          <p:nvPr>
            <p:ph idx="1"/>
          </p:nvPr>
        </p:nvSpPr>
        <p:spPr>
          <a:xfrm>
            <a:off x="323528" y="1052736"/>
            <a:ext cx="7920880" cy="5544616"/>
          </a:xfrm>
        </p:spPr>
        <p:txBody>
          <a:bodyPr>
            <a:normAutofit/>
          </a:bodyPr>
          <a:lstStyle/>
          <a:p>
            <a:r>
              <a:rPr lang="en-GB" dirty="0"/>
              <a:t>Web</a:t>
            </a:r>
            <a:r>
              <a:rPr lang="ru-RU" dirty="0"/>
              <a:t> </a:t>
            </a:r>
            <a:r>
              <a:rPr lang="bg-BG" dirty="0" smtClean="0"/>
              <a:t>услугите</a:t>
            </a:r>
            <a:r>
              <a:rPr lang="ru-RU" dirty="0" smtClean="0"/>
              <a:t> </a:t>
            </a:r>
            <a:r>
              <a:rPr lang="bg-BG" dirty="0" smtClean="0"/>
              <a:t>са</a:t>
            </a:r>
            <a:r>
              <a:rPr lang="ru-RU" dirty="0" smtClean="0"/>
              <a:t> </a:t>
            </a:r>
            <a:r>
              <a:rPr lang="en-US" dirty="0"/>
              <a:t>XML</a:t>
            </a:r>
            <a:r>
              <a:rPr lang="ru-RU" dirty="0"/>
              <a:t> </a:t>
            </a:r>
            <a:r>
              <a:rPr lang="bg-BG" dirty="0" smtClean="0"/>
              <a:t>базирани приложения, които са съгласувани с програми, обекти или бази от данни, или с важни бизнес функции</a:t>
            </a:r>
            <a:r>
              <a:rPr lang="ru-RU" dirty="0" smtClean="0"/>
              <a:t>. </a:t>
            </a:r>
          </a:p>
          <a:p>
            <a:r>
              <a:rPr lang="bg-BG" dirty="0" smtClean="0"/>
              <a:t>Използвайки</a:t>
            </a:r>
            <a:r>
              <a:rPr lang="ru-RU" dirty="0" smtClean="0"/>
              <a:t> </a:t>
            </a:r>
            <a:r>
              <a:rPr lang="en-US" dirty="0"/>
              <a:t>XML</a:t>
            </a:r>
            <a:r>
              <a:rPr lang="ru-RU" dirty="0"/>
              <a:t> документ </a:t>
            </a:r>
            <a:r>
              <a:rPr lang="ru-RU" dirty="0" smtClean="0"/>
              <a:t>(</a:t>
            </a:r>
            <a:r>
              <a:rPr lang="bg-BG" dirty="0" smtClean="0"/>
              <a:t>под формата на съобщение) една програма изпраща заявка към дадена </a:t>
            </a:r>
            <a:r>
              <a:rPr lang="en-US" dirty="0" smtClean="0"/>
              <a:t>Web</a:t>
            </a:r>
            <a:r>
              <a:rPr lang="ru-RU" dirty="0" smtClean="0"/>
              <a:t> </a:t>
            </a:r>
            <a:r>
              <a:rPr lang="ru-RU" dirty="0"/>
              <a:t>услуга в </a:t>
            </a:r>
            <a:r>
              <a:rPr lang="bg-BG" dirty="0" smtClean="0"/>
              <a:t>мрежата и, ако операцията предполага, получава отговор, също така под формата </a:t>
            </a:r>
            <a:r>
              <a:rPr lang="ru-RU" dirty="0" smtClean="0"/>
              <a:t>на </a:t>
            </a:r>
            <a:r>
              <a:rPr lang="en-US" dirty="0"/>
              <a:t>XML</a:t>
            </a:r>
            <a:r>
              <a:rPr lang="ru-RU" dirty="0"/>
              <a:t> документ. </a:t>
            </a:r>
            <a:endParaRPr lang="ru-RU" dirty="0" smtClean="0"/>
          </a:p>
          <a:p>
            <a:r>
              <a:rPr lang="bg-BG" dirty="0" smtClean="0"/>
              <a:t>Стандартите</a:t>
            </a:r>
            <a:r>
              <a:rPr lang="ru-RU" dirty="0" smtClean="0"/>
              <a:t> </a:t>
            </a:r>
            <a:r>
              <a:rPr lang="ru-RU" dirty="0"/>
              <a:t>за </a:t>
            </a:r>
            <a:r>
              <a:rPr lang="en-US" dirty="0"/>
              <a:t>Web</a:t>
            </a:r>
            <a:r>
              <a:rPr lang="ru-RU" dirty="0"/>
              <a:t> услуги </a:t>
            </a:r>
            <a:r>
              <a:rPr lang="bg-BG" dirty="0" smtClean="0"/>
              <a:t>дефинират</a:t>
            </a:r>
            <a:r>
              <a:rPr lang="ru-RU" dirty="0" smtClean="0"/>
              <a:t>: </a:t>
            </a:r>
          </a:p>
          <a:p>
            <a:pPr lvl="1"/>
            <a:r>
              <a:rPr lang="bg-BG" dirty="0" smtClean="0"/>
              <a:t>формата на съобщението; </a:t>
            </a:r>
          </a:p>
          <a:p>
            <a:pPr lvl="1"/>
            <a:r>
              <a:rPr lang="bg-BG" dirty="0" smtClean="0"/>
              <a:t>интерфейса, към който се изпраща съобщението;</a:t>
            </a:r>
          </a:p>
          <a:p>
            <a:pPr lvl="1"/>
            <a:r>
              <a:rPr lang="bg-BG" dirty="0" smtClean="0"/>
              <a:t> конвенциите за съгласуване на съдържанието на съобщението вътре и извън програмите, които реализират услугата; </a:t>
            </a:r>
          </a:p>
          <a:p>
            <a:pPr lvl="1"/>
            <a:r>
              <a:rPr lang="bg-BG" dirty="0" smtClean="0"/>
              <a:t>механизми за публикуване и откриване на интерфейси</a:t>
            </a:r>
            <a:r>
              <a:rPr lang="ru-RU" dirty="0" smtClean="0"/>
              <a:t> </a:t>
            </a:r>
            <a:r>
              <a:rPr lang="ru-RU" dirty="0"/>
              <a:t>на </a:t>
            </a:r>
            <a:r>
              <a:rPr lang="en-US" dirty="0"/>
              <a:t>Web</a:t>
            </a:r>
            <a:r>
              <a:rPr lang="ru-RU" dirty="0"/>
              <a:t> услуги.</a:t>
            </a:r>
            <a:endParaRPr lang="bg-BG"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15</a:t>
            </a:fld>
            <a:endParaRPr lang="bg-BG"/>
          </a:p>
        </p:txBody>
      </p:sp>
    </p:spTree>
    <p:extLst>
      <p:ext uri="{BB962C8B-B14F-4D97-AF65-F5344CB8AC3E}">
        <p14:creationId xmlns:p14="http://schemas.microsoft.com/office/powerpoint/2010/main" val="3822671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услуги (</a:t>
            </a:r>
            <a:r>
              <a:rPr lang="en-US" sz="2800" b="1" dirty="0"/>
              <a:t>SOA</a:t>
            </a:r>
            <a:r>
              <a:rPr lang="ru-RU" sz="2800" b="1" dirty="0" smtClean="0"/>
              <a:t>)</a:t>
            </a:r>
            <a:endParaRPr lang="bg-BG" sz="2800" dirty="0"/>
          </a:p>
        </p:txBody>
      </p:sp>
      <p:sp>
        <p:nvSpPr>
          <p:cNvPr id="3" name="Content Placeholder 2"/>
          <p:cNvSpPr>
            <a:spLocks noGrp="1"/>
          </p:cNvSpPr>
          <p:nvPr>
            <p:ph idx="1"/>
          </p:nvPr>
        </p:nvSpPr>
        <p:spPr>
          <a:xfrm>
            <a:off x="323528" y="1052736"/>
            <a:ext cx="7920880" cy="5544616"/>
          </a:xfrm>
        </p:spPr>
        <p:txBody>
          <a:bodyPr>
            <a:normAutofit/>
          </a:bodyPr>
          <a:lstStyle/>
          <a:p>
            <a:r>
              <a:rPr lang="en-US" dirty="0" smtClean="0"/>
              <a:t>Web</a:t>
            </a:r>
            <a:r>
              <a:rPr lang="ru-RU" dirty="0" smtClean="0"/>
              <a:t> </a:t>
            </a:r>
            <a:r>
              <a:rPr lang="bg-BG" dirty="0" smtClean="0"/>
              <a:t>услугите са технология</a:t>
            </a:r>
            <a:r>
              <a:rPr lang="ru-RU" dirty="0" smtClean="0"/>
              <a:t>, </a:t>
            </a:r>
            <a:r>
              <a:rPr lang="bg-BG" dirty="0" smtClean="0"/>
              <a:t>която</a:t>
            </a:r>
            <a:r>
              <a:rPr lang="ru-RU" dirty="0" smtClean="0"/>
              <a:t> </a:t>
            </a:r>
            <a:r>
              <a:rPr lang="bg-BG" dirty="0" smtClean="0"/>
              <a:t>осигурява</a:t>
            </a:r>
            <a:r>
              <a:rPr lang="ru-RU" dirty="0" smtClean="0"/>
              <a:t> </a:t>
            </a:r>
            <a:r>
              <a:rPr lang="bg-BG" dirty="0"/>
              <a:t>на различните видове организации </a:t>
            </a:r>
            <a:r>
              <a:rPr lang="bg-BG" dirty="0" smtClean="0"/>
              <a:t>достъп</a:t>
            </a:r>
            <a:r>
              <a:rPr lang="ru-RU" dirty="0" smtClean="0"/>
              <a:t> </a:t>
            </a:r>
            <a:r>
              <a:rPr lang="ru-RU" dirty="0"/>
              <a:t>до </a:t>
            </a:r>
            <a:r>
              <a:rPr lang="bg-BG" dirty="0" smtClean="0"/>
              <a:t>функционалност</a:t>
            </a:r>
            <a:r>
              <a:rPr lang="ru-RU" dirty="0" smtClean="0"/>
              <a:t>, </a:t>
            </a:r>
            <a:r>
              <a:rPr lang="ru-RU" dirty="0"/>
              <a:t>без за </a:t>
            </a:r>
            <a:r>
              <a:rPr lang="bg-BG" dirty="0" smtClean="0"/>
              <a:t>тази</a:t>
            </a:r>
            <a:r>
              <a:rPr lang="ru-RU" dirty="0" smtClean="0"/>
              <a:t> </a:t>
            </a:r>
            <a:r>
              <a:rPr lang="ru-RU" dirty="0"/>
              <a:t>цел да е необходимо по </a:t>
            </a:r>
            <a:r>
              <a:rPr lang="bg-BG" dirty="0" smtClean="0"/>
              <a:t>мрежата</a:t>
            </a:r>
            <a:r>
              <a:rPr lang="ru-RU" dirty="0" smtClean="0"/>
              <a:t> </a:t>
            </a:r>
            <a:r>
              <a:rPr lang="ru-RU" dirty="0"/>
              <a:t>да </a:t>
            </a:r>
            <a:r>
              <a:rPr lang="bg-BG" dirty="0" smtClean="0"/>
              <a:t>се изтегля и инсталира програмен</a:t>
            </a:r>
            <a:r>
              <a:rPr lang="ru-RU" dirty="0" smtClean="0"/>
              <a:t> </a:t>
            </a:r>
            <a:r>
              <a:rPr lang="ru-RU" dirty="0"/>
              <a:t>код. </a:t>
            </a:r>
            <a:r>
              <a:rPr lang="bg-BG" dirty="0" smtClean="0"/>
              <a:t>Интерфейсите</a:t>
            </a:r>
            <a:r>
              <a:rPr lang="ru-RU" dirty="0" smtClean="0"/>
              <a:t> </a:t>
            </a:r>
            <a:r>
              <a:rPr lang="ru-RU" dirty="0"/>
              <a:t>на </a:t>
            </a:r>
            <a:r>
              <a:rPr lang="en-US" dirty="0"/>
              <a:t>Web</a:t>
            </a:r>
            <a:r>
              <a:rPr lang="ru-RU" dirty="0"/>
              <a:t> </a:t>
            </a:r>
            <a:r>
              <a:rPr lang="bg-BG" dirty="0" smtClean="0"/>
              <a:t>услугите са обвивки, които се асоциират с всеки тип софтуерна програма, система за междинно програмно осигуряване, СУБД </a:t>
            </a:r>
            <a:r>
              <a:rPr lang="ru-RU" dirty="0" smtClean="0"/>
              <a:t>или </a:t>
            </a:r>
            <a:r>
              <a:rPr lang="bg-BG" dirty="0" smtClean="0"/>
              <a:t>пакетирано</a:t>
            </a:r>
            <a:r>
              <a:rPr lang="ru-RU" dirty="0" smtClean="0"/>
              <a:t> </a:t>
            </a:r>
            <a:r>
              <a:rPr lang="ru-RU" dirty="0"/>
              <a:t>приложение. </a:t>
            </a:r>
            <a:endParaRPr lang="ru-RU" dirty="0" smtClean="0"/>
          </a:p>
          <a:p>
            <a:r>
              <a:rPr lang="bg-BG" dirty="0" smtClean="0"/>
              <a:t>Осигурявайки стандартен начин за свързване на различни </a:t>
            </a:r>
            <a:r>
              <a:rPr lang="ru-RU" dirty="0" smtClean="0"/>
              <a:t>приложения</a:t>
            </a:r>
            <a:r>
              <a:rPr lang="ru-RU" dirty="0"/>
              <a:t>, </a:t>
            </a:r>
            <a:r>
              <a:rPr lang="en-US" dirty="0"/>
              <a:t>Web</a:t>
            </a:r>
            <a:r>
              <a:rPr lang="ru-RU" dirty="0"/>
              <a:t> </a:t>
            </a:r>
            <a:r>
              <a:rPr lang="bg-BG" dirty="0" smtClean="0"/>
              <a:t>услугите могат да бъдат използвани </a:t>
            </a:r>
            <a:r>
              <a:rPr lang="ru-RU" dirty="0" smtClean="0"/>
              <a:t>за</a:t>
            </a:r>
            <a:r>
              <a:rPr lang="ru-RU" dirty="0"/>
              <a:t>:</a:t>
            </a:r>
            <a:endParaRPr lang="bg-BG" dirty="0"/>
          </a:p>
          <a:p>
            <a:pPr lvl="1"/>
            <a:r>
              <a:rPr lang="bg-BG" dirty="0"/>
              <a:t>достъп до Интернет приложения от настолни и портативни клиенти;</a:t>
            </a:r>
          </a:p>
          <a:p>
            <a:pPr lvl="1"/>
            <a:r>
              <a:rPr lang="bg-BG" dirty="0"/>
              <a:t>интегриране на приложенията в предприятието (свързване на приложенията на една бизнес организация вътре и извън защитната стена);</a:t>
            </a:r>
          </a:p>
          <a:p>
            <a:pPr lvl="1"/>
            <a:r>
              <a:rPr lang="bg-BG" dirty="0"/>
              <a:t>В2В интеграция (свързване на множество приложения, използвани от партньорите в една верига от стойности).</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16</a:t>
            </a:fld>
            <a:endParaRPr lang="bg-BG"/>
          </a:p>
        </p:txBody>
      </p:sp>
    </p:spTree>
    <p:extLst>
      <p:ext uri="{BB962C8B-B14F-4D97-AF65-F5344CB8AC3E}">
        <p14:creationId xmlns:p14="http://schemas.microsoft.com/office/powerpoint/2010/main" val="3946402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услуги (</a:t>
            </a:r>
            <a:r>
              <a:rPr lang="en-US" sz="2800" b="1" dirty="0"/>
              <a:t>SOA</a:t>
            </a:r>
            <a:r>
              <a:rPr lang="ru-RU" sz="2800" b="1" dirty="0" smtClean="0"/>
              <a:t>)</a:t>
            </a:r>
            <a:endParaRPr lang="bg-BG" sz="2800" dirty="0"/>
          </a:p>
        </p:txBody>
      </p:sp>
      <p:sp>
        <p:nvSpPr>
          <p:cNvPr id="4" name="Slide Number Placeholder 3"/>
          <p:cNvSpPr>
            <a:spLocks noGrp="1"/>
          </p:cNvSpPr>
          <p:nvPr>
            <p:ph type="sldNum" sz="quarter" idx="12"/>
          </p:nvPr>
        </p:nvSpPr>
        <p:spPr/>
        <p:txBody>
          <a:bodyPr/>
          <a:lstStyle/>
          <a:p>
            <a:fld id="{290BB023-17E6-4E59-B8A8-78685070A6A4}" type="slidenum">
              <a:rPr lang="bg-BG" smtClean="0"/>
              <a:t>17</a:t>
            </a:fld>
            <a:endParaRPr lang="bg-BG"/>
          </a:p>
        </p:txBody>
      </p:sp>
      <p:sp>
        <p:nvSpPr>
          <p:cNvPr id="5" name="Content Placeholder 4"/>
          <p:cNvSpPr>
            <a:spLocks noGrp="1"/>
          </p:cNvSpPr>
          <p:nvPr>
            <p:ph idx="1"/>
          </p:nvPr>
        </p:nvSpPr>
        <p:spPr/>
        <p:txBody>
          <a:bodyPr/>
          <a:lstStyle/>
          <a:p>
            <a:pPr marL="114300" indent="0">
              <a:buNone/>
            </a:pPr>
            <a:r>
              <a:rPr lang="en-US" dirty="0" smtClean="0"/>
              <a:t>Web </a:t>
            </a:r>
            <a:r>
              <a:rPr lang="bg-BG" dirty="0" smtClean="0"/>
              <a:t>услугите, които са налични в Интернет са </a:t>
            </a:r>
            <a:r>
              <a:rPr lang="bg-BG" b="1" dirty="0" smtClean="0"/>
              <a:t>проектирани</a:t>
            </a:r>
            <a:r>
              <a:rPr lang="bg-BG" dirty="0" smtClean="0"/>
              <a:t>, за да бъдат достъпни </a:t>
            </a:r>
            <a:r>
              <a:rPr lang="bg-BG" b="1" dirty="0" smtClean="0"/>
              <a:t>от други приложения. </a:t>
            </a:r>
          </a:p>
          <a:p>
            <a:pPr marL="114300" indent="0">
              <a:buNone/>
            </a:pPr>
            <a:r>
              <a:rPr lang="bg-BG" dirty="0" smtClean="0"/>
              <a:t>Те се различават от стандартните интернет услуги.</a:t>
            </a:r>
          </a:p>
          <a:p>
            <a:pPr marL="114300" indent="0">
              <a:buNone/>
            </a:pPr>
            <a:endParaRPr lang="bg-BG" dirty="0"/>
          </a:p>
          <a:p>
            <a:pPr marL="114300" indent="0">
              <a:buNone/>
            </a:pPr>
            <a:r>
              <a:rPr lang="bg-BG" u="sng" dirty="0" smtClean="0"/>
              <a:t>Определение</a:t>
            </a:r>
            <a:r>
              <a:rPr lang="bg-BG" dirty="0" smtClean="0"/>
              <a:t>: </a:t>
            </a:r>
            <a:r>
              <a:rPr lang="bg-BG" i="1" dirty="0" smtClean="0"/>
              <a:t>Уеб услугите представляват софтуерни компоненти, реализиращи някакъв мрежов интерфейс (т.е. могат да бъдат активирани през мрежата - LAN или Интернет), чрез който други мрежови компоненти могат да се свързват с тях и да им пращат данни и команди, както и да получават резултати. </a:t>
            </a:r>
          </a:p>
          <a:p>
            <a:pPr marL="114300" indent="0">
              <a:buNone/>
            </a:pPr>
            <a:endParaRPr lang="en-US" dirty="0"/>
          </a:p>
        </p:txBody>
      </p:sp>
    </p:spTree>
    <p:extLst>
      <p:ext uri="{BB962C8B-B14F-4D97-AF65-F5344CB8AC3E}">
        <p14:creationId xmlns:p14="http://schemas.microsoft.com/office/powerpoint/2010/main" val="1582431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 </a:t>
            </a:r>
            <a:r>
              <a:rPr lang="bg-BG" sz="2800" b="1" dirty="0"/>
              <a:t>Архитектура, ориентирана на услуги (</a:t>
            </a:r>
            <a:r>
              <a:rPr lang="en-US" sz="2800" b="1" dirty="0"/>
              <a:t>SOA</a:t>
            </a:r>
            <a:r>
              <a:rPr lang="ru-RU" sz="2800" b="1" dirty="0" smtClean="0"/>
              <a:t>)</a:t>
            </a:r>
            <a:endParaRPr lang="bg-BG" sz="2800" dirty="0"/>
          </a:p>
        </p:txBody>
      </p:sp>
      <p:sp>
        <p:nvSpPr>
          <p:cNvPr id="4" name="Slide Number Placeholder 3"/>
          <p:cNvSpPr>
            <a:spLocks noGrp="1"/>
          </p:cNvSpPr>
          <p:nvPr>
            <p:ph type="sldNum" sz="quarter" idx="12"/>
          </p:nvPr>
        </p:nvSpPr>
        <p:spPr/>
        <p:txBody>
          <a:bodyPr/>
          <a:lstStyle/>
          <a:p>
            <a:fld id="{290BB023-17E6-4E59-B8A8-78685070A6A4}" type="slidenum">
              <a:rPr lang="bg-BG" smtClean="0"/>
              <a:t>18</a:t>
            </a:fld>
            <a:endParaRPr lang="bg-BG"/>
          </a:p>
        </p:txBody>
      </p:sp>
      <p:sp>
        <p:nvSpPr>
          <p:cNvPr id="5" name="Content Placeholder 4"/>
          <p:cNvSpPr>
            <a:spLocks noGrp="1"/>
          </p:cNvSpPr>
          <p:nvPr>
            <p:ph idx="1"/>
          </p:nvPr>
        </p:nvSpPr>
        <p:spPr/>
        <p:txBody>
          <a:bodyPr/>
          <a:lstStyle/>
          <a:p>
            <a:r>
              <a:rPr lang="bg-BG" b="1" i="1" dirty="0"/>
              <a:t>Можем да направим следната аналогия:</a:t>
            </a:r>
            <a:r>
              <a:rPr lang="bg-BG" dirty="0"/>
              <a:t> както обектно-ориентираното програмиране позволи на програмистите многократно използване на един и същ програмен код (</a:t>
            </a:r>
            <a:r>
              <a:rPr lang="bg-BG" dirty="0" err="1"/>
              <a:t>code</a:t>
            </a:r>
            <a:r>
              <a:rPr lang="bg-BG" dirty="0"/>
              <a:t> </a:t>
            </a:r>
            <a:r>
              <a:rPr lang="bg-BG" dirty="0" err="1"/>
              <a:t>reusing</a:t>
            </a:r>
            <a:r>
              <a:rPr lang="bg-BG" dirty="0"/>
              <a:t>), така SOA позволява на дизайнерите на бизнес процеси многократно използване на една и съща бизнес логика. </a:t>
            </a:r>
          </a:p>
          <a:p>
            <a:r>
              <a:rPr lang="bg-BG" dirty="0"/>
              <a:t>В този смисъл SOA представлява </a:t>
            </a:r>
            <a:r>
              <a:rPr lang="bg-BG" i="1" dirty="0"/>
              <a:t>истинска интеграция на различните бизнес системи</a:t>
            </a:r>
            <a:r>
              <a:rPr lang="bg-BG" dirty="0"/>
              <a:t>: от отделни затворени бизнес логики те се превръщат в съвкупност от общодостъпни компоненти, с които дизайнерите на процеси могат да изграждат сложни приложения без нуждата от програмиране, само със средствата за моделиране, предоставяни от BPMS. </a:t>
            </a:r>
          </a:p>
          <a:p>
            <a:pPr marL="114300" indent="0">
              <a:buNone/>
            </a:pPr>
            <a:endParaRPr lang="en-US" dirty="0"/>
          </a:p>
        </p:txBody>
      </p:sp>
    </p:spTree>
    <p:extLst>
      <p:ext uri="{BB962C8B-B14F-4D97-AF65-F5344CB8AC3E}">
        <p14:creationId xmlns:p14="http://schemas.microsoft.com/office/powerpoint/2010/main" val="2017684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a:t>
            </a:r>
            <a:r>
              <a:rPr lang="bg-BG" sz="2800" b="1" dirty="0"/>
              <a:t> Архитектура, ориентирана на услуги (</a:t>
            </a:r>
            <a:r>
              <a:rPr lang="en-US" sz="2800" b="1" dirty="0"/>
              <a:t>SOA</a:t>
            </a:r>
            <a:r>
              <a:rPr lang="ru-RU" sz="2800" b="1" dirty="0" smtClean="0"/>
              <a:t>)</a:t>
            </a:r>
            <a:endParaRPr lang="bg-BG" sz="2800" dirty="0"/>
          </a:p>
        </p:txBody>
      </p:sp>
      <p:sp>
        <p:nvSpPr>
          <p:cNvPr id="3" name="Content Placeholder 2"/>
          <p:cNvSpPr>
            <a:spLocks noGrp="1"/>
          </p:cNvSpPr>
          <p:nvPr>
            <p:ph idx="1"/>
          </p:nvPr>
        </p:nvSpPr>
        <p:spPr>
          <a:xfrm>
            <a:off x="323528" y="1052736"/>
            <a:ext cx="7920880" cy="5544616"/>
          </a:xfrm>
        </p:spPr>
        <p:txBody>
          <a:bodyPr>
            <a:normAutofit/>
          </a:bodyPr>
          <a:lstStyle/>
          <a:p>
            <a:pPr marL="114300" indent="0" algn="ctr">
              <a:buNone/>
            </a:pPr>
            <a:r>
              <a:rPr lang="bg-BG" sz="2000" b="1" dirty="0" smtClean="0"/>
              <a:t>Техническите компоненти на </a:t>
            </a:r>
            <a:r>
              <a:rPr lang="en-US" sz="2000" b="1" dirty="0" smtClean="0"/>
              <a:t>Web </a:t>
            </a:r>
            <a:r>
              <a:rPr lang="bg-BG" sz="2000" b="1" dirty="0" smtClean="0"/>
              <a:t>услугите</a:t>
            </a:r>
          </a:p>
          <a:p>
            <a:pPr marL="114300" indent="0">
              <a:buNone/>
            </a:pPr>
            <a:r>
              <a:rPr lang="en-US" sz="2000" dirty="0" smtClean="0"/>
              <a:t>Web </a:t>
            </a:r>
            <a:r>
              <a:rPr lang="bg-BG" sz="2000" dirty="0" smtClean="0"/>
              <a:t>услугите са изградени на база следните стандарти</a:t>
            </a:r>
            <a:r>
              <a:rPr lang="en-US" sz="2000" dirty="0" smtClean="0"/>
              <a:t>:</a:t>
            </a:r>
            <a:endParaRPr lang="bg-BG" sz="2000" dirty="0" smtClean="0"/>
          </a:p>
          <a:p>
            <a:pPr marL="114300" indent="0">
              <a:buNone/>
            </a:pPr>
            <a:endParaRPr lang="bg-BG" sz="800" dirty="0"/>
          </a:p>
          <a:p>
            <a:pPr marL="444500" lvl="0" indent="-268288"/>
            <a:r>
              <a:rPr lang="en-US" sz="2000" b="1" i="1" dirty="0"/>
              <a:t>XML</a:t>
            </a:r>
            <a:r>
              <a:rPr lang="en-US" sz="2000" i="1" dirty="0"/>
              <a:t>:</a:t>
            </a:r>
            <a:r>
              <a:rPr lang="en-US" sz="2000" dirty="0"/>
              <a:t> </a:t>
            </a:r>
            <a:r>
              <a:rPr lang="bg-BG" sz="2000" dirty="0" smtClean="0"/>
              <a:t>технология, използвана за описване не на информация;</a:t>
            </a:r>
            <a:r>
              <a:rPr lang="en-US" sz="2000" dirty="0" smtClean="0"/>
              <a:t> </a:t>
            </a:r>
            <a:endParaRPr lang="bg-BG" sz="2000" dirty="0"/>
          </a:p>
          <a:p>
            <a:pPr marL="444500" lvl="0" indent="-268288"/>
            <a:r>
              <a:rPr lang="en-US" sz="2000" b="1" i="1" dirty="0"/>
              <a:t>UDDI</a:t>
            </a:r>
            <a:r>
              <a:rPr lang="en-US" sz="2000" i="1" dirty="0"/>
              <a:t>:</a:t>
            </a:r>
            <a:r>
              <a:rPr lang="en-US" sz="2000" dirty="0"/>
              <a:t> </a:t>
            </a:r>
            <a:r>
              <a:rPr lang="bg-BG" sz="2000" dirty="0" smtClean="0"/>
              <a:t>използвана за откриване на изискваната услуга;</a:t>
            </a:r>
            <a:r>
              <a:rPr lang="en-US" sz="2000" dirty="0" smtClean="0"/>
              <a:t> </a:t>
            </a:r>
            <a:endParaRPr lang="bg-BG" sz="2000" dirty="0"/>
          </a:p>
          <a:p>
            <a:pPr marL="444500" lvl="0" indent="-268288"/>
            <a:r>
              <a:rPr lang="en-US" sz="2000" b="1" i="1" dirty="0"/>
              <a:t>WSDL</a:t>
            </a:r>
            <a:r>
              <a:rPr lang="en-US" sz="2000" i="1" dirty="0"/>
              <a:t>:</a:t>
            </a:r>
            <a:r>
              <a:rPr lang="en-US" sz="2000" dirty="0"/>
              <a:t> </a:t>
            </a:r>
            <a:r>
              <a:rPr lang="bg-BG" sz="2000" dirty="0" smtClean="0"/>
              <a:t>използвана за описание на </a:t>
            </a:r>
            <a:r>
              <a:rPr lang="en-US" sz="2000" dirty="0" smtClean="0"/>
              <a:t>Web </a:t>
            </a:r>
            <a:r>
              <a:rPr lang="bg-BG" sz="2000" dirty="0" smtClean="0"/>
              <a:t>услугата</a:t>
            </a:r>
            <a:endParaRPr lang="bg-BG" sz="2000" dirty="0"/>
          </a:p>
          <a:p>
            <a:pPr marL="444500" lvl="0" indent="-268288"/>
            <a:r>
              <a:rPr lang="en-US" sz="2000" b="1" i="1" dirty="0"/>
              <a:t>SOAP</a:t>
            </a:r>
            <a:r>
              <a:rPr lang="en-US" sz="2000" i="1" dirty="0"/>
              <a:t>:</a:t>
            </a:r>
            <a:r>
              <a:rPr lang="en-US" sz="2000" dirty="0"/>
              <a:t> </a:t>
            </a:r>
            <a:r>
              <a:rPr lang="bg-BG" sz="2000" dirty="0" smtClean="0"/>
              <a:t>за отдалечено изпълнение на </a:t>
            </a:r>
            <a:r>
              <a:rPr lang="en-US" sz="2000" dirty="0" smtClean="0"/>
              <a:t>Web </a:t>
            </a:r>
            <a:r>
              <a:rPr lang="bg-BG" sz="2000" dirty="0" smtClean="0"/>
              <a:t>услуга</a:t>
            </a:r>
            <a:endParaRPr lang="bg-BG" sz="2000" dirty="0"/>
          </a:p>
          <a:p>
            <a:pPr marL="712788" indent="-598488"/>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19</a:t>
            </a:fld>
            <a:endParaRPr lang="bg-B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429000"/>
            <a:ext cx="4554463" cy="344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325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ИС на предприятието</a:t>
            </a:r>
            <a:endParaRPr lang="bg-BG" dirty="0"/>
          </a:p>
        </p:txBody>
      </p:sp>
      <p:sp>
        <p:nvSpPr>
          <p:cNvPr id="3" name="Content Placeholder 2"/>
          <p:cNvSpPr>
            <a:spLocks noGrp="1"/>
          </p:cNvSpPr>
          <p:nvPr>
            <p:ph idx="1"/>
          </p:nvPr>
        </p:nvSpPr>
        <p:spPr/>
        <p:txBody>
          <a:bodyPr/>
          <a:lstStyle/>
          <a:p>
            <a:pPr marL="114300" indent="0">
              <a:buNone/>
            </a:pPr>
            <a:r>
              <a:rPr lang="bg-BG" b="1" dirty="0" smtClean="0"/>
              <a:t>ИС на предприятието в контекста на управлението на бизнес процесите</a:t>
            </a:r>
          </a:p>
          <a:p>
            <a:pPr marL="571500" indent="-457200">
              <a:buAutoNum type="arabicPeriod"/>
            </a:pPr>
            <a:endParaRPr lang="bg-BG" sz="800" b="1" dirty="0" smtClean="0"/>
          </a:p>
          <a:p>
            <a:pPr marL="901700" lvl="1" indent="-490538">
              <a:buFont typeface="+mj-lt"/>
              <a:buAutoNum type="arabicPeriod"/>
            </a:pPr>
            <a:r>
              <a:rPr lang="bg-BG" b="1" dirty="0" smtClean="0"/>
              <a:t>ИС на предприятието </a:t>
            </a:r>
            <a:endParaRPr lang="ru-RU" b="1" dirty="0"/>
          </a:p>
          <a:p>
            <a:pPr marL="776922" lvl="2" indent="0">
              <a:buNone/>
            </a:pPr>
            <a:r>
              <a:rPr lang="bg-BG" b="1" dirty="0" smtClean="0"/>
              <a:t>1.1. Етап 1: Самостоятелни </a:t>
            </a:r>
            <a:r>
              <a:rPr lang="bg-BG" b="1" dirty="0"/>
              <a:t>системи на компютри от голям клас (</a:t>
            </a:r>
            <a:r>
              <a:rPr lang="en-US" b="1" dirty="0" smtClean="0"/>
              <a:t>mainframe</a:t>
            </a:r>
            <a:r>
              <a:rPr lang="bg-BG" b="1" dirty="0" smtClean="0"/>
              <a:t>)</a:t>
            </a:r>
          </a:p>
          <a:p>
            <a:pPr marL="776922" lvl="2" indent="0">
              <a:buNone/>
            </a:pPr>
            <a:r>
              <a:rPr lang="bg-BG" b="1" dirty="0" smtClean="0"/>
              <a:t>1.2. Етап 2: Клиент-сървър архитектура</a:t>
            </a:r>
          </a:p>
          <a:p>
            <a:pPr marL="777240" lvl="2" indent="0">
              <a:buNone/>
            </a:pPr>
            <a:r>
              <a:rPr lang="bg-BG" b="1" dirty="0" smtClean="0"/>
              <a:t>1.3.Етап 3: Архитектура</a:t>
            </a:r>
            <a:r>
              <a:rPr lang="bg-BG" b="1" dirty="0"/>
              <a:t>, ориентирана на услуги (</a:t>
            </a:r>
            <a:r>
              <a:rPr lang="en-US" b="1" dirty="0"/>
              <a:t>SOA</a:t>
            </a:r>
            <a:r>
              <a:rPr lang="ru-RU" b="1" dirty="0"/>
              <a:t>)</a:t>
            </a:r>
            <a:endParaRPr lang="bg-BG" b="1" dirty="0"/>
          </a:p>
          <a:p>
            <a:pPr marL="777240" lvl="2" indent="0">
              <a:buNone/>
            </a:pPr>
            <a:r>
              <a:rPr lang="bg-BG" b="1" dirty="0" smtClean="0"/>
              <a:t>1.4. Видове </a:t>
            </a:r>
            <a:r>
              <a:rPr lang="bg-BG" b="1" dirty="0"/>
              <a:t>ИС в </a:t>
            </a:r>
            <a:r>
              <a:rPr lang="bg-BG" b="1" dirty="0" smtClean="0"/>
              <a:t>предприятието</a:t>
            </a:r>
            <a:endParaRPr lang="en-US" b="1" dirty="0" smtClean="0"/>
          </a:p>
          <a:p>
            <a:pPr marL="868680" lvl="1" indent="-457200">
              <a:buFont typeface="+mj-lt"/>
              <a:buAutoNum type="arabicPeriod"/>
            </a:pPr>
            <a:r>
              <a:rPr lang="bg-BG" b="1" dirty="0" smtClean="0"/>
              <a:t>Видове данни в ИС</a:t>
            </a:r>
          </a:p>
          <a:p>
            <a:pPr marL="777240" lvl="2" indent="0">
              <a:buNone/>
            </a:pPr>
            <a:r>
              <a:rPr lang="bg-BG" b="1" dirty="0" smtClean="0"/>
              <a:t>2.1. Транзакционни данни</a:t>
            </a:r>
            <a:r>
              <a:rPr lang="en-US" b="1" dirty="0" smtClean="0"/>
              <a:t> </a:t>
            </a:r>
            <a:endParaRPr lang="bg-BG" b="1" dirty="0" smtClean="0"/>
          </a:p>
          <a:p>
            <a:pPr marL="777240" lvl="2" indent="0">
              <a:buNone/>
            </a:pPr>
            <a:r>
              <a:rPr lang="bg-BG" b="1" dirty="0" smtClean="0"/>
              <a:t>2.2</a:t>
            </a:r>
            <a:r>
              <a:rPr lang="bg-BG" b="1" dirty="0"/>
              <a:t>. </a:t>
            </a:r>
            <a:r>
              <a:rPr lang="bg-BG" b="1" dirty="0" smtClean="0"/>
              <a:t>Основни данни (</a:t>
            </a:r>
            <a:r>
              <a:rPr lang="en-US" b="1" dirty="0" smtClean="0"/>
              <a:t>Master data</a:t>
            </a:r>
            <a:r>
              <a:rPr lang="bg-BG" b="1" dirty="0" smtClean="0"/>
              <a:t>) </a:t>
            </a:r>
          </a:p>
          <a:p>
            <a:pPr marL="777240" lvl="2" indent="0">
              <a:buNone/>
            </a:pPr>
            <a:r>
              <a:rPr lang="bg-BG" b="1" dirty="0"/>
              <a:t>2.3. Организационни данни </a:t>
            </a:r>
            <a:endParaRPr lang="bg-BG" b="1" dirty="0" smtClean="0"/>
          </a:p>
          <a:p>
            <a:pPr marL="868680" lvl="1" indent="-457200">
              <a:buFont typeface="+mj-lt"/>
              <a:buAutoNum type="arabicPeriod"/>
            </a:pPr>
            <a:r>
              <a:rPr lang="bg-BG" b="1" dirty="0" smtClean="0"/>
              <a:t>Пример</a:t>
            </a:r>
            <a:endParaRPr lang="bg-BG" b="1"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2</a:t>
            </a:fld>
            <a:endParaRPr lang="bg-BG" dirty="0"/>
          </a:p>
        </p:txBody>
      </p:sp>
    </p:spTree>
    <p:extLst>
      <p:ext uri="{BB962C8B-B14F-4D97-AF65-F5344CB8AC3E}">
        <p14:creationId xmlns:p14="http://schemas.microsoft.com/office/powerpoint/2010/main" val="3283721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800" b="1" dirty="0" smtClean="0"/>
              <a:t>1.3. </a:t>
            </a:r>
            <a:r>
              <a:rPr lang="bg-BG" sz="2800" b="1" i="1" u="sng" dirty="0" smtClean="0"/>
              <a:t>Етап </a:t>
            </a:r>
            <a:r>
              <a:rPr lang="bg-BG" sz="2800" b="1" i="1" u="sng" dirty="0"/>
              <a:t>3: </a:t>
            </a:r>
            <a:r>
              <a:rPr lang="bg-BG" sz="2800" b="1" dirty="0"/>
              <a:t>Архитектура, ориентирана на </a:t>
            </a:r>
            <a:r>
              <a:rPr lang="bg-BG" sz="2800" b="1" dirty="0" smtClean="0"/>
              <a:t>	услуги </a:t>
            </a:r>
            <a:r>
              <a:rPr lang="bg-BG" sz="2800" b="1" dirty="0"/>
              <a:t>(</a:t>
            </a:r>
            <a:r>
              <a:rPr lang="en-US" sz="2800" b="1" dirty="0"/>
              <a:t>SOA</a:t>
            </a:r>
            <a:r>
              <a:rPr lang="ru-RU" sz="2800" b="1" dirty="0" smtClean="0"/>
              <a:t>)</a:t>
            </a:r>
            <a:endParaRPr lang="bg-BG" sz="2800" dirty="0"/>
          </a:p>
        </p:txBody>
      </p:sp>
      <p:sp>
        <p:nvSpPr>
          <p:cNvPr id="4" name="Slide Number Placeholder 3"/>
          <p:cNvSpPr>
            <a:spLocks noGrp="1"/>
          </p:cNvSpPr>
          <p:nvPr>
            <p:ph type="sldNum" sz="quarter" idx="12"/>
          </p:nvPr>
        </p:nvSpPr>
        <p:spPr/>
        <p:txBody>
          <a:bodyPr/>
          <a:lstStyle/>
          <a:p>
            <a:fld id="{290BB023-17E6-4E59-B8A8-78685070A6A4}" type="slidenum">
              <a:rPr lang="bg-BG" smtClean="0"/>
              <a:t>20</a:t>
            </a:fld>
            <a:endParaRPr lang="bg-BG"/>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75" y="1412776"/>
            <a:ext cx="8422915" cy="355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614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r>
              <a:rPr lang="bg-BG" sz="2400" b="1" dirty="0" smtClean="0"/>
              <a:t>1.3. </a:t>
            </a:r>
            <a:r>
              <a:rPr lang="bg-BG" sz="2400" b="1" i="1" u="sng" dirty="0" smtClean="0"/>
              <a:t>Етап </a:t>
            </a:r>
            <a:r>
              <a:rPr lang="bg-BG" sz="2400" b="1" i="1" u="sng" dirty="0"/>
              <a:t>3: </a:t>
            </a:r>
            <a:r>
              <a:rPr lang="bg-BG" sz="2400" b="1" dirty="0"/>
              <a:t>Архитектура, ориентирана на услуги (</a:t>
            </a:r>
            <a:r>
              <a:rPr lang="en-US" sz="2400" b="1" dirty="0"/>
              <a:t>SOA</a:t>
            </a:r>
            <a:r>
              <a:rPr lang="ru-RU" sz="2400" b="1" dirty="0" smtClean="0"/>
              <a:t>)</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21</a:t>
            </a:fld>
            <a:endParaRPr lang="bg-BG"/>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005" y="764704"/>
            <a:ext cx="8058420" cy="609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623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37" y="192808"/>
            <a:ext cx="7620000" cy="706090"/>
          </a:xfrm>
        </p:spPr>
        <p:txBody>
          <a:bodyPr/>
          <a:lstStyle/>
          <a:p>
            <a:r>
              <a:rPr lang="bg-BG" sz="2400" b="1" dirty="0" smtClean="0"/>
              <a:t>1.3. </a:t>
            </a:r>
            <a:r>
              <a:rPr lang="bg-BG" sz="2400" b="1" i="1" u="sng" dirty="0" smtClean="0"/>
              <a:t>Етап </a:t>
            </a:r>
            <a:r>
              <a:rPr lang="bg-BG" sz="2400" b="1" i="1" u="sng" dirty="0"/>
              <a:t>3:</a:t>
            </a:r>
            <a:r>
              <a:rPr lang="bg-BG" sz="2400" b="1" dirty="0"/>
              <a:t> Архитектура, ориентирана на услуги (</a:t>
            </a:r>
            <a:r>
              <a:rPr lang="en-US" sz="2400" b="1" dirty="0"/>
              <a:t>SOA</a:t>
            </a:r>
            <a:r>
              <a:rPr lang="ru-RU" sz="2400" b="1" dirty="0" smtClean="0"/>
              <a:t>)</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22</a:t>
            </a:fld>
            <a:endParaRPr lang="bg-B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1271588"/>
            <a:ext cx="738187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95536" y="692696"/>
            <a:ext cx="7867402" cy="4893717"/>
          </a:xfrm>
        </p:spPr>
        <p:txBody>
          <a:bodyPr/>
          <a:lstStyle/>
          <a:p>
            <a:endParaRPr lang="bg-BG" dirty="0"/>
          </a:p>
        </p:txBody>
      </p:sp>
      <p:sp>
        <p:nvSpPr>
          <p:cNvPr id="5" name="TextBox 4"/>
          <p:cNvSpPr txBox="1"/>
          <p:nvPr/>
        </p:nvSpPr>
        <p:spPr>
          <a:xfrm>
            <a:off x="539552" y="5733256"/>
            <a:ext cx="7723386" cy="1015663"/>
          </a:xfrm>
          <a:prstGeom prst="rect">
            <a:avLst/>
          </a:prstGeom>
          <a:noFill/>
        </p:spPr>
        <p:txBody>
          <a:bodyPr wrap="square" rtlCol="0">
            <a:spAutoFit/>
          </a:bodyPr>
          <a:lstStyle/>
          <a:p>
            <a:r>
              <a:rPr lang="ru-RU" sz="1200" dirty="0"/>
              <a:t>Пример за </a:t>
            </a:r>
            <a:r>
              <a:rPr lang="en-US" sz="1200" dirty="0" smtClean="0"/>
              <a:t>Business Process Management (BPM) Service</a:t>
            </a:r>
            <a:r>
              <a:rPr lang="ru-RU" sz="1200" dirty="0" smtClean="0"/>
              <a:t>. </a:t>
            </a:r>
            <a:r>
              <a:rPr lang="bg-BG" sz="1200" dirty="0" smtClean="0"/>
              <a:t>Този шаблон показва как инструментите за управление на</a:t>
            </a:r>
          </a:p>
          <a:p>
            <a:r>
              <a:rPr lang="bg-BG" sz="1200" dirty="0" smtClean="0"/>
              <a:t>бизнес процеси </a:t>
            </a:r>
            <a:r>
              <a:rPr lang="ru-RU" sz="1200" dirty="0" smtClean="0"/>
              <a:t>(BPM</a:t>
            </a:r>
            <a:r>
              <a:rPr lang="bg-BG" sz="1200" dirty="0" smtClean="0"/>
              <a:t>) могат да бъдат използвани за реализация на бизнес процеси чрез оркестрация </a:t>
            </a:r>
            <a:r>
              <a:rPr lang="ru-RU" sz="1200" dirty="0" smtClean="0"/>
              <a:t>и хореография на</a:t>
            </a:r>
            <a:r>
              <a:rPr lang="en-US" sz="1200" dirty="0" smtClean="0"/>
              <a:t> </a:t>
            </a:r>
            <a:r>
              <a:rPr lang="ru-RU" sz="1200" dirty="0" smtClean="0"/>
              <a:t>дойности</a:t>
            </a:r>
            <a:r>
              <a:rPr lang="en-US" sz="1200" dirty="0" smtClean="0"/>
              <a:t>,</a:t>
            </a:r>
            <a:r>
              <a:rPr lang="ru-RU" sz="1200" dirty="0" smtClean="0"/>
              <a:t> </a:t>
            </a:r>
            <a:r>
              <a:rPr lang="bg-BG" sz="1200" dirty="0" smtClean="0"/>
              <a:t>изпълнявани</a:t>
            </a:r>
            <a:r>
              <a:rPr lang="ru-RU" sz="1200" dirty="0" smtClean="0"/>
              <a:t> </a:t>
            </a:r>
            <a:r>
              <a:rPr lang="ru-RU" sz="1200" dirty="0"/>
              <a:t>от хора и </a:t>
            </a:r>
            <a:r>
              <a:rPr lang="bg-BG" sz="1200" dirty="0" smtClean="0"/>
              <a:t>софтуерни системи</a:t>
            </a:r>
            <a:r>
              <a:rPr lang="en-US" sz="1200" dirty="0" smtClean="0"/>
              <a:t>. </a:t>
            </a:r>
            <a:r>
              <a:rPr lang="bg-BG" sz="1200" b="1" dirty="0" smtClean="0"/>
              <a:t>Източник</a:t>
            </a:r>
            <a:r>
              <a:rPr lang="en-US" sz="1200" dirty="0" smtClean="0"/>
              <a:t>: </a:t>
            </a:r>
            <a:r>
              <a:rPr lang="en-US" sz="1200" dirty="0"/>
              <a:t>National Institute of Health (2007). Business Process Management (BPM) Service Pattern –</a:t>
            </a:r>
          </a:p>
          <a:p>
            <a:r>
              <a:rPr lang="en-US" sz="1200" dirty="0"/>
              <a:t>http://enterprisearchitecture.nih.gov/ArchLib/AT/TA/WorkflowServicePattern.htm</a:t>
            </a:r>
            <a:endParaRPr lang="bg-BG" sz="1200" dirty="0"/>
          </a:p>
        </p:txBody>
      </p:sp>
    </p:spTree>
    <p:extLst>
      <p:ext uri="{BB962C8B-B14F-4D97-AF65-F5344CB8AC3E}">
        <p14:creationId xmlns:p14="http://schemas.microsoft.com/office/powerpoint/2010/main" val="4148009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p:txBody>
          <a:bodyPr/>
          <a:lstStyle/>
          <a:p>
            <a:r>
              <a:rPr lang="bg-BG" dirty="0"/>
              <a:t>Промяната </a:t>
            </a:r>
            <a:r>
              <a:rPr lang="bg-BG" dirty="0" smtClean="0"/>
              <a:t>в </a:t>
            </a:r>
            <a:r>
              <a:rPr lang="bg-BG" dirty="0"/>
              <a:t>парадигмата </a:t>
            </a:r>
            <a:r>
              <a:rPr lang="bg-BG" dirty="0" smtClean="0"/>
              <a:t>на </a:t>
            </a:r>
            <a:r>
              <a:rPr lang="bg-BG" dirty="0"/>
              <a:t>компютърната архитектура се </a:t>
            </a:r>
            <a:r>
              <a:rPr lang="bg-BG" dirty="0" smtClean="0"/>
              <a:t>извърши едновременно </a:t>
            </a:r>
            <a:r>
              <a:rPr lang="bg-BG" dirty="0"/>
              <a:t>с </a:t>
            </a:r>
            <a:r>
              <a:rPr lang="bg-BG" dirty="0" smtClean="0"/>
              <a:t>развитието на тенденциите за </a:t>
            </a:r>
            <a:r>
              <a:rPr lang="bg-BG" dirty="0"/>
              <a:t>глобализация и </a:t>
            </a:r>
            <a:r>
              <a:rPr lang="bg-BG" dirty="0" err="1"/>
              <a:t>реинженеринг</a:t>
            </a:r>
            <a:r>
              <a:rPr lang="bg-BG" dirty="0"/>
              <a:t> на бизнес </a:t>
            </a:r>
            <a:r>
              <a:rPr lang="bg-BG" dirty="0" smtClean="0"/>
              <a:t>процесите. </a:t>
            </a:r>
          </a:p>
          <a:p>
            <a:pPr lvl="1"/>
            <a:r>
              <a:rPr lang="bg-BG" dirty="0" smtClean="0"/>
              <a:t>През </a:t>
            </a:r>
            <a:r>
              <a:rPr lang="bg-BG" dirty="0"/>
              <a:t>80</a:t>
            </a:r>
            <a:r>
              <a:rPr lang="bg-BG" baseline="30000" dirty="0"/>
              <a:t>-те</a:t>
            </a:r>
            <a:r>
              <a:rPr lang="bg-BG" dirty="0"/>
              <a:t> г. на </a:t>
            </a:r>
            <a:r>
              <a:rPr lang="bg-BG" dirty="0" smtClean="0"/>
              <a:t>20 </a:t>
            </a:r>
            <a:r>
              <a:rPr lang="bg-BG" dirty="0"/>
              <a:t>в. компаниите започнаха да разширяват дейността си в световен мащаб и започнаха да </a:t>
            </a:r>
            <a:r>
              <a:rPr lang="bg-BG" dirty="0" smtClean="0"/>
              <a:t>гледат  на организациите </a:t>
            </a:r>
            <a:r>
              <a:rPr lang="bg-BG" dirty="0"/>
              <a:t>от </a:t>
            </a:r>
            <a:r>
              <a:rPr lang="bg-BG" b="1" i="1" dirty="0"/>
              <a:t>гледна точка на процесите</a:t>
            </a:r>
            <a:r>
              <a:rPr lang="bg-BG" dirty="0"/>
              <a:t>, вместо от функционална гледна точна</a:t>
            </a:r>
            <a:r>
              <a:rPr lang="bg-BG" dirty="0" smtClean="0"/>
              <a:t>,</a:t>
            </a:r>
          </a:p>
          <a:p>
            <a:pPr lvl="1"/>
            <a:r>
              <a:rPr lang="bg-BG" dirty="0" smtClean="0"/>
              <a:t>През </a:t>
            </a:r>
            <a:r>
              <a:rPr lang="bg-BG" dirty="0"/>
              <a:t>90</a:t>
            </a:r>
            <a:r>
              <a:rPr lang="bg-BG" baseline="30000" dirty="0"/>
              <a:t>-те</a:t>
            </a:r>
            <a:r>
              <a:rPr lang="bg-BG" dirty="0"/>
              <a:t> се появи </a:t>
            </a:r>
            <a:r>
              <a:rPr lang="bg-BG" dirty="0" smtClean="0"/>
              <a:t>концепцията </a:t>
            </a:r>
            <a:r>
              <a:rPr lang="bg-BG" b="1" i="1" dirty="0" smtClean="0"/>
              <a:t>BPR (</a:t>
            </a:r>
            <a:r>
              <a:rPr lang="bg-BG" b="1" i="1" dirty="0" err="1" smtClean="0"/>
              <a:t>реинженеринг</a:t>
            </a:r>
            <a:r>
              <a:rPr lang="bg-BG" b="1" i="1" dirty="0" smtClean="0"/>
              <a:t> на бизнес процесите</a:t>
            </a:r>
            <a:r>
              <a:rPr lang="bg-BG" dirty="0" smtClean="0"/>
              <a:t>), </a:t>
            </a:r>
            <a:r>
              <a:rPr lang="bg-BG" dirty="0"/>
              <a:t>като начин за преориентиране на дейността именно около бизнес процесите с цел по-добро управление и контрол на </a:t>
            </a:r>
            <a:r>
              <a:rPr lang="bg-BG" dirty="0" smtClean="0"/>
              <a:t>глобално </a:t>
            </a:r>
            <a:r>
              <a:rPr lang="bg-BG" dirty="0"/>
              <a:t>действащата разпределена организация.</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23</a:t>
            </a:fld>
            <a:endParaRPr lang="bg-BG"/>
          </a:p>
        </p:txBody>
      </p:sp>
    </p:spTree>
    <p:extLst>
      <p:ext uri="{BB962C8B-B14F-4D97-AF65-F5344CB8AC3E}">
        <p14:creationId xmlns:p14="http://schemas.microsoft.com/office/powerpoint/2010/main" val="387206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124744"/>
            <a:ext cx="7620000" cy="5276056"/>
          </a:xfrm>
        </p:spPr>
        <p:txBody>
          <a:bodyPr>
            <a:normAutofit fontScale="85000" lnSpcReduction="20000"/>
          </a:bodyPr>
          <a:lstStyle/>
          <a:p>
            <a:pPr marL="114300" indent="0">
              <a:buNone/>
            </a:pPr>
            <a:r>
              <a:rPr lang="en-US" sz="2400" b="1" dirty="0"/>
              <a:t>ERP </a:t>
            </a:r>
            <a:r>
              <a:rPr lang="bg-BG" sz="2400" b="1" dirty="0"/>
              <a:t>системи</a:t>
            </a:r>
            <a:endParaRPr lang="bg-BG" sz="2400" dirty="0"/>
          </a:p>
          <a:p>
            <a:r>
              <a:rPr lang="bg-BG" sz="2400" dirty="0" smtClean="0"/>
              <a:t>най-тясно </a:t>
            </a:r>
            <a:r>
              <a:rPr lang="bg-BG" sz="2400" dirty="0"/>
              <a:t>свързана с BPR и глобализацията през 90</a:t>
            </a:r>
            <a:r>
              <a:rPr lang="bg-BG" sz="2400" baseline="30000" dirty="0"/>
              <a:t>-те</a:t>
            </a:r>
            <a:r>
              <a:rPr lang="bg-BG" sz="2400" dirty="0"/>
              <a:t> г</a:t>
            </a:r>
            <a:r>
              <a:rPr lang="bg-BG" sz="2400" dirty="0" smtClean="0"/>
              <a:t>. </a:t>
            </a:r>
          </a:p>
          <a:p>
            <a:endParaRPr lang="bg-BG" sz="1000" dirty="0" smtClean="0"/>
          </a:p>
          <a:p>
            <a:r>
              <a:rPr lang="bg-BG" sz="2400" b="1" i="1" dirty="0" smtClean="0"/>
              <a:t>Принципно </a:t>
            </a:r>
            <a:r>
              <a:rPr lang="bg-BG" sz="2400" b="1" i="1" dirty="0"/>
              <a:t>това са най-големите и сложни ИС.</a:t>
            </a:r>
            <a:r>
              <a:rPr lang="bg-BG" sz="2400" dirty="0"/>
              <a:t> Първоначално те са фокусирани върху </a:t>
            </a:r>
            <a:r>
              <a:rPr lang="bg-BG" sz="2400" i="1" dirty="0"/>
              <a:t>вътрешните операции </a:t>
            </a:r>
            <a:r>
              <a:rPr lang="bg-BG" sz="2400" dirty="0"/>
              <a:t>на организацията и интегрират финансови и транс-функционални бизнес процеси (пресичащи различни отдели в организацията). </a:t>
            </a:r>
            <a:endParaRPr lang="bg-BG" sz="2400" dirty="0" smtClean="0"/>
          </a:p>
          <a:p>
            <a:r>
              <a:rPr lang="bg-BG" sz="2400" dirty="0" smtClean="0"/>
              <a:t>Традиционно </a:t>
            </a:r>
            <a:r>
              <a:rPr lang="en-US" sz="2400" dirty="0"/>
              <a:t>ERP</a:t>
            </a:r>
            <a:r>
              <a:rPr lang="bg-BG" sz="2400" dirty="0"/>
              <a:t> системите </a:t>
            </a:r>
            <a:r>
              <a:rPr lang="bg-BG" sz="2400" dirty="0" smtClean="0"/>
              <a:t>включват: Производство; </a:t>
            </a:r>
            <a:r>
              <a:rPr lang="bg-BG" sz="2400" dirty="0"/>
              <a:t>Човешки ресурси; Финанси и счетоводство; Продажби и дистрибуция; Доставки. </a:t>
            </a:r>
            <a:endParaRPr lang="bg-BG" sz="2400" dirty="0" smtClean="0"/>
          </a:p>
          <a:p>
            <a:r>
              <a:rPr lang="bg-BG" sz="2400" dirty="0" smtClean="0"/>
              <a:t>Така </a:t>
            </a:r>
            <a:r>
              <a:rPr lang="en-US" sz="2400" dirty="0"/>
              <a:t>ERP</a:t>
            </a:r>
            <a:r>
              <a:rPr lang="bg-BG" sz="2400" dirty="0"/>
              <a:t> системите поддържат процесите вътре в компанията или </a:t>
            </a:r>
            <a:r>
              <a:rPr lang="bg-BG" sz="2400" b="1" i="1" u="sng" dirty="0"/>
              <a:t>вътрешните процеси</a:t>
            </a:r>
            <a:r>
              <a:rPr lang="bg-BG" sz="2400" dirty="0"/>
              <a:t>. </a:t>
            </a:r>
            <a:endParaRPr lang="bg-BG" sz="2400" dirty="0" smtClean="0"/>
          </a:p>
          <a:p>
            <a:r>
              <a:rPr lang="en-US" sz="2400" dirty="0"/>
              <a:t>SAP</a:t>
            </a:r>
            <a:r>
              <a:rPr lang="bg-BG" sz="2400" dirty="0"/>
              <a:t> беше първата компания, която създаде напълно интегрирана и глобална </a:t>
            </a:r>
            <a:r>
              <a:rPr lang="en-US" sz="2400" dirty="0"/>
              <a:t>ERP</a:t>
            </a:r>
            <a:r>
              <a:rPr lang="bg-BG" sz="2400" dirty="0"/>
              <a:t> система. </a:t>
            </a:r>
          </a:p>
          <a:p>
            <a:r>
              <a:rPr lang="bg-BG" sz="2400" dirty="0" smtClean="0"/>
              <a:t>Карта </a:t>
            </a:r>
            <a:r>
              <a:rPr lang="bg-BG" sz="2400" dirty="0"/>
              <a:t>на решенията за </a:t>
            </a:r>
            <a:r>
              <a:rPr lang="en-US" sz="2400" dirty="0"/>
              <a:t>ERP</a:t>
            </a:r>
            <a:r>
              <a:rPr lang="bg-BG" sz="2400" dirty="0"/>
              <a:t> система, разработени от </a:t>
            </a:r>
            <a:r>
              <a:rPr lang="en-US" sz="2400" dirty="0"/>
              <a:t>SAP</a:t>
            </a:r>
            <a:r>
              <a:rPr lang="bg-BG" sz="2400" dirty="0" smtClean="0"/>
              <a:t>.</a:t>
            </a:r>
            <a:r>
              <a:rPr lang="en-US" sz="2400" dirty="0"/>
              <a:t> </a:t>
            </a:r>
            <a:endParaRPr lang="bg-BG" sz="2400" dirty="0" smtClean="0"/>
          </a:p>
          <a:p>
            <a:r>
              <a:rPr lang="bg-BG" sz="700" dirty="0"/>
              <a:t>http://</a:t>
            </a:r>
            <a:r>
              <a:rPr lang="bg-BG" sz="700" dirty="0" smtClean="0"/>
              <a:t>www.sdn.sap.com/irj/scn/go/portal/prtroot/docs/business_maps/99B4D4E97A624BE5987BC14633908B9B/78590453EC454B8986A933EBB7E84848/82087E7A8EB94E1F885C5A1F62C789FB.xml</a:t>
            </a:r>
          </a:p>
          <a:p>
            <a:r>
              <a:rPr lang="bg-BG" sz="2400" dirty="0"/>
              <a:t>Картата на решенията идентифицира </a:t>
            </a:r>
            <a:r>
              <a:rPr lang="bg-BG" sz="2400" dirty="0" smtClean="0"/>
              <a:t>функционалността </a:t>
            </a:r>
            <a:r>
              <a:rPr lang="bg-BG" sz="2400" dirty="0"/>
              <a:t>и процесите, поддържани от системата. </a:t>
            </a:r>
            <a:r>
              <a:rPr lang="bg-BG" sz="2400" dirty="0" smtClean="0"/>
              <a:t>Тя ни </a:t>
            </a:r>
            <a:r>
              <a:rPr lang="bg-BG" sz="2400" dirty="0"/>
              <a:t>дава представа за обхвата и размера на една типична </a:t>
            </a:r>
            <a:r>
              <a:rPr lang="en-US" sz="2400" dirty="0"/>
              <a:t>ERP</a:t>
            </a:r>
            <a:r>
              <a:rPr lang="bg-BG" sz="2400" dirty="0"/>
              <a:t> система</a:t>
            </a:r>
            <a:r>
              <a:rPr lang="bg-BG" sz="2400" dirty="0" smtClean="0"/>
              <a:t>.</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24</a:t>
            </a:fld>
            <a:endParaRPr lang="bg-BG"/>
          </a:p>
        </p:txBody>
      </p:sp>
    </p:spTree>
    <p:extLst>
      <p:ext uri="{BB962C8B-B14F-4D97-AF65-F5344CB8AC3E}">
        <p14:creationId xmlns:p14="http://schemas.microsoft.com/office/powerpoint/2010/main" val="4169884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a:bodyPr>
          <a:lstStyle/>
          <a:p>
            <a:r>
              <a:rPr lang="bg-BG" dirty="0"/>
              <a:t>След като много компании се сдобиха с </a:t>
            </a:r>
            <a:r>
              <a:rPr lang="en-US" dirty="0"/>
              <a:t>ERP</a:t>
            </a:r>
            <a:r>
              <a:rPr lang="bg-BG" dirty="0"/>
              <a:t> системи, следваща стъпка в еволюцията на ИС беше да </a:t>
            </a:r>
            <a:r>
              <a:rPr lang="bg-BG" dirty="0" smtClean="0"/>
              <a:t>се свържат </a:t>
            </a:r>
            <a:r>
              <a:rPr lang="bg-BG" dirty="0"/>
              <a:t>тези системи, така, че те да могат да поддържат и </a:t>
            </a:r>
            <a:endParaRPr lang="bg-BG" dirty="0" smtClean="0"/>
          </a:p>
          <a:p>
            <a:endParaRPr lang="bg-BG" sz="800" dirty="0" smtClean="0"/>
          </a:p>
          <a:p>
            <a:pPr marL="114300" indent="0">
              <a:buNone/>
            </a:pPr>
            <a:r>
              <a:rPr lang="bg-BG" b="1" i="1" u="sng" dirty="0" smtClean="0"/>
              <a:t>между </a:t>
            </a:r>
            <a:r>
              <a:rPr lang="bg-BG" b="1" i="1" u="sng" dirty="0"/>
              <a:t>фирмените процеси</a:t>
            </a:r>
            <a:r>
              <a:rPr lang="bg-BG" b="1" u="sng" dirty="0"/>
              <a:t> </a:t>
            </a:r>
            <a:r>
              <a:rPr lang="bg-BG" dirty="0"/>
              <a:t>(външните процеси); </a:t>
            </a:r>
            <a:endParaRPr lang="bg-BG" dirty="0" smtClean="0"/>
          </a:p>
          <a:p>
            <a:pPr marL="114300" indent="0">
              <a:buNone/>
            </a:pPr>
            <a:endParaRPr lang="bg-BG" sz="800" dirty="0" smtClean="0"/>
          </a:p>
          <a:p>
            <a:r>
              <a:rPr lang="bg-BG" dirty="0" smtClean="0"/>
              <a:t>това </a:t>
            </a:r>
            <a:r>
              <a:rPr lang="bg-BG" dirty="0"/>
              <a:t>са процеси, които се извършват между </a:t>
            </a:r>
            <a:r>
              <a:rPr lang="bg-BG" dirty="0" smtClean="0"/>
              <a:t>различни компании</a:t>
            </a:r>
            <a:r>
              <a:rPr lang="bg-BG" dirty="0"/>
              <a:t>. </a:t>
            </a:r>
            <a:endParaRPr lang="bg-BG" dirty="0" smtClean="0"/>
          </a:p>
          <a:p>
            <a:r>
              <a:rPr lang="bg-BG" dirty="0" smtClean="0"/>
              <a:t>Примери </a:t>
            </a:r>
            <a:r>
              <a:rPr lang="bg-BG" dirty="0"/>
              <a:t>за свързани ИС </a:t>
            </a:r>
            <a:r>
              <a:rPr lang="bg-BG" dirty="0" smtClean="0"/>
              <a:t>са:</a:t>
            </a:r>
          </a:p>
          <a:p>
            <a:pPr lvl="1"/>
            <a:r>
              <a:rPr lang="en-US" sz="1800" b="1" dirty="0" smtClean="0"/>
              <a:t>SCM</a:t>
            </a:r>
            <a:r>
              <a:rPr lang="bg-BG" sz="1800" b="1" dirty="0" smtClean="0"/>
              <a:t> </a:t>
            </a:r>
            <a:r>
              <a:rPr lang="bg-BG" sz="1800" b="1" dirty="0"/>
              <a:t>(</a:t>
            </a:r>
            <a:r>
              <a:rPr lang="en-US" sz="1800" b="1" dirty="0"/>
              <a:t>Supply Chain Management</a:t>
            </a:r>
            <a:r>
              <a:rPr lang="bg-BG" sz="1800" b="1" dirty="0"/>
              <a:t>) и </a:t>
            </a:r>
            <a:endParaRPr lang="bg-BG" sz="1800" b="1" dirty="0" smtClean="0"/>
          </a:p>
          <a:p>
            <a:pPr lvl="1"/>
            <a:r>
              <a:rPr lang="en-US" sz="1800" b="1" dirty="0" smtClean="0"/>
              <a:t>SRM</a:t>
            </a:r>
            <a:r>
              <a:rPr lang="bg-BG" sz="1800" b="1" dirty="0" smtClean="0"/>
              <a:t> </a:t>
            </a:r>
            <a:r>
              <a:rPr lang="bg-BG" sz="1800" b="1" dirty="0"/>
              <a:t>(</a:t>
            </a:r>
            <a:r>
              <a:rPr lang="en-US" sz="1800" b="1" dirty="0"/>
              <a:t>Supply Relationship Management</a:t>
            </a:r>
            <a:r>
              <a:rPr lang="bg-BG" sz="1800" b="1" dirty="0"/>
              <a:t>)</a:t>
            </a:r>
            <a:r>
              <a:rPr lang="bg-BG" sz="1800" dirty="0"/>
              <a:t> </a:t>
            </a:r>
            <a:endParaRPr lang="bg-BG" sz="1800" dirty="0" smtClean="0"/>
          </a:p>
          <a:p>
            <a:pPr marL="114300" indent="0">
              <a:buNone/>
            </a:pPr>
            <a:r>
              <a:rPr lang="bg-BG" dirty="0" smtClean="0"/>
              <a:t>системи</a:t>
            </a:r>
            <a:r>
              <a:rPr lang="bg-BG" dirty="0"/>
              <a:t>, които свързват </a:t>
            </a:r>
            <a:r>
              <a:rPr lang="en-US" dirty="0"/>
              <a:t>ERP</a:t>
            </a:r>
            <a:r>
              <a:rPr lang="bg-BG" dirty="0"/>
              <a:t> системата на компанията с тези на нейните доставчици. </a:t>
            </a:r>
          </a:p>
        </p:txBody>
      </p:sp>
      <p:sp>
        <p:nvSpPr>
          <p:cNvPr id="4" name="Slide Number Placeholder 3"/>
          <p:cNvSpPr>
            <a:spLocks noGrp="1"/>
          </p:cNvSpPr>
          <p:nvPr>
            <p:ph type="sldNum" sz="quarter" idx="12"/>
          </p:nvPr>
        </p:nvSpPr>
        <p:spPr/>
        <p:txBody>
          <a:bodyPr/>
          <a:lstStyle/>
          <a:p>
            <a:fld id="{290BB023-17E6-4E59-B8A8-78685070A6A4}" type="slidenum">
              <a:rPr lang="bg-BG" smtClean="0"/>
              <a:t>25</a:t>
            </a:fld>
            <a:endParaRPr lang="bg-BG"/>
          </a:p>
        </p:txBody>
      </p:sp>
    </p:spTree>
    <p:extLst>
      <p:ext uri="{BB962C8B-B14F-4D97-AF65-F5344CB8AC3E}">
        <p14:creationId xmlns:p14="http://schemas.microsoft.com/office/powerpoint/2010/main" val="2108485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a:bodyPr>
          <a:lstStyle/>
          <a:p>
            <a:pPr marL="114300" indent="0">
              <a:buNone/>
            </a:pPr>
            <a:r>
              <a:rPr lang="en-US" b="1" dirty="0"/>
              <a:t>SRM</a:t>
            </a:r>
            <a:r>
              <a:rPr lang="bg-BG" b="1" dirty="0"/>
              <a:t> </a:t>
            </a:r>
            <a:r>
              <a:rPr lang="bg-BG" b="1" dirty="0" smtClean="0"/>
              <a:t>системи</a:t>
            </a:r>
            <a:endParaRPr lang="bg-BG" dirty="0"/>
          </a:p>
          <a:p>
            <a:endParaRPr lang="bg-BG" sz="800" dirty="0" smtClean="0"/>
          </a:p>
          <a:p>
            <a:r>
              <a:rPr lang="en-US" b="1" dirty="0" smtClean="0"/>
              <a:t>SCM</a:t>
            </a:r>
            <a:r>
              <a:rPr lang="bg-BG" b="1" dirty="0" smtClean="0"/>
              <a:t> (</a:t>
            </a:r>
            <a:r>
              <a:rPr lang="en-US" b="1" dirty="0" smtClean="0"/>
              <a:t>Supply Chain Management Systems</a:t>
            </a:r>
            <a:r>
              <a:rPr lang="bg-BG" b="1" dirty="0" smtClean="0"/>
              <a:t>)</a:t>
            </a:r>
            <a:r>
              <a:rPr lang="en-US" b="1" dirty="0" smtClean="0"/>
              <a:t> </a:t>
            </a:r>
            <a:r>
              <a:rPr lang="bg-BG" dirty="0" smtClean="0"/>
              <a:t>свързват </a:t>
            </a:r>
            <a:r>
              <a:rPr lang="bg-BG" dirty="0"/>
              <a:t>компанията с други, компании, които й доставят необходимите за производството суровини и материали. </a:t>
            </a:r>
            <a:endParaRPr lang="bg-BG" dirty="0" smtClean="0"/>
          </a:p>
          <a:p>
            <a:r>
              <a:rPr lang="bg-BG" dirty="0" smtClean="0"/>
              <a:t>Традиционно </a:t>
            </a:r>
            <a:r>
              <a:rPr lang="en-US" dirty="0"/>
              <a:t>SCM</a:t>
            </a:r>
            <a:r>
              <a:rPr lang="bg-BG" dirty="0"/>
              <a:t> системите помагат за планиране на необходимите производствени материали и оптимизиране на тяхното транспортиране и логистиката. </a:t>
            </a:r>
            <a:endParaRPr lang="bg-BG" dirty="0" smtClean="0"/>
          </a:p>
          <a:p>
            <a:r>
              <a:rPr lang="en-US" b="1" dirty="0" smtClean="0"/>
              <a:t>SRM</a:t>
            </a:r>
            <a:r>
              <a:rPr lang="bg-BG" dirty="0" smtClean="0"/>
              <a:t> (</a:t>
            </a:r>
            <a:r>
              <a:rPr lang="en-US" b="1" dirty="0" smtClean="0"/>
              <a:t>Supply </a:t>
            </a:r>
            <a:r>
              <a:rPr lang="en-US" b="1" dirty="0"/>
              <a:t>Relationship Management</a:t>
            </a:r>
            <a:r>
              <a:rPr lang="bg-BG" dirty="0" smtClean="0"/>
              <a:t>) управляват изцяло </a:t>
            </a:r>
            <a:r>
              <a:rPr lang="bg-BG" dirty="0"/>
              <a:t>отношенията с доставчиците на материали. </a:t>
            </a:r>
            <a:endParaRPr lang="bg-BG" dirty="0" smtClean="0"/>
          </a:p>
          <a:p>
            <a:r>
              <a:rPr lang="en-US" dirty="0" smtClean="0"/>
              <a:t>SRM</a:t>
            </a:r>
            <a:r>
              <a:rPr lang="bg-BG" dirty="0" smtClean="0"/>
              <a:t> </a:t>
            </a:r>
            <a:r>
              <a:rPr lang="bg-BG" dirty="0"/>
              <a:t>притежават функционалност да управляват офертите и процесите по договарянето</a:t>
            </a:r>
            <a:r>
              <a:rPr lang="bg-BG" dirty="0" smtClean="0"/>
              <a:t>.</a:t>
            </a:r>
            <a:endParaRPr lang="en-US" dirty="0" smtClean="0"/>
          </a:p>
          <a:p>
            <a:r>
              <a:rPr lang="en-US" b="1" dirty="0"/>
              <a:t>SAP SCM solution map</a:t>
            </a:r>
            <a:endParaRPr lang="en-US" dirty="0" smtClean="0"/>
          </a:p>
          <a:p>
            <a:pPr lvl="1"/>
            <a:r>
              <a:rPr lang="en-US" sz="700" dirty="0"/>
              <a:t>http</a:t>
            </a:r>
            <a:r>
              <a:rPr lang="bg-BG" sz="700" dirty="0"/>
              <a:t>://</a:t>
            </a:r>
            <a:r>
              <a:rPr lang="en-US" sz="700" dirty="0" err="1"/>
              <a:t>solutioncomposer</a:t>
            </a:r>
            <a:r>
              <a:rPr lang="bg-BG" sz="700" dirty="0"/>
              <a:t>.</a:t>
            </a:r>
            <a:r>
              <a:rPr lang="en-US" sz="700" dirty="0"/>
              <a:t>sap</a:t>
            </a:r>
            <a:r>
              <a:rPr lang="bg-BG" sz="700" dirty="0"/>
              <a:t>.</a:t>
            </a:r>
            <a:r>
              <a:rPr lang="en-US" sz="700" dirty="0"/>
              <a:t>com</a:t>
            </a:r>
            <a:r>
              <a:rPr lang="bg-BG" sz="700" dirty="0"/>
              <a:t>/</a:t>
            </a:r>
            <a:r>
              <a:rPr lang="en-US" sz="700" dirty="0" err="1"/>
              <a:t>socoview</a:t>
            </a:r>
            <a:r>
              <a:rPr lang="bg-BG" sz="700" dirty="0"/>
              <a:t>(</a:t>
            </a:r>
            <a:r>
              <a:rPr lang="en-US" sz="700" dirty="0" err="1"/>
              <a:t>bD</a:t>
            </a:r>
            <a:r>
              <a:rPr lang="bg-BG" sz="700" dirty="0"/>
              <a:t>1</a:t>
            </a:r>
            <a:r>
              <a:rPr lang="en-US" sz="700" dirty="0" err="1"/>
              <a:t>lbiZjPTAwMSZkPW</a:t>
            </a:r>
            <a:r>
              <a:rPr lang="bg-BG" sz="700" dirty="0"/>
              <a:t>1</a:t>
            </a:r>
            <a:r>
              <a:rPr lang="en-US" sz="700" dirty="0" err="1"/>
              <a:t>pbg</a:t>
            </a:r>
            <a:r>
              <a:rPr lang="bg-BG" sz="700" dirty="0"/>
              <a:t>==)/</a:t>
            </a:r>
            <a:r>
              <a:rPr lang="en-US" sz="700" dirty="0"/>
              <a:t>render</a:t>
            </a:r>
            <a:r>
              <a:rPr lang="bg-BG" sz="700" dirty="0"/>
              <a:t>.</a:t>
            </a:r>
            <a:r>
              <a:rPr lang="en-US" sz="700" dirty="0"/>
              <a:t>asp</a:t>
            </a:r>
            <a:r>
              <a:rPr lang="bg-BG" sz="700" dirty="0"/>
              <a:t>?</a:t>
            </a:r>
            <a:r>
              <a:rPr lang="en-US" sz="700" dirty="0"/>
              <a:t>sap</a:t>
            </a:r>
            <a:r>
              <a:rPr lang="bg-BG" sz="700" dirty="0"/>
              <a:t>-</a:t>
            </a:r>
            <a:r>
              <a:rPr lang="en-US" sz="700" dirty="0"/>
              <a:t>unique</a:t>
            </a:r>
            <a:r>
              <a:rPr lang="bg-BG" sz="700" dirty="0"/>
              <a:t>=082042&amp;</a:t>
            </a:r>
            <a:r>
              <a:rPr lang="en-US" sz="700" dirty="0"/>
              <a:t>sap</a:t>
            </a:r>
            <a:r>
              <a:rPr lang="bg-BG" sz="700" dirty="0"/>
              <a:t>-</a:t>
            </a:r>
            <a:r>
              <a:rPr lang="en-US" sz="700" dirty="0" err="1"/>
              <a:t>params</a:t>
            </a:r>
            <a:r>
              <a:rPr lang="bg-BG" sz="700" dirty="0"/>
              <a:t>=</a:t>
            </a:r>
            <a:r>
              <a:rPr lang="en-US" sz="700" dirty="0" err="1"/>
              <a:t>aWQ</a:t>
            </a:r>
            <a:r>
              <a:rPr lang="bg-BG" sz="700" dirty="0"/>
              <a:t>9</a:t>
            </a:r>
            <a:r>
              <a:rPr lang="en-US" sz="700" dirty="0"/>
              <a:t>NUY</a:t>
            </a:r>
            <a:r>
              <a:rPr lang="bg-BG" sz="700" dirty="0"/>
              <a:t>3</a:t>
            </a:r>
            <a:r>
              <a:rPr lang="en-US" sz="700" dirty="0" err="1"/>
              <a:t>MzU</a:t>
            </a:r>
            <a:r>
              <a:rPr lang="bg-BG" sz="700" dirty="0"/>
              <a:t>4</a:t>
            </a:r>
            <a:r>
              <a:rPr lang="en-US" sz="700" dirty="0"/>
              <a:t>MTE</a:t>
            </a:r>
            <a:r>
              <a:rPr lang="bg-BG" sz="700" dirty="0"/>
              <a:t>4</a:t>
            </a:r>
            <a:r>
              <a:rPr lang="en-US" sz="700" dirty="0"/>
              <a:t>QUE</a:t>
            </a:r>
            <a:r>
              <a:rPr lang="bg-BG" sz="700" dirty="0"/>
              <a:t>2</a:t>
            </a:r>
            <a:r>
              <a:rPr lang="en-US" sz="700" dirty="0" err="1"/>
              <a:t>RDUxMUIxQTgwMDkwMjcwRjZGODcmcGFja</a:t>
            </a:r>
            <a:r>
              <a:rPr lang="bg-BG" sz="700" dirty="0"/>
              <a:t>2</a:t>
            </a:r>
            <a:r>
              <a:rPr lang="en-US" sz="700" dirty="0" err="1"/>
              <a:t>FnZWlkPURFMDQyOTg</a:t>
            </a:r>
            <a:r>
              <a:rPr lang="bg-BG" sz="700" dirty="0"/>
              <a:t>0</a:t>
            </a:r>
            <a:r>
              <a:rPr lang="en-US" sz="700" dirty="0" err="1"/>
              <a:t>REIzNzI</a:t>
            </a:r>
            <a:r>
              <a:rPr lang="bg-BG" sz="700" dirty="0"/>
              <a:t>1</a:t>
            </a:r>
            <a:r>
              <a:rPr lang="en-US" sz="700" dirty="0" err="1"/>
              <a:t>RjE</a:t>
            </a:r>
            <a:r>
              <a:rPr lang="bg-BG" sz="700" dirty="0"/>
              <a:t>5</a:t>
            </a:r>
            <a:r>
              <a:rPr lang="en-US" sz="700" dirty="0"/>
              <a:t>NTE</a:t>
            </a:r>
            <a:r>
              <a:rPr lang="bg-BG" sz="700" dirty="0"/>
              <a:t>1</a:t>
            </a:r>
            <a:r>
              <a:rPr lang="en-US" sz="700" dirty="0" err="1"/>
              <a:t>MDAxQTY</a:t>
            </a:r>
            <a:r>
              <a:rPr lang="bg-BG" sz="700" dirty="0"/>
              <a:t>0</a:t>
            </a:r>
            <a:r>
              <a:rPr lang="en-US" sz="700" dirty="0" err="1"/>
              <a:t>RDNGNDYy</a:t>
            </a:r>
            <a:endParaRPr lang="bg-BG" sz="700" dirty="0"/>
          </a:p>
        </p:txBody>
      </p:sp>
      <p:sp>
        <p:nvSpPr>
          <p:cNvPr id="4" name="Slide Number Placeholder 3"/>
          <p:cNvSpPr>
            <a:spLocks noGrp="1"/>
          </p:cNvSpPr>
          <p:nvPr>
            <p:ph type="sldNum" sz="quarter" idx="12"/>
          </p:nvPr>
        </p:nvSpPr>
        <p:spPr/>
        <p:txBody>
          <a:bodyPr/>
          <a:lstStyle/>
          <a:p>
            <a:fld id="{290BB023-17E6-4E59-B8A8-78685070A6A4}" type="slidenum">
              <a:rPr lang="bg-BG" smtClean="0"/>
              <a:t>26</a:t>
            </a:fld>
            <a:endParaRPr lang="bg-BG"/>
          </a:p>
        </p:txBody>
      </p:sp>
    </p:spTree>
    <p:extLst>
      <p:ext uri="{BB962C8B-B14F-4D97-AF65-F5344CB8AC3E}">
        <p14:creationId xmlns:p14="http://schemas.microsoft.com/office/powerpoint/2010/main" val="3782745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052736"/>
            <a:ext cx="7620000" cy="5348064"/>
          </a:xfrm>
        </p:spPr>
        <p:txBody>
          <a:bodyPr>
            <a:normAutofit fontScale="92500" lnSpcReduction="20000"/>
          </a:bodyPr>
          <a:lstStyle/>
          <a:p>
            <a:pPr marL="114300" indent="0">
              <a:buNone/>
            </a:pPr>
            <a:r>
              <a:rPr lang="en-US" sz="2400" b="1" dirty="0"/>
              <a:t>CRM</a:t>
            </a:r>
            <a:r>
              <a:rPr lang="ru-RU" sz="2400" b="1" dirty="0"/>
              <a:t> </a:t>
            </a:r>
            <a:r>
              <a:rPr lang="bg-BG" sz="2400" b="1" dirty="0" smtClean="0"/>
              <a:t>системи</a:t>
            </a:r>
            <a:endParaRPr lang="bg-BG" sz="2400" dirty="0"/>
          </a:p>
          <a:p>
            <a:pPr marL="114300" indent="0">
              <a:buNone/>
            </a:pPr>
            <a:endParaRPr lang="bg-BG" sz="900" b="1" dirty="0" smtClean="0"/>
          </a:p>
          <a:p>
            <a:r>
              <a:rPr lang="en-US" sz="2400" b="1" dirty="0" smtClean="0"/>
              <a:t>CRM</a:t>
            </a:r>
            <a:r>
              <a:rPr lang="ru-RU" sz="2400" b="1" dirty="0" smtClean="0"/>
              <a:t> </a:t>
            </a:r>
            <a:r>
              <a:rPr lang="ru-RU" sz="2400" b="1" dirty="0"/>
              <a:t>(</a:t>
            </a:r>
            <a:r>
              <a:rPr lang="en-US" sz="2400" b="1" dirty="0"/>
              <a:t>Customer Relationship Management</a:t>
            </a:r>
            <a:r>
              <a:rPr lang="ru-RU" sz="2400" b="1" dirty="0"/>
              <a:t>)</a:t>
            </a:r>
            <a:r>
              <a:rPr lang="ru-RU" sz="2400" dirty="0"/>
              <a:t> </a:t>
            </a:r>
            <a:r>
              <a:rPr lang="bg-BG" sz="2400" dirty="0"/>
              <a:t>системите свързват </a:t>
            </a:r>
            <a:r>
              <a:rPr lang="en-US" sz="2400" dirty="0"/>
              <a:t>ERP</a:t>
            </a:r>
            <a:r>
              <a:rPr lang="bg-BG" sz="2400" dirty="0"/>
              <a:t> системата на предприятието с </a:t>
            </a:r>
            <a:r>
              <a:rPr lang="en-US" sz="2400" dirty="0"/>
              <a:t>ERP</a:t>
            </a:r>
            <a:r>
              <a:rPr lang="bg-BG" sz="2400" dirty="0"/>
              <a:t> системите на клиентите. </a:t>
            </a:r>
            <a:endParaRPr lang="en-US" sz="2400" dirty="0" smtClean="0"/>
          </a:p>
          <a:p>
            <a:r>
              <a:rPr lang="en-US" sz="2400" dirty="0" smtClean="0"/>
              <a:t>CRM</a:t>
            </a:r>
            <a:r>
              <a:rPr lang="bg-BG" sz="2400" dirty="0" smtClean="0"/>
              <a:t> </a:t>
            </a:r>
            <a:r>
              <a:rPr lang="bg-BG" sz="2400" dirty="0"/>
              <a:t>системите </a:t>
            </a:r>
            <a:r>
              <a:rPr lang="bg-BG" sz="2400" dirty="0" smtClean="0"/>
              <a:t>осигуряват </a:t>
            </a:r>
            <a:r>
              <a:rPr lang="bg-BG" sz="2400" dirty="0"/>
              <a:t>на компаниите способности за управление на маркетинга, продажбите </a:t>
            </a:r>
            <a:r>
              <a:rPr lang="bg-BG" sz="2400" dirty="0" smtClean="0"/>
              <a:t>и </a:t>
            </a:r>
            <a:r>
              <a:rPr lang="bg-BG" sz="2400" dirty="0"/>
              <a:t>обслужването на клиентите. </a:t>
            </a:r>
            <a:endParaRPr lang="en-US" sz="2400" dirty="0" smtClean="0"/>
          </a:p>
          <a:p>
            <a:r>
              <a:rPr lang="bg-BG" sz="2400" dirty="0" smtClean="0"/>
              <a:t>Системите </a:t>
            </a:r>
            <a:r>
              <a:rPr lang="bg-BG" sz="2400" dirty="0"/>
              <a:t>за управление на жизнения цикъл на продуктите – </a:t>
            </a:r>
            <a:r>
              <a:rPr lang="en-US" sz="2400" b="1" dirty="0"/>
              <a:t>Product Life Cycle Management</a:t>
            </a:r>
            <a:r>
              <a:rPr lang="ru-RU" sz="2400" b="1" dirty="0"/>
              <a:t> (</a:t>
            </a:r>
            <a:r>
              <a:rPr lang="en-US" sz="2400" b="1" dirty="0"/>
              <a:t>PLM</a:t>
            </a:r>
            <a:r>
              <a:rPr lang="ru-RU" sz="2400" b="1" dirty="0"/>
              <a:t>)</a:t>
            </a:r>
            <a:r>
              <a:rPr lang="ru-RU" sz="2400" dirty="0"/>
              <a:t> </a:t>
            </a:r>
            <a:r>
              <a:rPr lang="bg-BG" sz="2400" dirty="0"/>
              <a:t>помагат на компаниите да администрират процесите по изследване, проектиране и управление на продуктите. </a:t>
            </a:r>
            <a:endParaRPr lang="en-US" sz="2400" dirty="0" smtClean="0"/>
          </a:p>
          <a:p>
            <a:r>
              <a:rPr lang="bg-BG" sz="2400" dirty="0" smtClean="0"/>
              <a:t>На </a:t>
            </a:r>
            <a:r>
              <a:rPr lang="bg-BG" sz="2400" dirty="0"/>
              <a:t>практика </a:t>
            </a:r>
            <a:r>
              <a:rPr lang="en-US" sz="2400" dirty="0"/>
              <a:t>PLM</a:t>
            </a:r>
            <a:r>
              <a:rPr lang="bg-BG" sz="2400" dirty="0"/>
              <a:t> системите помагат на компаниите да управляват процеса, започващ от формиране на нова идея, преминаващ през чертожната дъска на конструктора и т.н. – през целия път до производствените </a:t>
            </a:r>
            <a:r>
              <a:rPr lang="bg-BG" sz="2400" dirty="0" smtClean="0"/>
              <a:t>мощности</a:t>
            </a:r>
            <a:r>
              <a:rPr lang="en-US" sz="2400" dirty="0" smtClean="0"/>
              <a:t>.</a:t>
            </a:r>
          </a:p>
          <a:p>
            <a:r>
              <a:rPr lang="en-US" sz="2400" b="1" dirty="0"/>
              <a:t>SAP CRM solution </a:t>
            </a:r>
            <a:r>
              <a:rPr lang="en-US" sz="2400" b="1" dirty="0" smtClean="0"/>
              <a:t>map</a:t>
            </a:r>
          </a:p>
          <a:p>
            <a:pPr lvl="1"/>
            <a:r>
              <a:rPr lang="en-US" sz="500" dirty="0"/>
              <a:t>http</a:t>
            </a:r>
            <a:r>
              <a:rPr lang="bg-BG" sz="500" dirty="0"/>
              <a:t>://</a:t>
            </a:r>
            <a:r>
              <a:rPr lang="en-US" sz="500" dirty="0" err="1"/>
              <a:t>solutioncomposer</a:t>
            </a:r>
            <a:r>
              <a:rPr lang="bg-BG" sz="500" dirty="0"/>
              <a:t>.</a:t>
            </a:r>
            <a:r>
              <a:rPr lang="en-US" sz="500" dirty="0"/>
              <a:t>sap</a:t>
            </a:r>
            <a:r>
              <a:rPr lang="bg-BG" sz="500" dirty="0"/>
              <a:t>.</a:t>
            </a:r>
            <a:r>
              <a:rPr lang="en-US" sz="500" dirty="0"/>
              <a:t>com</a:t>
            </a:r>
            <a:r>
              <a:rPr lang="bg-BG" sz="500" dirty="0"/>
              <a:t>/</a:t>
            </a:r>
            <a:r>
              <a:rPr lang="en-US" sz="500" dirty="0" err="1"/>
              <a:t>socoview</a:t>
            </a:r>
            <a:r>
              <a:rPr lang="bg-BG" sz="500" dirty="0"/>
              <a:t>(</a:t>
            </a:r>
            <a:r>
              <a:rPr lang="en-US" sz="500" dirty="0" err="1"/>
              <a:t>bD</a:t>
            </a:r>
            <a:r>
              <a:rPr lang="bg-BG" sz="500" dirty="0"/>
              <a:t>1</a:t>
            </a:r>
            <a:r>
              <a:rPr lang="en-US" sz="500" dirty="0" err="1"/>
              <a:t>lbiZjPTAwMSZkPW</a:t>
            </a:r>
            <a:r>
              <a:rPr lang="bg-BG" sz="500" dirty="0"/>
              <a:t>1</a:t>
            </a:r>
            <a:r>
              <a:rPr lang="en-US" sz="500" dirty="0" err="1"/>
              <a:t>pbg</a:t>
            </a:r>
            <a:r>
              <a:rPr lang="bg-BG" sz="500" dirty="0"/>
              <a:t>==)/</a:t>
            </a:r>
            <a:r>
              <a:rPr lang="en-US" sz="500" dirty="0"/>
              <a:t>render</a:t>
            </a:r>
            <a:r>
              <a:rPr lang="bg-BG" sz="500" dirty="0"/>
              <a:t>.</a:t>
            </a:r>
            <a:r>
              <a:rPr lang="en-US" sz="500" dirty="0"/>
              <a:t>asp</a:t>
            </a:r>
            <a:r>
              <a:rPr lang="bg-BG" sz="500" dirty="0"/>
              <a:t>?</a:t>
            </a:r>
            <a:r>
              <a:rPr lang="en-US" sz="500" dirty="0"/>
              <a:t>sap</a:t>
            </a:r>
            <a:r>
              <a:rPr lang="bg-BG" sz="500" dirty="0"/>
              <a:t>-</a:t>
            </a:r>
            <a:r>
              <a:rPr lang="en-US" sz="500" dirty="0"/>
              <a:t>unique</a:t>
            </a:r>
            <a:r>
              <a:rPr lang="bg-BG" sz="500" dirty="0"/>
              <a:t>=082918&amp;</a:t>
            </a:r>
            <a:r>
              <a:rPr lang="en-US" sz="500" dirty="0"/>
              <a:t>sap</a:t>
            </a:r>
            <a:r>
              <a:rPr lang="bg-BG" sz="500" dirty="0"/>
              <a:t>-</a:t>
            </a:r>
            <a:r>
              <a:rPr lang="en-US" sz="500" dirty="0" err="1"/>
              <a:t>params</a:t>
            </a:r>
            <a:r>
              <a:rPr lang="bg-BG" sz="500" dirty="0"/>
              <a:t>=</a:t>
            </a:r>
            <a:r>
              <a:rPr lang="en-US" sz="500" dirty="0" err="1"/>
              <a:t>aWQ</a:t>
            </a:r>
            <a:r>
              <a:rPr lang="bg-BG" sz="500" dirty="0"/>
              <a:t>9</a:t>
            </a:r>
            <a:r>
              <a:rPr lang="en-US" sz="500" dirty="0" err="1"/>
              <a:t>NjdGQzQ</a:t>
            </a:r>
            <a:r>
              <a:rPr lang="bg-BG" sz="500" dirty="0"/>
              <a:t>0</a:t>
            </a:r>
            <a:r>
              <a:rPr lang="en-US" sz="500" dirty="0" err="1"/>
              <a:t>MzcxOEZDNDdBMzlGQzkwOTA</a:t>
            </a:r>
            <a:r>
              <a:rPr lang="bg-BG" sz="500" dirty="0"/>
              <a:t>3</a:t>
            </a:r>
            <a:r>
              <a:rPr lang="en-US" sz="500" dirty="0" err="1"/>
              <a:t>RTBCNTkyQ</a:t>
            </a:r>
            <a:r>
              <a:rPr lang="bg-BG" sz="500" dirty="0"/>
              <a:t>0</a:t>
            </a:r>
            <a:r>
              <a:rPr lang="en-US" sz="500" dirty="0" err="1"/>
              <a:t>EmcGFja</a:t>
            </a:r>
            <a:r>
              <a:rPr lang="bg-BG" sz="500" dirty="0"/>
              <a:t>2</a:t>
            </a:r>
            <a:r>
              <a:rPr lang="en-US" sz="500" dirty="0" err="1"/>
              <a:t>FnZWlkPURFMDQyOTg</a:t>
            </a:r>
            <a:r>
              <a:rPr lang="bg-BG" sz="500" dirty="0"/>
              <a:t>0</a:t>
            </a:r>
            <a:r>
              <a:rPr lang="en-US" sz="500" dirty="0" err="1"/>
              <a:t>REIzNzI</a:t>
            </a:r>
            <a:r>
              <a:rPr lang="bg-BG" sz="500" dirty="0"/>
              <a:t>1</a:t>
            </a:r>
            <a:r>
              <a:rPr lang="en-US" sz="500" dirty="0" err="1"/>
              <a:t>RjE</a:t>
            </a:r>
            <a:r>
              <a:rPr lang="bg-BG" sz="500" dirty="0"/>
              <a:t>5</a:t>
            </a:r>
            <a:r>
              <a:rPr lang="en-US" sz="500" dirty="0"/>
              <a:t>NTE</a:t>
            </a:r>
            <a:r>
              <a:rPr lang="bg-BG" sz="500" dirty="0"/>
              <a:t>1</a:t>
            </a:r>
            <a:r>
              <a:rPr lang="en-US" sz="500" dirty="0" err="1"/>
              <a:t>MDAxQTY</a:t>
            </a:r>
            <a:r>
              <a:rPr lang="bg-BG" sz="500" dirty="0"/>
              <a:t>0</a:t>
            </a:r>
            <a:r>
              <a:rPr lang="en-US" sz="500" dirty="0" err="1"/>
              <a:t>RDNGNDYy</a:t>
            </a:r>
            <a:endParaRPr lang="en-US" sz="500" b="1" dirty="0" smtClean="0"/>
          </a:p>
          <a:p>
            <a:r>
              <a:rPr lang="en-US" sz="2400" b="1" dirty="0" smtClean="0"/>
              <a:t>SAP </a:t>
            </a:r>
            <a:r>
              <a:rPr lang="en-US" sz="2400" b="1" dirty="0"/>
              <a:t>PLM solution </a:t>
            </a:r>
            <a:r>
              <a:rPr lang="en-US" sz="2400" b="1" dirty="0" smtClean="0"/>
              <a:t>map</a:t>
            </a:r>
          </a:p>
          <a:p>
            <a:pPr lvl="1"/>
            <a:r>
              <a:rPr lang="en-US" sz="500" dirty="0"/>
              <a:t>http</a:t>
            </a:r>
            <a:r>
              <a:rPr lang="bg-BG" sz="500" dirty="0"/>
              <a:t>://</a:t>
            </a:r>
            <a:r>
              <a:rPr lang="en-US" sz="500" dirty="0" err="1"/>
              <a:t>solutioncomposer</a:t>
            </a:r>
            <a:r>
              <a:rPr lang="bg-BG" sz="500" dirty="0"/>
              <a:t>.</a:t>
            </a:r>
            <a:r>
              <a:rPr lang="en-US" sz="500" dirty="0"/>
              <a:t>sap</a:t>
            </a:r>
            <a:r>
              <a:rPr lang="bg-BG" sz="500" dirty="0"/>
              <a:t>.</a:t>
            </a:r>
            <a:r>
              <a:rPr lang="en-US" sz="500" dirty="0"/>
              <a:t>com</a:t>
            </a:r>
            <a:r>
              <a:rPr lang="bg-BG" sz="500" dirty="0"/>
              <a:t>/</a:t>
            </a:r>
            <a:r>
              <a:rPr lang="en-US" sz="500" dirty="0" err="1"/>
              <a:t>socoview</a:t>
            </a:r>
            <a:r>
              <a:rPr lang="bg-BG" sz="500" dirty="0"/>
              <a:t>(</a:t>
            </a:r>
            <a:r>
              <a:rPr lang="en-US" sz="500" dirty="0" err="1"/>
              <a:t>bD</a:t>
            </a:r>
            <a:r>
              <a:rPr lang="bg-BG" sz="500" dirty="0"/>
              <a:t>1</a:t>
            </a:r>
            <a:r>
              <a:rPr lang="en-US" sz="500" dirty="0" err="1"/>
              <a:t>lbiZjPTAwMSZkPW</a:t>
            </a:r>
            <a:r>
              <a:rPr lang="bg-BG" sz="500" dirty="0"/>
              <a:t>1</a:t>
            </a:r>
            <a:r>
              <a:rPr lang="en-US" sz="500" dirty="0" err="1"/>
              <a:t>pbg</a:t>
            </a:r>
            <a:r>
              <a:rPr lang="bg-BG" sz="500" dirty="0"/>
              <a:t>==)/</a:t>
            </a:r>
            <a:r>
              <a:rPr lang="en-US" sz="500" dirty="0"/>
              <a:t>render</a:t>
            </a:r>
            <a:r>
              <a:rPr lang="bg-BG" sz="500" dirty="0"/>
              <a:t>.</a:t>
            </a:r>
            <a:r>
              <a:rPr lang="en-US" sz="500" dirty="0"/>
              <a:t>asp</a:t>
            </a:r>
            <a:r>
              <a:rPr lang="bg-BG" sz="500" dirty="0"/>
              <a:t>?</a:t>
            </a:r>
            <a:r>
              <a:rPr lang="en-US" sz="500" dirty="0"/>
              <a:t>sap</a:t>
            </a:r>
            <a:r>
              <a:rPr lang="bg-BG" sz="500" dirty="0"/>
              <a:t>-</a:t>
            </a:r>
            <a:r>
              <a:rPr lang="en-US" sz="500" dirty="0"/>
              <a:t>unique</a:t>
            </a:r>
            <a:r>
              <a:rPr lang="bg-BG" sz="500" dirty="0"/>
              <a:t>=082612&amp;</a:t>
            </a:r>
            <a:r>
              <a:rPr lang="en-US" sz="500" dirty="0"/>
              <a:t>sap</a:t>
            </a:r>
            <a:r>
              <a:rPr lang="bg-BG" sz="500" dirty="0"/>
              <a:t>-</a:t>
            </a:r>
            <a:r>
              <a:rPr lang="en-US" sz="500" dirty="0" err="1"/>
              <a:t>params</a:t>
            </a:r>
            <a:r>
              <a:rPr lang="bg-BG" sz="500" dirty="0"/>
              <a:t>=</a:t>
            </a:r>
            <a:r>
              <a:rPr lang="en-US" sz="500" dirty="0" err="1"/>
              <a:t>aWQ</a:t>
            </a:r>
            <a:r>
              <a:rPr lang="bg-BG" sz="500" dirty="0"/>
              <a:t>9</a:t>
            </a:r>
            <a:r>
              <a:rPr lang="en-US" sz="500" dirty="0" err="1"/>
              <a:t>NTlGQkEzN</a:t>
            </a:r>
            <a:r>
              <a:rPr lang="bg-BG" sz="500" dirty="0"/>
              <a:t>0</a:t>
            </a:r>
            <a:r>
              <a:rPr lang="en-US" sz="500" dirty="0" err="1"/>
              <a:t>UzRTlCNUE</a:t>
            </a:r>
            <a:r>
              <a:rPr lang="bg-BG" sz="500" dirty="0"/>
              <a:t>0</a:t>
            </a:r>
            <a:r>
              <a:rPr lang="en-US" sz="500" dirty="0" err="1"/>
              <a:t>QjlDNzlCRjE</a:t>
            </a:r>
            <a:r>
              <a:rPr lang="bg-BG" sz="500" dirty="0"/>
              <a:t>5</a:t>
            </a:r>
            <a:r>
              <a:rPr lang="en-US" sz="500" dirty="0" err="1"/>
              <a:t>RUIwNDg</a:t>
            </a:r>
            <a:r>
              <a:rPr lang="bg-BG" sz="500" dirty="0"/>
              <a:t>1</a:t>
            </a:r>
            <a:r>
              <a:rPr lang="en-US" sz="500" dirty="0" err="1"/>
              <a:t>RkUmcGFja</a:t>
            </a:r>
            <a:r>
              <a:rPr lang="bg-BG" sz="500" dirty="0"/>
              <a:t>2</a:t>
            </a:r>
            <a:r>
              <a:rPr lang="en-US" sz="500" dirty="0" err="1"/>
              <a:t>FnZWlkPURFMDQyOTg</a:t>
            </a:r>
            <a:r>
              <a:rPr lang="bg-BG" sz="500" dirty="0"/>
              <a:t>0</a:t>
            </a:r>
            <a:r>
              <a:rPr lang="en-US" sz="500" dirty="0" err="1"/>
              <a:t>REIzNzI</a:t>
            </a:r>
            <a:r>
              <a:rPr lang="bg-BG" sz="500" dirty="0"/>
              <a:t>1</a:t>
            </a:r>
            <a:r>
              <a:rPr lang="en-US" sz="500" dirty="0" err="1"/>
              <a:t>RjE</a:t>
            </a:r>
            <a:r>
              <a:rPr lang="bg-BG" sz="500" dirty="0"/>
              <a:t>5</a:t>
            </a:r>
            <a:r>
              <a:rPr lang="en-US" sz="500" dirty="0"/>
              <a:t>NTE</a:t>
            </a:r>
            <a:r>
              <a:rPr lang="bg-BG" sz="500" dirty="0"/>
              <a:t>1</a:t>
            </a:r>
            <a:r>
              <a:rPr lang="en-US" sz="500" dirty="0" err="1"/>
              <a:t>MDAxQTY</a:t>
            </a:r>
            <a:r>
              <a:rPr lang="bg-BG" sz="500" dirty="0"/>
              <a:t>0</a:t>
            </a:r>
            <a:r>
              <a:rPr lang="en-US" sz="500" dirty="0" err="1"/>
              <a:t>RDNGNDYy</a:t>
            </a:r>
            <a:endParaRPr lang="bg-BG" sz="500" dirty="0"/>
          </a:p>
        </p:txBody>
      </p:sp>
      <p:sp>
        <p:nvSpPr>
          <p:cNvPr id="4" name="Slide Number Placeholder 3"/>
          <p:cNvSpPr>
            <a:spLocks noGrp="1"/>
          </p:cNvSpPr>
          <p:nvPr>
            <p:ph type="sldNum" sz="quarter" idx="12"/>
          </p:nvPr>
        </p:nvSpPr>
        <p:spPr/>
        <p:txBody>
          <a:bodyPr/>
          <a:lstStyle/>
          <a:p>
            <a:fld id="{290BB023-17E6-4E59-B8A8-78685070A6A4}" type="slidenum">
              <a:rPr lang="bg-BG" smtClean="0"/>
              <a:t>27</a:t>
            </a:fld>
            <a:endParaRPr lang="bg-BG"/>
          </a:p>
        </p:txBody>
      </p:sp>
    </p:spTree>
    <p:extLst>
      <p:ext uri="{BB962C8B-B14F-4D97-AF65-F5344CB8AC3E}">
        <p14:creationId xmlns:p14="http://schemas.microsoft.com/office/powerpoint/2010/main" val="5923118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a:bodyPr>
          <a:lstStyle/>
          <a:p>
            <a:r>
              <a:rPr lang="bg-BG" sz="2400" dirty="0"/>
              <a:t>Важно е да се отбележи, че едно от ключовите предимства на това да </a:t>
            </a:r>
            <a:r>
              <a:rPr lang="bg-BG" sz="2400" dirty="0" smtClean="0"/>
              <a:t>имаме </a:t>
            </a:r>
            <a:endParaRPr lang="en-US" sz="2400" dirty="0" smtClean="0"/>
          </a:p>
          <a:p>
            <a:pPr marL="114300" indent="0">
              <a:buNone/>
            </a:pPr>
            <a:r>
              <a:rPr lang="bg-BG" sz="2400" b="1" i="1" dirty="0" smtClean="0"/>
              <a:t>целия </a:t>
            </a:r>
            <a:r>
              <a:rPr lang="bg-BG" sz="2400" b="1" i="1" dirty="0"/>
              <a:t>комплект приложения (</a:t>
            </a:r>
            <a:r>
              <a:rPr lang="bg-BG" sz="2400" b="1" i="1" dirty="0" err="1"/>
              <a:t>suit</a:t>
            </a:r>
            <a:r>
              <a:rPr lang="bg-BG" sz="2400" b="1" i="1" dirty="0"/>
              <a:t>) </a:t>
            </a:r>
            <a:endParaRPr lang="en-US" sz="2400" b="1" i="1" dirty="0" smtClean="0"/>
          </a:p>
          <a:p>
            <a:pPr marL="114300" indent="0">
              <a:buNone/>
            </a:pPr>
            <a:r>
              <a:rPr lang="bg-BG" sz="2400" dirty="0" smtClean="0"/>
              <a:t>е</a:t>
            </a:r>
            <a:r>
              <a:rPr lang="bg-BG" sz="2400" dirty="0"/>
              <a:t>, че данните и процесите са интегрирани сред системите в комплекта. </a:t>
            </a:r>
            <a:endParaRPr lang="en-US" sz="2400" dirty="0" smtClean="0"/>
          </a:p>
          <a:p>
            <a:r>
              <a:rPr lang="bg-BG" sz="2400" dirty="0" smtClean="0"/>
              <a:t>Въпреки </a:t>
            </a:r>
            <a:r>
              <a:rPr lang="bg-BG" sz="2400" dirty="0"/>
              <a:t>че </a:t>
            </a:r>
            <a:r>
              <a:rPr lang="bg-BG" sz="2400" dirty="0" smtClean="0"/>
              <a:t>са </a:t>
            </a:r>
            <a:r>
              <a:rPr lang="bg-BG" sz="2400" dirty="0"/>
              <a:t>отделни системи, те са </a:t>
            </a:r>
            <a:r>
              <a:rPr lang="bg-BG" sz="2400" dirty="0" smtClean="0"/>
              <a:t>проектирани така, </a:t>
            </a:r>
            <a:r>
              <a:rPr lang="bg-BG" sz="2400" dirty="0"/>
              <a:t>че да работят заедно. Тази настройка (за съвместна работа) намалява значително </a:t>
            </a:r>
            <a:r>
              <a:rPr lang="bg-BG" sz="2400" dirty="0" smtClean="0"/>
              <a:t>разходите </a:t>
            </a:r>
            <a:r>
              <a:rPr lang="bg-BG" sz="2400" dirty="0"/>
              <a:t>и </a:t>
            </a:r>
            <a:r>
              <a:rPr lang="bg-BG" sz="2400" dirty="0" smtClean="0"/>
              <a:t>усилията за интегриране .</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28</a:t>
            </a:fld>
            <a:endParaRPr lang="bg-BG"/>
          </a:p>
        </p:txBody>
      </p:sp>
    </p:spTree>
    <p:extLst>
      <p:ext uri="{BB962C8B-B14F-4D97-AF65-F5344CB8AC3E}">
        <p14:creationId xmlns:p14="http://schemas.microsoft.com/office/powerpoint/2010/main" val="1933412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smtClean="0">
                <a:solidFill>
                  <a:schemeClr val="tx2"/>
                </a:solidFill>
                <a:latin typeface="+mj-lt"/>
                <a:ea typeface="+mj-ea"/>
                <a:cs typeface="+mj-cs"/>
              </a:rPr>
              <a:t>1.4. Видове </a:t>
            </a:r>
            <a:r>
              <a:rPr lang="bg-BG" sz="2800" b="1" kern="1200" spc="-100" dirty="0">
                <a:solidFill>
                  <a:schemeClr val="tx2"/>
                </a:solidFill>
                <a:latin typeface="+mj-lt"/>
                <a:ea typeface="+mj-ea"/>
                <a:cs typeface="+mj-cs"/>
              </a:rPr>
              <a:t>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fontScale="85000" lnSpcReduction="10000"/>
          </a:bodyPr>
          <a:lstStyle/>
          <a:p>
            <a:r>
              <a:rPr lang="bg-BG" sz="2400" dirty="0" smtClean="0"/>
              <a:t>В допълнение към комплектите приложения съвременните глобални компании имат в своя ИС-пейзаж и </a:t>
            </a:r>
            <a:r>
              <a:rPr lang="bg-BG" sz="2400" b="1" i="1" u="sng" dirty="0" smtClean="0"/>
              <a:t>специфични пакетни приложения </a:t>
            </a:r>
            <a:r>
              <a:rPr lang="bg-BG" sz="2400" dirty="0" smtClean="0"/>
              <a:t>от множество </a:t>
            </a:r>
            <a:r>
              <a:rPr lang="bg-BG" sz="2400" dirty="0" err="1" smtClean="0"/>
              <a:t>вендори</a:t>
            </a:r>
            <a:r>
              <a:rPr lang="bg-BG" sz="2400" dirty="0" smtClean="0"/>
              <a:t>. </a:t>
            </a:r>
          </a:p>
          <a:p>
            <a:r>
              <a:rPr lang="bg-BG" sz="2400" dirty="0" smtClean="0"/>
              <a:t>Най-често срещани са приложенията от специфична ниша. Те типично са изолирани за един процес или части от процес и са се развили от приложенията, използвани в различни отдели. </a:t>
            </a:r>
          </a:p>
          <a:p>
            <a:r>
              <a:rPr lang="bg-BG" sz="2400" i="1" u="sng" dirty="0" smtClean="0"/>
              <a:t>Например</a:t>
            </a:r>
            <a:r>
              <a:rPr lang="bg-BG" sz="2400" dirty="0" smtClean="0"/>
              <a:t> </a:t>
            </a:r>
            <a:r>
              <a:rPr lang="bg-BG" sz="2400" b="1" dirty="0" smtClean="0"/>
              <a:t>i2</a:t>
            </a:r>
            <a:r>
              <a:rPr lang="bg-BG" sz="2400" dirty="0" smtClean="0"/>
              <a:t> е популярна система за планиране на доставките, </a:t>
            </a:r>
            <a:r>
              <a:rPr lang="bg-BG" sz="2400" b="1" dirty="0" err="1" smtClean="0"/>
              <a:t>Ariba</a:t>
            </a:r>
            <a:r>
              <a:rPr lang="bg-BG" sz="2400" dirty="0" smtClean="0"/>
              <a:t> е популярна система за доставки. </a:t>
            </a:r>
          </a:p>
          <a:p>
            <a:r>
              <a:rPr lang="bg-BG" sz="2400" dirty="0" smtClean="0"/>
              <a:t>Типичният ИС пейзаж на компанията включва един или два ключови компонента на ERP или целия ERP </a:t>
            </a:r>
            <a:r>
              <a:rPr lang="bg-BG" sz="2400" dirty="0" err="1" smtClean="0"/>
              <a:t>suit</a:t>
            </a:r>
            <a:r>
              <a:rPr lang="bg-BG" sz="2400" dirty="0" smtClean="0"/>
              <a:t> плюс множество от тези приложения. Компаниите се нуждаят от тях заради силоз-структурата, както и тенденцията всяка функционална група да прилага своя собствена система, която да приляга на специфичните й нужди. </a:t>
            </a:r>
          </a:p>
          <a:p>
            <a:r>
              <a:rPr lang="bg-BG" sz="2400" dirty="0" smtClean="0"/>
              <a:t>За да функционира компанията ефективно всички тези приложения трябва да бъдат интегрирани</a:t>
            </a:r>
            <a:r>
              <a:rPr lang="ru-RU" sz="2400" dirty="0" smtClean="0"/>
              <a:t>.</a:t>
            </a:r>
            <a:endParaRPr lang="bg-BG" sz="2400" dirty="0"/>
          </a:p>
        </p:txBody>
      </p:sp>
      <p:sp>
        <p:nvSpPr>
          <p:cNvPr id="4" name="Slide Number Placeholder 3"/>
          <p:cNvSpPr>
            <a:spLocks noGrp="1"/>
          </p:cNvSpPr>
          <p:nvPr>
            <p:ph type="sldNum" sz="quarter" idx="12"/>
          </p:nvPr>
        </p:nvSpPr>
        <p:spPr/>
        <p:txBody>
          <a:bodyPr/>
          <a:lstStyle/>
          <a:p>
            <a:fld id="{290BB023-17E6-4E59-B8A8-78685070A6A4}" type="slidenum">
              <a:rPr lang="bg-BG" smtClean="0"/>
              <a:t>29</a:t>
            </a:fld>
            <a:endParaRPr lang="bg-BG"/>
          </a:p>
        </p:txBody>
      </p:sp>
    </p:spTree>
    <p:extLst>
      <p:ext uri="{BB962C8B-B14F-4D97-AF65-F5344CB8AC3E}">
        <p14:creationId xmlns:p14="http://schemas.microsoft.com/office/powerpoint/2010/main" val="3558393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ИС на предприятието</a:t>
            </a:r>
            <a:endParaRPr lang="bg-BG" dirty="0"/>
          </a:p>
        </p:txBody>
      </p:sp>
      <p:sp>
        <p:nvSpPr>
          <p:cNvPr id="3" name="Content Placeholder 2"/>
          <p:cNvSpPr>
            <a:spLocks noGrp="1"/>
          </p:cNvSpPr>
          <p:nvPr>
            <p:ph idx="1"/>
          </p:nvPr>
        </p:nvSpPr>
        <p:spPr/>
        <p:txBody>
          <a:bodyPr/>
          <a:lstStyle/>
          <a:p>
            <a:pPr marL="114300" indent="0">
              <a:buNone/>
            </a:pPr>
            <a:r>
              <a:rPr lang="bg-BG" b="1" dirty="0" smtClean="0"/>
              <a:t>ИС на предприятието в контекста на управлението на бизнес процесите</a:t>
            </a:r>
          </a:p>
          <a:p>
            <a:pPr marL="571500" indent="-457200">
              <a:buAutoNum type="arabicPeriod"/>
            </a:pPr>
            <a:endParaRPr lang="bg-BG" sz="800" b="1" dirty="0" smtClean="0"/>
          </a:p>
          <a:p>
            <a:pPr marL="901700" lvl="1" indent="-490538">
              <a:buFont typeface="+mj-lt"/>
              <a:buAutoNum type="arabicPeriod"/>
            </a:pPr>
            <a:r>
              <a:rPr lang="bg-BG" b="1" dirty="0" smtClean="0"/>
              <a:t>ИС на предприятието </a:t>
            </a:r>
            <a:endParaRPr lang="ru-RU" b="1" dirty="0"/>
          </a:p>
          <a:p>
            <a:pPr marL="776922" lvl="2" indent="0">
              <a:buNone/>
            </a:pPr>
            <a:r>
              <a:rPr lang="bg-BG" b="1" dirty="0" smtClean="0"/>
              <a:t>1.1. Етап 1: Самостоятелни </a:t>
            </a:r>
            <a:r>
              <a:rPr lang="bg-BG" b="1" dirty="0"/>
              <a:t>системи на компютри от голям клас </a:t>
            </a:r>
            <a:r>
              <a:rPr lang="bg-BG" b="1" dirty="0" smtClean="0"/>
              <a:t>			(</a:t>
            </a:r>
            <a:r>
              <a:rPr lang="en-US" b="1" dirty="0" smtClean="0"/>
              <a:t>mainframe</a:t>
            </a:r>
            <a:r>
              <a:rPr lang="bg-BG" b="1" dirty="0" smtClean="0"/>
              <a:t>)</a:t>
            </a:r>
          </a:p>
          <a:p>
            <a:pPr marL="776922" lvl="2" indent="0">
              <a:buNone/>
            </a:pPr>
            <a:r>
              <a:rPr lang="bg-BG" b="1" dirty="0" smtClean="0"/>
              <a:t>1.2. Етап 2: Клиент-сървър архитектура</a:t>
            </a:r>
          </a:p>
          <a:p>
            <a:pPr marL="777240" lvl="2" indent="0">
              <a:buNone/>
            </a:pPr>
            <a:r>
              <a:rPr lang="bg-BG" b="1" dirty="0" smtClean="0"/>
              <a:t>1.3.Етап 3: Архитектура</a:t>
            </a:r>
            <a:r>
              <a:rPr lang="bg-BG" b="1" dirty="0"/>
              <a:t>, ориентирана на услуги (</a:t>
            </a:r>
            <a:r>
              <a:rPr lang="en-US" b="1" dirty="0"/>
              <a:t>SOA</a:t>
            </a:r>
            <a:r>
              <a:rPr lang="ru-RU" b="1" dirty="0"/>
              <a:t>)</a:t>
            </a:r>
            <a:endParaRPr lang="bg-BG" b="1" dirty="0"/>
          </a:p>
          <a:p>
            <a:pPr marL="777240" lvl="2" indent="0">
              <a:buNone/>
            </a:pPr>
            <a:r>
              <a:rPr lang="bg-BG" b="1" dirty="0" smtClean="0"/>
              <a:t>1.4. Видове </a:t>
            </a:r>
            <a:r>
              <a:rPr lang="bg-BG" b="1" dirty="0"/>
              <a:t>ИС в </a:t>
            </a:r>
            <a:r>
              <a:rPr lang="bg-BG" b="1" dirty="0" smtClean="0"/>
              <a:t>предприятието</a:t>
            </a:r>
            <a:endParaRPr lang="en-US" b="1" dirty="0" smtClean="0"/>
          </a:p>
          <a:p>
            <a:pPr marL="868680" lvl="1" indent="-457200">
              <a:buFont typeface="+mj-lt"/>
              <a:buAutoNum type="arabicPeriod"/>
            </a:pPr>
            <a:r>
              <a:rPr lang="bg-BG" b="1" dirty="0" smtClean="0"/>
              <a:t>Видове данни в ИС</a:t>
            </a:r>
          </a:p>
          <a:p>
            <a:pPr marL="777240" lvl="2" indent="0">
              <a:buNone/>
            </a:pPr>
            <a:r>
              <a:rPr lang="bg-BG" b="1" dirty="0" smtClean="0"/>
              <a:t>2.1. Транзакционни данни</a:t>
            </a:r>
            <a:r>
              <a:rPr lang="en-US" b="1" dirty="0" smtClean="0"/>
              <a:t> </a:t>
            </a:r>
            <a:endParaRPr lang="bg-BG" b="1" dirty="0" smtClean="0"/>
          </a:p>
          <a:p>
            <a:pPr marL="777240" lvl="2" indent="0">
              <a:buNone/>
            </a:pPr>
            <a:r>
              <a:rPr lang="bg-BG" b="1" dirty="0" smtClean="0"/>
              <a:t>2.2</a:t>
            </a:r>
            <a:r>
              <a:rPr lang="bg-BG" b="1" dirty="0"/>
              <a:t>. </a:t>
            </a:r>
            <a:r>
              <a:rPr lang="bg-BG" b="1" dirty="0" smtClean="0"/>
              <a:t>Основни данни (</a:t>
            </a:r>
            <a:r>
              <a:rPr lang="en-US" b="1" dirty="0" smtClean="0"/>
              <a:t>Master data</a:t>
            </a:r>
            <a:r>
              <a:rPr lang="bg-BG" b="1" dirty="0" smtClean="0"/>
              <a:t>) </a:t>
            </a:r>
          </a:p>
          <a:p>
            <a:pPr marL="777240" lvl="2" indent="0">
              <a:buNone/>
            </a:pPr>
            <a:r>
              <a:rPr lang="bg-BG" b="1" dirty="0"/>
              <a:t>2.3. Организационни данни </a:t>
            </a:r>
            <a:endParaRPr lang="bg-BG" b="1" dirty="0" smtClean="0"/>
          </a:p>
          <a:p>
            <a:pPr marL="868680" lvl="1" indent="-457200">
              <a:buFont typeface="+mj-lt"/>
              <a:buAutoNum type="arabicPeriod"/>
            </a:pPr>
            <a:r>
              <a:rPr lang="bg-BG" b="1" dirty="0" smtClean="0"/>
              <a:t>Пример</a:t>
            </a:r>
            <a:endParaRPr lang="bg-BG" b="1"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a:t>
            </a:fld>
            <a:endParaRPr lang="bg-BG" dirty="0"/>
          </a:p>
        </p:txBody>
      </p:sp>
      <p:sp>
        <p:nvSpPr>
          <p:cNvPr id="5" name="TextBox 4"/>
          <p:cNvSpPr txBox="1"/>
          <p:nvPr/>
        </p:nvSpPr>
        <p:spPr>
          <a:xfrm>
            <a:off x="205172" y="2348880"/>
            <a:ext cx="504056" cy="707886"/>
          </a:xfrm>
          <a:prstGeom prst="rect">
            <a:avLst/>
          </a:prstGeom>
          <a:noFill/>
        </p:spPr>
        <p:txBody>
          <a:bodyPr wrap="square" rtlCol="0">
            <a:spAutoFit/>
          </a:bodyPr>
          <a:lstStyle/>
          <a:p>
            <a:r>
              <a:rPr lang="bg-BG" sz="4000" dirty="0" smtClean="0">
                <a:sym typeface="Wingdings"/>
              </a:rPr>
              <a:t></a:t>
            </a:r>
            <a:endParaRPr lang="bg-BG" sz="4000" dirty="0"/>
          </a:p>
        </p:txBody>
      </p:sp>
    </p:spTree>
    <p:extLst>
      <p:ext uri="{BB962C8B-B14F-4D97-AF65-F5344CB8AC3E}">
        <p14:creationId xmlns:p14="http://schemas.microsoft.com/office/powerpoint/2010/main" val="1290803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bg-BG" sz="2800" b="1" kern="1200" spc="-100" dirty="0">
                <a:solidFill>
                  <a:schemeClr val="tx2"/>
                </a:solidFill>
                <a:latin typeface="+mj-lt"/>
                <a:ea typeface="+mj-ea"/>
                <a:cs typeface="+mj-cs"/>
              </a:rPr>
              <a:t>Видове ИС в </a:t>
            </a:r>
            <a:r>
              <a:rPr lang="bg-BG" sz="2800" b="1" kern="1200" spc="-100" dirty="0" smtClean="0">
                <a:solidFill>
                  <a:schemeClr val="tx2"/>
                </a:solidFill>
                <a:latin typeface="+mj-lt"/>
                <a:ea typeface="+mj-ea"/>
                <a:cs typeface="+mj-cs"/>
              </a:rPr>
              <a:t>предприятието</a:t>
            </a:r>
            <a:endParaRPr lang="bg-BG" sz="2800" b="1" kern="1200" spc="-100" dirty="0">
              <a:solidFill>
                <a:schemeClr val="tx2"/>
              </a:solidFill>
              <a:latin typeface="+mj-lt"/>
              <a:ea typeface="+mj-ea"/>
              <a:cs typeface="+mj-cs"/>
            </a:endParaRPr>
          </a:p>
        </p:txBody>
      </p:sp>
      <p:sp>
        <p:nvSpPr>
          <p:cNvPr id="3" name="Content Placeholder 2"/>
          <p:cNvSpPr>
            <a:spLocks noGrp="1"/>
          </p:cNvSpPr>
          <p:nvPr>
            <p:ph idx="1"/>
          </p:nvPr>
        </p:nvSpPr>
        <p:spPr>
          <a:xfrm>
            <a:off x="457200" y="1268760"/>
            <a:ext cx="7620000" cy="5132040"/>
          </a:xfrm>
        </p:spPr>
        <p:txBody>
          <a:bodyPr>
            <a:normAutofit/>
          </a:bodyPr>
          <a:lstStyle/>
          <a:p>
            <a:endParaRPr lang="bg-BG"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30</a:t>
            </a:fld>
            <a:endParaRPr lang="bg-BG"/>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3244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766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ИС на предприятието</a:t>
            </a:r>
            <a:endParaRPr lang="bg-BG" dirty="0"/>
          </a:p>
        </p:txBody>
      </p:sp>
      <p:sp>
        <p:nvSpPr>
          <p:cNvPr id="3" name="Content Placeholder 2"/>
          <p:cNvSpPr>
            <a:spLocks noGrp="1"/>
          </p:cNvSpPr>
          <p:nvPr>
            <p:ph idx="1"/>
          </p:nvPr>
        </p:nvSpPr>
        <p:spPr/>
        <p:txBody>
          <a:bodyPr/>
          <a:lstStyle/>
          <a:p>
            <a:pPr marL="114300" indent="0">
              <a:buNone/>
            </a:pPr>
            <a:r>
              <a:rPr lang="bg-BG" b="1" dirty="0" smtClean="0"/>
              <a:t>ИС на предприятието в контекста на управлението на бизнес процесите</a:t>
            </a:r>
          </a:p>
          <a:p>
            <a:pPr marL="571500" indent="-457200">
              <a:buAutoNum type="arabicPeriod"/>
            </a:pPr>
            <a:endParaRPr lang="bg-BG" sz="800" b="1" dirty="0" smtClean="0"/>
          </a:p>
          <a:p>
            <a:pPr marL="901700" lvl="1" indent="-490538">
              <a:buFont typeface="+mj-lt"/>
              <a:buAutoNum type="arabicPeriod"/>
            </a:pPr>
            <a:r>
              <a:rPr lang="bg-BG" b="1" dirty="0" smtClean="0"/>
              <a:t>ИС на предприятието </a:t>
            </a:r>
            <a:endParaRPr lang="ru-RU" b="1" dirty="0"/>
          </a:p>
          <a:p>
            <a:pPr marL="776922" lvl="2" indent="0">
              <a:buNone/>
            </a:pPr>
            <a:r>
              <a:rPr lang="bg-BG" b="1" dirty="0" smtClean="0"/>
              <a:t>1.1. Етап 1: Самостоятелни </a:t>
            </a:r>
            <a:r>
              <a:rPr lang="bg-BG" b="1" dirty="0"/>
              <a:t>системи на компютри от голям клас </a:t>
            </a:r>
            <a:r>
              <a:rPr lang="bg-BG" b="1" dirty="0" smtClean="0"/>
              <a:t>			(</a:t>
            </a:r>
            <a:r>
              <a:rPr lang="en-US" b="1" dirty="0" smtClean="0"/>
              <a:t>mainframe</a:t>
            </a:r>
            <a:r>
              <a:rPr lang="bg-BG" b="1" dirty="0" smtClean="0"/>
              <a:t>)</a:t>
            </a:r>
          </a:p>
          <a:p>
            <a:pPr marL="776922" lvl="2" indent="0">
              <a:buNone/>
            </a:pPr>
            <a:r>
              <a:rPr lang="bg-BG" b="1" dirty="0" smtClean="0"/>
              <a:t>1.2. Етап 2: Клиент-сървър архитектура</a:t>
            </a:r>
          </a:p>
          <a:p>
            <a:pPr marL="777240" lvl="2" indent="0">
              <a:buNone/>
            </a:pPr>
            <a:r>
              <a:rPr lang="bg-BG" b="1" dirty="0" smtClean="0"/>
              <a:t>1.3.Етап 3: Архитектура</a:t>
            </a:r>
            <a:r>
              <a:rPr lang="bg-BG" b="1" dirty="0"/>
              <a:t>, ориентирана на услуги (</a:t>
            </a:r>
            <a:r>
              <a:rPr lang="en-US" b="1" dirty="0"/>
              <a:t>SOA</a:t>
            </a:r>
            <a:r>
              <a:rPr lang="ru-RU" b="1" dirty="0"/>
              <a:t>)</a:t>
            </a:r>
            <a:endParaRPr lang="bg-BG" b="1" dirty="0"/>
          </a:p>
          <a:p>
            <a:pPr marL="777240" lvl="2" indent="0">
              <a:buNone/>
            </a:pPr>
            <a:r>
              <a:rPr lang="bg-BG" b="1" dirty="0" smtClean="0"/>
              <a:t>1.4. Видове </a:t>
            </a:r>
            <a:r>
              <a:rPr lang="bg-BG" b="1" dirty="0"/>
              <a:t>ИС в </a:t>
            </a:r>
            <a:r>
              <a:rPr lang="bg-BG" b="1" dirty="0" smtClean="0"/>
              <a:t>предприятието</a:t>
            </a:r>
            <a:endParaRPr lang="en-US" b="1" dirty="0" smtClean="0"/>
          </a:p>
          <a:p>
            <a:pPr marL="868680" lvl="1" indent="-457200">
              <a:buFont typeface="+mj-lt"/>
              <a:buAutoNum type="arabicPeriod"/>
            </a:pPr>
            <a:r>
              <a:rPr lang="bg-BG" b="1" dirty="0" smtClean="0"/>
              <a:t>Видове данни в ИС</a:t>
            </a:r>
          </a:p>
          <a:p>
            <a:pPr marL="777240" lvl="2" indent="0">
              <a:buNone/>
            </a:pPr>
            <a:r>
              <a:rPr lang="bg-BG" b="1" dirty="0" smtClean="0"/>
              <a:t>2.1. Транзакционни данни</a:t>
            </a:r>
            <a:r>
              <a:rPr lang="en-US" b="1" dirty="0" smtClean="0"/>
              <a:t> </a:t>
            </a:r>
            <a:endParaRPr lang="bg-BG" b="1" dirty="0" smtClean="0"/>
          </a:p>
          <a:p>
            <a:pPr marL="777240" lvl="2" indent="0">
              <a:buNone/>
            </a:pPr>
            <a:r>
              <a:rPr lang="bg-BG" b="1" dirty="0" smtClean="0"/>
              <a:t>2.2</a:t>
            </a:r>
            <a:r>
              <a:rPr lang="bg-BG" b="1" dirty="0"/>
              <a:t>. </a:t>
            </a:r>
            <a:r>
              <a:rPr lang="bg-BG" b="1" dirty="0" smtClean="0"/>
              <a:t>Основни данни (</a:t>
            </a:r>
            <a:r>
              <a:rPr lang="en-US" b="1" dirty="0" smtClean="0"/>
              <a:t>Master data</a:t>
            </a:r>
            <a:r>
              <a:rPr lang="bg-BG" b="1" dirty="0" smtClean="0"/>
              <a:t>) </a:t>
            </a:r>
          </a:p>
          <a:p>
            <a:pPr marL="777240" lvl="2" indent="0">
              <a:buNone/>
            </a:pPr>
            <a:r>
              <a:rPr lang="bg-BG" b="1" dirty="0"/>
              <a:t>2.3. Организационни данни </a:t>
            </a:r>
            <a:endParaRPr lang="bg-BG" b="1" dirty="0" smtClean="0"/>
          </a:p>
          <a:p>
            <a:pPr marL="868680" lvl="1" indent="-457200">
              <a:buFont typeface="+mj-lt"/>
              <a:buAutoNum type="arabicPeriod"/>
            </a:pPr>
            <a:r>
              <a:rPr lang="bg-BG" b="1" dirty="0" smtClean="0"/>
              <a:t>Пример</a:t>
            </a:r>
            <a:endParaRPr lang="bg-BG" b="1"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31</a:t>
            </a:fld>
            <a:endParaRPr lang="bg-BG" dirty="0"/>
          </a:p>
        </p:txBody>
      </p:sp>
      <p:sp>
        <p:nvSpPr>
          <p:cNvPr id="5" name="TextBox 4"/>
          <p:cNvSpPr txBox="1"/>
          <p:nvPr/>
        </p:nvSpPr>
        <p:spPr>
          <a:xfrm>
            <a:off x="205172" y="4293096"/>
            <a:ext cx="504056" cy="707886"/>
          </a:xfrm>
          <a:prstGeom prst="rect">
            <a:avLst/>
          </a:prstGeom>
          <a:noFill/>
        </p:spPr>
        <p:txBody>
          <a:bodyPr wrap="square" rtlCol="0">
            <a:spAutoFit/>
          </a:bodyPr>
          <a:lstStyle/>
          <a:p>
            <a:r>
              <a:rPr lang="bg-BG" sz="4000" dirty="0" smtClean="0">
                <a:sym typeface="Wingdings"/>
              </a:rPr>
              <a:t></a:t>
            </a:r>
            <a:endParaRPr lang="bg-BG" sz="4000" dirty="0"/>
          </a:p>
        </p:txBody>
      </p:sp>
    </p:spTree>
    <p:extLst>
      <p:ext uri="{BB962C8B-B14F-4D97-AF65-F5344CB8AC3E}">
        <p14:creationId xmlns:p14="http://schemas.microsoft.com/office/powerpoint/2010/main" val="3089969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2. Видове </a:t>
            </a:r>
            <a:r>
              <a:rPr lang="bg-BG" dirty="0"/>
              <a:t>данни в </a:t>
            </a:r>
            <a:r>
              <a:rPr lang="bg-BG" dirty="0" smtClean="0"/>
              <a:t>ИС</a:t>
            </a:r>
            <a:endParaRPr lang="bg-BG" dirty="0"/>
          </a:p>
        </p:txBody>
      </p:sp>
      <p:sp>
        <p:nvSpPr>
          <p:cNvPr id="3" name="Content Placeholder 2"/>
          <p:cNvSpPr>
            <a:spLocks noGrp="1"/>
          </p:cNvSpPr>
          <p:nvPr>
            <p:ph idx="1"/>
          </p:nvPr>
        </p:nvSpPr>
        <p:spPr/>
        <p:txBody>
          <a:bodyPr>
            <a:normAutofit fontScale="77500" lnSpcReduction="20000"/>
          </a:bodyPr>
          <a:lstStyle/>
          <a:p>
            <a:pPr>
              <a:spcBef>
                <a:spcPts val="600"/>
              </a:spcBef>
              <a:spcAft>
                <a:spcPts val="600"/>
              </a:spcAft>
            </a:pPr>
            <a:r>
              <a:rPr lang="ru-RU" b="1" dirty="0"/>
              <a:t>Данните</a:t>
            </a:r>
            <a:r>
              <a:rPr lang="ru-RU" dirty="0"/>
              <a:t> са </a:t>
            </a:r>
            <a:r>
              <a:rPr lang="ru-RU" i="1" dirty="0"/>
              <a:t>сърцето</a:t>
            </a:r>
            <a:r>
              <a:rPr lang="ru-RU" dirty="0"/>
              <a:t> на всяка </a:t>
            </a:r>
            <a:r>
              <a:rPr lang="ru-RU" dirty="0" smtClean="0"/>
              <a:t>ИС в </a:t>
            </a:r>
            <a:r>
              <a:rPr lang="ru-RU" dirty="0"/>
              <a:t>предприятието. </a:t>
            </a:r>
            <a:endParaRPr lang="ru-RU" dirty="0" smtClean="0"/>
          </a:p>
          <a:p>
            <a:pPr>
              <a:spcBef>
                <a:spcPts val="600"/>
              </a:spcBef>
              <a:spcAft>
                <a:spcPts val="600"/>
              </a:spcAft>
            </a:pPr>
            <a:r>
              <a:rPr lang="ru-RU" dirty="0" smtClean="0"/>
              <a:t>Всяка </a:t>
            </a:r>
            <a:r>
              <a:rPr lang="ru-RU" dirty="0"/>
              <a:t>стъпка </a:t>
            </a:r>
            <a:r>
              <a:rPr lang="ru-RU" dirty="0" smtClean="0"/>
              <a:t>на </a:t>
            </a:r>
            <a:r>
              <a:rPr lang="ru-RU" dirty="0"/>
              <a:t>процес в организацията използва данни, създадени в </a:t>
            </a:r>
            <a:r>
              <a:rPr lang="ru-RU" dirty="0" smtClean="0"/>
              <a:t>предишна </a:t>
            </a:r>
            <a:r>
              <a:rPr lang="ru-RU" dirty="0"/>
              <a:t>стъпка и на свой ред </a:t>
            </a:r>
            <a:r>
              <a:rPr lang="ru-RU" dirty="0" smtClean="0"/>
              <a:t>генерира данни</a:t>
            </a:r>
            <a:r>
              <a:rPr lang="ru-RU" dirty="0"/>
              <a:t>, които ще се използват </a:t>
            </a:r>
            <a:r>
              <a:rPr lang="ru-RU" dirty="0" smtClean="0"/>
              <a:t>в следваща </a:t>
            </a:r>
            <a:r>
              <a:rPr lang="ru-RU" dirty="0"/>
              <a:t>стъпка.</a:t>
            </a:r>
          </a:p>
          <a:p>
            <a:pPr>
              <a:spcBef>
                <a:spcPts val="600"/>
              </a:spcBef>
              <a:spcAft>
                <a:spcPts val="600"/>
              </a:spcAft>
            </a:pPr>
            <a:r>
              <a:rPr lang="ru-RU" dirty="0" smtClean="0"/>
              <a:t>Данните </a:t>
            </a:r>
            <a:r>
              <a:rPr lang="ru-RU" dirty="0"/>
              <a:t>в една ИС се класифицират в </a:t>
            </a:r>
            <a:r>
              <a:rPr lang="ru-RU" b="1" dirty="0"/>
              <a:t>три </a:t>
            </a:r>
            <a:r>
              <a:rPr lang="ru-RU" b="1" dirty="0" smtClean="0"/>
              <a:t>типа</a:t>
            </a:r>
            <a:r>
              <a:rPr lang="ru-RU" dirty="0"/>
              <a:t>: </a:t>
            </a:r>
            <a:endParaRPr lang="ru-RU" dirty="0" smtClean="0"/>
          </a:p>
          <a:p>
            <a:pPr lvl="1">
              <a:spcBef>
                <a:spcPts val="600"/>
              </a:spcBef>
              <a:spcAft>
                <a:spcPts val="600"/>
              </a:spcAft>
            </a:pPr>
            <a:r>
              <a:rPr lang="ru-RU" dirty="0" smtClean="0"/>
              <a:t>организационни </a:t>
            </a:r>
            <a:r>
              <a:rPr lang="ru-RU" dirty="0"/>
              <a:t>данни, </a:t>
            </a:r>
            <a:endParaRPr lang="ru-RU" dirty="0" smtClean="0"/>
          </a:p>
          <a:p>
            <a:pPr lvl="1">
              <a:spcBef>
                <a:spcPts val="600"/>
              </a:spcBef>
              <a:spcAft>
                <a:spcPts val="600"/>
              </a:spcAft>
            </a:pPr>
            <a:r>
              <a:rPr lang="ru-RU" dirty="0"/>
              <a:t>основни </a:t>
            </a:r>
            <a:r>
              <a:rPr lang="ru-RU" dirty="0" smtClean="0"/>
              <a:t>данни (master data) </a:t>
            </a:r>
            <a:r>
              <a:rPr lang="ru-RU" dirty="0"/>
              <a:t>и </a:t>
            </a:r>
            <a:endParaRPr lang="ru-RU" dirty="0" smtClean="0"/>
          </a:p>
          <a:p>
            <a:pPr lvl="1">
              <a:spcBef>
                <a:spcPts val="600"/>
              </a:spcBef>
              <a:spcAft>
                <a:spcPts val="600"/>
              </a:spcAft>
            </a:pPr>
            <a:r>
              <a:rPr lang="ru-RU" dirty="0" smtClean="0"/>
              <a:t>транзакционни </a:t>
            </a:r>
            <a:r>
              <a:rPr lang="ru-RU" dirty="0"/>
              <a:t>данни. </a:t>
            </a:r>
            <a:endParaRPr lang="ru-RU" dirty="0" smtClean="0"/>
          </a:p>
          <a:p>
            <a:pPr>
              <a:spcBef>
                <a:spcPts val="600"/>
              </a:spcBef>
              <a:spcAft>
                <a:spcPts val="600"/>
              </a:spcAft>
            </a:pPr>
            <a:r>
              <a:rPr lang="ru-RU" b="1" dirty="0" smtClean="0"/>
              <a:t>Организационните </a:t>
            </a:r>
            <a:r>
              <a:rPr lang="ru-RU" b="1" dirty="0"/>
              <a:t>данни </a:t>
            </a:r>
            <a:r>
              <a:rPr lang="ru-RU" dirty="0"/>
              <a:t>се използват, за дефиниране на организационната структура на бизнеса и рядко се променят във времето. </a:t>
            </a:r>
            <a:endParaRPr lang="ru-RU" dirty="0" smtClean="0"/>
          </a:p>
          <a:p>
            <a:pPr>
              <a:spcBef>
                <a:spcPts val="600"/>
              </a:spcBef>
              <a:spcAft>
                <a:spcPts val="600"/>
              </a:spcAft>
            </a:pPr>
            <a:r>
              <a:rPr lang="ru-RU" b="1" dirty="0" smtClean="0"/>
              <a:t>Оосновните данни </a:t>
            </a:r>
            <a:r>
              <a:rPr lang="ru-RU" dirty="0" smtClean="0"/>
              <a:t>(Master data) </a:t>
            </a:r>
            <a:r>
              <a:rPr lang="ru-RU" dirty="0"/>
              <a:t>дефинират основните обекти/субекти, с които организацията взаимодейства, такива като клиенти и доставчици. Тези данни се променят от време на </a:t>
            </a:r>
            <a:r>
              <a:rPr lang="ru-RU" dirty="0" smtClean="0"/>
              <a:t>време. </a:t>
            </a:r>
          </a:p>
          <a:p>
            <a:pPr>
              <a:spcBef>
                <a:spcPts val="600"/>
              </a:spcBef>
              <a:spcAft>
                <a:spcPts val="600"/>
              </a:spcAft>
            </a:pPr>
            <a:r>
              <a:rPr lang="ru-RU" b="1" dirty="0" smtClean="0"/>
              <a:t>Транзакционните </a:t>
            </a:r>
            <a:r>
              <a:rPr lang="ru-RU" b="1" dirty="0"/>
              <a:t>данни </a:t>
            </a:r>
            <a:r>
              <a:rPr lang="ru-RU" dirty="0"/>
              <a:t>отразяват ежедневните дейности в организацията. </a:t>
            </a:r>
            <a:r>
              <a:rPr lang="ru-RU" dirty="0" smtClean="0"/>
              <a:t>Тези </a:t>
            </a:r>
            <a:r>
              <a:rPr lang="ru-RU" dirty="0"/>
              <a:t>данни са постоянно променящи се. В основната си част данните в ИС се състоят от транзакционни данни</a:t>
            </a:r>
            <a:r>
              <a:rPr lang="ru-RU" dirty="0" smtClean="0"/>
              <a:t>.</a:t>
            </a: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32</a:t>
            </a:fld>
            <a:endParaRPr lang="bg-BG"/>
          </a:p>
        </p:txBody>
      </p:sp>
    </p:spTree>
    <p:extLst>
      <p:ext uri="{BB962C8B-B14F-4D97-AF65-F5344CB8AC3E}">
        <p14:creationId xmlns:p14="http://schemas.microsoft.com/office/powerpoint/2010/main" val="4265370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2. Видове </a:t>
            </a:r>
            <a:r>
              <a:rPr lang="bg-BG" dirty="0"/>
              <a:t>данни в </a:t>
            </a:r>
            <a:r>
              <a:rPr lang="bg-BG" dirty="0" smtClean="0"/>
              <a:t>ИС</a:t>
            </a:r>
            <a:endParaRPr lang="bg-BG" dirty="0"/>
          </a:p>
        </p:txBody>
      </p:sp>
      <p:sp>
        <p:nvSpPr>
          <p:cNvPr id="3" name="Content Placeholder 2"/>
          <p:cNvSpPr>
            <a:spLocks noGrp="1"/>
          </p:cNvSpPr>
          <p:nvPr>
            <p:ph idx="1"/>
          </p:nvPr>
        </p:nvSpPr>
        <p:spPr/>
        <p:txBody>
          <a:bodyPr>
            <a:normAutofit lnSpcReduction="10000"/>
          </a:bodyPr>
          <a:lstStyle/>
          <a:p>
            <a:pPr marL="114300" indent="0">
              <a:spcBef>
                <a:spcPts val="600"/>
              </a:spcBef>
              <a:spcAft>
                <a:spcPts val="600"/>
              </a:spcAft>
              <a:buNone/>
            </a:pPr>
            <a:r>
              <a:rPr lang="bg-BG" b="1" i="1" dirty="0" smtClean="0"/>
              <a:t>Пример</a:t>
            </a:r>
            <a:r>
              <a:rPr lang="bg-BG" dirty="0" smtClean="0"/>
              <a:t>:</a:t>
            </a:r>
          </a:p>
          <a:p>
            <a:pPr marL="114300" indent="0">
              <a:spcBef>
                <a:spcPts val="600"/>
              </a:spcBef>
              <a:spcAft>
                <a:spcPts val="600"/>
              </a:spcAft>
              <a:buNone/>
            </a:pPr>
            <a:r>
              <a:rPr lang="bg-BG" dirty="0" smtClean="0"/>
              <a:t>Организация </a:t>
            </a:r>
            <a:r>
              <a:rPr lang="bg-BG" dirty="0"/>
              <a:t>продава </a:t>
            </a:r>
            <a:r>
              <a:rPr lang="bg-BG" dirty="0" smtClean="0"/>
              <a:t>част от </a:t>
            </a:r>
            <a:r>
              <a:rPr lang="bg-BG" dirty="0"/>
              <a:t>продуктите си на клиент, разположен в регион за </a:t>
            </a:r>
            <a:r>
              <a:rPr lang="bg-BG" dirty="0" smtClean="0"/>
              <a:t>продажби - Североизточна България. </a:t>
            </a:r>
          </a:p>
          <a:p>
            <a:pPr>
              <a:spcBef>
                <a:spcPts val="600"/>
              </a:spcBef>
              <a:spcAft>
                <a:spcPts val="600"/>
              </a:spcAft>
            </a:pPr>
            <a:r>
              <a:rPr lang="bg-BG" dirty="0" smtClean="0"/>
              <a:t>Данните </a:t>
            </a:r>
            <a:r>
              <a:rPr lang="bg-BG" dirty="0"/>
              <a:t>за клиента (име, адрес и т.н.) и за продаваните продукти (номер на продукта, описание, тегло и т.н.) са основни </a:t>
            </a:r>
            <a:r>
              <a:rPr lang="bg-BG" dirty="0" smtClean="0"/>
              <a:t>данни (</a:t>
            </a:r>
            <a:r>
              <a:rPr lang="bg-BG" dirty="0" err="1"/>
              <a:t>master</a:t>
            </a:r>
            <a:r>
              <a:rPr lang="bg-BG" dirty="0"/>
              <a:t> </a:t>
            </a:r>
            <a:r>
              <a:rPr lang="bg-BG" dirty="0" err="1"/>
              <a:t>data</a:t>
            </a:r>
            <a:r>
              <a:rPr lang="bg-BG" dirty="0"/>
              <a:t> </a:t>
            </a:r>
            <a:r>
              <a:rPr lang="bg-BG" dirty="0" smtClean="0"/>
              <a:t>). </a:t>
            </a:r>
          </a:p>
          <a:p>
            <a:pPr>
              <a:spcBef>
                <a:spcPts val="600"/>
              </a:spcBef>
              <a:spcAft>
                <a:spcPts val="600"/>
              </a:spcAft>
            </a:pPr>
            <a:r>
              <a:rPr lang="bg-BG" dirty="0" smtClean="0"/>
              <a:t>Регионът, </a:t>
            </a:r>
            <a:r>
              <a:rPr lang="bg-BG" dirty="0"/>
              <a:t>където се осъществява продажбата – Североизточна </a:t>
            </a:r>
            <a:r>
              <a:rPr lang="bg-BG" dirty="0" smtClean="0"/>
              <a:t>България – </a:t>
            </a:r>
            <a:r>
              <a:rPr lang="bg-BG" dirty="0"/>
              <a:t>е </a:t>
            </a:r>
            <a:r>
              <a:rPr lang="bg-BG" dirty="0" smtClean="0"/>
              <a:t>представител на организационните </a:t>
            </a:r>
            <a:r>
              <a:rPr lang="bg-BG" dirty="0"/>
              <a:t>данни. </a:t>
            </a:r>
            <a:endParaRPr lang="bg-BG" dirty="0" smtClean="0"/>
          </a:p>
          <a:p>
            <a:pPr>
              <a:spcBef>
                <a:spcPts val="600"/>
              </a:spcBef>
              <a:spcAft>
                <a:spcPts val="600"/>
              </a:spcAft>
            </a:pPr>
            <a:r>
              <a:rPr lang="bg-BG" dirty="0" smtClean="0"/>
              <a:t>Детайлите </a:t>
            </a:r>
            <a:r>
              <a:rPr lang="bg-BG" dirty="0"/>
              <a:t>по продажбата (количество, дата за изпращане и др.) са транзакционни данни. </a:t>
            </a:r>
            <a:endParaRPr lang="bg-BG" dirty="0" smtClean="0"/>
          </a:p>
          <a:p>
            <a:pPr marL="114300" indent="0">
              <a:spcBef>
                <a:spcPts val="600"/>
              </a:spcBef>
              <a:spcAft>
                <a:spcPts val="600"/>
              </a:spcAft>
              <a:buNone/>
            </a:pPr>
            <a:r>
              <a:rPr lang="bg-BG" dirty="0" smtClean="0"/>
              <a:t>Ще </a:t>
            </a:r>
            <a:r>
              <a:rPr lang="bg-BG" dirty="0"/>
              <a:t>дискутираме тези типове данни в детайли.</a:t>
            </a:r>
          </a:p>
        </p:txBody>
      </p:sp>
      <p:sp>
        <p:nvSpPr>
          <p:cNvPr id="4" name="Slide Number Placeholder 3"/>
          <p:cNvSpPr>
            <a:spLocks noGrp="1"/>
          </p:cNvSpPr>
          <p:nvPr>
            <p:ph type="sldNum" sz="quarter" idx="12"/>
          </p:nvPr>
        </p:nvSpPr>
        <p:spPr/>
        <p:txBody>
          <a:bodyPr/>
          <a:lstStyle/>
          <a:p>
            <a:fld id="{290BB023-17E6-4E59-B8A8-78685070A6A4}" type="slidenum">
              <a:rPr lang="bg-BG" smtClean="0"/>
              <a:t>33</a:t>
            </a:fld>
            <a:endParaRPr lang="bg-BG"/>
          </a:p>
        </p:txBody>
      </p:sp>
    </p:spTree>
    <p:extLst>
      <p:ext uri="{BB962C8B-B14F-4D97-AF65-F5344CB8AC3E}">
        <p14:creationId xmlns:p14="http://schemas.microsoft.com/office/powerpoint/2010/main" val="2506767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a:t>2.1. Транзакционни </a:t>
            </a:r>
            <a:r>
              <a:rPr lang="bg-BG" sz="3600" dirty="0" smtClean="0"/>
              <a:t>данни</a:t>
            </a:r>
            <a:endParaRPr lang="bg-BG" sz="3600" dirty="0"/>
          </a:p>
        </p:txBody>
      </p:sp>
      <p:sp>
        <p:nvSpPr>
          <p:cNvPr id="3" name="Content Placeholder 2"/>
          <p:cNvSpPr>
            <a:spLocks noGrp="1"/>
          </p:cNvSpPr>
          <p:nvPr>
            <p:ph idx="1"/>
          </p:nvPr>
        </p:nvSpPr>
        <p:spPr/>
        <p:txBody>
          <a:bodyPr>
            <a:normAutofit fontScale="92500" lnSpcReduction="10000"/>
          </a:bodyPr>
          <a:lstStyle/>
          <a:p>
            <a:pPr>
              <a:spcBef>
                <a:spcPts val="600"/>
              </a:spcBef>
              <a:spcAft>
                <a:spcPts val="600"/>
              </a:spcAft>
            </a:pPr>
            <a:r>
              <a:rPr lang="ru-RU" dirty="0" smtClean="0"/>
              <a:t>Когато </a:t>
            </a:r>
            <a:r>
              <a:rPr lang="ru-RU" dirty="0"/>
              <a:t>една организация завърши специфична </a:t>
            </a:r>
            <a:r>
              <a:rPr lang="ru-RU" dirty="0" smtClean="0"/>
              <a:t>дейност </a:t>
            </a:r>
            <a:r>
              <a:rPr lang="ru-RU" dirty="0"/>
              <a:t>или </a:t>
            </a:r>
            <a:r>
              <a:rPr lang="ru-RU" dirty="0" smtClean="0"/>
              <a:t>задача от процеса, </a:t>
            </a:r>
            <a:r>
              <a:rPr lang="ru-RU" dirty="0"/>
              <a:t>данните, които се генерират са транзакционни </a:t>
            </a:r>
            <a:r>
              <a:rPr lang="ru-RU" dirty="0" smtClean="0"/>
              <a:t>данни.  </a:t>
            </a:r>
          </a:p>
          <a:p>
            <a:pPr>
              <a:spcBef>
                <a:spcPts val="600"/>
              </a:spcBef>
              <a:spcAft>
                <a:spcPts val="600"/>
              </a:spcAft>
            </a:pPr>
            <a:r>
              <a:rPr lang="ru-RU" dirty="0" smtClean="0"/>
              <a:t>Транзакционните данни </a:t>
            </a:r>
            <a:r>
              <a:rPr lang="ru-RU" dirty="0"/>
              <a:t>типично </a:t>
            </a:r>
            <a:r>
              <a:rPr lang="ru-RU" dirty="0" smtClean="0"/>
              <a:t>включват: </a:t>
            </a:r>
            <a:r>
              <a:rPr lang="ru-RU" b="1" dirty="0" smtClean="0"/>
              <a:t>общи </a:t>
            </a:r>
            <a:r>
              <a:rPr lang="ru-RU" b="1" dirty="0"/>
              <a:t>данни </a:t>
            </a:r>
            <a:r>
              <a:rPr lang="ru-RU" dirty="0"/>
              <a:t>като - кой какво е направил, кога и къде, както </a:t>
            </a:r>
            <a:r>
              <a:rPr lang="ru-RU" dirty="0" smtClean="0"/>
              <a:t>и </a:t>
            </a:r>
            <a:r>
              <a:rPr lang="ru-RU" b="1" dirty="0" smtClean="0"/>
              <a:t>специализирани </a:t>
            </a:r>
            <a:r>
              <a:rPr lang="ru-RU" b="1" dirty="0"/>
              <a:t>данни</a:t>
            </a:r>
            <a:r>
              <a:rPr lang="ru-RU" dirty="0"/>
              <a:t>, които се отнасят до специфични задачи. </a:t>
            </a:r>
            <a:endParaRPr lang="ru-RU" dirty="0" smtClean="0"/>
          </a:p>
          <a:p>
            <a:pPr>
              <a:spcBef>
                <a:spcPts val="600"/>
              </a:spcBef>
              <a:spcAft>
                <a:spcPts val="600"/>
              </a:spcAft>
            </a:pPr>
            <a:r>
              <a:rPr lang="ru-RU" i="1" dirty="0" smtClean="0"/>
              <a:t>Например</a:t>
            </a:r>
            <a:r>
              <a:rPr lang="ru-RU" dirty="0"/>
              <a:t>, когато компанията изпрати заявка за поръчка на вендор се генерират следните транзакционни данни: дати; количества; име на лицето, поръчало материала; име на лицето, одобрило материала; цени; адрес за доставка; и начин за доставка. </a:t>
            </a:r>
            <a:endParaRPr lang="ru-RU" dirty="0" smtClean="0"/>
          </a:p>
          <a:p>
            <a:pPr>
              <a:spcBef>
                <a:spcPts val="600"/>
              </a:spcBef>
              <a:spcAft>
                <a:spcPts val="600"/>
              </a:spcAft>
            </a:pPr>
            <a:r>
              <a:rPr lang="ru-RU" dirty="0" smtClean="0"/>
              <a:t>Тези </a:t>
            </a:r>
            <a:r>
              <a:rPr lang="ru-RU" dirty="0"/>
              <a:t>данни се генерират всеки път, когато се създава поръчка. </a:t>
            </a:r>
            <a:endParaRPr lang="ru-RU" dirty="0" smtClean="0"/>
          </a:p>
          <a:p>
            <a:pPr>
              <a:spcBef>
                <a:spcPts val="600"/>
              </a:spcBef>
              <a:spcAft>
                <a:spcPts val="600"/>
              </a:spcAft>
            </a:pPr>
            <a:r>
              <a:rPr lang="ru-RU" dirty="0" smtClean="0"/>
              <a:t>Принципно, </a:t>
            </a:r>
            <a:r>
              <a:rPr lang="ru-RU" dirty="0"/>
              <a:t>всеки път когато се осъществява някоя дейност в организацията, за тази дейност се създават специфични данни.</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34</a:t>
            </a:fld>
            <a:endParaRPr lang="bg-BG"/>
          </a:p>
        </p:txBody>
      </p:sp>
    </p:spTree>
    <p:extLst>
      <p:ext uri="{BB962C8B-B14F-4D97-AF65-F5344CB8AC3E}">
        <p14:creationId xmlns:p14="http://schemas.microsoft.com/office/powerpoint/2010/main" val="1071975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2.2</a:t>
            </a:r>
            <a:r>
              <a:rPr lang="bg-BG" sz="3600" dirty="0"/>
              <a:t>. Основни данни (</a:t>
            </a:r>
            <a:r>
              <a:rPr lang="en-US" sz="3600" dirty="0"/>
              <a:t>Master data) </a:t>
            </a:r>
            <a:endParaRPr lang="bg-BG" sz="3600" dirty="0"/>
          </a:p>
        </p:txBody>
      </p:sp>
      <p:sp>
        <p:nvSpPr>
          <p:cNvPr id="3" name="Content Placeholder 2"/>
          <p:cNvSpPr>
            <a:spLocks noGrp="1"/>
          </p:cNvSpPr>
          <p:nvPr>
            <p:ph idx="1"/>
          </p:nvPr>
        </p:nvSpPr>
        <p:spPr/>
        <p:txBody>
          <a:bodyPr>
            <a:normAutofit fontScale="85000" lnSpcReduction="20000"/>
          </a:bodyPr>
          <a:lstStyle/>
          <a:p>
            <a:r>
              <a:rPr lang="ru-RU" dirty="0"/>
              <a:t>МД описват основни обекти/субекти, свързани с организацията</a:t>
            </a:r>
            <a:r>
              <a:rPr lang="ru-RU" dirty="0" smtClean="0"/>
              <a:t>.</a:t>
            </a:r>
            <a:endParaRPr lang="en-US" dirty="0" smtClean="0"/>
          </a:p>
          <a:p>
            <a:r>
              <a:rPr lang="ru-RU" dirty="0" smtClean="0"/>
              <a:t>Типични </a:t>
            </a:r>
            <a:r>
              <a:rPr lang="ru-RU" dirty="0"/>
              <a:t>обекти са </a:t>
            </a:r>
            <a:r>
              <a:rPr lang="ru-RU" b="1" i="1" dirty="0"/>
              <a:t>клиенти</a:t>
            </a:r>
            <a:r>
              <a:rPr lang="ru-RU" dirty="0"/>
              <a:t>, </a:t>
            </a:r>
            <a:r>
              <a:rPr lang="ru-RU" b="1" i="1" dirty="0"/>
              <a:t>вендори</a:t>
            </a:r>
            <a:r>
              <a:rPr lang="ru-RU" dirty="0"/>
              <a:t> (доставчици), </a:t>
            </a:r>
            <a:r>
              <a:rPr lang="ru-RU" b="1" i="1" dirty="0"/>
              <a:t>продукти</a:t>
            </a:r>
            <a:r>
              <a:rPr lang="ru-RU" dirty="0"/>
              <a:t> и </a:t>
            </a:r>
            <a:r>
              <a:rPr lang="ru-RU" b="1" i="1" dirty="0" smtClean="0"/>
              <a:t>персонал</a:t>
            </a:r>
            <a:r>
              <a:rPr lang="ru-RU" dirty="0" smtClean="0"/>
              <a:t>. </a:t>
            </a:r>
            <a:endParaRPr lang="en-US" dirty="0" smtClean="0"/>
          </a:p>
          <a:p>
            <a:pPr lvl="1"/>
            <a:r>
              <a:rPr lang="ru-RU" u="sng" dirty="0" smtClean="0"/>
              <a:t>МД </a:t>
            </a:r>
            <a:r>
              <a:rPr lang="ru-RU" u="sng" dirty="0"/>
              <a:t>за клиентите и вендорите </a:t>
            </a:r>
            <a:r>
              <a:rPr lang="ru-RU" dirty="0"/>
              <a:t>включват име, адрес, лице за контакти, и разнообразие от договорни условия, като фактуриране и методи на плащане. </a:t>
            </a:r>
            <a:endParaRPr lang="en-US" dirty="0" smtClean="0"/>
          </a:p>
          <a:p>
            <a:pPr lvl="1"/>
            <a:r>
              <a:rPr lang="ru-RU" u="sng" dirty="0" smtClean="0"/>
              <a:t>За </a:t>
            </a:r>
            <a:r>
              <a:rPr lang="ru-RU" u="sng" dirty="0"/>
              <a:t>продуктите МД включва</a:t>
            </a:r>
            <a:r>
              <a:rPr lang="ru-RU" dirty="0"/>
              <a:t>: номер на продукта, описание, физически характеристики като тегло и цвят, изискване към начина на боравене със стоката (напр., чупливо) и типично място за съхраняване. </a:t>
            </a:r>
            <a:endParaRPr lang="en-US" dirty="0" smtClean="0"/>
          </a:p>
          <a:p>
            <a:pPr lvl="1"/>
            <a:r>
              <a:rPr lang="ru-RU" u="sng" dirty="0" smtClean="0"/>
              <a:t>МД</a:t>
            </a:r>
            <a:r>
              <a:rPr lang="ru-RU" u="sng" dirty="0"/>
              <a:t>, свързани с персонала включват</a:t>
            </a:r>
            <a:r>
              <a:rPr lang="ru-RU" dirty="0"/>
              <a:t>: име, адрес, длъжност, работна заплата, типични удръжки и начисления.</a:t>
            </a:r>
          </a:p>
          <a:p>
            <a:r>
              <a:rPr lang="ru-RU" dirty="0" smtClean="0"/>
              <a:t>За </a:t>
            </a:r>
            <a:r>
              <a:rPr lang="ru-RU" dirty="0"/>
              <a:t>разлика от </a:t>
            </a:r>
            <a:r>
              <a:rPr lang="ru-RU" dirty="0" smtClean="0"/>
              <a:t>транзакционните данни , </a:t>
            </a:r>
            <a:r>
              <a:rPr lang="ru-RU" dirty="0"/>
              <a:t>МД не са свързани със специфичен процес или стъпка от процеса. Въпреки това, стъпките на процеса </a:t>
            </a:r>
            <a:r>
              <a:rPr lang="ru-RU" dirty="0" smtClean="0"/>
              <a:t>изискват </a:t>
            </a:r>
            <a:r>
              <a:rPr lang="ru-RU" dirty="0"/>
              <a:t>от това МД да бъдат попълнени.  </a:t>
            </a:r>
            <a:endParaRPr lang="ru-RU" dirty="0" smtClean="0"/>
          </a:p>
          <a:p>
            <a:r>
              <a:rPr lang="ru-RU" dirty="0" smtClean="0"/>
              <a:t>В </a:t>
            </a:r>
            <a:r>
              <a:rPr lang="ru-RU" dirty="0"/>
              <a:t>действителност, основните данни (МД) се използват многократно при изпълнение на процесите. </a:t>
            </a:r>
            <a:endParaRPr lang="ru-RU" dirty="0" smtClean="0"/>
          </a:p>
          <a:p>
            <a:pPr lvl="1"/>
            <a:r>
              <a:rPr lang="ru-RU" dirty="0" smtClean="0"/>
              <a:t>Например</a:t>
            </a:r>
            <a:r>
              <a:rPr lang="ru-RU" dirty="0"/>
              <a:t>, ако за </a:t>
            </a:r>
            <a:r>
              <a:rPr lang="ru-RU" dirty="0" smtClean="0"/>
              <a:t>клиент </a:t>
            </a:r>
            <a:r>
              <a:rPr lang="ru-RU" dirty="0"/>
              <a:t>не съществуват МД, компанията не може да създаде поръчка за продажба на този клиент, докато не бъде създаден нов </a:t>
            </a:r>
            <a:r>
              <a:rPr lang="ru-RU" dirty="0" smtClean="0"/>
              <a:t>запис </a:t>
            </a:r>
            <a:r>
              <a:rPr lang="ru-RU" dirty="0"/>
              <a:t>с основни данни.</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35</a:t>
            </a:fld>
            <a:endParaRPr lang="bg-BG"/>
          </a:p>
        </p:txBody>
      </p:sp>
    </p:spTree>
    <p:extLst>
      <p:ext uri="{BB962C8B-B14F-4D97-AF65-F5344CB8AC3E}">
        <p14:creationId xmlns:p14="http://schemas.microsoft.com/office/powerpoint/2010/main" val="810891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2.2</a:t>
            </a:r>
            <a:r>
              <a:rPr lang="bg-BG" sz="3600" dirty="0"/>
              <a:t>. Основни данни (</a:t>
            </a:r>
            <a:r>
              <a:rPr lang="en-US" sz="3600" dirty="0"/>
              <a:t>Master data) </a:t>
            </a:r>
            <a:endParaRPr lang="bg-BG" sz="3600" dirty="0"/>
          </a:p>
        </p:txBody>
      </p:sp>
      <p:sp>
        <p:nvSpPr>
          <p:cNvPr id="3" name="Content Placeholder 2"/>
          <p:cNvSpPr>
            <a:spLocks noGrp="1"/>
          </p:cNvSpPr>
          <p:nvPr>
            <p:ph idx="1"/>
          </p:nvPr>
        </p:nvSpPr>
        <p:spPr/>
        <p:txBody>
          <a:bodyPr>
            <a:normAutofit lnSpcReduction="10000"/>
          </a:bodyPr>
          <a:lstStyle/>
          <a:p>
            <a:r>
              <a:rPr lang="ru-RU" dirty="0"/>
              <a:t>Основните данни се използват в много процеси и също така обикновено включва и множество функционални области (отдели). </a:t>
            </a:r>
            <a:endParaRPr lang="ru-RU" dirty="0" smtClean="0"/>
          </a:p>
          <a:p>
            <a:r>
              <a:rPr lang="ru-RU" dirty="0" smtClean="0"/>
              <a:t>Всяка </a:t>
            </a:r>
            <a:r>
              <a:rPr lang="ru-RU" dirty="0"/>
              <a:t>от </a:t>
            </a:r>
            <a:r>
              <a:rPr lang="ru-RU" dirty="0" smtClean="0"/>
              <a:t>функциионалните зони разглежда </a:t>
            </a:r>
            <a:r>
              <a:rPr lang="ru-RU" dirty="0"/>
              <a:t>обекта </a:t>
            </a:r>
            <a:r>
              <a:rPr lang="ru-RU" dirty="0" smtClean="0"/>
              <a:t>(напр., клиента</a:t>
            </a:r>
            <a:r>
              <a:rPr lang="ru-RU" dirty="0"/>
              <a:t>) по различен начин и използва тези данни по различен начин. </a:t>
            </a:r>
            <a:endParaRPr lang="ru-RU" dirty="0" smtClean="0"/>
          </a:p>
          <a:p>
            <a:pPr lvl="1"/>
            <a:r>
              <a:rPr lang="ru-RU" dirty="0" smtClean="0"/>
              <a:t>Например</a:t>
            </a:r>
            <a:r>
              <a:rPr lang="ru-RU" dirty="0"/>
              <a:t>, по отношение на МД </a:t>
            </a:r>
            <a:endParaRPr lang="ru-RU" dirty="0" smtClean="0"/>
          </a:p>
          <a:p>
            <a:pPr lvl="2"/>
            <a:r>
              <a:rPr lang="ru-RU" dirty="0" smtClean="0"/>
              <a:t>отделът </a:t>
            </a:r>
            <a:r>
              <a:rPr lang="ru-RU" dirty="0"/>
              <a:t>по продажбите поддържа данни като: адрес, лице за контакти, договорни условия, </a:t>
            </a:r>
            <a:r>
              <a:rPr lang="ru-RU" dirty="0" smtClean="0"/>
              <a:t>докато </a:t>
            </a:r>
          </a:p>
          <a:p>
            <a:pPr lvl="2"/>
            <a:r>
              <a:rPr lang="ru-RU" dirty="0" smtClean="0"/>
              <a:t>счетоводният </a:t>
            </a:r>
            <a:r>
              <a:rPr lang="ru-RU" dirty="0"/>
              <a:t>отдел поддържа данни за историята на плащане и кредитните рейтинги.</a:t>
            </a:r>
          </a:p>
          <a:p>
            <a:r>
              <a:rPr lang="ru-RU" dirty="0" smtClean="0"/>
              <a:t>Тъй </a:t>
            </a:r>
            <a:r>
              <a:rPr lang="ru-RU" dirty="0"/>
              <a:t>като МД се споделят (използват) от/през множество функционални зони, е критично важно компанията да поддържа една версия на тези данни, която да е пълна, точна и актуална. </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36</a:t>
            </a:fld>
            <a:endParaRPr lang="bg-BG"/>
          </a:p>
        </p:txBody>
      </p:sp>
    </p:spTree>
    <p:extLst>
      <p:ext uri="{BB962C8B-B14F-4D97-AF65-F5344CB8AC3E}">
        <p14:creationId xmlns:p14="http://schemas.microsoft.com/office/powerpoint/2010/main" val="108481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a:t>2.3. Организационни данни </a:t>
            </a:r>
          </a:p>
        </p:txBody>
      </p:sp>
      <p:sp>
        <p:nvSpPr>
          <p:cNvPr id="3" name="Content Placeholder 2"/>
          <p:cNvSpPr>
            <a:spLocks noGrp="1"/>
          </p:cNvSpPr>
          <p:nvPr>
            <p:ph idx="1"/>
          </p:nvPr>
        </p:nvSpPr>
        <p:spPr>
          <a:xfrm>
            <a:off x="4644008" y="1417638"/>
            <a:ext cx="3433192" cy="5323730"/>
          </a:xfrm>
        </p:spPr>
        <p:txBody>
          <a:bodyPr>
            <a:normAutofit fontScale="55000" lnSpcReduction="20000"/>
          </a:bodyPr>
          <a:lstStyle/>
          <a:p>
            <a:pPr>
              <a:spcBef>
                <a:spcPts val="600"/>
              </a:spcBef>
              <a:spcAft>
                <a:spcPts val="600"/>
              </a:spcAft>
            </a:pPr>
            <a:r>
              <a:rPr lang="ru-RU" sz="2600" dirty="0"/>
              <a:t>Фиг. </a:t>
            </a:r>
            <a:r>
              <a:rPr lang="ru-RU" sz="2600" dirty="0" smtClean="0"/>
              <a:t>показва </a:t>
            </a:r>
            <a:r>
              <a:rPr lang="ru-RU" sz="2600" b="1" dirty="0"/>
              <a:t>организационната структура </a:t>
            </a:r>
            <a:r>
              <a:rPr lang="ru-RU" sz="2600" dirty="0"/>
              <a:t>на една хипотетична компания. </a:t>
            </a:r>
            <a:endParaRPr lang="ru-RU" sz="2600" dirty="0" smtClean="0"/>
          </a:p>
          <a:p>
            <a:pPr>
              <a:spcBef>
                <a:spcPts val="600"/>
              </a:spcBef>
              <a:spcAft>
                <a:spcPts val="600"/>
              </a:spcAft>
            </a:pPr>
            <a:r>
              <a:rPr lang="ru-RU" sz="2600" dirty="0" smtClean="0"/>
              <a:t>Тази </a:t>
            </a:r>
            <a:r>
              <a:rPr lang="ru-RU" sz="2600" dirty="0"/>
              <a:t>структура дефинира начина, по който са организирани различните бизнес дейности. </a:t>
            </a:r>
            <a:endParaRPr lang="ru-RU" sz="2600" dirty="0" smtClean="0"/>
          </a:p>
          <a:p>
            <a:pPr>
              <a:spcBef>
                <a:spcPts val="600"/>
              </a:spcBef>
              <a:spcAft>
                <a:spcPts val="600"/>
              </a:spcAft>
            </a:pPr>
            <a:r>
              <a:rPr lang="ru-RU" sz="2600" dirty="0" smtClean="0"/>
              <a:t>Компанията </a:t>
            </a:r>
            <a:r>
              <a:rPr lang="ru-RU" sz="2600" dirty="0"/>
              <a:t>има една глобална производствена операция и две търговските операции. </a:t>
            </a:r>
            <a:endParaRPr lang="ru-RU" sz="2600" dirty="0" smtClean="0"/>
          </a:p>
          <a:p>
            <a:pPr lvl="1">
              <a:spcBef>
                <a:spcPts val="600"/>
              </a:spcBef>
              <a:spcAft>
                <a:spcPts val="600"/>
              </a:spcAft>
            </a:pPr>
            <a:r>
              <a:rPr lang="ru-RU" sz="2600" dirty="0" smtClean="0"/>
              <a:t>Производството </a:t>
            </a:r>
            <a:r>
              <a:rPr lang="ru-RU" sz="2600" dirty="0"/>
              <a:t>(производствените операции) има съоръжения или заводи в три страни: Китай, Мексико и Индия. </a:t>
            </a:r>
            <a:endParaRPr lang="ru-RU" sz="2600" dirty="0" smtClean="0"/>
          </a:p>
          <a:p>
            <a:pPr lvl="1">
              <a:spcBef>
                <a:spcPts val="600"/>
              </a:spcBef>
              <a:spcAft>
                <a:spcPts val="600"/>
              </a:spcAft>
            </a:pPr>
            <a:r>
              <a:rPr lang="ru-RU" sz="2600" dirty="0" smtClean="0"/>
              <a:t>Търговските </a:t>
            </a:r>
            <a:r>
              <a:rPr lang="ru-RU" sz="2600" dirty="0"/>
              <a:t>операции са локализирани в Северна Америка и Европейския съюз.  Търговските операции са разделени на складове и дивизии на търговци на дребно за всеки от двата региона плюс онлайн продажби за региона на Северна Америка</a:t>
            </a:r>
            <a:r>
              <a:rPr lang="ru-RU" sz="2300" dirty="0"/>
              <a:t>. </a:t>
            </a:r>
            <a:endParaRPr lang="ru-RU" sz="2300" dirty="0" smtClean="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37</a:t>
            </a:fld>
            <a:endParaRPr lang="bg-BG"/>
          </a:p>
        </p:txBody>
      </p:sp>
      <p:graphicFrame>
        <p:nvGraphicFramePr>
          <p:cNvPr id="5" name="Diagram 4"/>
          <p:cNvGraphicFramePr/>
          <p:nvPr>
            <p:extLst>
              <p:ext uri="{D42A27DB-BD31-4B8C-83A1-F6EECF244321}">
                <p14:modId xmlns:p14="http://schemas.microsoft.com/office/powerpoint/2010/main" val="347790338"/>
              </p:ext>
            </p:extLst>
          </p:nvPr>
        </p:nvGraphicFramePr>
        <p:xfrm>
          <a:off x="-468560" y="1432098"/>
          <a:ext cx="5544616" cy="3869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1560" y="5648960"/>
            <a:ext cx="3888432" cy="307777"/>
          </a:xfrm>
          <a:prstGeom prst="rect">
            <a:avLst/>
          </a:prstGeom>
          <a:noFill/>
        </p:spPr>
        <p:txBody>
          <a:bodyPr wrap="square" rtlCol="0">
            <a:spAutoFit/>
          </a:bodyPr>
          <a:lstStyle/>
          <a:p>
            <a:r>
              <a:rPr lang="bg-BG" sz="1400" dirty="0" smtClean="0"/>
              <a:t>фиг. Хипотетична </a:t>
            </a:r>
            <a:r>
              <a:rPr lang="bg-BG" sz="1400" dirty="0"/>
              <a:t>организационна структура</a:t>
            </a:r>
          </a:p>
        </p:txBody>
      </p:sp>
    </p:spTree>
    <p:extLst>
      <p:ext uri="{BB962C8B-B14F-4D97-AF65-F5344CB8AC3E}">
        <p14:creationId xmlns:p14="http://schemas.microsoft.com/office/powerpoint/2010/main" val="582079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a:t>2.3. Организационни данни </a:t>
            </a:r>
          </a:p>
        </p:txBody>
      </p:sp>
      <p:sp>
        <p:nvSpPr>
          <p:cNvPr id="3" name="Content Placeholder 2"/>
          <p:cNvSpPr>
            <a:spLocks noGrp="1"/>
          </p:cNvSpPr>
          <p:nvPr>
            <p:ph idx="1"/>
          </p:nvPr>
        </p:nvSpPr>
        <p:spPr/>
        <p:txBody>
          <a:bodyPr>
            <a:normAutofit/>
          </a:bodyPr>
          <a:lstStyle/>
          <a:p>
            <a:r>
              <a:rPr lang="ru-RU" dirty="0" smtClean="0"/>
              <a:t>Организационната </a:t>
            </a:r>
            <a:r>
              <a:rPr lang="ru-RU" dirty="0"/>
              <a:t>структура обикновено се </a:t>
            </a:r>
            <a:r>
              <a:rPr lang="ru-RU" dirty="0" smtClean="0"/>
              <a:t>детайлизира до </a:t>
            </a:r>
            <a:r>
              <a:rPr lang="ru-RU" dirty="0"/>
              <a:t>по-големи подробности</a:t>
            </a:r>
            <a:endParaRPr lang="ru-RU" dirty="0" smtClean="0"/>
          </a:p>
          <a:p>
            <a:r>
              <a:rPr lang="ru-RU" i="1" dirty="0" smtClean="0"/>
              <a:t>Например</a:t>
            </a:r>
            <a:r>
              <a:rPr lang="ru-RU" dirty="0"/>
              <a:t>, </a:t>
            </a:r>
            <a:endParaRPr lang="ru-RU" dirty="0" smtClean="0"/>
          </a:p>
          <a:p>
            <a:pPr lvl="1"/>
            <a:r>
              <a:rPr lang="ru-RU" dirty="0" smtClean="0"/>
              <a:t>всеки </a:t>
            </a:r>
            <a:r>
              <a:rPr lang="ru-RU" dirty="0"/>
              <a:t>от производствените региони включва множество фактори, свързани със специфичната локация </a:t>
            </a:r>
            <a:r>
              <a:rPr lang="ru-RU" dirty="0" smtClean="0"/>
              <a:t>(регионални </a:t>
            </a:r>
            <a:r>
              <a:rPr lang="ru-RU" dirty="0"/>
              <a:t>фактори). </a:t>
            </a:r>
            <a:endParaRPr lang="ru-RU" dirty="0" smtClean="0"/>
          </a:p>
          <a:p>
            <a:pPr lvl="1"/>
            <a:r>
              <a:rPr lang="ru-RU" dirty="0" smtClean="0"/>
              <a:t>всеки </a:t>
            </a:r>
            <a:r>
              <a:rPr lang="ru-RU" dirty="0"/>
              <a:t>завод има различни структури като складови зони, </a:t>
            </a:r>
            <a:r>
              <a:rPr lang="ru-RU" dirty="0" smtClean="0"/>
              <a:t>пунктове </a:t>
            </a:r>
            <a:r>
              <a:rPr lang="ru-RU" dirty="0"/>
              <a:t>за натоварване на стоките и пунктове за получаване.</a:t>
            </a: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38</a:t>
            </a:fld>
            <a:endParaRPr lang="bg-BG"/>
          </a:p>
        </p:txBody>
      </p:sp>
    </p:spTree>
    <p:extLst>
      <p:ext uri="{BB962C8B-B14F-4D97-AF65-F5344CB8AC3E}">
        <p14:creationId xmlns:p14="http://schemas.microsoft.com/office/powerpoint/2010/main" val="3974499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ИС на предприятието</a:t>
            </a:r>
            <a:endParaRPr lang="bg-BG" dirty="0"/>
          </a:p>
        </p:txBody>
      </p:sp>
      <p:sp>
        <p:nvSpPr>
          <p:cNvPr id="3" name="Content Placeholder 2"/>
          <p:cNvSpPr>
            <a:spLocks noGrp="1"/>
          </p:cNvSpPr>
          <p:nvPr>
            <p:ph idx="1"/>
          </p:nvPr>
        </p:nvSpPr>
        <p:spPr/>
        <p:txBody>
          <a:bodyPr/>
          <a:lstStyle/>
          <a:p>
            <a:pPr marL="114300" indent="0">
              <a:buNone/>
            </a:pPr>
            <a:r>
              <a:rPr lang="bg-BG" b="1" dirty="0" smtClean="0"/>
              <a:t>ИС на предприятието в контекста на управлението на бизнес процесите</a:t>
            </a:r>
          </a:p>
          <a:p>
            <a:pPr marL="571500" indent="-457200">
              <a:buAutoNum type="arabicPeriod"/>
            </a:pPr>
            <a:endParaRPr lang="bg-BG" sz="800" b="1" dirty="0" smtClean="0"/>
          </a:p>
          <a:p>
            <a:pPr marL="901700" lvl="1" indent="-490538">
              <a:buFont typeface="+mj-lt"/>
              <a:buAutoNum type="arabicPeriod"/>
            </a:pPr>
            <a:r>
              <a:rPr lang="bg-BG" b="1" dirty="0" smtClean="0"/>
              <a:t>ИС на предприятието </a:t>
            </a:r>
            <a:endParaRPr lang="ru-RU" b="1" dirty="0"/>
          </a:p>
          <a:p>
            <a:pPr marL="776922" lvl="2" indent="0">
              <a:buNone/>
            </a:pPr>
            <a:r>
              <a:rPr lang="bg-BG" b="1" dirty="0" smtClean="0"/>
              <a:t>1.1. Етап 1: Самостоятелни </a:t>
            </a:r>
            <a:r>
              <a:rPr lang="bg-BG" b="1" dirty="0"/>
              <a:t>системи на компютри от голям клас </a:t>
            </a:r>
            <a:r>
              <a:rPr lang="bg-BG" b="1" dirty="0" smtClean="0"/>
              <a:t>			(</a:t>
            </a:r>
            <a:r>
              <a:rPr lang="en-US" b="1" dirty="0" smtClean="0"/>
              <a:t>mainframe</a:t>
            </a:r>
            <a:r>
              <a:rPr lang="bg-BG" b="1" dirty="0" smtClean="0"/>
              <a:t>)</a:t>
            </a:r>
          </a:p>
          <a:p>
            <a:pPr marL="776922" lvl="2" indent="0">
              <a:buNone/>
            </a:pPr>
            <a:r>
              <a:rPr lang="bg-BG" b="1" dirty="0" smtClean="0"/>
              <a:t>1.2. Етап 2: Клиент-сървър архитектура</a:t>
            </a:r>
          </a:p>
          <a:p>
            <a:pPr marL="777240" lvl="2" indent="0">
              <a:buNone/>
            </a:pPr>
            <a:r>
              <a:rPr lang="bg-BG" b="1" dirty="0" smtClean="0"/>
              <a:t>1.3.Етап 3: Архитектура</a:t>
            </a:r>
            <a:r>
              <a:rPr lang="bg-BG" b="1" dirty="0"/>
              <a:t>, ориентирана на услуги (</a:t>
            </a:r>
            <a:r>
              <a:rPr lang="en-US" b="1" dirty="0"/>
              <a:t>SOA</a:t>
            </a:r>
            <a:r>
              <a:rPr lang="ru-RU" b="1" dirty="0"/>
              <a:t>)</a:t>
            </a:r>
            <a:endParaRPr lang="bg-BG" b="1" dirty="0"/>
          </a:p>
          <a:p>
            <a:pPr marL="777240" lvl="2" indent="0">
              <a:buNone/>
            </a:pPr>
            <a:r>
              <a:rPr lang="bg-BG" b="1" dirty="0" smtClean="0"/>
              <a:t>1.4. Видове </a:t>
            </a:r>
            <a:r>
              <a:rPr lang="bg-BG" b="1" dirty="0"/>
              <a:t>ИС в </a:t>
            </a:r>
            <a:r>
              <a:rPr lang="bg-BG" b="1" dirty="0" smtClean="0"/>
              <a:t>предприятието</a:t>
            </a:r>
            <a:endParaRPr lang="en-US" b="1" dirty="0" smtClean="0"/>
          </a:p>
          <a:p>
            <a:pPr marL="868680" lvl="1" indent="-457200">
              <a:buFont typeface="+mj-lt"/>
              <a:buAutoNum type="arabicPeriod"/>
            </a:pPr>
            <a:r>
              <a:rPr lang="bg-BG" b="1" dirty="0" smtClean="0"/>
              <a:t>Видове данни в ИС</a:t>
            </a:r>
          </a:p>
          <a:p>
            <a:pPr marL="777240" lvl="2" indent="0">
              <a:buNone/>
            </a:pPr>
            <a:r>
              <a:rPr lang="bg-BG" b="1" dirty="0" smtClean="0"/>
              <a:t>2.1. Транзакционни данни</a:t>
            </a:r>
            <a:r>
              <a:rPr lang="en-US" b="1" dirty="0" smtClean="0"/>
              <a:t> </a:t>
            </a:r>
            <a:endParaRPr lang="bg-BG" b="1" dirty="0" smtClean="0"/>
          </a:p>
          <a:p>
            <a:pPr marL="777240" lvl="2" indent="0">
              <a:buNone/>
            </a:pPr>
            <a:r>
              <a:rPr lang="bg-BG" b="1" dirty="0" smtClean="0"/>
              <a:t>2.2</a:t>
            </a:r>
            <a:r>
              <a:rPr lang="bg-BG" b="1" dirty="0"/>
              <a:t>. </a:t>
            </a:r>
            <a:r>
              <a:rPr lang="bg-BG" b="1" dirty="0" smtClean="0"/>
              <a:t>Основни данни (</a:t>
            </a:r>
            <a:r>
              <a:rPr lang="en-US" b="1" dirty="0" smtClean="0"/>
              <a:t>Master data</a:t>
            </a:r>
            <a:r>
              <a:rPr lang="bg-BG" b="1" dirty="0" smtClean="0"/>
              <a:t>) </a:t>
            </a:r>
          </a:p>
          <a:p>
            <a:pPr marL="777240" lvl="2" indent="0">
              <a:buNone/>
            </a:pPr>
            <a:r>
              <a:rPr lang="bg-BG" b="1" dirty="0"/>
              <a:t>2.3. Организационни данни </a:t>
            </a:r>
            <a:endParaRPr lang="bg-BG" b="1" dirty="0" smtClean="0"/>
          </a:p>
          <a:p>
            <a:pPr marL="868680" lvl="1" indent="-457200">
              <a:buFont typeface="+mj-lt"/>
              <a:buAutoNum type="arabicPeriod"/>
            </a:pPr>
            <a:r>
              <a:rPr lang="bg-BG" b="1" dirty="0" smtClean="0"/>
              <a:t>Пример</a:t>
            </a:r>
            <a:endParaRPr lang="bg-BG" b="1"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39</a:t>
            </a:fld>
            <a:endParaRPr lang="bg-BG" dirty="0"/>
          </a:p>
        </p:txBody>
      </p:sp>
      <p:sp>
        <p:nvSpPr>
          <p:cNvPr id="5" name="TextBox 4"/>
          <p:cNvSpPr txBox="1"/>
          <p:nvPr/>
        </p:nvSpPr>
        <p:spPr>
          <a:xfrm>
            <a:off x="205172" y="5692914"/>
            <a:ext cx="504056" cy="707886"/>
          </a:xfrm>
          <a:prstGeom prst="rect">
            <a:avLst/>
          </a:prstGeom>
          <a:noFill/>
        </p:spPr>
        <p:txBody>
          <a:bodyPr wrap="square" rtlCol="0">
            <a:spAutoFit/>
          </a:bodyPr>
          <a:lstStyle/>
          <a:p>
            <a:r>
              <a:rPr lang="bg-BG" sz="4000" dirty="0" smtClean="0">
                <a:sym typeface="Wingdings"/>
              </a:rPr>
              <a:t></a:t>
            </a:r>
            <a:endParaRPr lang="bg-BG" sz="4000" dirty="0"/>
          </a:p>
        </p:txBody>
      </p:sp>
    </p:spTree>
    <p:extLst>
      <p:ext uri="{BB962C8B-B14F-4D97-AF65-F5344CB8AC3E}">
        <p14:creationId xmlns:p14="http://schemas.microsoft.com/office/powerpoint/2010/main" val="1341361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1. ИС </a:t>
            </a:r>
            <a:r>
              <a:rPr lang="bg-BG" dirty="0"/>
              <a:t>на предприятието</a:t>
            </a:r>
          </a:p>
        </p:txBody>
      </p:sp>
      <p:sp>
        <p:nvSpPr>
          <p:cNvPr id="3" name="Content Placeholder 2"/>
          <p:cNvSpPr>
            <a:spLocks noGrp="1"/>
          </p:cNvSpPr>
          <p:nvPr>
            <p:ph idx="1"/>
          </p:nvPr>
        </p:nvSpPr>
        <p:spPr/>
        <p:txBody>
          <a:bodyPr/>
          <a:lstStyle/>
          <a:p>
            <a:r>
              <a:rPr lang="bg-BG" dirty="0"/>
              <a:t>Стартирайки през 60-те години на </a:t>
            </a:r>
            <a:r>
              <a:rPr lang="en-US" dirty="0"/>
              <a:t>XX</a:t>
            </a:r>
            <a:r>
              <a:rPr lang="bg-BG" dirty="0"/>
              <a:t> в. ИС започват да изпълняват важна роля в автоматизирането и управлението на рутинни, трудоемки дейности в големите компании. </a:t>
            </a:r>
            <a:endParaRPr lang="bg-BG" dirty="0" smtClean="0"/>
          </a:p>
          <a:p>
            <a:r>
              <a:rPr lang="bg-BG" dirty="0" smtClean="0"/>
              <a:t>Тези </a:t>
            </a:r>
            <a:r>
              <a:rPr lang="bg-BG" dirty="0"/>
              <a:t>системи са еволюирали от самостоятелни системи, работещи с големи и скъпи компютри до пакети приложения и разпределени системи, използващи по-евтини и по-малки системи. </a:t>
            </a:r>
            <a:endParaRPr lang="bg-BG" dirty="0" smtClean="0"/>
          </a:p>
          <a:p>
            <a:r>
              <a:rPr lang="bg-BG" dirty="0"/>
              <a:t>Трите основни етапа на еволюцията включват:</a:t>
            </a:r>
          </a:p>
          <a:p>
            <a:pPr lvl="1"/>
            <a:r>
              <a:rPr lang="bg-BG" dirty="0" smtClean="0"/>
              <a:t>среда </a:t>
            </a:r>
            <a:r>
              <a:rPr lang="bg-BG" dirty="0"/>
              <a:t>на големи компютри </a:t>
            </a:r>
            <a:r>
              <a:rPr lang="ru-RU" dirty="0"/>
              <a:t>(</a:t>
            </a:r>
            <a:r>
              <a:rPr lang="en-US" dirty="0"/>
              <a:t>mainframe environment</a:t>
            </a:r>
            <a:r>
              <a:rPr lang="ru-RU" dirty="0"/>
              <a:t>)</a:t>
            </a:r>
            <a:endParaRPr lang="bg-BG" dirty="0"/>
          </a:p>
          <a:p>
            <a:pPr lvl="1"/>
            <a:r>
              <a:rPr lang="bg-BG" dirty="0"/>
              <a:t>клиент/сървър системи</a:t>
            </a:r>
          </a:p>
          <a:p>
            <a:pPr lvl="1"/>
            <a:r>
              <a:rPr lang="bg-BG" dirty="0"/>
              <a:t>архитектура, ориентирана към услуги </a:t>
            </a:r>
            <a:r>
              <a:rPr lang="ru-RU" dirty="0"/>
              <a:t>(</a:t>
            </a:r>
            <a:r>
              <a:rPr lang="en-US" dirty="0"/>
              <a:t>SOA</a:t>
            </a:r>
            <a:r>
              <a:rPr lang="ru-RU" dirty="0"/>
              <a:t>) </a:t>
            </a:r>
            <a:endParaRPr lang="bg-BG"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a:t>
            </a:fld>
            <a:endParaRPr lang="bg-BG" dirty="0"/>
          </a:p>
        </p:txBody>
      </p:sp>
    </p:spTree>
    <p:extLst>
      <p:ext uri="{BB962C8B-B14F-4D97-AF65-F5344CB8AC3E}">
        <p14:creationId xmlns:p14="http://schemas.microsoft.com/office/powerpoint/2010/main" val="23837700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p:txBody>
          <a:bodyPr>
            <a:normAutofit fontScale="77500" lnSpcReduction="20000"/>
          </a:bodyPr>
          <a:lstStyle/>
          <a:p>
            <a:pPr>
              <a:spcBef>
                <a:spcPts val="600"/>
              </a:spcBef>
              <a:spcAft>
                <a:spcPts val="600"/>
              </a:spcAft>
            </a:pPr>
            <a:r>
              <a:rPr lang="ru-RU" b="1" i="1" dirty="0"/>
              <a:t>Super Skateboards Builders (SSB) Inc. </a:t>
            </a:r>
            <a:r>
              <a:rPr lang="ru-RU" dirty="0"/>
              <a:t>- хипотетична компания която ще използваме, за да илюстрираме как работят бизнес процесите и как ИС ги поддържат.</a:t>
            </a:r>
          </a:p>
          <a:p>
            <a:pPr>
              <a:spcBef>
                <a:spcPts val="600"/>
              </a:spcBef>
              <a:spcAft>
                <a:spcPts val="600"/>
              </a:spcAft>
            </a:pPr>
            <a:r>
              <a:rPr lang="ru-RU" dirty="0" smtClean="0"/>
              <a:t>SSB </a:t>
            </a:r>
            <a:r>
              <a:rPr lang="ru-RU" dirty="0"/>
              <a:t>Inc.  беше основана през 1997 г. от Джон </a:t>
            </a:r>
            <a:r>
              <a:rPr lang="ru-RU" dirty="0" smtClean="0"/>
              <a:t>Боев </a:t>
            </a:r>
            <a:r>
              <a:rPr lang="ru-RU" dirty="0"/>
              <a:t>, настоящ президент на компанията, с материалната подкрепа на неговата баба, жената която мотивира Джон да учи в университет и да продължи да се занимава със своята страст – скейбординга. Радвайки се на неговите умения, тя го окуражава да намери разумен начин да печели, капитализирайки своята страст към спорта. Джон използва дадените му на доверие пари, за да закупи необходимото му </a:t>
            </a:r>
            <a:r>
              <a:rPr lang="ru-RU" i="1" dirty="0"/>
              <a:t>оборудване за </a:t>
            </a:r>
            <a:r>
              <a:rPr lang="ru-RU" i="1" dirty="0" smtClean="0"/>
              <a:t>магазин </a:t>
            </a:r>
            <a:r>
              <a:rPr lang="ru-RU" i="1" dirty="0"/>
              <a:t>и </a:t>
            </a:r>
            <a:r>
              <a:rPr lang="ru-RU" i="1" dirty="0" smtClean="0"/>
              <a:t>офис </a:t>
            </a:r>
            <a:r>
              <a:rPr lang="ru-RU" dirty="0"/>
              <a:t>(стелажи за складиране, маса за монтаж, бюра и т.н.) и </a:t>
            </a:r>
            <a:r>
              <a:rPr lang="ru-RU" dirty="0" smtClean="0"/>
              <a:t>за </a:t>
            </a:r>
            <a:r>
              <a:rPr lang="ru-RU" i="1" dirty="0" smtClean="0"/>
              <a:t>наема на </a:t>
            </a:r>
            <a:r>
              <a:rPr lang="ru-RU" i="1" dirty="0"/>
              <a:t>малка сграда</a:t>
            </a:r>
            <a:r>
              <a:rPr lang="ru-RU" dirty="0"/>
              <a:t>, която ще е подходяща за сглобяване на </a:t>
            </a:r>
            <a:r>
              <a:rPr lang="ru-RU" dirty="0" smtClean="0"/>
              <a:t>скейтбордове. </a:t>
            </a:r>
            <a:r>
              <a:rPr lang="ru-RU" dirty="0"/>
              <a:t>Допълнително Джон инвестира в </a:t>
            </a:r>
            <a:r>
              <a:rPr lang="ru-RU" i="1" dirty="0"/>
              <a:t>компютърно оборудване и базов офисен софтуер</a:t>
            </a:r>
            <a:r>
              <a:rPr lang="ru-RU" dirty="0"/>
              <a:t>.</a:t>
            </a:r>
          </a:p>
          <a:p>
            <a:pPr>
              <a:spcBef>
                <a:spcPts val="600"/>
              </a:spcBef>
              <a:spcAft>
                <a:spcPts val="600"/>
              </a:spcAft>
            </a:pPr>
            <a:r>
              <a:rPr lang="ru-RU" dirty="0" smtClean="0"/>
              <a:t>През </a:t>
            </a:r>
            <a:r>
              <a:rPr lang="ru-RU" dirty="0"/>
              <a:t>следващите десет години SSB Inc.   се разраства бързо. Въпреки че това разрастване, от части се дължеше на </a:t>
            </a:r>
            <a:r>
              <a:rPr lang="ru-RU" i="1" dirty="0"/>
              <a:t>известността</a:t>
            </a:r>
            <a:r>
              <a:rPr lang="ru-RU" dirty="0"/>
              <a:t> на Джон – в университета и в колежа той печели множество национални състезания, основната причина за успеха на компанията е </a:t>
            </a:r>
            <a:r>
              <a:rPr lang="ru-RU" i="1" dirty="0"/>
              <a:t>доброто ръководство </a:t>
            </a:r>
            <a:r>
              <a:rPr lang="ru-RU" dirty="0"/>
              <a:t>на Джон, неговата визия за управление, стил на управление и упоритост.</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40</a:t>
            </a:fld>
            <a:endParaRPr lang="bg-BG"/>
          </a:p>
        </p:txBody>
      </p:sp>
    </p:spTree>
    <p:extLst>
      <p:ext uri="{BB962C8B-B14F-4D97-AF65-F5344CB8AC3E}">
        <p14:creationId xmlns:p14="http://schemas.microsoft.com/office/powerpoint/2010/main" val="3427743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5914194"/>
              </p:ext>
            </p:extLst>
          </p:nvPr>
        </p:nvGraphicFramePr>
        <p:xfrm>
          <a:off x="1318260" y="4754630"/>
          <a:ext cx="5897880" cy="1837936"/>
        </p:xfrm>
        <a:graphic>
          <a:graphicData uri="http://schemas.openxmlformats.org/drawingml/2006/table">
            <a:tbl>
              <a:tblPr firstRow="1" firstCol="1" bandRow="1">
                <a:tableStyleId>{5C22544A-7EE6-4342-B048-85BDC9FD1C3A}</a:tableStyleId>
              </a:tblPr>
              <a:tblGrid>
                <a:gridCol w="1169670"/>
                <a:gridCol w="1756410"/>
                <a:gridCol w="914400"/>
                <a:gridCol w="1143000"/>
                <a:gridCol w="914400"/>
              </a:tblGrid>
              <a:tr h="576064">
                <a:tc>
                  <a:txBody>
                    <a:bodyPr/>
                    <a:lstStyle/>
                    <a:p>
                      <a:pPr algn="ctr">
                        <a:lnSpc>
                          <a:spcPct val="115000"/>
                        </a:lnSpc>
                        <a:spcAft>
                          <a:spcPts val="600"/>
                        </a:spcAft>
                      </a:pPr>
                      <a:r>
                        <a:rPr lang="bg-BG" sz="1200" dirty="0">
                          <a:effectLst/>
                        </a:rPr>
                        <a:t>Номер на продукта</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200" dirty="0">
                          <a:effectLst/>
                        </a:rPr>
                        <a:t>Описание на продукта</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200" dirty="0">
                          <a:effectLst/>
                        </a:rPr>
                        <a:t>Разходи за закупуване</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200">
                          <a:effectLst/>
                        </a:rPr>
                        <a:t>Продажна цена (на едро)</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en-US" sz="1200">
                          <a:effectLst/>
                        </a:rPr>
                        <a:t>MSRP</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0"/>
                        </a:spcAft>
                      </a:pPr>
                      <a:r>
                        <a:rPr lang="en-US" sz="1200" dirty="0">
                          <a:effectLst/>
                        </a:rPr>
                        <a:t>ENSB3000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bg-BG" sz="1200" dirty="0" smtClean="0">
                          <a:effectLst/>
                        </a:rPr>
                        <a:t>Скейтборд </a:t>
                      </a:r>
                      <a:endParaRPr lang="bg-BG" sz="1100" dirty="0">
                        <a:effectLst/>
                      </a:endParaRPr>
                    </a:p>
                    <a:p>
                      <a:pPr algn="just">
                        <a:lnSpc>
                          <a:spcPct val="115000"/>
                        </a:lnSpc>
                        <a:spcAft>
                          <a:spcPts val="0"/>
                        </a:spcAft>
                      </a:pPr>
                      <a:r>
                        <a:rPr lang="bg-BG" sz="1200" dirty="0">
                          <a:effectLst/>
                        </a:rPr>
                        <a:t>начално / базово ниво</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bg-BG" sz="1200" dirty="0">
                          <a:effectLst/>
                        </a:rPr>
                        <a:t>34.00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bg-BG" sz="1200" dirty="0">
                          <a:effectLst/>
                        </a:rPr>
                        <a:t>45.00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0"/>
                        </a:spcAft>
                      </a:pPr>
                      <a:r>
                        <a:rPr lang="bg-BG" sz="1200" dirty="0">
                          <a:effectLst/>
                        </a:rPr>
                        <a:t>75.00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600"/>
                        </a:spcAft>
                      </a:pPr>
                      <a:r>
                        <a:rPr lang="en-US" sz="1200">
                          <a:effectLst/>
                        </a:rPr>
                        <a:t>HLMT5000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Каска</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20.00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27.00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45.00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600"/>
                        </a:spcAft>
                      </a:pPr>
                      <a:r>
                        <a:rPr lang="en-US" sz="1200">
                          <a:effectLst/>
                        </a:rPr>
                        <a:t>SHRT4000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Тениска</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7.00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10.00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16.00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just">
                        <a:lnSpc>
                          <a:spcPct val="115000"/>
                        </a:lnSpc>
                        <a:spcAft>
                          <a:spcPts val="600"/>
                        </a:spcAft>
                      </a:pPr>
                      <a:r>
                        <a:rPr lang="en-US" sz="1200">
                          <a:effectLst/>
                        </a:rPr>
                        <a:t>FAID6000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Помощен комплект за ремонт</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10.00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a:effectLst/>
                        </a:rPr>
                        <a:t>16.00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600"/>
                        </a:spcAft>
                      </a:pPr>
                      <a:r>
                        <a:rPr lang="bg-BG" sz="1200" dirty="0">
                          <a:effectLst/>
                        </a:rPr>
                        <a:t>27.00</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290BB023-17E6-4E59-B8A8-78685070A6A4}" type="slidenum">
              <a:rPr lang="bg-BG" smtClean="0"/>
              <a:t>41</a:t>
            </a:fld>
            <a:endParaRPr lang="bg-BG"/>
          </a:p>
        </p:txBody>
      </p:sp>
      <p:sp>
        <p:nvSpPr>
          <p:cNvPr id="6" name="Rectangle 1"/>
          <p:cNvSpPr>
            <a:spLocks noChangeArrowheads="1"/>
          </p:cNvSpPr>
          <p:nvPr/>
        </p:nvSpPr>
        <p:spPr bwMode="auto">
          <a:xfrm>
            <a:off x="616310" y="1047800"/>
            <a:ext cx="7301780" cy="348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bg-BG" sz="1600" b="1" i="0" u="none" strike="noStrike" cap="none" normalizeH="0" baseline="0" dirty="0" smtClean="0">
                <a:ln>
                  <a:noFill/>
                </a:ln>
                <a:solidFill>
                  <a:srgbClr val="4F81BD"/>
                </a:solidFill>
                <a:effectLst/>
                <a:ea typeface="PMingLiU" panose="02020500000000000000" pitchFamily="18" charset="-120"/>
                <a:cs typeface="Calibri" panose="020F0502020204030204" pitchFamily="34" charset="0"/>
              </a:rPr>
              <a:t>Продуктова линия</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bg-BG" sz="1600" b="1" i="0" u="none" strike="noStrike" cap="none" normalizeH="0" baseline="0" dirty="0" smtClean="0">
              <a:ln>
                <a:noFill/>
              </a:ln>
              <a:solidFill>
                <a:srgbClr val="4F81BD"/>
              </a:solidFill>
              <a:effectLst/>
              <a:ea typeface="PMingLiU" panose="02020500000000000000" pitchFamily="18" charset="-120"/>
              <a:cs typeface="Times New Roman" panose="02020603050405020304" pitchFamily="18" charset="0"/>
            </a:endParaRPr>
          </a:p>
          <a:p>
            <a:pPr marL="171450" marR="0" lvl="0" indent="-171450" algn="just"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По настояще </a:t>
            </a:r>
            <a:r>
              <a:rPr kumimoji="0" lang="en-US"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SSB </a:t>
            </a:r>
            <a:r>
              <a:rPr kumimoji="0" lang="en-US" sz="1600" b="0" i="0" u="none" strike="noStrike" cap="none" normalizeH="0" baseline="0" dirty="0" err="1" smtClean="0">
                <a:ln>
                  <a:noFill/>
                </a:ln>
                <a:solidFill>
                  <a:schemeClr val="tx1"/>
                </a:solidFill>
                <a:effectLst/>
                <a:ea typeface="Calibri" panose="020F0502020204030204" pitchFamily="34" charset="0"/>
                <a:cs typeface="Calibri" panose="020F0502020204030204" pitchFamily="34" charset="0"/>
              </a:rPr>
              <a:t>Inc</a:t>
            </a:r>
            <a:r>
              <a:rPr kumimoji="0" lang="ru-RU"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 </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 Предлага четири продукта. </a:t>
            </a:r>
          </a:p>
          <a:p>
            <a:pPr marL="171450" lvl="0" indent="-171450" algn="just" eaLnBrk="0" fontAlgn="base" hangingPunct="0">
              <a:spcBef>
                <a:spcPts val="600"/>
              </a:spcBef>
              <a:spcAft>
                <a:spcPts val="600"/>
              </a:spcAft>
              <a:buFont typeface="Arial" panose="020B0604020202020204" pitchFamily="34" charset="0"/>
              <a:buChar char="•"/>
            </a:pP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Тези продукти са </a:t>
            </a:r>
            <a:r>
              <a:rPr kumimoji="0" lang="bg-BG" sz="1600" b="0" i="1"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търговски стоки – </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купени </a:t>
            </a:r>
            <a:r>
              <a:rPr lang="bg-BG" sz="1600" dirty="0" smtClean="0">
                <a:ea typeface="Calibri" panose="020F0502020204030204" pitchFamily="34" charset="0"/>
                <a:cs typeface="Calibri" panose="020F0502020204030204" pitchFamily="34" charset="0"/>
              </a:rPr>
              <a:t>са</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 в тяхната крайна форма от доставчици, след което се продават на търговци на дребно или дистрибутори. </a:t>
            </a:r>
            <a:endParaRPr kumimoji="0" lang="bg-BG" sz="1600" b="0" i="0" u="none" strike="noStrike" cap="none" normalizeH="0" baseline="0" dirty="0" smtClean="0">
              <a:ln>
                <a:noFill/>
              </a:ln>
              <a:solidFill>
                <a:schemeClr val="tx1"/>
              </a:solidFill>
              <a:effectLst/>
            </a:endParaRPr>
          </a:p>
          <a:p>
            <a:pPr marL="171450" marR="0" lvl="0" indent="-171450" algn="just"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При текущите си продажби в обем от 5 млн., фирмата се затруднява да задоволява търсенето, въпреки двойнот</a:t>
            </a:r>
            <a:r>
              <a:rPr lang="bg-BG" sz="1600" dirty="0" smtClean="0">
                <a:ea typeface="Calibri" panose="020F0502020204030204" pitchFamily="34" charset="0"/>
                <a:cs typeface="Calibri" panose="020F0502020204030204" pitchFamily="34" charset="0"/>
              </a:rPr>
              <a:t>о </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увеличаване на персонала. </a:t>
            </a:r>
          </a:p>
          <a:p>
            <a:pPr marL="171450" marR="0" lvl="0" indent="-171450" algn="just"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За да посрещне нарасналото търсене, Джон обмисля да започне и собствено производство на </a:t>
            </a:r>
            <a:r>
              <a:rPr kumimoji="0" lang="bg-BG" sz="1600" b="0" i="0" u="none" strike="noStrike" cap="none" normalizeH="0" baseline="0" dirty="0" err="1" smtClean="0">
                <a:ln>
                  <a:noFill/>
                </a:ln>
                <a:solidFill>
                  <a:schemeClr val="tx1"/>
                </a:solidFill>
                <a:effectLst/>
                <a:ea typeface="Calibri" panose="020F0502020204030204" pitchFamily="34" charset="0"/>
                <a:cs typeface="Calibri" panose="020F0502020204030204" pitchFamily="34" charset="0"/>
              </a:rPr>
              <a:t>скейтбордове</a:t>
            </a:r>
            <a:r>
              <a:rPr kumimoji="0" lang="bg-BG" sz="1600" b="0" i="0" u="none" strike="noStrike" cap="none" normalizeH="0" baseline="0" dirty="0" smtClean="0">
                <a:ln>
                  <a:noFill/>
                </a:ln>
                <a:solidFill>
                  <a:schemeClr val="tx1"/>
                </a:solidFill>
                <a:effectLst/>
                <a:ea typeface="Calibri" panose="020F0502020204030204" pitchFamily="34" charset="0"/>
                <a:cs typeface="Calibri" panose="020F0502020204030204" pitchFamily="34" charset="0"/>
              </a:rPr>
              <a:t>, вместо само да ги препродава.</a:t>
            </a:r>
          </a:p>
          <a:p>
            <a:pPr marL="0" marR="0" lvl="0" indent="0" algn="just" defTabSz="914400" rtl="0" eaLnBrk="0" fontAlgn="base" latinLnBrk="0" hangingPunct="0">
              <a:lnSpc>
                <a:spcPct val="100000"/>
              </a:lnSpc>
              <a:spcBef>
                <a:spcPct val="0"/>
              </a:spcBef>
              <a:spcAft>
                <a:spcPct val="0"/>
              </a:spcAft>
              <a:buClrTx/>
              <a:buSzTx/>
              <a:buFontTx/>
              <a:buNone/>
              <a:tabLst/>
            </a:pPr>
            <a:endParaRPr lang="bg-BG" sz="1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bg-BG"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691680" y="4346098"/>
            <a:ext cx="5616624" cy="369332"/>
          </a:xfrm>
          <a:prstGeom prst="rect">
            <a:avLst/>
          </a:prstGeom>
          <a:noFill/>
        </p:spPr>
        <p:txBody>
          <a:bodyPr wrap="square" rtlCol="0">
            <a:spAutoFit/>
          </a:bodyPr>
          <a:lstStyle/>
          <a:p>
            <a:r>
              <a:rPr lang="ru-RU" dirty="0" smtClean="0"/>
              <a:t>Таблица 1. SSB </a:t>
            </a:r>
            <a:r>
              <a:rPr lang="ru-RU" dirty="0"/>
              <a:t>Inc. -  продуктов списък</a:t>
            </a:r>
          </a:p>
        </p:txBody>
      </p:sp>
    </p:spTree>
    <p:extLst>
      <p:ext uri="{BB962C8B-B14F-4D97-AF65-F5344CB8AC3E}">
        <p14:creationId xmlns:p14="http://schemas.microsoft.com/office/powerpoint/2010/main" val="427280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p:txBody>
          <a:bodyPr>
            <a:normAutofit/>
          </a:bodyPr>
          <a:lstStyle/>
          <a:p>
            <a:pPr marL="114300" indent="0">
              <a:buNone/>
            </a:pPr>
            <a:r>
              <a:rPr lang="ru-RU" b="1" dirty="0" smtClean="0"/>
              <a:t>Клиенти</a:t>
            </a:r>
            <a:endParaRPr lang="ru-RU" b="1" dirty="0"/>
          </a:p>
          <a:p>
            <a:r>
              <a:rPr lang="ru-RU" dirty="0"/>
              <a:t> SSB Inc. продава своите продукти само на търговци на дребно, които след това ги препродават директно на потребителите. По този начин SSB Inc. е търговец на едро</a:t>
            </a:r>
            <a:r>
              <a:rPr lang="ru-RU" dirty="0" smtClean="0"/>
              <a:t>.</a:t>
            </a:r>
          </a:p>
          <a:p>
            <a:r>
              <a:rPr lang="ru-RU" dirty="0" smtClean="0"/>
              <a:t>По </a:t>
            </a:r>
            <a:r>
              <a:rPr lang="ru-RU" dirty="0"/>
              <a:t>настояще SSB Inc. има седем главни клиенти, основните данни, за които са показани в табл. 2-2</a:t>
            </a:r>
            <a:r>
              <a:rPr lang="ru-RU" dirty="0" smtClean="0"/>
              <a:t>.</a:t>
            </a:r>
          </a:p>
          <a:p>
            <a:endParaRPr lang="ru-RU" dirty="0"/>
          </a:p>
          <a:p>
            <a:pPr marL="114300" indent="0">
              <a:buNone/>
            </a:pPr>
            <a:r>
              <a:rPr lang="ru-RU" dirty="0"/>
              <a:t>Таблица </a:t>
            </a:r>
            <a:r>
              <a:rPr lang="ru-RU" dirty="0" smtClean="0"/>
              <a:t>2. </a:t>
            </a:r>
            <a:r>
              <a:rPr lang="ru-RU" dirty="0"/>
              <a:t>SSB Inc. -  </a:t>
            </a:r>
            <a:r>
              <a:rPr lang="ru-RU" dirty="0" smtClean="0"/>
              <a:t>Списък </a:t>
            </a:r>
            <a:r>
              <a:rPr lang="ru-RU" dirty="0"/>
              <a:t>на клиентите</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42</a:t>
            </a:fld>
            <a:endParaRPr lang="bg-BG"/>
          </a:p>
        </p:txBody>
      </p:sp>
      <p:graphicFrame>
        <p:nvGraphicFramePr>
          <p:cNvPr id="7" name="Table 6"/>
          <p:cNvGraphicFramePr>
            <a:graphicFrameLocks noGrp="1"/>
          </p:cNvGraphicFramePr>
          <p:nvPr>
            <p:extLst>
              <p:ext uri="{D42A27DB-BD31-4B8C-83A1-F6EECF244321}">
                <p14:modId xmlns:p14="http://schemas.microsoft.com/office/powerpoint/2010/main" val="2722308802"/>
              </p:ext>
            </p:extLst>
          </p:nvPr>
        </p:nvGraphicFramePr>
        <p:xfrm>
          <a:off x="683568" y="4653136"/>
          <a:ext cx="5893053" cy="1139840"/>
        </p:xfrm>
        <a:graphic>
          <a:graphicData uri="http://schemas.openxmlformats.org/drawingml/2006/table">
            <a:tbl>
              <a:tblPr firstRow="1" firstCol="1" bandRow="1">
                <a:tableStyleId>{5C22544A-7EE6-4342-B048-85BDC9FD1C3A}</a:tableStyleId>
              </a:tblPr>
              <a:tblGrid>
                <a:gridCol w="879426"/>
                <a:gridCol w="1562138"/>
                <a:gridCol w="1157139"/>
                <a:gridCol w="806783"/>
                <a:gridCol w="803569"/>
                <a:gridCol w="683998"/>
              </a:tblGrid>
              <a:tr h="767613">
                <a:tc>
                  <a:txBody>
                    <a:bodyPr/>
                    <a:lstStyle/>
                    <a:p>
                      <a:pPr algn="ctr">
                        <a:lnSpc>
                          <a:spcPct val="115000"/>
                        </a:lnSpc>
                        <a:spcAft>
                          <a:spcPts val="600"/>
                        </a:spcAft>
                      </a:pPr>
                      <a:r>
                        <a:rPr lang="bg-BG" sz="1400" dirty="0">
                          <a:effectLst/>
                        </a:rPr>
                        <a:t>Номер на клиента</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Име</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Адрес</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Град</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Област</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endParaRPr lang="bg-BG" sz="1400" dirty="0" smtClean="0">
                        <a:effectLst/>
                      </a:endParaRPr>
                    </a:p>
                    <a:p>
                      <a:pPr algn="ctr">
                        <a:lnSpc>
                          <a:spcPct val="115000"/>
                        </a:lnSpc>
                        <a:spcAft>
                          <a:spcPts val="600"/>
                        </a:spcAft>
                      </a:pPr>
                      <a:r>
                        <a:rPr lang="bg-BG" sz="1400" dirty="0" smtClean="0">
                          <a:effectLst/>
                        </a:rPr>
                        <a:t>П.К</a:t>
                      </a:r>
                      <a:r>
                        <a:rPr lang="bg-BG" sz="1400" dirty="0">
                          <a:effectLst/>
                        </a:rPr>
                        <a:t>.</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2227">
                <a:tc>
                  <a:txBody>
                    <a:bodyPr/>
                    <a:lstStyle/>
                    <a:p>
                      <a:pPr algn="just">
                        <a:lnSpc>
                          <a:spcPct val="115000"/>
                        </a:lnSpc>
                        <a:spcAft>
                          <a:spcPts val="600"/>
                        </a:spcAft>
                      </a:pPr>
                      <a:r>
                        <a:rPr lang="bg-BG" sz="1200">
                          <a:effectLst/>
                        </a:rPr>
                        <a:t>1.</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dirty="0">
                          <a:effectLst/>
                        </a:rPr>
                        <a:t> </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137706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p:txBody>
          <a:bodyPr>
            <a:normAutofit/>
          </a:bodyPr>
          <a:lstStyle/>
          <a:p>
            <a:pPr marL="114300" indent="0">
              <a:buNone/>
            </a:pPr>
            <a:r>
              <a:rPr lang="ru-RU" b="1" dirty="0"/>
              <a:t>Вендори (доставчици)</a:t>
            </a:r>
          </a:p>
          <a:p>
            <a:r>
              <a:rPr lang="ru-RU" dirty="0"/>
              <a:t>С нарастване на продажбите на компанията, тя започва да прави доставки от множество </a:t>
            </a:r>
            <a:r>
              <a:rPr lang="ru-RU" dirty="0" smtClean="0"/>
              <a:t>разнообразни производители</a:t>
            </a:r>
            <a:r>
              <a:rPr lang="ru-RU" dirty="0"/>
              <a:t>, за да се снабдява с необходимите й продукти. </a:t>
            </a:r>
            <a:endParaRPr lang="ru-RU" dirty="0" smtClean="0"/>
          </a:p>
          <a:p>
            <a:r>
              <a:rPr lang="ru-RU" dirty="0" smtClean="0"/>
              <a:t>Към </a:t>
            </a:r>
            <a:r>
              <a:rPr lang="ru-RU" dirty="0"/>
              <a:t>момента SSB Inc. работи регулярно със седем доставчици. </a:t>
            </a:r>
            <a:endParaRPr lang="ru-RU" dirty="0" smtClean="0"/>
          </a:p>
          <a:p>
            <a:endParaRPr lang="ru-RU" dirty="0"/>
          </a:p>
          <a:p>
            <a:pPr marL="114300" indent="0">
              <a:buNone/>
            </a:pPr>
            <a:r>
              <a:rPr lang="ru-RU" dirty="0"/>
              <a:t>Таблица 2-3 SSB Inc. -  списък на вендорите</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43</a:t>
            </a:fld>
            <a:endParaRPr lang="bg-BG"/>
          </a:p>
        </p:txBody>
      </p:sp>
      <p:graphicFrame>
        <p:nvGraphicFramePr>
          <p:cNvPr id="5" name="Table 4"/>
          <p:cNvGraphicFramePr>
            <a:graphicFrameLocks noGrp="1"/>
          </p:cNvGraphicFramePr>
          <p:nvPr>
            <p:extLst>
              <p:ext uri="{D42A27DB-BD31-4B8C-83A1-F6EECF244321}">
                <p14:modId xmlns:p14="http://schemas.microsoft.com/office/powerpoint/2010/main" val="1686388503"/>
              </p:ext>
            </p:extLst>
          </p:nvPr>
        </p:nvGraphicFramePr>
        <p:xfrm>
          <a:off x="755576" y="5031916"/>
          <a:ext cx="5688632" cy="975819"/>
        </p:xfrm>
        <a:graphic>
          <a:graphicData uri="http://schemas.openxmlformats.org/drawingml/2006/table">
            <a:tbl>
              <a:tblPr firstRow="1" firstCol="1" bandRow="1">
                <a:tableStyleId>{5C22544A-7EE6-4342-B048-85BDC9FD1C3A}</a:tableStyleId>
              </a:tblPr>
              <a:tblGrid>
                <a:gridCol w="927760"/>
                <a:gridCol w="1647994"/>
                <a:gridCol w="1249220"/>
                <a:gridCol w="1249899"/>
                <a:gridCol w="613759"/>
              </a:tblGrid>
              <a:tr h="576064">
                <a:tc>
                  <a:txBody>
                    <a:bodyPr/>
                    <a:lstStyle/>
                    <a:p>
                      <a:pPr algn="ctr">
                        <a:lnSpc>
                          <a:spcPct val="115000"/>
                        </a:lnSpc>
                        <a:spcAft>
                          <a:spcPts val="600"/>
                        </a:spcAft>
                      </a:pPr>
                      <a:r>
                        <a:rPr lang="bg-BG" sz="1400" dirty="0">
                          <a:effectLst/>
                        </a:rPr>
                        <a:t>Номер на </a:t>
                      </a:r>
                      <a:r>
                        <a:rPr lang="bg-BG" sz="1400" dirty="0" err="1">
                          <a:effectLst/>
                        </a:rPr>
                        <a:t>вендор</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400" dirty="0">
                          <a:effectLst/>
                        </a:rPr>
                        <a:t>Име</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400" dirty="0">
                          <a:effectLst/>
                        </a:rPr>
                        <a:t>Град</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400">
                          <a:effectLst/>
                        </a:rPr>
                        <a:t>Област</a:t>
                      </a:r>
                      <a:endParaRPr lang="bg-BG"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600"/>
                        </a:spcAft>
                      </a:pPr>
                      <a:r>
                        <a:rPr lang="bg-BG" sz="1400" dirty="0">
                          <a:effectLst/>
                        </a:rPr>
                        <a:t>П.К.</a:t>
                      </a:r>
                      <a:endParaRPr lang="bg-B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755">
                <a:tc>
                  <a:txBody>
                    <a:bodyPr/>
                    <a:lstStyle/>
                    <a:p>
                      <a:pPr algn="just">
                        <a:lnSpc>
                          <a:spcPct val="115000"/>
                        </a:lnSpc>
                        <a:spcAft>
                          <a:spcPts val="600"/>
                        </a:spcAft>
                      </a:pPr>
                      <a:r>
                        <a:rPr lang="bg-BG" sz="1200">
                          <a:effectLst/>
                        </a:rPr>
                        <a:t>1000000</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a:effectLst/>
                        </a:rPr>
                        <a:t> </a:t>
                      </a:r>
                      <a:endParaRPr lang="bg-B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600"/>
                        </a:spcAft>
                      </a:pPr>
                      <a:r>
                        <a:rPr lang="bg-BG" sz="1200" dirty="0">
                          <a:effectLst/>
                        </a:rPr>
                        <a:t> </a:t>
                      </a:r>
                      <a:endParaRPr lang="bg-B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373761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p:txBody>
          <a:bodyPr>
            <a:normAutofit fontScale="85000" lnSpcReduction="20000"/>
          </a:bodyPr>
          <a:lstStyle/>
          <a:p>
            <a:pPr marL="114300" indent="0">
              <a:buNone/>
            </a:pPr>
            <a:r>
              <a:rPr lang="ru-RU" b="1" dirty="0"/>
              <a:t>Персонал</a:t>
            </a:r>
          </a:p>
          <a:p>
            <a:pPr>
              <a:spcBef>
                <a:spcPts val="600"/>
              </a:spcBef>
              <a:spcAft>
                <a:spcPts val="600"/>
              </a:spcAft>
            </a:pPr>
            <a:r>
              <a:rPr lang="ru-RU" dirty="0" smtClean="0"/>
              <a:t>Компанията </a:t>
            </a:r>
            <a:r>
              <a:rPr lang="ru-RU" dirty="0"/>
              <a:t>се радва на неочакван успех. Когато компанията </a:t>
            </a:r>
            <a:r>
              <a:rPr lang="ru-RU" dirty="0" smtClean="0"/>
              <a:t>е била </a:t>
            </a:r>
            <a:r>
              <a:rPr lang="ru-RU" dirty="0"/>
              <a:t>малка, цялата работа се </a:t>
            </a:r>
            <a:r>
              <a:rPr lang="ru-RU" dirty="0" smtClean="0"/>
              <a:t>е вършела </a:t>
            </a:r>
            <a:r>
              <a:rPr lang="ru-RU" dirty="0"/>
              <a:t>от пет души – Джон, Мария и още трима души. </a:t>
            </a:r>
            <a:endParaRPr lang="ru-RU" dirty="0" smtClean="0"/>
          </a:p>
          <a:p>
            <a:pPr>
              <a:spcBef>
                <a:spcPts val="600"/>
              </a:spcBef>
              <a:spcAft>
                <a:spcPts val="600"/>
              </a:spcAft>
            </a:pPr>
            <a:r>
              <a:rPr lang="ru-RU" dirty="0" smtClean="0"/>
              <a:t>Джон </a:t>
            </a:r>
            <a:r>
              <a:rPr lang="ru-RU" dirty="0"/>
              <a:t>и Мария се занимават с всички задачи по закупуване и осчетоводяване, Катерина е мениджър на завода, а също така контролира склада. </a:t>
            </a:r>
            <a:endParaRPr lang="ru-RU" dirty="0" smtClean="0"/>
          </a:p>
          <a:p>
            <a:pPr lvl="1">
              <a:spcBef>
                <a:spcPts val="600"/>
              </a:spcBef>
              <a:spcAft>
                <a:spcPts val="600"/>
              </a:spcAft>
            </a:pPr>
            <a:r>
              <a:rPr lang="ru-RU" dirty="0" smtClean="0"/>
              <a:t>По-голяма </a:t>
            </a:r>
            <a:r>
              <a:rPr lang="ru-RU" dirty="0"/>
              <a:t>част от работата се извършва неформално. Например, когато дойде поръчка, тя бива изпълнявана, но никой не можа да обясни точно как става това. </a:t>
            </a:r>
            <a:endParaRPr lang="ru-RU" dirty="0" smtClean="0"/>
          </a:p>
          <a:p>
            <a:pPr lvl="1">
              <a:spcBef>
                <a:spcPts val="600"/>
              </a:spcBef>
              <a:spcAft>
                <a:spcPts val="600"/>
              </a:spcAft>
            </a:pPr>
            <a:r>
              <a:rPr lang="ru-RU" dirty="0" smtClean="0"/>
              <a:t>Когато </a:t>
            </a:r>
            <a:r>
              <a:rPr lang="ru-RU" dirty="0"/>
              <a:t>компанията се нуждае от материали от своите доставчици, Катерина просто изчислява какво е необходимо и се обажда на доставчиците, за да го поръча.</a:t>
            </a:r>
          </a:p>
          <a:p>
            <a:pPr>
              <a:spcBef>
                <a:spcPts val="600"/>
              </a:spcBef>
              <a:spcAft>
                <a:spcPts val="600"/>
              </a:spcAft>
            </a:pPr>
            <a:r>
              <a:rPr lang="ru-RU" dirty="0" smtClean="0"/>
              <a:t>SSB </a:t>
            </a:r>
            <a:r>
              <a:rPr lang="ru-RU" dirty="0"/>
              <a:t>Inc. се разширява, Джон наема допълнително хора, за да се справят с продажбите, с покупките и да управляват дейностите в склада. </a:t>
            </a:r>
            <a:endParaRPr lang="ru-RU" dirty="0" smtClean="0"/>
          </a:p>
          <a:p>
            <a:pPr>
              <a:spcBef>
                <a:spcPts val="600"/>
              </a:spcBef>
              <a:spcAft>
                <a:spcPts val="600"/>
              </a:spcAft>
            </a:pP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44</a:t>
            </a:fld>
            <a:endParaRPr lang="bg-BG"/>
          </a:p>
        </p:txBody>
      </p:sp>
    </p:spTree>
    <p:extLst>
      <p:ext uri="{BB962C8B-B14F-4D97-AF65-F5344CB8AC3E}">
        <p14:creationId xmlns:p14="http://schemas.microsoft.com/office/powerpoint/2010/main" val="32297469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a:xfrm>
            <a:off x="2195736" y="6013564"/>
            <a:ext cx="4536504" cy="723900"/>
          </a:xfrm>
        </p:spPr>
        <p:txBody>
          <a:bodyPr>
            <a:normAutofit/>
          </a:bodyPr>
          <a:lstStyle/>
          <a:p>
            <a:pPr marL="114300" indent="0">
              <a:buNone/>
            </a:pPr>
            <a:endParaRPr lang="ru-RU" sz="1800" b="1" dirty="0"/>
          </a:p>
          <a:p>
            <a:pPr marL="114300" indent="0">
              <a:spcBef>
                <a:spcPts val="600"/>
              </a:spcBef>
              <a:spcAft>
                <a:spcPts val="600"/>
              </a:spcAft>
              <a:buNone/>
            </a:pPr>
            <a:r>
              <a:rPr lang="ru-RU" sz="1800" dirty="0" smtClean="0"/>
              <a:t>Фигура 1. Текущата </a:t>
            </a:r>
            <a:r>
              <a:rPr lang="ru-RU" sz="1800" dirty="0"/>
              <a:t>организационна </a:t>
            </a:r>
            <a:r>
              <a:rPr lang="ru-RU" sz="1800" dirty="0" smtClean="0"/>
              <a:t>схема</a:t>
            </a:r>
            <a:endParaRPr lang="bg-BG" sz="1800" dirty="0"/>
          </a:p>
        </p:txBody>
      </p:sp>
      <p:sp>
        <p:nvSpPr>
          <p:cNvPr id="4" name="Slide Number Placeholder 3"/>
          <p:cNvSpPr>
            <a:spLocks noGrp="1"/>
          </p:cNvSpPr>
          <p:nvPr>
            <p:ph type="sldNum" sz="quarter" idx="12"/>
          </p:nvPr>
        </p:nvSpPr>
        <p:spPr/>
        <p:txBody>
          <a:bodyPr/>
          <a:lstStyle/>
          <a:p>
            <a:fld id="{290BB023-17E6-4E59-B8A8-78685070A6A4}" type="slidenum">
              <a:rPr lang="bg-BG" smtClean="0"/>
              <a:t>45</a:t>
            </a:fld>
            <a:endParaRPr lang="bg-BG"/>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7560840" cy="4728086"/>
          </a:xfrm>
          <a:prstGeom prst="rect">
            <a:avLst/>
          </a:prstGeom>
          <a:noFill/>
        </p:spPr>
      </p:pic>
      <p:sp>
        <p:nvSpPr>
          <p:cNvPr id="7" name="TextBox 6"/>
          <p:cNvSpPr txBox="1"/>
          <p:nvPr/>
        </p:nvSpPr>
        <p:spPr>
          <a:xfrm>
            <a:off x="719572" y="1432000"/>
            <a:ext cx="1512168" cy="369332"/>
          </a:xfrm>
          <a:prstGeom prst="rect">
            <a:avLst/>
          </a:prstGeom>
          <a:noFill/>
        </p:spPr>
        <p:txBody>
          <a:bodyPr wrap="square" rtlCol="0">
            <a:spAutoFit/>
          </a:bodyPr>
          <a:lstStyle/>
          <a:p>
            <a:r>
              <a:rPr lang="bg-BG" b="1" dirty="0"/>
              <a:t>Персонал</a:t>
            </a:r>
          </a:p>
        </p:txBody>
      </p:sp>
    </p:spTree>
    <p:extLst>
      <p:ext uri="{BB962C8B-B14F-4D97-AF65-F5344CB8AC3E}">
        <p14:creationId xmlns:p14="http://schemas.microsoft.com/office/powerpoint/2010/main" val="700668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a:t>
            </a:r>
            <a:endParaRPr lang="bg-BG" sz="3600" dirty="0"/>
          </a:p>
        </p:txBody>
      </p:sp>
      <p:sp>
        <p:nvSpPr>
          <p:cNvPr id="3" name="Content Placeholder 2"/>
          <p:cNvSpPr>
            <a:spLocks noGrp="1"/>
          </p:cNvSpPr>
          <p:nvPr>
            <p:ph idx="1"/>
          </p:nvPr>
        </p:nvSpPr>
        <p:spPr>
          <a:xfrm>
            <a:off x="457200" y="1600200"/>
            <a:ext cx="7620000" cy="2188840"/>
          </a:xfrm>
        </p:spPr>
        <p:txBody>
          <a:bodyPr>
            <a:normAutofit fontScale="92500" lnSpcReduction="20000"/>
          </a:bodyPr>
          <a:lstStyle/>
          <a:p>
            <a:pPr marL="114300" indent="0">
              <a:buNone/>
            </a:pPr>
            <a:r>
              <a:rPr lang="ru-RU" b="1" dirty="0"/>
              <a:t>Персонал</a:t>
            </a:r>
          </a:p>
          <a:p>
            <a:pPr>
              <a:spcBef>
                <a:spcPts val="600"/>
              </a:spcBef>
              <a:spcAft>
                <a:spcPts val="600"/>
              </a:spcAft>
            </a:pPr>
            <a:r>
              <a:rPr lang="ru-RU" dirty="0" smtClean="0"/>
              <a:t>С </a:t>
            </a:r>
            <a:r>
              <a:rPr lang="ru-RU" dirty="0"/>
              <a:t>увеличаване на членовете на персонала </a:t>
            </a:r>
            <a:r>
              <a:rPr lang="ru-RU" i="1" dirty="0"/>
              <a:t>координирането</a:t>
            </a:r>
            <a:r>
              <a:rPr lang="ru-RU" dirty="0"/>
              <a:t> на тяхната дейност става все по-важна задача. </a:t>
            </a:r>
            <a:endParaRPr lang="ru-RU" dirty="0" smtClean="0"/>
          </a:p>
          <a:p>
            <a:pPr>
              <a:spcBef>
                <a:spcPts val="600"/>
              </a:spcBef>
              <a:spcAft>
                <a:spcPts val="600"/>
              </a:spcAft>
            </a:pPr>
            <a:r>
              <a:rPr lang="ru-RU" dirty="0" smtClean="0"/>
              <a:t>В </a:t>
            </a:r>
            <a:r>
              <a:rPr lang="ru-RU" dirty="0"/>
              <a:t>началните години Джон знае точно какво се случва в цялата компания. С нарастването на компанията, става все по-трудно да е "в  час" с всички дейности на всеки член от персонала, както и с увеличаващите се клиенти и доставчици.</a:t>
            </a:r>
          </a:p>
          <a:p>
            <a:pPr>
              <a:spcBef>
                <a:spcPts val="600"/>
              </a:spcBef>
              <a:spcAft>
                <a:spcPts val="600"/>
              </a:spcAft>
            </a:pP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46</a:t>
            </a:fld>
            <a:endParaRPr lang="bg-BG"/>
          </a:p>
        </p:txBody>
      </p:sp>
    </p:spTree>
    <p:extLst>
      <p:ext uri="{BB962C8B-B14F-4D97-AF65-F5344CB8AC3E}">
        <p14:creationId xmlns:p14="http://schemas.microsoft.com/office/powerpoint/2010/main" val="10224901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600" dirty="0" smtClean="0"/>
              <a:t>3</a:t>
            </a:r>
            <a:r>
              <a:rPr lang="bg-BG" sz="3600" dirty="0"/>
              <a:t>. </a:t>
            </a:r>
            <a:r>
              <a:rPr lang="bg-BG" sz="3600" dirty="0" smtClean="0"/>
              <a:t>Пример - проблеми с ИС</a:t>
            </a:r>
            <a:endParaRPr lang="bg-BG" sz="3600" dirty="0"/>
          </a:p>
        </p:txBody>
      </p:sp>
      <p:sp>
        <p:nvSpPr>
          <p:cNvPr id="3" name="Content Placeholder 2"/>
          <p:cNvSpPr>
            <a:spLocks noGrp="1"/>
          </p:cNvSpPr>
          <p:nvPr>
            <p:ph idx="1"/>
          </p:nvPr>
        </p:nvSpPr>
        <p:spPr>
          <a:xfrm>
            <a:off x="457200" y="1600200"/>
            <a:ext cx="7620000" cy="4853136"/>
          </a:xfrm>
        </p:spPr>
        <p:txBody>
          <a:bodyPr>
            <a:normAutofit/>
          </a:bodyPr>
          <a:lstStyle/>
          <a:p>
            <a:pPr>
              <a:spcBef>
                <a:spcPts val="600"/>
              </a:spcBef>
              <a:spcAft>
                <a:spcPts val="600"/>
              </a:spcAft>
            </a:pPr>
            <a:r>
              <a:rPr lang="bg-BG" dirty="0" smtClean="0"/>
              <a:t>…</a:t>
            </a:r>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47</a:t>
            </a:fld>
            <a:endParaRPr lang="bg-BG"/>
          </a:p>
        </p:txBody>
      </p:sp>
    </p:spTree>
    <p:extLst>
      <p:ext uri="{BB962C8B-B14F-4D97-AF65-F5344CB8AC3E}">
        <p14:creationId xmlns:p14="http://schemas.microsoft.com/office/powerpoint/2010/main" val="225056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3200" dirty="0" smtClean="0"/>
              <a:t>1.1. </a:t>
            </a:r>
            <a:r>
              <a:rPr lang="bg-BG" sz="3200" i="1" u="sng" dirty="0" smtClean="0"/>
              <a:t>Етап </a:t>
            </a:r>
            <a:r>
              <a:rPr lang="bg-BG" sz="3200" i="1" u="sng" dirty="0"/>
              <a:t>1:</a:t>
            </a:r>
            <a:r>
              <a:rPr lang="bg-BG" sz="3200" i="1" dirty="0"/>
              <a:t> </a:t>
            </a:r>
            <a:r>
              <a:rPr lang="bg-BG" sz="3200" dirty="0"/>
              <a:t>Самостоятелни системи на компютри от голям клас (</a:t>
            </a:r>
            <a:r>
              <a:rPr lang="en-US" sz="3200" dirty="0"/>
              <a:t>mainframe</a:t>
            </a:r>
            <a:r>
              <a:rPr lang="bg-BG" sz="3200" dirty="0"/>
              <a:t>)</a:t>
            </a:r>
          </a:p>
        </p:txBody>
      </p:sp>
      <p:sp>
        <p:nvSpPr>
          <p:cNvPr id="3" name="Content Placeholder 2"/>
          <p:cNvSpPr>
            <a:spLocks noGrp="1"/>
          </p:cNvSpPr>
          <p:nvPr>
            <p:ph idx="1"/>
          </p:nvPr>
        </p:nvSpPr>
        <p:spPr/>
        <p:txBody>
          <a:bodyPr>
            <a:normAutofit/>
          </a:bodyPr>
          <a:lstStyle/>
          <a:p>
            <a:r>
              <a:rPr lang="bg-BG" dirty="0"/>
              <a:t>В началните години на ИС хардуерът </a:t>
            </a:r>
            <a:r>
              <a:rPr lang="bg-BG" dirty="0" smtClean="0"/>
              <a:t>е голяма </a:t>
            </a:r>
            <a:r>
              <a:rPr lang="bg-BG" dirty="0"/>
              <a:t>и много скъпа машина. </a:t>
            </a:r>
            <a:endParaRPr lang="bg-BG" dirty="0" smtClean="0"/>
          </a:p>
          <a:p>
            <a:r>
              <a:rPr lang="bg-BG" dirty="0" smtClean="0"/>
              <a:t>Софтуерът </a:t>
            </a:r>
            <a:r>
              <a:rPr lang="bg-BG" dirty="0"/>
              <a:t>включва специализирани </a:t>
            </a:r>
            <a:r>
              <a:rPr lang="bg-BG" b="1" dirty="0"/>
              <a:t>ОС</a:t>
            </a:r>
            <a:r>
              <a:rPr lang="bg-BG" dirty="0"/>
              <a:t>, необходими за управлението на хардуера и </a:t>
            </a:r>
            <a:r>
              <a:rPr lang="bg-BG" b="1" dirty="0"/>
              <a:t>специфични приложения</a:t>
            </a:r>
            <a:r>
              <a:rPr lang="bg-BG" dirty="0"/>
              <a:t>, които предоставят възможности за решаване на специфични задачи. </a:t>
            </a:r>
            <a:endParaRPr lang="bg-BG" dirty="0" smtClean="0"/>
          </a:p>
          <a:p>
            <a:r>
              <a:rPr lang="bg-BG" dirty="0" smtClean="0"/>
              <a:t>БД </a:t>
            </a:r>
            <a:r>
              <a:rPr lang="bg-BG" dirty="0"/>
              <a:t>се използват за складиране на данните, свързани с ИС. Управлението на ранните БД е </a:t>
            </a:r>
            <a:r>
              <a:rPr lang="bg-BG" dirty="0" smtClean="0"/>
              <a:t>било изключително </a:t>
            </a:r>
            <a:r>
              <a:rPr lang="bg-BG" dirty="0"/>
              <a:t>сложни и трудно. </a:t>
            </a:r>
            <a:endParaRPr lang="bg-BG" dirty="0" smtClean="0"/>
          </a:p>
          <a:p>
            <a:r>
              <a:rPr lang="bg-BG" dirty="0" smtClean="0"/>
              <a:t>Начинът </a:t>
            </a:r>
            <a:r>
              <a:rPr lang="bg-BG" dirty="0"/>
              <a:t>на взаимодействие между потребителите и системата е бил доста примитивен. Използвали са терминал, който е свързан физически с големия компютър, за да въвеждат команди в системата</a:t>
            </a:r>
            <a:r>
              <a:rPr lang="bg-BG" dirty="0" smtClean="0"/>
              <a:t>.</a:t>
            </a:r>
            <a:endParaRPr lang="bg-BG" dirty="0"/>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5</a:t>
            </a:fld>
            <a:endParaRPr lang="bg-BG" dirty="0"/>
          </a:p>
        </p:txBody>
      </p:sp>
    </p:spTree>
    <p:extLst>
      <p:ext uri="{BB962C8B-B14F-4D97-AF65-F5344CB8AC3E}">
        <p14:creationId xmlns:p14="http://schemas.microsoft.com/office/powerpoint/2010/main" val="2294906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bg-BG" dirty="0"/>
              <a:t>Един от основните недостатъци на тази архитектура </a:t>
            </a:r>
            <a:r>
              <a:rPr lang="bg-BG" dirty="0" smtClean="0"/>
              <a:t>(беше </a:t>
            </a:r>
            <a:r>
              <a:rPr lang="bg-BG" dirty="0"/>
              <a:t>нейната ограничена </a:t>
            </a:r>
            <a:r>
              <a:rPr lang="bg-BG" b="1" i="1" dirty="0" err="1"/>
              <a:t>мащабируемост</a:t>
            </a:r>
            <a:r>
              <a:rPr lang="bg-BG" dirty="0"/>
              <a:t>. </a:t>
            </a:r>
            <a:endParaRPr lang="bg-BG" dirty="0" smtClean="0"/>
          </a:p>
          <a:p>
            <a:r>
              <a:rPr lang="bg-BG" u="sng" dirty="0" err="1" smtClean="0"/>
              <a:t>Мащабируемостта</a:t>
            </a:r>
            <a:r>
              <a:rPr lang="bg-BG" u="sng" dirty="0" smtClean="0"/>
              <a:t> </a:t>
            </a:r>
            <a:r>
              <a:rPr lang="bg-BG" u="sng" dirty="0"/>
              <a:t>е концепция, свързана с броя на потребителите или обема на операциите, които една комбинация хардуер-софтуер може да </a:t>
            </a:r>
            <a:r>
              <a:rPr lang="bg-BG" u="sng" dirty="0" smtClean="0"/>
              <a:t>управлява.</a:t>
            </a:r>
          </a:p>
          <a:p>
            <a:r>
              <a:rPr lang="bg-BG" dirty="0"/>
              <a:t>В </a:t>
            </a:r>
            <a:r>
              <a:rPr lang="bg-BG" dirty="0" err="1"/>
              <a:t>мейнфрейм</a:t>
            </a:r>
            <a:r>
              <a:rPr lang="bg-BG" dirty="0"/>
              <a:t> архитектурата </a:t>
            </a:r>
            <a:r>
              <a:rPr lang="bg-BG" dirty="0" err="1"/>
              <a:t>мащабируемостта</a:t>
            </a:r>
            <a:r>
              <a:rPr lang="bg-BG" dirty="0"/>
              <a:t> беше много ниска, което означава, че само шепа служители могат да използват системата във всеки един момент. </a:t>
            </a:r>
            <a:endParaRPr lang="bg-BG" dirty="0" smtClean="0"/>
          </a:p>
          <a:p>
            <a:r>
              <a:rPr lang="bg-BG" dirty="0" smtClean="0"/>
              <a:t>Клиентските </a:t>
            </a:r>
            <a:r>
              <a:rPr lang="bg-BG" dirty="0"/>
              <a:t>приложения, ОС и БД се съдържаха в едно хардуерно устройство. Тази уредба прави </a:t>
            </a:r>
            <a:r>
              <a:rPr lang="bg-BG" dirty="0" err="1"/>
              <a:t>мащабируемостта</a:t>
            </a:r>
            <a:r>
              <a:rPr lang="bg-BG" dirty="0"/>
              <a:t> </a:t>
            </a:r>
            <a:r>
              <a:rPr lang="bg-BG" b="1" i="1" dirty="0"/>
              <a:t>много скъпа</a:t>
            </a:r>
            <a:r>
              <a:rPr lang="bg-BG" dirty="0"/>
              <a:t>, заради високата цена на Голямата машина. По тази причина компаниите трябва да ограничат както възможностите, така и броя на потребителите за всяка система</a:t>
            </a:r>
          </a:p>
        </p:txBody>
      </p:sp>
      <p:sp>
        <p:nvSpPr>
          <p:cNvPr id="4" name="Slide Number Placeholder 3"/>
          <p:cNvSpPr>
            <a:spLocks noGrp="1"/>
          </p:cNvSpPr>
          <p:nvPr>
            <p:ph type="sldNum" sz="quarter" idx="12"/>
          </p:nvPr>
        </p:nvSpPr>
        <p:spPr/>
        <p:txBody>
          <a:bodyPr/>
          <a:lstStyle/>
          <a:p>
            <a:fld id="{290BB023-17E6-4E59-B8A8-78685070A6A4}" type="slidenum">
              <a:rPr lang="bg-BG" smtClean="0"/>
              <a:t>6</a:t>
            </a:fld>
            <a:endParaRPr lang="bg-BG"/>
          </a:p>
        </p:txBody>
      </p:sp>
      <p:sp>
        <p:nvSpPr>
          <p:cNvPr id="5" name="Title 1"/>
          <p:cNvSpPr txBox="1">
            <a:spLocks/>
          </p:cNvSpPr>
          <p:nvPr/>
        </p:nvSpPr>
        <p:spPr>
          <a:xfrm>
            <a:off x="683568" y="332656"/>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bg-BG" sz="3200" dirty="0" smtClean="0"/>
              <a:t>1.1. </a:t>
            </a:r>
            <a:r>
              <a:rPr lang="bg-BG" sz="3200" i="1" u="sng" dirty="0" smtClean="0"/>
              <a:t>Етап 1:</a:t>
            </a:r>
            <a:r>
              <a:rPr lang="bg-BG" sz="3200" i="1" dirty="0" smtClean="0"/>
              <a:t> </a:t>
            </a:r>
            <a:r>
              <a:rPr lang="bg-BG" sz="3200" dirty="0" smtClean="0"/>
              <a:t>Самостоятелни системи на компютри от голям клас (</a:t>
            </a:r>
            <a:r>
              <a:rPr lang="en-US" sz="3200" dirty="0" smtClean="0"/>
              <a:t>mainframe</a:t>
            </a:r>
            <a:r>
              <a:rPr lang="bg-BG" sz="3200" dirty="0" smtClean="0"/>
              <a:t>)</a:t>
            </a:r>
            <a:endParaRPr lang="bg-BG" sz="3200" dirty="0"/>
          </a:p>
        </p:txBody>
      </p:sp>
    </p:spTree>
    <p:extLst>
      <p:ext uri="{BB962C8B-B14F-4D97-AF65-F5344CB8AC3E}">
        <p14:creationId xmlns:p14="http://schemas.microsoft.com/office/powerpoint/2010/main" val="322205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Друг недостатък на ранните ИС беше </a:t>
            </a:r>
            <a:r>
              <a:rPr lang="bg-BG" i="1" dirty="0"/>
              <a:t>индивидуалния дизайн</a:t>
            </a:r>
            <a:r>
              <a:rPr lang="bg-BG" dirty="0"/>
              <a:t> </a:t>
            </a:r>
            <a:r>
              <a:rPr lang="bg-BG" dirty="0" smtClean="0"/>
              <a:t>, </a:t>
            </a:r>
            <a:r>
              <a:rPr lang="bg-BG" dirty="0"/>
              <a:t>което означава, че са били проектирани, за да посрещнат специфичните нужди на конкретни фирми. </a:t>
            </a:r>
            <a:endParaRPr lang="bg-BG" dirty="0" smtClean="0"/>
          </a:p>
          <a:p>
            <a:r>
              <a:rPr lang="bg-BG" dirty="0" smtClean="0"/>
              <a:t>Не </a:t>
            </a:r>
            <a:r>
              <a:rPr lang="bg-BG" dirty="0"/>
              <a:t>могат лесно да се използват от други компании. Изграждането на индивидуални системи е по-скъпо от използването на съществуваща система и повечето МСП не могат да си позволят такива разходи. Това е друга причина, поради която само големите компании са използвали ИС.</a:t>
            </a:r>
          </a:p>
        </p:txBody>
      </p:sp>
      <p:sp>
        <p:nvSpPr>
          <p:cNvPr id="4" name="Slide Number Placeholder 3"/>
          <p:cNvSpPr>
            <a:spLocks noGrp="1"/>
          </p:cNvSpPr>
          <p:nvPr>
            <p:ph type="sldNum" sz="quarter" idx="12"/>
          </p:nvPr>
        </p:nvSpPr>
        <p:spPr/>
        <p:txBody>
          <a:bodyPr/>
          <a:lstStyle/>
          <a:p>
            <a:fld id="{290BB023-17E6-4E59-B8A8-78685070A6A4}" type="slidenum">
              <a:rPr lang="bg-BG" smtClean="0"/>
              <a:t>7</a:t>
            </a:fld>
            <a:endParaRPr lang="bg-BG"/>
          </a:p>
        </p:txBody>
      </p:sp>
      <p:sp>
        <p:nvSpPr>
          <p:cNvPr id="6" name="Title 1"/>
          <p:cNvSpPr txBox="1">
            <a:spLocks/>
          </p:cNvSpPr>
          <p:nvPr/>
        </p:nvSpPr>
        <p:spPr>
          <a:xfrm>
            <a:off x="609600" y="4270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bg-BG" sz="3200" smtClean="0"/>
              <a:t>1.1. </a:t>
            </a:r>
            <a:r>
              <a:rPr lang="bg-BG" sz="3200" i="1" u="sng" smtClean="0"/>
              <a:t>Етап 1:</a:t>
            </a:r>
            <a:r>
              <a:rPr lang="bg-BG" sz="3200" i="1" smtClean="0"/>
              <a:t> </a:t>
            </a:r>
            <a:r>
              <a:rPr lang="bg-BG" sz="3200" smtClean="0"/>
              <a:t>Самостоятелни системи на компютри от голям клас (</a:t>
            </a:r>
            <a:r>
              <a:rPr lang="en-US" sz="3200" smtClean="0"/>
              <a:t>mainframe</a:t>
            </a:r>
            <a:r>
              <a:rPr lang="bg-BG" sz="3200" smtClean="0"/>
              <a:t>)</a:t>
            </a:r>
            <a:endParaRPr lang="bg-BG" sz="3200" dirty="0"/>
          </a:p>
        </p:txBody>
      </p:sp>
    </p:spTree>
    <p:extLst>
      <p:ext uri="{BB962C8B-B14F-4D97-AF65-F5344CB8AC3E}">
        <p14:creationId xmlns:p14="http://schemas.microsoft.com/office/powerpoint/2010/main" val="1778235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7620000" cy="5060032"/>
          </a:xfrm>
        </p:spPr>
        <p:txBody>
          <a:bodyPr>
            <a:normAutofit fontScale="92500" lnSpcReduction="10000"/>
          </a:bodyPr>
          <a:lstStyle/>
          <a:p>
            <a:r>
              <a:rPr lang="bg-BG" dirty="0"/>
              <a:t>През 70-те г. на </a:t>
            </a:r>
            <a:r>
              <a:rPr lang="en-US" dirty="0"/>
              <a:t>XX</a:t>
            </a:r>
            <a:r>
              <a:rPr lang="bg-BG" dirty="0"/>
              <a:t> в софтуерните фирми започват да развиват </a:t>
            </a:r>
            <a:r>
              <a:rPr lang="bg-BG" b="1" dirty="0"/>
              <a:t>софтуерни пакети</a:t>
            </a:r>
            <a:r>
              <a:rPr lang="bg-BG" dirty="0"/>
              <a:t>. За разлика от приложенията, създадени за нуждите на конкретна фирма, софтуерните пакети са тип софтуер, който може да се използва от множество </a:t>
            </a:r>
            <a:r>
              <a:rPr lang="bg-BG" dirty="0" smtClean="0"/>
              <a:t>компании. Въпреки </a:t>
            </a:r>
            <a:r>
              <a:rPr lang="bg-BG" dirty="0"/>
              <a:t>това </a:t>
            </a:r>
            <a:r>
              <a:rPr lang="bg-BG" dirty="0" smtClean="0"/>
              <a:t>са </a:t>
            </a:r>
            <a:r>
              <a:rPr lang="bg-BG" dirty="0"/>
              <a:t>много скъпи и ИС остават във възможностите на големите фирми. </a:t>
            </a:r>
            <a:endParaRPr lang="bg-BG" dirty="0" smtClean="0"/>
          </a:p>
          <a:p>
            <a:r>
              <a:rPr lang="bg-BG" dirty="0" smtClean="0"/>
              <a:t>Някои </a:t>
            </a:r>
            <a:r>
              <a:rPr lang="bg-BG" dirty="0"/>
              <a:t>технологични постижения от 80-те и 90-те г. на </a:t>
            </a:r>
            <a:r>
              <a:rPr lang="en-US" dirty="0"/>
              <a:t>XX</a:t>
            </a:r>
            <a:r>
              <a:rPr lang="bg-BG" dirty="0"/>
              <a:t> в доведоха до нарастване използването на ИС. </a:t>
            </a:r>
            <a:endParaRPr lang="bg-BG" dirty="0" smtClean="0"/>
          </a:p>
          <a:p>
            <a:r>
              <a:rPr lang="bg-BG" dirty="0" smtClean="0"/>
              <a:t>Да </a:t>
            </a:r>
            <a:r>
              <a:rPr lang="bg-BG" dirty="0"/>
              <a:t>започнем с това, че хардуерът и софтуерът продължават да се развиват, и стават по-ефективни и способни и съвременно по-евтини. </a:t>
            </a:r>
            <a:endParaRPr lang="bg-BG" dirty="0" smtClean="0"/>
          </a:p>
          <a:p>
            <a:pPr lvl="1"/>
            <a:r>
              <a:rPr lang="bg-BG" dirty="0" smtClean="0"/>
              <a:t>Например</a:t>
            </a:r>
            <a:r>
              <a:rPr lang="bg-BG" dirty="0"/>
              <a:t>, по-напреднали ОС като </a:t>
            </a:r>
            <a:r>
              <a:rPr lang="en-US" dirty="0"/>
              <a:t>UNIX</a:t>
            </a:r>
            <a:r>
              <a:rPr lang="bg-BG" dirty="0"/>
              <a:t> направиха по-лесно управлението на хардуера, а релационните БД, като </a:t>
            </a:r>
            <a:r>
              <a:rPr lang="en-US" dirty="0"/>
              <a:t>Informix</a:t>
            </a:r>
            <a:r>
              <a:rPr lang="bg-BG" dirty="0"/>
              <a:t> опростиха складирането и достъпа до данните. </a:t>
            </a:r>
            <a:endParaRPr lang="bg-BG" dirty="0" smtClean="0"/>
          </a:p>
          <a:p>
            <a:pPr lvl="1"/>
            <a:r>
              <a:rPr lang="bg-BG" dirty="0" smtClean="0"/>
              <a:t>Друго </a:t>
            </a:r>
            <a:r>
              <a:rPr lang="bg-BG" dirty="0"/>
              <a:t>важно откритие беше появата на мрежовите технологии. Компаниите, които са свързани към </a:t>
            </a:r>
            <a:r>
              <a:rPr lang="bg-BG" i="1" dirty="0"/>
              <a:t>мрежи</a:t>
            </a:r>
            <a:r>
              <a:rPr lang="bg-BG" dirty="0"/>
              <a:t> могат да ползват ИС дистанционно, вместо физически да инсталирате система. </a:t>
            </a:r>
          </a:p>
          <a:p>
            <a:endParaRPr lang="bg-BG" dirty="0"/>
          </a:p>
        </p:txBody>
      </p:sp>
      <p:sp>
        <p:nvSpPr>
          <p:cNvPr id="4" name="Slide Number Placeholder 3"/>
          <p:cNvSpPr>
            <a:spLocks noGrp="1"/>
          </p:cNvSpPr>
          <p:nvPr>
            <p:ph type="sldNum" sz="quarter" idx="12"/>
          </p:nvPr>
        </p:nvSpPr>
        <p:spPr/>
        <p:txBody>
          <a:bodyPr/>
          <a:lstStyle/>
          <a:p>
            <a:fld id="{290BB023-17E6-4E59-B8A8-78685070A6A4}" type="slidenum">
              <a:rPr lang="bg-BG" smtClean="0"/>
              <a:t>8</a:t>
            </a:fld>
            <a:endParaRPr lang="bg-BG"/>
          </a:p>
        </p:txBody>
      </p:sp>
      <p:sp>
        <p:nvSpPr>
          <p:cNvPr id="6" name="Title 1"/>
          <p:cNvSpPr>
            <a:spLocks noGrp="1"/>
          </p:cNvSpPr>
          <p:nvPr>
            <p:ph type="title"/>
          </p:nvPr>
        </p:nvSpPr>
        <p:spPr>
          <a:xfrm>
            <a:off x="457200" y="274638"/>
            <a:ext cx="7620000" cy="1143000"/>
          </a:xfrm>
        </p:spPr>
        <p:txBody>
          <a:bodyPr/>
          <a:lstStyle/>
          <a:p>
            <a:r>
              <a:rPr lang="bg-BG" sz="3200" dirty="0" smtClean="0"/>
              <a:t>1.1. </a:t>
            </a:r>
            <a:r>
              <a:rPr lang="bg-BG" sz="3200" i="1" u="sng" dirty="0" smtClean="0"/>
              <a:t>Етап </a:t>
            </a:r>
            <a:r>
              <a:rPr lang="bg-BG" sz="3200" i="1" u="sng" dirty="0"/>
              <a:t>1:</a:t>
            </a:r>
            <a:r>
              <a:rPr lang="bg-BG" sz="3200" i="1" dirty="0"/>
              <a:t> </a:t>
            </a:r>
            <a:r>
              <a:rPr lang="bg-BG" sz="3200" dirty="0"/>
              <a:t>Самостоятелни системи на компютри от голям клас (</a:t>
            </a:r>
            <a:r>
              <a:rPr lang="en-US" sz="3200" dirty="0"/>
              <a:t>mainframe</a:t>
            </a:r>
            <a:r>
              <a:rPr lang="bg-BG" sz="3200" dirty="0"/>
              <a:t>)</a:t>
            </a:r>
          </a:p>
        </p:txBody>
      </p:sp>
    </p:spTree>
    <p:extLst>
      <p:ext uri="{BB962C8B-B14F-4D97-AF65-F5344CB8AC3E}">
        <p14:creationId xmlns:p14="http://schemas.microsoft.com/office/powerpoint/2010/main" val="2353067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2816"/>
            <a:ext cx="7620000" cy="4627984"/>
          </a:xfrm>
        </p:spPr>
        <p:txBody>
          <a:bodyPr>
            <a:normAutofit/>
          </a:bodyPr>
          <a:lstStyle/>
          <a:p>
            <a:pPr lvl="1"/>
            <a:r>
              <a:rPr lang="bg-BG" dirty="0"/>
              <a:t>В крайна сметка обаче, появата на </a:t>
            </a:r>
            <a:r>
              <a:rPr lang="bg-BG" b="1" dirty="0" err="1"/>
              <a:t>трислийна</a:t>
            </a:r>
            <a:r>
              <a:rPr lang="bg-BG" b="1" dirty="0"/>
              <a:t> клиент-сървър</a:t>
            </a:r>
            <a:r>
              <a:rPr lang="bg-BG" dirty="0"/>
              <a:t> архитектура доведе до експлозивния бум в използването на ИС.</a:t>
            </a:r>
          </a:p>
        </p:txBody>
      </p:sp>
      <p:sp>
        <p:nvSpPr>
          <p:cNvPr id="4" name="Slide Number Placeholder 3"/>
          <p:cNvSpPr>
            <a:spLocks noGrp="1"/>
          </p:cNvSpPr>
          <p:nvPr>
            <p:ph type="sldNum" sz="quarter" idx="12"/>
          </p:nvPr>
        </p:nvSpPr>
        <p:spPr/>
        <p:txBody>
          <a:bodyPr/>
          <a:lstStyle/>
          <a:p>
            <a:fld id="{290BB023-17E6-4E59-B8A8-78685070A6A4}" type="slidenum">
              <a:rPr lang="bg-BG" smtClean="0"/>
              <a:t>9</a:t>
            </a:fld>
            <a:endParaRPr lang="bg-BG"/>
          </a:p>
        </p:txBody>
      </p:sp>
      <p:sp>
        <p:nvSpPr>
          <p:cNvPr id="6" name="Title 1"/>
          <p:cNvSpPr>
            <a:spLocks noGrp="1"/>
          </p:cNvSpPr>
          <p:nvPr>
            <p:ph type="title"/>
          </p:nvPr>
        </p:nvSpPr>
        <p:spPr>
          <a:xfrm>
            <a:off x="457200" y="274638"/>
            <a:ext cx="7620000" cy="1143000"/>
          </a:xfrm>
        </p:spPr>
        <p:txBody>
          <a:bodyPr/>
          <a:lstStyle/>
          <a:p>
            <a:r>
              <a:rPr lang="bg-BG" sz="3200" dirty="0" smtClean="0"/>
              <a:t>1.1. </a:t>
            </a:r>
            <a:r>
              <a:rPr lang="bg-BG" sz="3200" i="1" u="sng" dirty="0" smtClean="0"/>
              <a:t>Етап </a:t>
            </a:r>
            <a:r>
              <a:rPr lang="bg-BG" sz="3200" i="1" u="sng" dirty="0"/>
              <a:t>1:</a:t>
            </a:r>
            <a:r>
              <a:rPr lang="bg-BG" sz="3200" i="1" dirty="0"/>
              <a:t> </a:t>
            </a:r>
            <a:r>
              <a:rPr lang="bg-BG" sz="3200" dirty="0"/>
              <a:t>Самостоятелни системи на компютри от голям клас (</a:t>
            </a:r>
            <a:r>
              <a:rPr lang="en-US" sz="3200" dirty="0"/>
              <a:t>mainframe</a:t>
            </a:r>
            <a:r>
              <a:rPr lang="bg-BG" sz="3200" dirty="0"/>
              <a:t>)</a:t>
            </a:r>
          </a:p>
        </p:txBody>
      </p:sp>
    </p:spTree>
    <p:extLst>
      <p:ext uri="{BB962C8B-B14F-4D97-AF65-F5344CB8AC3E}">
        <p14:creationId xmlns:p14="http://schemas.microsoft.com/office/powerpoint/2010/main" val="3412193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465</TotalTime>
  <Words>4606</Words>
  <Application>Microsoft Office PowerPoint</Application>
  <PresentationFormat>On-screen Show (4:3)</PresentationFormat>
  <Paragraphs>405</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PMingLiU</vt:lpstr>
      <vt:lpstr>Arial</vt:lpstr>
      <vt:lpstr>Calibri</vt:lpstr>
      <vt:lpstr>Cambria</vt:lpstr>
      <vt:lpstr>Times New Roman</vt:lpstr>
      <vt:lpstr>Wingdings</vt:lpstr>
      <vt:lpstr>Adjacency</vt:lpstr>
      <vt:lpstr>Информационните системи на предприятието</vt:lpstr>
      <vt:lpstr>ИС на предприятието</vt:lpstr>
      <vt:lpstr>ИС на предприятието</vt:lpstr>
      <vt:lpstr>1. ИС на предприятието</vt:lpstr>
      <vt:lpstr>1.1. Етап 1: Самостоятелни системи на компютри от голям клас (mainframe)</vt:lpstr>
      <vt:lpstr>PowerPoint Presentation</vt:lpstr>
      <vt:lpstr>PowerPoint Presentation</vt:lpstr>
      <vt:lpstr>1.1. Етап 1: Самостоятелни системи на компютри от голям клас (mainframe)</vt:lpstr>
      <vt:lpstr>1.1. Етап 1: Самостоятелни системи на компютри от голям клас (mainframe)</vt:lpstr>
      <vt:lpstr>1.2. Етап 2: Клиент-сървър архитектура</vt:lpstr>
      <vt:lpstr>1.2. Етап 2: Клиент-сървър архитектура</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1.3. Етап 3: Архитектура, ориентирана на услуги (SOA)</vt:lpstr>
      <vt:lpstr>1.4. Видове ИС в предприятието</vt:lpstr>
      <vt:lpstr>1.4. Видове ИС в предприятието</vt:lpstr>
      <vt:lpstr>1.4. Видове ИС в предприятието</vt:lpstr>
      <vt:lpstr>1.4. Видове ИС в предприятието</vt:lpstr>
      <vt:lpstr>1.4. Видове ИС в предприятието</vt:lpstr>
      <vt:lpstr>1.4. Видове ИС в предприятието</vt:lpstr>
      <vt:lpstr>1.4. Видове ИС в предприятието</vt:lpstr>
      <vt:lpstr>Видове ИС в предприятието</vt:lpstr>
      <vt:lpstr>ИС на предприятието</vt:lpstr>
      <vt:lpstr>2. Видове данни в ИС</vt:lpstr>
      <vt:lpstr>2. Видове данни в ИС</vt:lpstr>
      <vt:lpstr>2.1. Транзакционни данни</vt:lpstr>
      <vt:lpstr>2.2. Основни данни (Master data) </vt:lpstr>
      <vt:lpstr>2.2. Основни данни (Master data) </vt:lpstr>
      <vt:lpstr>2.3. Организационни данни </vt:lpstr>
      <vt:lpstr>2.3. Организационни данни </vt:lpstr>
      <vt:lpstr>ИС на предприятието</vt:lpstr>
      <vt:lpstr>3. Пример</vt:lpstr>
      <vt:lpstr>3. Пример</vt:lpstr>
      <vt:lpstr>3. Пример</vt:lpstr>
      <vt:lpstr>3. Пример</vt:lpstr>
      <vt:lpstr>3. Пример</vt:lpstr>
      <vt:lpstr>3. Пример</vt:lpstr>
      <vt:lpstr>3. Пример</vt:lpstr>
      <vt:lpstr>3. Пример - проблеми с ИС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Информационните системи на предприятието</dc:title>
  <dc:creator>User</dc:creator>
  <cp:lastModifiedBy>Petia Emilova</cp:lastModifiedBy>
  <cp:revision>64</cp:revision>
  <dcterms:created xsi:type="dcterms:W3CDTF">2012-03-30T09:58:14Z</dcterms:created>
  <dcterms:modified xsi:type="dcterms:W3CDTF">2014-03-12T14:55:12Z</dcterms:modified>
</cp:coreProperties>
</file>