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AABE5A3-1720-4B07-9ABE-E81A5C04CED3}" type="slidenum">
              <a:rPr lang="bg-BG" smtClean="0"/>
              <a:t>‹#›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9B2D7B-016F-4D00-8ED1-EE1B8FD202B6}" type="datetimeFigureOut">
              <a:rPr lang="bg-BG" smtClean="0"/>
              <a:t>22.3.2012 г.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Критерии за избор на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BPM </a:t>
            </a:r>
            <a:r>
              <a:rPr lang="bg-BG" dirty="0" smtClean="0"/>
              <a:t>система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47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Петте най-важни стъпки в избора на </a:t>
            </a:r>
            <a:r>
              <a:rPr lang="en-US" dirty="0" smtClean="0"/>
              <a:t>BPM </a:t>
            </a:r>
            <a:r>
              <a:rPr lang="bg-BG" dirty="0" smtClean="0"/>
              <a:t>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sz="4000" b="1" dirty="0" smtClean="0"/>
              <a:t>1. Определяне обхвата на системата</a:t>
            </a:r>
          </a:p>
          <a:p>
            <a:pPr marL="514350" indent="-514350">
              <a:buFont typeface="+mj-lt"/>
              <a:buAutoNum type="arabicPeriod"/>
            </a:pPr>
            <a:endParaRPr lang="bg-BG" sz="1100" b="1" dirty="0" smtClean="0"/>
          </a:p>
          <a:p>
            <a:pPr marL="0" indent="0">
              <a:buNone/>
            </a:pPr>
            <a:r>
              <a:rPr lang="bg-BG" sz="3100" b="1" i="1" u="sng" dirty="0" smtClean="0"/>
              <a:t>Въпроси:</a:t>
            </a:r>
          </a:p>
          <a:p>
            <a:r>
              <a:rPr lang="bg-BG" sz="3400" b="1" dirty="0" smtClean="0"/>
              <a:t>Кои са най-важните процеси?</a:t>
            </a:r>
          </a:p>
          <a:p>
            <a:r>
              <a:rPr lang="bg-BG" sz="3400" b="1" dirty="0" smtClean="0"/>
              <a:t>Колко от тях са свързани с хора и колко със системи?</a:t>
            </a:r>
          </a:p>
          <a:p>
            <a:r>
              <a:rPr lang="bg-BG" sz="3400" b="1" dirty="0" smtClean="0"/>
              <a:t>Какви са изискванията за </a:t>
            </a:r>
            <a:r>
              <a:rPr lang="bg-BG" sz="3400" b="1" dirty="0" err="1" smtClean="0"/>
              <a:t>мащабируемост</a:t>
            </a:r>
            <a:r>
              <a:rPr lang="bg-BG" sz="3400" b="1" dirty="0" smtClean="0"/>
              <a:t> по отношение на броя на процесите, локализациите и географските възможности?</a:t>
            </a:r>
          </a:p>
          <a:p>
            <a:r>
              <a:rPr lang="bg-BG" sz="3400" b="1" dirty="0" smtClean="0"/>
              <a:t>Колко сложна е съществуващата инфраструктура и предвиждали тя сервизно ориентирана архитектура (</a:t>
            </a:r>
            <a:r>
              <a:rPr lang="en-US" sz="3400" b="1" dirty="0" smtClean="0"/>
              <a:t>SOA)?</a:t>
            </a:r>
          </a:p>
          <a:p>
            <a:r>
              <a:rPr lang="bg-BG" sz="3400" b="1" dirty="0" smtClean="0"/>
              <a:t>Какви процеси са необходими в краткосрочен и в дългосрочен план?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05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Петте най-важни стъпки в избора на </a:t>
            </a:r>
            <a:r>
              <a:rPr lang="en-US" dirty="0" smtClean="0"/>
              <a:t>BPM </a:t>
            </a:r>
            <a:r>
              <a:rPr lang="bg-BG" dirty="0" smtClean="0"/>
              <a:t>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b="1" dirty="0" smtClean="0"/>
              <a:t>2. Дефиниране на най-важните (</a:t>
            </a:r>
            <a:r>
              <a:rPr lang="bg-BG" sz="2800" b="1" u="sng" dirty="0" smtClean="0"/>
              <a:t>основните</a:t>
            </a:r>
            <a:r>
              <a:rPr lang="bg-BG" sz="2800" b="1" dirty="0" smtClean="0"/>
              <a:t>) за конкретния бизнес характеристики на </a:t>
            </a:r>
            <a:r>
              <a:rPr lang="en-US" sz="2800" b="1" dirty="0" smtClean="0"/>
              <a:t>BPM</a:t>
            </a:r>
            <a:r>
              <a:rPr lang="bg-BG" sz="2800" b="1" dirty="0" smtClean="0"/>
              <a:t> системата и определяне на евентуални </a:t>
            </a:r>
            <a:r>
              <a:rPr lang="bg-BG" sz="2800" b="1" u="sng" dirty="0" smtClean="0"/>
              <a:t>допълнителни</a:t>
            </a:r>
            <a:r>
              <a:rPr lang="bg-BG" sz="2800" b="1" dirty="0" smtClean="0"/>
              <a:t> функции </a:t>
            </a:r>
          </a:p>
          <a:p>
            <a:pPr marL="514350" indent="-514350">
              <a:buFont typeface="+mj-lt"/>
              <a:buAutoNum type="arabicPeriod"/>
            </a:pPr>
            <a:endParaRPr lang="bg-BG" sz="1100" b="1" dirty="0" smtClean="0"/>
          </a:p>
          <a:p>
            <a:pPr marL="0" indent="0">
              <a:buNone/>
            </a:pPr>
            <a:r>
              <a:rPr lang="bg-BG" sz="2400" b="1" i="1" u="sng" dirty="0" smtClean="0"/>
              <a:t>Въпроси:</a:t>
            </a:r>
          </a:p>
          <a:p>
            <a:r>
              <a:rPr lang="en-US" sz="2400" b="1" dirty="0" smtClean="0"/>
              <a:t>BPM</a:t>
            </a:r>
            <a:r>
              <a:rPr lang="bg-BG" sz="2400" b="1" dirty="0" smtClean="0"/>
              <a:t> системата трябва да е насочена към процесите, базирани на служителите и съществуващите системи</a:t>
            </a:r>
          </a:p>
          <a:p>
            <a:r>
              <a:rPr lang="bg-BG" sz="2400" b="1" dirty="0" smtClean="0"/>
              <a:t>Разглеждане на допълнителните възможности (функции), предлагани от </a:t>
            </a:r>
            <a:r>
              <a:rPr lang="en-US" sz="2400" b="1" dirty="0" smtClean="0"/>
              <a:t>BPM</a:t>
            </a:r>
            <a:r>
              <a:rPr lang="bg-BG" sz="2400" b="1" dirty="0" smtClean="0"/>
              <a:t> системите  и обсъждане на тяхното използване в близко време </a:t>
            </a:r>
            <a:endParaRPr lang="bg-BG" sz="2400" dirty="0" smtClean="0"/>
          </a:p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0549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Петте най-важни стъпки в избора на </a:t>
            </a:r>
            <a:r>
              <a:rPr lang="en-US" dirty="0" smtClean="0"/>
              <a:t>BPM </a:t>
            </a:r>
            <a:r>
              <a:rPr lang="bg-BG" dirty="0" smtClean="0"/>
              <a:t>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b="1" dirty="0" smtClean="0"/>
              <a:t>3. Документиране на изискванията към </a:t>
            </a:r>
            <a:r>
              <a:rPr lang="en-US" sz="2800" b="1" dirty="0" smtClean="0"/>
              <a:t>BPM</a:t>
            </a:r>
            <a:r>
              <a:rPr lang="bg-BG" sz="2800" b="1" dirty="0" smtClean="0"/>
              <a:t> системата и подреждане на приоритетите</a:t>
            </a:r>
            <a:endParaRPr lang="bg-BG" sz="2800" b="1" dirty="0" smtClean="0"/>
          </a:p>
          <a:p>
            <a:pPr marL="514350" indent="-514350">
              <a:buFont typeface="+mj-lt"/>
              <a:buAutoNum type="arabicPeriod"/>
            </a:pPr>
            <a:endParaRPr lang="bg-BG" sz="1100" b="1" dirty="0" smtClean="0"/>
          </a:p>
          <a:p>
            <a:pPr marL="0" indent="0">
              <a:buNone/>
            </a:pPr>
            <a:r>
              <a:rPr lang="bg-BG" sz="2400" b="1" i="1" u="sng" dirty="0" smtClean="0"/>
              <a:t>Въпроси:</a:t>
            </a:r>
          </a:p>
          <a:p>
            <a:r>
              <a:rPr lang="bg-BG" sz="2400" b="1" dirty="0" smtClean="0"/>
              <a:t>Подготвяне на документи, описващи критериите за оценка на алтернативни решения</a:t>
            </a:r>
          </a:p>
          <a:p>
            <a:r>
              <a:rPr lang="bg-BG" sz="2400" b="1" dirty="0" smtClean="0"/>
              <a:t>Систематизиране на изискванията </a:t>
            </a:r>
          </a:p>
          <a:p>
            <a:pPr lvl="1"/>
            <a:r>
              <a:rPr lang="bg-BG" sz="2000" b="1" dirty="0" smtClean="0"/>
              <a:t>За продукта</a:t>
            </a:r>
          </a:p>
          <a:p>
            <a:pPr lvl="1"/>
            <a:r>
              <a:rPr lang="bg-BG" sz="2000" b="1" dirty="0" smtClean="0"/>
              <a:t>За напредъка, който компанията трябва да постигне</a:t>
            </a:r>
          </a:p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7761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Петте най-важни стъпки в избора на </a:t>
            </a:r>
            <a:r>
              <a:rPr lang="en-US" dirty="0" smtClean="0"/>
              <a:t>BPM </a:t>
            </a:r>
            <a:r>
              <a:rPr lang="bg-BG" dirty="0" smtClean="0"/>
              <a:t>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800" b="1" dirty="0" smtClean="0"/>
              <a:t>4. Изготвяне на списък на доставчиците</a:t>
            </a:r>
          </a:p>
          <a:p>
            <a:pPr marL="514350" indent="-514350">
              <a:buFont typeface="+mj-lt"/>
              <a:buAutoNum type="arabicPeriod"/>
            </a:pPr>
            <a:endParaRPr lang="bg-BG" sz="1100" b="1" dirty="0" smtClean="0"/>
          </a:p>
          <a:p>
            <a:pPr marL="0" indent="0">
              <a:buNone/>
            </a:pPr>
            <a:r>
              <a:rPr lang="bg-BG" sz="2400" b="1" i="1" u="sng" dirty="0" smtClean="0"/>
              <a:t>Въпроси:</a:t>
            </a:r>
          </a:p>
          <a:p>
            <a:r>
              <a:rPr lang="bg-BG" sz="2400" b="1" dirty="0" smtClean="0"/>
              <a:t>Първоначална селекция за определяне на тези </a:t>
            </a:r>
            <a:r>
              <a:rPr lang="en-US" sz="2400" b="1" dirty="0" smtClean="0"/>
              <a:t>BPM</a:t>
            </a:r>
            <a:r>
              <a:rPr lang="bg-BG" sz="2400" b="1" dirty="0"/>
              <a:t> </a:t>
            </a:r>
            <a:r>
              <a:rPr lang="bg-BG" sz="2400" b="1" dirty="0" smtClean="0"/>
              <a:t>доставчици, които предлагат търсената функционалност</a:t>
            </a:r>
          </a:p>
          <a:p>
            <a:r>
              <a:rPr lang="bg-BG" sz="2400" b="1" dirty="0" smtClean="0"/>
              <a:t>Редуциране на списъка на база изисквания, дефинирани на стъпка 3.</a:t>
            </a:r>
          </a:p>
          <a:p>
            <a:r>
              <a:rPr lang="bg-BG" sz="2400" b="1" dirty="0" smtClean="0"/>
              <a:t>Допълнителна селекция по други важни критерии (пазарна позиция, финансови резултати от последното тримесечие, брой на новите клиенти, стратегически партньорства и т.н.)</a:t>
            </a:r>
          </a:p>
          <a:p>
            <a:r>
              <a:rPr lang="bg-BG" sz="2400" b="1" dirty="0" smtClean="0"/>
              <a:t>От гледна точка на продукта доставчикът трябва да осигурява поддръжка</a:t>
            </a:r>
          </a:p>
          <a:p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249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Петте най-важни стъпки в избора на </a:t>
            </a:r>
            <a:r>
              <a:rPr lang="en-US" dirty="0" smtClean="0"/>
              <a:t>BPM </a:t>
            </a:r>
            <a:r>
              <a:rPr lang="bg-BG" dirty="0" smtClean="0"/>
              <a:t>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800" b="1" dirty="0" smtClean="0"/>
              <a:t>5. Оценка на алтернативните продукти и доставчици (1)</a:t>
            </a:r>
          </a:p>
          <a:p>
            <a:pPr marL="514350" indent="-514350">
              <a:buFont typeface="+mj-lt"/>
              <a:buAutoNum type="arabicPeriod"/>
            </a:pPr>
            <a:endParaRPr lang="bg-BG" sz="1100" b="1" dirty="0" smtClean="0"/>
          </a:p>
          <a:p>
            <a:pPr marL="0" indent="0">
              <a:buNone/>
            </a:pPr>
            <a:r>
              <a:rPr lang="bg-BG" sz="2400" b="1" i="1" u="sng" dirty="0" smtClean="0"/>
              <a:t>Показатели за оценка </a:t>
            </a:r>
            <a:r>
              <a:rPr lang="en-US" sz="2400" b="1" dirty="0" smtClean="0"/>
              <a:t>BPM</a:t>
            </a:r>
            <a:r>
              <a:rPr lang="bg-BG" sz="2400" b="1" dirty="0" smtClean="0"/>
              <a:t> системата, според </a:t>
            </a:r>
            <a:r>
              <a:rPr lang="en-US" sz="2400" b="1" dirty="0" smtClean="0"/>
              <a:t>Gartner </a:t>
            </a:r>
            <a:endParaRPr lang="bg-BG" sz="2400" b="1" i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bg-BG" sz="2400" b="1" dirty="0" smtClean="0"/>
              <a:t>Поддръжка на задачи и удобство на интерфейса за крайния потребител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400" b="1" dirty="0" smtClean="0"/>
              <a:t>Поддръжка на организационната структура и групи според ролите на потребителя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400" b="1" dirty="0" smtClean="0"/>
              <a:t>Възможност за коригиране на задания и оперативна намеса в процеса </a:t>
            </a:r>
            <a:r>
              <a:rPr lang="bg-BG" sz="2400" b="1" dirty="0" smtClean="0"/>
              <a:t>и обработка на изключения</a:t>
            </a:r>
            <a:endParaRPr lang="bg-BG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bg-BG" sz="2400" b="1" dirty="0" smtClean="0"/>
              <a:t>Възможност за управление на логиката на процеса от работното място на 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28982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Петте най-важни стъпки в избора на </a:t>
            </a:r>
            <a:r>
              <a:rPr lang="en-US" dirty="0" smtClean="0"/>
              <a:t>BPM </a:t>
            </a:r>
            <a:r>
              <a:rPr lang="bg-BG" dirty="0" smtClean="0"/>
              <a:t>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b="1" dirty="0" smtClean="0"/>
              <a:t>5. Оценка на алтернативните продукти и доставчици (2)</a:t>
            </a:r>
          </a:p>
          <a:p>
            <a:pPr marL="514350" indent="-514350">
              <a:buFont typeface="+mj-lt"/>
              <a:buAutoNum type="arabicPeriod"/>
            </a:pPr>
            <a:endParaRPr lang="bg-BG" sz="1100" b="1" dirty="0" smtClean="0"/>
          </a:p>
          <a:p>
            <a:pPr marL="0" indent="0">
              <a:buNone/>
            </a:pPr>
            <a:r>
              <a:rPr lang="bg-BG" sz="2400" b="1" i="1" u="sng" dirty="0" smtClean="0"/>
              <a:t>Показатели за оценка </a:t>
            </a:r>
            <a:r>
              <a:rPr lang="en-US" sz="2400" b="1" dirty="0" smtClean="0"/>
              <a:t>BPM</a:t>
            </a:r>
            <a:r>
              <a:rPr lang="bg-BG" sz="2400" b="1" dirty="0" smtClean="0"/>
              <a:t> системата, според </a:t>
            </a:r>
            <a:r>
              <a:rPr lang="en-US" sz="2400" b="1" dirty="0" smtClean="0"/>
              <a:t>Gartner </a:t>
            </a:r>
            <a:endParaRPr lang="bg-BG" sz="2400" b="1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bg-BG" sz="2400" b="1" dirty="0" smtClean="0"/>
              <a:t>Удобство при администриране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bg-BG" sz="2400" b="1" dirty="0" smtClean="0"/>
              <a:t>Наличие на графични функции за разработка на модел на бизнес процеса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bg-BG" sz="2400" b="1" dirty="0" smtClean="0"/>
              <a:t>Поддръжка на необходимите архитектури и стандарти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bg-BG" sz="2400" b="1" dirty="0" smtClean="0"/>
              <a:t>Производителност и </a:t>
            </a:r>
            <a:r>
              <a:rPr lang="bg-BG" sz="2400" b="1" dirty="0" err="1" smtClean="0"/>
              <a:t>мащабируемост</a:t>
            </a:r>
            <a:endParaRPr lang="bg-BG" sz="2400" b="1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bg-BG" sz="2400" b="1" dirty="0" smtClean="0"/>
              <a:t>Възможност за обслужване на многобройни, продължителни и разклонени процеси</a:t>
            </a:r>
          </a:p>
          <a:p>
            <a:pPr marL="0" indent="0">
              <a:buNone/>
            </a:pPr>
            <a:endParaRPr lang="bg-BG" sz="2400" b="1" dirty="0" smtClean="0"/>
          </a:p>
          <a:p>
            <a:pPr marL="457200" indent="-457200">
              <a:buFont typeface="+mj-lt"/>
              <a:buAutoNum type="arabicPeriod" startAt="5"/>
            </a:pP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807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Петте най-важни стъпки в избора на </a:t>
            </a:r>
            <a:r>
              <a:rPr lang="en-US" dirty="0" smtClean="0"/>
              <a:t>BPM </a:t>
            </a:r>
            <a:r>
              <a:rPr lang="bg-BG" dirty="0" smtClean="0"/>
              <a:t>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800" b="1" dirty="0" smtClean="0"/>
              <a:t>5. Оценка на алтернативните продукти и доставчици (3)</a:t>
            </a:r>
          </a:p>
          <a:p>
            <a:pPr marL="514350" indent="-514350">
              <a:buFont typeface="+mj-lt"/>
              <a:buAutoNum type="arabicPeriod"/>
            </a:pPr>
            <a:endParaRPr lang="bg-BG" sz="1100" b="1" dirty="0" smtClean="0"/>
          </a:p>
          <a:p>
            <a:pPr marL="0" indent="0">
              <a:buNone/>
            </a:pPr>
            <a:r>
              <a:rPr lang="bg-BG" sz="2400" b="1" i="1" u="sng" dirty="0" smtClean="0"/>
              <a:t>Показатели за оценка </a:t>
            </a:r>
            <a:r>
              <a:rPr lang="en-US" sz="2400" b="1" dirty="0" smtClean="0"/>
              <a:t>BPM</a:t>
            </a:r>
            <a:r>
              <a:rPr lang="bg-BG" sz="2400" b="1" dirty="0" smtClean="0"/>
              <a:t> системата, според </a:t>
            </a:r>
            <a:r>
              <a:rPr lang="en-US" sz="2400" b="1" dirty="0" smtClean="0"/>
              <a:t>Gartner </a:t>
            </a:r>
            <a:endParaRPr lang="bg-BG" sz="2400" b="1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bg-BG" sz="2400" b="1" dirty="0" smtClean="0"/>
              <a:t>Интуитивен интерфейс за настройки и възможност за минимално участие на ИТ специалисти във внедряването и поддръжката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bg-BG" sz="2400" b="1" dirty="0" smtClean="0"/>
              <a:t>Възможност за информиране в реално време за отклонения от определени показатели за процеса и извънредни ситуации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bg-BG" sz="2400" b="1" dirty="0" smtClean="0"/>
              <a:t>Поддръжка на </a:t>
            </a:r>
            <a:r>
              <a:rPr lang="en-US" sz="2400" b="1" dirty="0" smtClean="0"/>
              <a:t>SOA</a:t>
            </a:r>
            <a:r>
              <a:rPr lang="bg-BG" sz="2400" b="1" dirty="0" smtClean="0"/>
              <a:t> (сервизно ориентирана архитектура)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bg-BG" sz="2400" b="1" dirty="0" smtClean="0"/>
              <a:t>Наличие на шаблони на бизнес процеси, на чиято база да могат да бъдат разработени нови процеси</a:t>
            </a:r>
          </a:p>
          <a:p>
            <a:pPr marL="457200" indent="-457200">
              <a:buFont typeface="+mj-lt"/>
              <a:buAutoNum type="arabicPeriod" startAt="10"/>
            </a:pPr>
            <a:endParaRPr lang="en-US" sz="2400" b="1" dirty="0" smtClean="0"/>
          </a:p>
          <a:p>
            <a:pPr marL="457200" indent="-457200">
              <a:buFont typeface="+mj-lt"/>
              <a:buAutoNum type="arabicPeriod" startAt="10"/>
            </a:pPr>
            <a:endParaRPr lang="bg-BG" sz="2400" b="1" dirty="0" smtClean="0"/>
          </a:p>
          <a:p>
            <a:pPr marL="457200" indent="-457200">
              <a:buFont typeface="+mj-lt"/>
              <a:buAutoNum type="arabicPeriod" startAt="5"/>
            </a:pP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841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485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Критерии за избор на  BPM система</vt:lpstr>
      <vt:lpstr>Петте най-важни стъпки в избора на BPM система</vt:lpstr>
      <vt:lpstr>Петте най-важни стъпки в избора на BPM система</vt:lpstr>
      <vt:lpstr>Петте най-важни стъпки в избора на BPM система</vt:lpstr>
      <vt:lpstr>Петте най-важни стъпки в избора на BPM система</vt:lpstr>
      <vt:lpstr>Петте най-важни стъпки в избора на BPM система</vt:lpstr>
      <vt:lpstr>Петте най-важни стъпки в избора на BPM система</vt:lpstr>
      <vt:lpstr>Петте най-важни стъпки в избора на BPM система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Критерии за избор на  BPM система</dc:title>
  <dc:creator>User</dc:creator>
  <cp:lastModifiedBy>User</cp:lastModifiedBy>
  <cp:revision>11</cp:revision>
  <dcterms:created xsi:type="dcterms:W3CDTF">2012-03-22T07:09:03Z</dcterms:created>
  <dcterms:modified xsi:type="dcterms:W3CDTF">2012-03-22T09:03:42Z</dcterms:modified>
</cp:coreProperties>
</file>