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0" r:id="rId21"/>
    <p:sldId id="279" r:id="rId22"/>
    <p:sldId id="282" r:id="rId23"/>
    <p:sldId id="281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0A3E-E7B9-420E-BD5D-6C60D68A435A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bg-BG"/>
        </a:p>
      </dgm:t>
    </dgm:pt>
    <dgm:pt modelId="{9C6F7243-2800-4A67-9403-692574874F97}">
      <dgm:prSet phldrT="[Text]" custT="1"/>
      <dgm:spPr>
        <a:solidFill>
          <a:srgbClr val="00B050"/>
        </a:solidFill>
      </dgm:spPr>
      <dgm:t>
        <a:bodyPr/>
        <a:lstStyle/>
        <a:p>
          <a:r>
            <a:rPr lang="bg-BG" sz="1800" b="1" dirty="0" smtClean="0"/>
            <a:t>Модел</a:t>
          </a:r>
          <a:endParaRPr lang="bg-BG" sz="1200" b="1" dirty="0"/>
        </a:p>
      </dgm:t>
    </dgm:pt>
    <dgm:pt modelId="{AE11F2DB-CB72-419C-BA47-27A0B6C15350}" type="parTrans" cxnId="{31124A94-319F-4449-AA1E-B6FFCF126BD4}">
      <dgm:prSet/>
      <dgm:spPr/>
      <dgm:t>
        <a:bodyPr/>
        <a:lstStyle/>
        <a:p>
          <a:endParaRPr lang="bg-BG"/>
        </a:p>
      </dgm:t>
    </dgm:pt>
    <dgm:pt modelId="{53DAAB86-F97C-48F1-A5B5-D186B949892E}" type="sibTrans" cxnId="{31124A94-319F-4449-AA1E-B6FFCF126BD4}">
      <dgm:prSet/>
      <dgm:spPr/>
      <dgm:t>
        <a:bodyPr/>
        <a:lstStyle/>
        <a:p>
          <a:endParaRPr lang="bg-BG"/>
        </a:p>
      </dgm:t>
    </dgm:pt>
    <dgm:pt modelId="{EF14059E-0980-453C-9756-BD68E4264FF3}">
      <dgm:prSet phldrT="[Text]" custT="1"/>
      <dgm:spPr>
        <a:solidFill>
          <a:srgbClr val="00B050"/>
        </a:solidFill>
      </dgm:spPr>
      <dgm:t>
        <a:bodyPr/>
        <a:lstStyle/>
        <a:p>
          <a:r>
            <a:rPr lang="bg-BG" sz="1800" b="1" dirty="0" smtClean="0"/>
            <a:t>Симулиране</a:t>
          </a:r>
          <a:endParaRPr lang="bg-BG" sz="1200" b="1" dirty="0"/>
        </a:p>
      </dgm:t>
    </dgm:pt>
    <dgm:pt modelId="{E43DBF2F-FF71-45C4-B1FF-389BBA84E91F}" type="parTrans" cxnId="{A458769B-5753-4C54-9BB0-6CE83429FC72}">
      <dgm:prSet/>
      <dgm:spPr/>
      <dgm:t>
        <a:bodyPr/>
        <a:lstStyle/>
        <a:p>
          <a:endParaRPr lang="bg-BG"/>
        </a:p>
      </dgm:t>
    </dgm:pt>
    <dgm:pt modelId="{CB41AA3B-8B7F-4F78-8A4F-D0594C7B0689}" type="sibTrans" cxnId="{A458769B-5753-4C54-9BB0-6CE83429FC72}">
      <dgm:prSet/>
      <dgm:spPr/>
      <dgm:t>
        <a:bodyPr/>
        <a:lstStyle/>
        <a:p>
          <a:endParaRPr lang="bg-BG"/>
        </a:p>
      </dgm:t>
    </dgm:pt>
    <dgm:pt modelId="{19EF1F05-CDEB-44CE-8EEC-8ED56CE8C919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bg-BG" sz="1800" b="1" dirty="0" smtClean="0"/>
            <a:t>Внедряване</a:t>
          </a:r>
          <a:endParaRPr lang="bg-BG" sz="1200" b="1" dirty="0"/>
        </a:p>
      </dgm:t>
    </dgm:pt>
    <dgm:pt modelId="{0F1CDC46-FABF-4614-A00E-F7789400B0EE}" type="parTrans" cxnId="{8CFC8027-6ECB-4ADB-8B1A-3B13DE293AC1}">
      <dgm:prSet/>
      <dgm:spPr/>
      <dgm:t>
        <a:bodyPr/>
        <a:lstStyle/>
        <a:p>
          <a:endParaRPr lang="bg-BG"/>
        </a:p>
      </dgm:t>
    </dgm:pt>
    <dgm:pt modelId="{85D4667A-14B7-41F4-A794-B436881147DC}" type="sibTrans" cxnId="{8CFC8027-6ECB-4ADB-8B1A-3B13DE293AC1}">
      <dgm:prSet/>
      <dgm:spPr/>
      <dgm:t>
        <a:bodyPr/>
        <a:lstStyle/>
        <a:p>
          <a:endParaRPr lang="bg-BG"/>
        </a:p>
      </dgm:t>
    </dgm:pt>
    <dgm:pt modelId="{D5B79FEB-1C63-4A56-8D31-E0F24799D857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bg-BG" sz="1800" b="1" dirty="0" smtClean="0"/>
            <a:t>Изпълнение</a:t>
          </a:r>
          <a:endParaRPr lang="bg-BG" sz="1200" b="1" dirty="0"/>
        </a:p>
      </dgm:t>
    </dgm:pt>
    <dgm:pt modelId="{18B77850-1E44-47E3-AC9A-964731ABDE1A}" type="parTrans" cxnId="{FF602FDE-5E14-4FBA-AD67-27CEB4C6A769}">
      <dgm:prSet/>
      <dgm:spPr/>
      <dgm:t>
        <a:bodyPr/>
        <a:lstStyle/>
        <a:p>
          <a:endParaRPr lang="bg-BG"/>
        </a:p>
      </dgm:t>
    </dgm:pt>
    <dgm:pt modelId="{82FCADA4-79FA-4DA6-BEBA-AE56AEB2B119}" type="sibTrans" cxnId="{FF602FDE-5E14-4FBA-AD67-27CEB4C6A769}">
      <dgm:prSet/>
      <dgm:spPr/>
      <dgm:t>
        <a:bodyPr/>
        <a:lstStyle/>
        <a:p>
          <a:endParaRPr lang="bg-BG"/>
        </a:p>
      </dgm:t>
    </dgm:pt>
    <dgm:pt modelId="{E2F68B19-3086-4E49-A5D9-933BCFAF4D3F}">
      <dgm:prSet phldrT="[Text]" custT="1"/>
      <dgm:spPr>
        <a:solidFill>
          <a:srgbClr val="7030A0"/>
        </a:solidFill>
      </dgm:spPr>
      <dgm:t>
        <a:bodyPr/>
        <a:lstStyle/>
        <a:p>
          <a:r>
            <a:rPr lang="bg-BG" sz="1800" b="1" dirty="0" smtClean="0"/>
            <a:t>Мониторинг</a:t>
          </a:r>
          <a:endParaRPr lang="bg-BG" sz="1800" b="1" dirty="0"/>
        </a:p>
      </dgm:t>
    </dgm:pt>
    <dgm:pt modelId="{3DE4AC5F-A476-43D0-A136-37BE9D756CA7}" type="parTrans" cxnId="{728B16EA-060A-4F87-9340-BB83EAB08B4A}">
      <dgm:prSet/>
      <dgm:spPr/>
      <dgm:t>
        <a:bodyPr/>
        <a:lstStyle/>
        <a:p>
          <a:endParaRPr lang="bg-BG"/>
        </a:p>
      </dgm:t>
    </dgm:pt>
    <dgm:pt modelId="{2FAB3C43-F375-4612-A5EB-ED8B8A45A990}" type="sibTrans" cxnId="{728B16EA-060A-4F87-9340-BB83EAB08B4A}">
      <dgm:prSet/>
      <dgm:spPr/>
      <dgm:t>
        <a:bodyPr/>
        <a:lstStyle/>
        <a:p>
          <a:endParaRPr lang="bg-BG"/>
        </a:p>
      </dgm:t>
    </dgm:pt>
    <dgm:pt modelId="{2B1E6DAF-C2B1-4EEA-9BC1-D34D2A214AFF}">
      <dgm:prSet custT="1"/>
      <dgm:spPr>
        <a:solidFill>
          <a:srgbClr val="7030A0"/>
        </a:solidFill>
      </dgm:spPr>
      <dgm:t>
        <a:bodyPr/>
        <a:lstStyle/>
        <a:p>
          <a:r>
            <a:rPr lang="bg-BG" sz="1800" b="1" dirty="0" smtClean="0"/>
            <a:t>Оптимизиране</a:t>
          </a:r>
          <a:endParaRPr lang="bg-BG" sz="1200" b="1" dirty="0"/>
        </a:p>
      </dgm:t>
    </dgm:pt>
    <dgm:pt modelId="{E965EE1D-4088-46CA-9A6F-15F2215962FD}" type="parTrans" cxnId="{D16C3B21-DD2A-47F6-86CB-750DB174B19D}">
      <dgm:prSet/>
      <dgm:spPr/>
      <dgm:t>
        <a:bodyPr/>
        <a:lstStyle/>
        <a:p>
          <a:endParaRPr lang="bg-BG"/>
        </a:p>
      </dgm:t>
    </dgm:pt>
    <dgm:pt modelId="{9B9E4A67-919F-4E93-B8EE-E9C0D876C9BA}" type="sibTrans" cxnId="{D16C3B21-DD2A-47F6-86CB-750DB174B19D}">
      <dgm:prSet/>
      <dgm:spPr/>
      <dgm:t>
        <a:bodyPr/>
        <a:lstStyle/>
        <a:p>
          <a:endParaRPr lang="bg-BG"/>
        </a:p>
      </dgm:t>
    </dgm:pt>
    <dgm:pt modelId="{75968FD9-91A6-4C4B-AC4F-E8F10EAA5B26}" type="pres">
      <dgm:prSet presAssocID="{BF910A3E-E7B9-420E-BD5D-6C60D68A43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14F583D3-C087-4979-A2C5-D648EA8813EA}" type="pres">
      <dgm:prSet presAssocID="{9C6F7243-2800-4A67-9403-692574874F9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51C3A3-CC4C-44A5-9490-E737D826A474}" type="pres">
      <dgm:prSet presAssocID="{9C6F7243-2800-4A67-9403-692574874F97}" presName="spNode" presStyleCnt="0"/>
      <dgm:spPr/>
    </dgm:pt>
    <dgm:pt modelId="{E232323F-4AD3-47A6-A130-2611A39AFE8A}" type="pres">
      <dgm:prSet presAssocID="{53DAAB86-F97C-48F1-A5B5-D186B949892E}" presName="sibTrans" presStyleLbl="sibTrans1D1" presStyleIdx="0" presStyleCnt="6"/>
      <dgm:spPr/>
      <dgm:t>
        <a:bodyPr/>
        <a:lstStyle/>
        <a:p>
          <a:endParaRPr lang="bg-BG"/>
        </a:p>
      </dgm:t>
    </dgm:pt>
    <dgm:pt modelId="{844FA3C3-37CE-4F75-BE60-580393CB798A}" type="pres">
      <dgm:prSet presAssocID="{EF14059E-0980-453C-9756-BD68E4264FF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1AA5785-2286-440E-943D-97AC6DEE92D4}" type="pres">
      <dgm:prSet presAssocID="{EF14059E-0980-453C-9756-BD68E4264FF3}" presName="spNode" presStyleCnt="0"/>
      <dgm:spPr/>
    </dgm:pt>
    <dgm:pt modelId="{18709B24-A783-489A-8E30-B362B4642D0E}" type="pres">
      <dgm:prSet presAssocID="{CB41AA3B-8B7F-4F78-8A4F-D0594C7B0689}" presName="sibTrans" presStyleLbl="sibTrans1D1" presStyleIdx="1" presStyleCnt="6"/>
      <dgm:spPr/>
      <dgm:t>
        <a:bodyPr/>
        <a:lstStyle/>
        <a:p>
          <a:endParaRPr lang="bg-BG"/>
        </a:p>
      </dgm:t>
    </dgm:pt>
    <dgm:pt modelId="{70E401C4-5984-4C35-A1C0-5F02C6155C86}" type="pres">
      <dgm:prSet presAssocID="{19EF1F05-CDEB-44CE-8EEC-8ED56CE8C9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AEE4620-2C1C-43F1-81B4-583117C90E30}" type="pres">
      <dgm:prSet presAssocID="{19EF1F05-CDEB-44CE-8EEC-8ED56CE8C919}" presName="spNode" presStyleCnt="0"/>
      <dgm:spPr/>
    </dgm:pt>
    <dgm:pt modelId="{59BDEB5E-7FE8-4CB3-9D71-041B2F6F5F5F}" type="pres">
      <dgm:prSet presAssocID="{85D4667A-14B7-41F4-A794-B436881147DC}" presName="sibTrans" presStyleLbl="sibTrans1D1" presStyleIdx="2" presStyleCnt="6"/>
      <dgm:spPr/>
      <dgm:t>
        <a:bodyPr/>
        <a:lstStyle/>
        <a:p>
          <a:endParaRPr lang="bg-BG"/>
        </a:p>
      </dgm:t>
    </dgm:pt>
    <dgm:pt modelId="{87B3B5B3-21F9-4D68-BE03-ED1149835AC0}" type="pres">
      <dgm:prSet presAssocID="{D5B79FEB-1C63-4A56-8D31-E0F24799D85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932768A-CD99-4047-A2E4-EC48CFB9C0EB}" type="pres">
      <dgm:prSet presAssocID="{D5B79FEB-1C63-4A56-8D31-E0F24799D857}" presName="spNode" presStyleCnt="0"/>
      <dgm:spPr/>
    </dgm:pt>
    <dgm:pt modelId="{0566B845-BD97-4291-BE89-4BFB4C930FF8}" type="pres">
      <dgm:prSet presAssocID="{82FCADA4-79FA-4DA6-BEBA-AE56AEB2B119}" presName="sibTrans" presStyleLbl="sibTrans1D1" presStyleIdx="3" presStyleCnt="6"/>
      <dgm:spPr/>
      <dgm:t>
        <a:bodyPr/>
        <a:lstStyle/>
        <a:p>
          <a:endParaRPr lang="bg-BG"/>
        </a:p>
      </dgm:t>
    </dgm:pt>
    <dgm:pt modelId="{89A33E34-184A-4F5D-B2F7-BD07D9ED1F7E}" type="pres">
      <dgm:prSet presAssocID="{E2F68B19-3086-4E49-A5D9-933BCFAF4D3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87E2B5C-5193-410F-BEDE-1CDA7F49D36D}" type="pres">
      <dgm:prSet presAssocID="{E2F68B19-3086-4E49-A5D9-933BCFAF4D3F}" presName="spNode" presStyleCnt="0"/>
      <dgm:spPr/>
    </dgm:pt>
    <dgm:pt modelId="{FCA9472E-ECD0-4590-95C9-A0D55EAED1E0}" type="pres">
      <dgm:prSet presAssocID="{2FAB3C43-F375-4612-A5EB-ED8B8A45A990}" presName="sibTrans" presStyleLbl="sibTrans1D1" presStyleIdx="4" presStyleCnt="6"/>
      <dgm:spPr/>
      <dgm:t>
        <a:bodyPr/>
        <a:lstStyle/>
        <a:p>
          <a:endParaRPr lang="bg-BG"/>
        </a:p>
      </dgm:t>
    </dgm:pt>
    <dgm:pt modelId="{D691790E-C730-4201-AEC2-DE66022B708B}" type="pres">
      <dgm:prSet presAssocID="{2B1E6DAF-C2B1-4EEA-9BC1-D34D2A214AF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9E63562-48EC-4423-B4EC-4F1FBCC11A56}" type="pres">
      <dgm:prSet presAssocID="{2B1E6DAF-C2B1-4EEA-9BC1-D34D2A214AFF}" presName="spNode" presStyleCnt="0"/>
      <dgm:spPr/>
    </dgm:pt>
    <dgm:pt modelId="{DA8F99E7-C740-4FA4-91CC-6F3D7EB68A8C}" type="pres">
      <dgm:prSet presAssocID="{9B9E4A67-919F-4E93-B8EE-E9C0D876C9BA}" presName="sibTrans" presStyleLbl="sibTrans1D1" presStyleIdx="5" presStyleCnt="6"/>
      <dgm:spPr/>
      <dgm:t>
        <a:bodyPr/>
        <a:lstStyle/>
        <a:p>
          <a:endParaRPr lang="bg-BG"/>
        </a:p>
      </dgm:t>
    </dgm:pt>
  </dgm:ptLst>
  <dgm:cxnLst>
    <dgm:cxn modelId="{00394A34-FE21-41F8-8CC7-3A61E5D6697F}" type="presOf" srcId="{2FAB3C43-F375-4612-A5EB-ED8B8A45A990}" destId="{FCA9472E-ECD0-4590-95C9-A0D55EAED1E0}" srcOrd="0" destOrd="0" presId="urn:microsoft.com/office/officeart/2005/8/layout/cycle5"/>
    <dgm:cxn modelId="{728B16EA-060A-4F87-9340-BB83EAB08B4A}" srcId="{BF910A3E-E7B9-420E-BD5D-6C60D68A435A}" destId="{E2F68B19-3086-4E49-A5D9-933BCFAF4D3F}" srcOrd="4" destOrd="0" parTransId="{3DE4AC5F-A476-43D0-A136-37BE9D756CA7}" sibTransId="{2FAB3C43-F375-4612-A5EB-ED8B8A45A990}"/>
    <dgm:cxn modelId="{D16C3B21-DD2A-47F6-86CB-750DB174B19D}" srcId="{BF910A3E-E7B9-420E-BD5D-6C60D68A435A}" destId="{2B1E6DAF-C2B1-4EEA-9BC1-D34D2A214AFF}" srcOrd="5" destOrd="0" parTransId="{E965EE1D-4088-46CA-9A6F-15F2215962FD}" sibTransId="{9B9E4A67-919F-4E93-B8EE-E9C0D876C9BA}"/>
    <dgm:cxn modelId="{5031F427-0BB5-4328-881D-C7E62F385C94}" type="presOf" srcId="{BF910A3E-E7B9-420E-BD5D-6C60D68A435A}" destId="{75968FD9-91A6-4C4B-AC4F-E8F10EAA5B26}" srcOrd="0" destOrd="0" presId="urn:microsoft.com/office/officeart/2005/8/layout/cycle5"/>
    <dgm:cxn modelId="{8CFC8027-6ECB-4ADB-8B1A-3B13DE293AC1}" srcId="{BF910A3E-E7B9-420E-BD5D-6C60D68A435A}" destId="{19EF1F05-CDEB-44CE-8EEC-8ED56CE8C919}" srcOrd="2" destOrd="0" parTransId="{0F1CDC46-FABF-4614-A00E-F7789400B0EE}" sibTransId="{85D4667A-14B7-41F4-A794-B436881147DC}"/>
    <dgm:cxn modelId="{95EB168B-4E75-4134-A40D-7EC69258B0F5}" type="presOf" srcId="{82FCADA4-79FA-4DA6-BEBA-AE56AEB2B119}" destId="{0566B845-BD97-4291-BE89-4BFB4C930FF8}" srcOrd="0" destOrd="0" presId="urn:microsoft.com/office/officeart/2005/8/layout/cycle5"/>
    <dgm:cxn modelId="{A6BE6389-033C-425E-AA22-52C2CC34769D}" type="presOf" srcId="{9C6F7243-2800-4A67-9403-692574874F97}" destId="{14F583D3-C087-4979-A2C5-D648EA8813EA}" srcOrd="0" destOrd="0" presId="urn:microsoft.com/office/officeart/2005/8/layout/cycle5"/>
    <dgm:cxn modelId="{77302D8A-9CCB-4487-9E73-CB7D8B712640}" type="presOf" srcId="{53DAAB86-F97C-48F1-A5B5-D186B949892E}" destId="{E232323F-4AD3-47A6-A130-2611A39AFE8A}" srcOrd="0" destOrd="0" presId="urn:microsoft.com/office/officeart/2005/8/layout/cycle5"/>
    <dgm:cxn modelId="{FF602FDE-5E14-4FBA-AD67-27CEB4C6A769}" srcId="{BF910A3E-E7B9-420E-BD5D-6C60D68A435A}" destId="{D5B79FEB-1C63-4A56-8D31-E0F24799D857}" srcOrd="3" destOrd="0" parTransId="{18B77850-1E44-47E3-AC9A-964731ABDE1A}" sibTransId="{82FCADA4-79FA-4DA6-BEBA-AE56AEB2B119}"/>
    <dgm:cxn modelId="{8E4DB5DE-7ECF-4261-9C13-1E7D6453454E}" type="presOf" srcId="{19EF1F05-CDEB-44CE-8EEC-8ED56CE8C919}" destId="{70E401C4-5984-4C35-A1C0-5F02C6155C86}" srcOrd="0" destOrd="0" presId="urn:microsoft.com/office/officeart/2005/8/layout/cycle5"/>
    <dgm:cxn modelId="{9D52D14E-19CF-4A03-A940-AC69A5A1E355}" type="presOf" srcId="{2B1E6DAF-C2B1-4EEA-9BC1-D34D2A214AFF}" destId="{D691790E-C730-4201-AEC2-DE66022B708B}" srcOrd="0" destOrd="0" presId="urn:microsoft.com/office/officeart/2005/8/layout/cycle5"/>
    <dgm:cxn modelId="{31124A94-319F-4449-AA1E-B6FFCF126BD4}" srcId="{BF910A3E-E7B9-420E-BD5D-6C60D68A435A}" destId="{9C6F7243-2800-4A67-9403-692574874F97}" srcOrd="0" destOrd="0" parTransId="{AE11F2DB-CB72-419C-BA47-27A0B6C15350}" sibTransId="{53DAAB86-F97C-48F1-A5B5-D186B949892E}"/>
    <dgm:cxn modelId="{3322DE64-5BE2-4398-8716-4FB8211CB66D}" type="presOf" srcId="{CB41AA3B-8B7F-4F78-8A4F-D0594C7B0689}" destId="{18709B24-A783-489A-8E30-B362B4642D0E}" srcOrd="0" destOrd="0" presId="urn:microsoft.com/office/officeart/2005/8/layout/cycle5"/>
    <dgm:cxn modelId="{93A9D15C-E5AE-4D84-8DD2-E195D3183C5B}" type="presOf" srcId="{85D4667A-14B7-41F4-A794-B436881147DC}" destId="{59BDEB5E-7FE8-4CB3-9D71-041B2F6F5F5F}" srcOrd="0" destOrd="0" presId="urn:microsoft.com/office/officeart/2005/8/layout/cycle5"/>
    <dgm:cxn modelId="{83C39A33-0C0F-496E-BC54-68B48D5FA8E0}" type="presOf" srcId="{EF14059E-0980-453C-9756-BD68E4264FF3}" destId="{844FA3C3-37CE-4F75-BE60-580393CB798A}" srcOrd="0" destOrd="0" presId="urn:microsoft.com/office/officeart/2005/8/layout/cycle5"/>
    <dgm:cxn modelId="{A458769B-5753-4C54-9BB0-6CE83429FC72}" srcId="{BF910A3E-E7B9-420E-BD5D-6C60D68A435A}" destId="{EF14059E-0980-453C-9756-BD68E4264FF3}" srcOrd="1" destOrd="0" parTransId="{E43DBF2F-FF71-45C4-B1FF-389BBA84E91F}" sibTransId="{CB41AA3B-8B7F-4F78-8A4F-D0594C7B0689}"/>
    <dgm:cxn modelId="{28F29141-6455-4F8C-AD72-B25BC90E1AFC}" type="presOf" srcId="{D5B79FEB-1C63-4A56-8D31-E0F24799D857}" destId="{87B3B5B3-21F9-4D68-BE03-ED1149835AC0}" srcOrd="0" destOrd="0" presId="urn:microsoft.com/office/officeart/2005/8/layout/cycle5"/>
    <dgm:cxn modelId="{A3A900C2-5858-41BA-BD38-737BE6F63F33}" type="presOf" srcId="{E2F68B19-3086-4E49-A5D9-933BCFAF4D3F}" destId="{89A33E34-184A-4F5D-B2F7-BD07D9ED1F7E}" srcOrd="0" destOrd="0" presId="urn:microsoft.com/office/officeart/2005/8/layout/cycle5"/>
    <dgm:cxn modelId="{22E987FC-2E54-4E46-99BC-9C78FBFED53A}" type="presOf" srcId="{9B9E4A67-919F-4E93-B8EE-E9C0D876C9BA}" destId="{DA8F99E7-C740-4FA4-91CC-6F3D7EB68A8C}" srcOrd="0" destOrd="0" presId="urn:microsoft.com/office/officeart/2005/8/layout/cycle5"/>
    <dgm:cxn modelId="{7DAB301E-D645-4449-8630-3CBD473F5C57}" type="presParOf" srcId="{75968FD9-91A6-4C4B-AC4F-E8F10EAA5B26}" destId="{14F583D3-C087-4979-A2C5-D648EA8813EA}" srcOrd="0" destOrd="0" presId="urn:microsoft.com/office/officeart/2005/8/layout/cycle5"/>
    <dgm:cxn modelId="{5AA95C51-EB93-4340-ABBC-0B582E23BF46}" type="presParOf" srcId="{75968FD9-91A6-4C4B-AC4F-E8F10EAA5B26}" destId="{1F51C3A3-CC4C-44A5-9490-E737D826A474}" srcOrd="1" destOrd="0" presId="urn:microsoft.com/office/officeart/2005/8/layout/cycle5"/>
    <dgm:cxn modelId="{69ACE294-3E60-43D3-9383-DBCE6024866A}" type="presParOf" srcId="{75968FD9-91A6-4C4B-AC4F-E8F10EAA5B26}" destId="{E232323F-4AD3-47A6-A130-2611A39AFE8A}" srcOrd="2" destOrd="0" presId="urn:microsoft.com/office/officeart/2005/8/layout/cycle5"/>
    <dgm:cxn modelId="{EB78C729-7D75-4BA0-ADB9-464FBE58B002}" type="presParOf" srcId="{75968FD9-91A6-4C4B-AC4F-E8F10EAA5B26}" destId="{844FA3C3-37CE-4F75-BE60-580393CB798A}" srcOrd="3" destOrd="0" presId="urn:microsoft.com/office/officeart/2005/8/layout/cycle5"/>
    <dgm:cxn modelId="{03A07E78-D1E9-4B4D-99B7-330D050901BF}" type="presParOf" srcId="{75968FD9-91A6-4C4B-AC4F-E8F10EAA5B26}" destId="{51AA5785-2286-440E-943D-97AC6DEE92D4}" srcOrd="4" destOrd="0" presId="urn:microsoft.com/office/officeart/2005/8/layout/cycle5"/>
    <dgm:cxn modelId="{D0B30EC1-833B-4343-B9E6-BE098486BFF4}" type="presParOf" srcId="{75968FD9-91A6-4C4B-AC4F-E8F10EAA5B26}" destId="{18709B24-A783-489A-8E30-B362B4642D0E}" srcOrd="5" destOrd="0" presId="urn:microsoft.com/office/officeart/2005/8/layout/cycle5"/>
    <dgm:cxn modelId="{18052917-AB8D-4781-BABD-D68C771EDB55}" type="presParOf" srcId="{75968FD9-91A6-4C4B-AC4F-E8F10EAA5B26}" destId="{70E401C4-5984-4C35-A1C0-5F02C6155C86}" srcOrd="6" destOrd="0" presId="urn:microsoft.com/office/officeart/2005/8/layout/cycle5"/>
    <dgm:cxn modelId="{09ED23CF-979D-4950-999E-EAA88B08335A}" type="presParOf" srcId="{75968FD9-91A6-4C4B-AC4F-E8F10EAA5B26}" destId="{8AEE4620-2C1C-43F1-81B4-583117C90E30}" srcOrd="7" destOrd="0" presId="urn:microsoft.com/office/officeart/2005/8/layout/cycle5"/>
    <dgm:cxn modelId="{0BB4A742-35FF-4DA0-AAC1-118FB4719B1A}" type="presParOf" srcId="{75968FD9-91A6-4C4B-AC4F-E8F10EAA5B26}" destId="{59BDEB5E-7FE8-4CB3-9D71-041B2F6F5F5F}" srcOrd="8" destOrd="0" presId="urn:microsoft.com/office/officeart/2005/8/layout/cycle5"/>
    <dgm:cxn modelId="{CB05D85F-EF74-4644-A6E2-98813A1E6548}" type="presParOf" srcId="{75968FD9-91A6-4C4B-AC4F-E8F10EAA5B26}" destId="{87B3B5B3-21F9-4D68-BE03-ED1149835AC0}" srcOrd="9" destOrd="0" presId="urn:microsoft.com/office/officeart/2005/8/layout/cycle5"/>
    <dgm:cxn modelId="{54B5999A-095A-442F-9BEE-2BCDB2637BD7}" type="presParOf" srcId="{75968FD9-91A6-4C4B-AC4F-E8F10EAA5B26}" destId="{7932768A-CD99-4047-A2E4-EC48CFB9C0EB}" srcOrd="10" destOrd="0" presId="urn:microsoft.com/office/officeart/2005/8/layout/cycle5"/>
    <dgm:cxn modelId="{BE60B6C1-FDB0-4781-BA5A-81A998154EB5}" type="presParOf" srcId="{75968FD9-91A6-4C4B-AC4F-E8F10EAA5B26}" destId="{0566B845-BD97-4291-BE89-4BFB4C930FF8}" srcOrd="11" destOrd="0" presId="urn:microsoft.com/office/officeart/2005/8/layout/cycle5"/>
    <dgm:cxn modelId="{CDD8A231-B343-4342-959E-1103A0A364EF}" type="presParOf" srcId="{75968FD9-91A6-4C4B-AC4F-E8F10EAA5B26}" destId="{89A33E34-184A-4F5D-B2F7-BD07D9ED1F7E}" srcOrd="12" destOrd="0" presId="urn:microsoft.com/office/officeart/2005/8/layout/cycle5"/>
    <dgm:cxn modelId="{11F3DABD-B867-43C7-8E99-E40A2B26E676}" type="presParOf" srcId="{75968FD9-91A6-4C4B-AC4F-E8F10EAA5B26}" destId="{D87E2B5C-5193-410F-BEDE-1CDA7F49D36D}" srcOrd="13" destOrd="0" presId="urn:microsoft.com/office/officeart/2005/8/layout/cycle5"/>
    <dgm:cxn modelId="{E47584B6-27CB-4945-8CB9-D64B55B6C582}" type="presParOf" srcId="{75968FD9-91A6-4C4B-AC4F-E8F10EAA5B26}" destId="{FCA9472E-ECD0-4590-95C9-A0D55EAED1E0}" srcOrd="14" destOrd="0" presId="urn:microsoft.com/office/officeart/2005/8/layout/cycle5"/>
    <dgm:cxn modelId="{9509B157-C0CD-4AA2-A04B-598F51C6DB51}" type="presParOf" srcId="{75968FD9-91A6-4C4B-AC4F-E8F10EAA5B26}" destId="{D691790E-C730-4201-AEC2-DE66022B708B}" srcOrd="15" destOrd="0" presId="urn:microsoft.com/office/officeart/2005/8/layout/cycle5"/>
    <dgm:cxn modelId="{9441AF29-87EB-431B-A922-719226C2EDC1}" type="presParOf" srcId="{75968FD9-91A6-4C4B-AC4F-E8F10EAA5B26}" destId="{89E63562-48EC-4423-B4EC-4F1FBCC11A56}" srcOrd="16" destOrd="0" presId="urn:microsoft.com/office/officeart/2005/8/layout/cycle5"/>
    <dgm:cxn modelId="{30A44E7E-56FA-48B1-A5CF-931775C55D67}" type="presParOf" srcId="{75968FD9-91A6-4C4B-AC4F-E8F10EAA5B26}" destId="{DA8F99E7-C740-4FA4-91CC-6F3D7EB68A8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583D3-C087-4979-A2C5-D648EA8813EA}">
      <dsp:nvSpPr>
        <dsp:cNvPr id="0" name=""/>
        <dsp:cNvSpPr/>
      </dsp:nvSpPr>
      <dsp:spPr>
        <a:xfrm>
          <a:off x="2501056" y="1965"/>
          <a:ext cx="1093886" cy="71102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Модел</a:t>
          </a:r>
          <a:endParaRPr lang="bg-BG" sz="1200" b="1" kern="1200" dirty="0"/>
        </a:p>
      </dsp:txBody>
      <dsp:txXfrm>
        <a:off x="2535765" y="36674"/>
        <a:ext cx="1024468" cy="641608"/>
      </dsp:txXfrm>
    </dsp:sp>
    <dsp:sp modelId="{E232323F-4AD3-47A6-A130-2611A39AFE8A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358937" y="146255"/>
              </a:moveTo>
              <a:arcTo wR="1674521" hR="1674521" stAng="17647481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FA3C3-37CE-4F75-BE60-580393CB798A}">
      <dsp:nvSpPr>
        <dsp:cNvPr id="0" name=""/>
        <dsp:cNvSpPr/>
      </dsp:nvSpPr>
      <dsp:spPr>
        <a:xfrm>
          <a:off x="3951234" y="839226"/>
          <a:ext cx="1093886" cy="71102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Симулиране</a:t>
          </a:r>
          <a:endParaRPr lang="bg-BG" sz="1200" b="1" kern="1200" dirty="0"/>
        </a:p>
      </dsp:txBody>
      <dsp:txXfrm>
        <a:off x="3985943" y="873935"/>
        <a:ext cx="1024468" cy="641608"/>
      </dsp:txXfrm>
    </dsp:sp>
    <dsp:sp modelId="{18709B24-A783-489A-8E30-B362B4642D0E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3322956" y="1380105"/>
              </a:moveTo>
              <a:arcTo wR="1674521" hR="1674521" stAng="20992414" swAng="121517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01C4-5984-4C35-A1C0-5F02C6155C86}">
      <dsp:nvSpPr>
        <dsp:cNvPr id="0" name=""/>
        <dsp:cNvSpPr/>
      </dsp:nvSpPr>
      <dsp:spPr>
        <a:xfrm>
          <a:off x="3951234" y="2513747"/>
          <a:ext cx="1093886" cy="711026"/>
        </a:xfrm>
        <a:prstGeom prst="roundRect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Внедряване</a:t>
          </a:r>
          <a:endParaRPr lang="bg-BG" sz="1200" b="1" kern="1200" dirty="0"/>
        </a:p>
      </dsp:txBody>
      <dsp:txXfrm>
        <a:off x="3985943" y="2548456"/>
        <a:ext cx="1024468" cy="641608"/>
      </dsp:txXfrm>
    </dsp:sp>
    <dsp:sp modelId="{59BDEB5E-7FE8-4CB3-9D71-041B2F6F5F5F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740020" y="2966315"/>
              </a:moveTo>
              <a:arcTo wR="1674521" hR="1674521" stAng="3029009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3B5B3-21F9-4D68-BE03-ED1149835AC0}">
      <dsp:nvSpPr>
        <dsp:cNvPr id="0" name=""/>
        <dsp:cNvSpPr/>
      </dsp:nvSpPr>
      <dsp:spPr>
        <a:xfrm>
          <a:off x="2501056" y="3351008"/>
          <a:ext cx="1093886" cy="711026"/>
        </a:xfrm>
        <a:prstGeom prst="roundRect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Изпълнение</a:t>
          </a:r>
          <a:endParaRPr lang="bg-BG" sz="1200" b="1" kern="1200" dirty="0"/>
        </a:p>
      </dsp:txBody>
      <dsp:txXfrm>
        <a:off x="2535765" y="3385717"/>
        <a:ext cx="1024468" cy="641608"/>
      </dsp:txXfrm>
    </dsp:sp>
    <dsp:sp modelId="{0566B845-BD97-4291-BE89-4BFB4C930FF8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990104" y="3202786"/>
              </a:moveTo>
              <a:arcTo wR="1674521" hR="1674521" stAng="6847481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33E34-184A-4F5D-B2F7-BD07D9ED1F7E}">
      <dsp:nvSpPr>
        <dsp:cNvPr id="0" name=""/>
        <dsp:cNvSpPr/>
      </dsp:nvSpPr>
      <dsp:spPr>
        <a:xfrm>
          <a:off x="1050878" y="2513747"/>
          <a:ext cx="1093886" cy="711026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Мониторинг</a:t>
          </a:r>
          <a:endParaRPr lang="bg-BG" sz="1800" b="1" kern="1200" dirty="0"/>
        </a:p>
      </dsp:txBody>
      <dsp:txXfrm>
        <a:off x="1085587" y="2548456"/>
        <a:ext cx="1024468" cy="641608"/>
      </dsp:txXfrm>
    </dsp:sp>
    <dsp:sp modelId="{FCA9472E-ECD0-4590-95C9-A0D55EAED1E0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6085" y="1968937"/>
              </a:moveTo>
              <a:arcTo wR="1674521" hR="1674521" stAng="10192414" swAng="121517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790E-C730-4201-AEC2-DE66022B708B}">
      <dsp:nvSpPr>
        <dsp:cNvPr id="0" name=""/>
        <dsp:cNvSpPr/>
      </dsp:nvSpPr>
      <dsp:spPr>
        <a:xfrm>
          <a:off x="1050878" y="839226"/>
          <a:ext cx="1093886" cy="711026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b="1" kern="1200" dirty="0" smtClean="0"/>
            <a:t>Оптимизиране</a:t>
          </a:r>
          <a:endParaRPr lang="bg-BG" sz="1200" b="1" kern="1200" dirty="0"/>
        </a:p>
      </dsp:txBody>
      <dsp:txXfrm>
        <a:off x="1085587" y="873935"/>
        <a:ext cx="1024468" cy="641608"/>
      </dsp:txXfrm>
    </dsp:sp>
    <dsp:sp modelId="{DA8F99E7-C740-4FA4-91CC-6F3D7EB68A8C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609022" y="382726"/>
              </a:moveTo>
              <a:arcTo wR="1674521" hR="1674521" stAng="13829009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8CD9-8F9B-45A9-B015-309C8BBF031E}" type="datetimeFigureOut">
              <a:rPr lang="bg-BG" smtClean="0"/>
              <a:t>13.03.2014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2A22-740A-4D79-A159-7D7E37FB05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0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2A22-740A-4D79-A159-7D7E37FB0542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04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5220-D4A2-41A4-83D6-2ACBF8D04BF0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7AF-020C-4187-AB1B-666DB4D84469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6BEC-57E5-4754-BE57-2CAB7D2DC355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FE36-4B5B-4144-9AB3-2F1E7DCA293A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3A4-5B44-457F-99F8-C5B0A1544868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CAA5-D52E-441E-AFC3-FE1E2AED1100}" type="datetime1">
              <a:rPr lang="bg-BG" smtClean="0"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2EBA-DC76-4127-8793-4716A54FA121}" type="datetime1">
              <a:rPr lang="bg-BG" smtClean="0"/>
              <a:t>13.03.2014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75C8-2706-42FC-9DEF-A6264A4121A2}" type="datetime1">
              <a:rPr lang="bg-BG" smtClean="0"/>
              <a:t>13.03.2014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457A-A411-401B-87D9-32D9EBB9EECA}" type="datetime1">
              <a:rPr lang="bg-BG" smtClean="0"/>
              <a:t>13.03.2014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EEF6-86B4-4A57-A0F3-ACD1C4D6BC8B}" type="datetime1">
              <a:rPr lang="bg-BG" smtClean="0"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1047-0846-46BF-9748-EEAAFA8697DE}" type="datetime1">
              <a:rPr lang="bg-BG" smtClean="0"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ACA871D-75EC-42AB-BF87-8CE4251E8AB8}" type="datetime1">
              <a:rPr lang="bg-BG" smtClean="0"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AF21102-59A5-49CC-83E4-C18B44BF172F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Моделиране на бизнес процесите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40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dirty="0"/>
              <a:t>1. Управление на бизнес </a:t>
            </a:r>
            <a:r>
              <a:rPr lang="bg-BG" dirty="0" smtClean="0"/>
              <a:t>процесите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352928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/>
              <a:t>Жизнен цикъл на управлението на бизнес процесите</a:t>
            </a:r>
          </a:p>
          <a:p>
            <a:r>
              <a:rPr lang="bg-BG" sz="2400" b="1" i="1" u="sng" dirty="0" smtClean="0"/>
              <a:t> Етапите внедряване и изпълнение на процесите</a:t>
            </a:r>
            <a:r>
              <a:rPr lang="bg-BG" sz="2400" dirty="0"/>
              <a:t> са  част от фазата на </a:t>
            </a:r>
            <a:r>
              <a:rPr lang="bg-BG" sz="2400" b="1" i="1" dirty="0" smtClean="0"/>
              <a:t>реализиране на </a:t>
            </a:r>
            <a:r>
              <a:rPr lang="bg-BG" sz="2400" b="1" i="1" dirty="0"/>
              <a:t>бизнес </a:t>
            </a:r>
            <a:r>
              <a:rPr lang="bg-BG" sz="2400" b="1" i="1" dirty="0" smtClean="0"/>
              <a:t>процеса.</a:t>
            </a:r>
          </a:p>
          <a:p>
            <a:r>
              <a:rPr lang="bg-BG" sz="2400" dirty="0" smtClean="0"/>
              <a:t> Съвременният софтуер дава възможност целият бизнес процес да бъде дефиниран на компютърен език. </a:t>
            </a:r>
            <a:r>
              <a:rPr lang="bg-BG" sz="1800" dirty="0" smtClean="0"/>
              <a:t>Системата “реализира” бизнес операциите чрез свързани приложения или когато стъпката е твърде комплексна, за да бъде автоматизирана, системата изисква от потребителя да бъде подадена входяща информация. </a:t>
            </a:r>
          </a:p>
          <a:p>
            <a:r>
              <a:rPr lang="bg-BG" sz="1800" dirty="0" smtClean="0"/>
              <a:t>Пазарът за софтуер за управление на бизнес процеси е фокусиран повече върху разработването на модели чрез графични средства, отколкото чрез използване на текстови езици за моделиране на процеси, като целта е да се намали сложността на разработване на един модел. </a:t>
            </a:r>
            <a:r>
              <a:rPr lang="bg-BG" sz="2400" dirty="0" smtClean="0"/>
              <a:t>Визуалният подход на програмиране, използващ графични метафори, повишава производителността и е добре приет от потребителите</a:t>
            </a:r>
          </a:p>
        </p:txBody>
      </p:sp>
    </p:spTree>
    <p:extLst>
      <p:ext uri="{BB962C8B-B14F-4D97-AF65-F5344CB8AC3E}">
        <p14:creationId xmlns:p14="http://schemas.microsoft.com/office/powerpoint/2010/main" val="32850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dirty="0"/>
              <a:t>1. Управление на бизнес </a:t>
            </a:r>
            <a:r>
              <a:rPr lang="bg-BG" dirty="0" smtClean="0"/>
              <a:t>процесите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496944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/>
              <a:t>Жизнен цикъл на управлението на бизнес процесите</a:t>
            </a:r>
          </a:p>
          <a:p>
            <a:r>
              <a:rPr lang="bg-BG" sz="2400" dirty="0"/>
              <a:t>Етапите на </a:t>
            </a:r>
            <a:r>
              <a:rPr lang="bg-BG" sz="2400" b="1" i="1" u="sng" dirty="0" smtClean="0"/>
              <a:t>мониторинг </a:t>
            </a:r>
            <a:r>
              <a:rPr lang="bg-BG" sz="2400" dirty="0" smtClean="0"/>
              <a:t>и </a:t>
            </a:r>
            <a:r>
              <a:rPr lang="bg-BG" sz="2400" b="1" i="1" u="sng" dirty="0" smtClean="0"/>
              <a:t>оптимизиране </a:t>
            </a:r>
            <a:r>
              <a:rPr lang="bg-BG" sz="2400" dirty="0" smtClean="0"/>
              <a:t>са  </a:t>
            </a:r>
            <a:r>
              <a:rPr lang="bg-BG" sz="2400" dirty="0"/>
              <a:t>част от фазата на </a:t>
            </a:r>
            <a:r>
              <a:rPr lang="bg-BG" sz="2400" b="1" i="1" dirty="0" smtClean="0"/>
              <a:t>контрол на </a:t>
            </a:r>
            <a:r>
              <a:rPr lang="bg-BG" sz="2400" b="1" i="1" dirty="0"/>
              <a:t>бизнес процеса</a:t>
            </a:r>
            <a:endParaRPr lang="bg-BG" sz="2400" dirty="0" smtClean="0"/>
          </a:p>
          <a:p>
            <a:r>
              <a:rPr lang="bg-BG" sz="2400" b="1" i="1" dirty="0" smtClean="0"/>
              <a:t>Мониторингът</a:t>
            </a:r>
            <a:r>
              <a:rPr lang="bg-BG" sz="2400" dirty="0" smtClean="0"/>
              <a:t> включва проследяването на индивидуалните процеси, за да се установи тяхното състояние, както и осигуряването на статистика за изпълнението на един или повече процеси. </a:t>
            </a:r>
          </a:p>
          <a:p>
            <a:r>
              <a:rPr lang="bg-BG" sz="1600" dirty="0" smtClean="0"/>
              <a:t>Пример за проследяване е да може да се установи статуса на клиентска заявка (напр. получена, изчакваща доставка, фактура-платена) – така че, ако има проблеми, да могат да бъдат идентифицирани и коригирани. Пример за статистика е генерирането на измервания например колко бързо се обработва клиентска поръчка, какъв брой поръчки са обработени през последния месец. Тези измервания могат да бъдат причислени към три категории: време за реализация, процент брак и производителност и са базата за установяване на потенциала на съответните процеси за </a:t>
            </a:r>
            <a:r>
              <a:rPr lang="bg-BG" sz="1600" dirty="0" err="1" smtClean="0"/>
              <a:t>последваща</a:t>
            </a:r>
            <a:r>
              <a:rPr lang="bg-BG" sz="1600" dirty="0" smtClean="0"/>
              <a:t> 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16879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bg-BG" sz="2400" dirty="0" smtClean="0"/>
              <a:t>Бизнес анализаторите и мениджърите използват бизнес моделите, за представяне на </a:t>
            </a:r>
            <a:r>
              <a:rPr lang="bg-BG" sz="2400" i="1" dirty="0" smtClean="0"/>
              <a:t>настоящото</a:t>
            </a:r>
            <a:r>
              <a:rPr lang="bg-BG" sz="2400" dirty="0" smtClean="0"/>
              <a:t> и прогнозиране на </a:t>
            </a:r>
            <a:r>
              <a:rPr lang="bg-BG" sz="2400" i="1" dirty="0" smtClean="0"/>
              <a:t>бъдещото</a:t>
            </a:r>
            <a:r>
              <a:rPr lang="bg-BG" sz="2400" dirty="0" smtClean="0"/>
              <a:t> състояние на своите предприятия. </a:t>
            </a:r>
          </a:p>
          <a:p>
            <a:endParaRPr lang="bg-BG" sz="800" dirty="0" smtClean="0"/>
          </a:p>
          <a:p>
            <a:r>
              <a:rPr lang="bg-BG" sz="2400" dirty="0" smtClean="0"/>
              <a:t>Сравнявайки прецизно разработени модели на предприятието, специалистите по моделиране могат да установят специфичните трансформации, които могат да имат за резултат количествено измерими подобрения в техните предприятия.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2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bg-BG" sz="2000" dirty="0" smtClean="0"/>
              <a:t>моделирането на бизнес процесите е широко понятие, отнасящо се до </a:t>
            </a:r>
            <a:r>
              <a:rPr lang="bg-BG" sz="2000" b="1" i="1" u="sng" dirty="0" smtClean="0"/>
              <a:t>анализа</a:t>
            </a:r>
            <a:r>
              <a:rPr lang="bg-BG" sz="2000" dirty="0" smtClean="0"/>
              <a:t>, </a:t>
            </a:r>
            <a:r>
              <a:rPr lang="bg-BG" sz="2000" b="1" i="1" u="sng" dirty="0" smtClean="0"/>
              <a:t>дизайна</a:t>
            </a:r>
            <a:r>
              <a:rPr lang="bg-BG" sz="2000" dirty="0" smtClean="0"/>
              <a:t> и </a:t>
            </a:r>
            <a:r>
              <a:rPr lang="bg-BG" sz="2000" b="1" i="1" u="sng" dirty="0" smtClean="0"/>
              <a:t>изпълнението</a:t>
            </a:r>
            <a:r>
              <a:rPr lang="bg-BG" sz="2000" dirty="0" smtClean="0"/>
              <a:t> на бизнес процесите, като се използват</a:t>
            </a:r>
            <a:r>
              <a:rPr lang="ru-RU" sz="2000" dirty="0" smtClean="0"/>
              <a:t>:</a:t>
            </a:r>
          </a:p>
          <a:p>
            <a:r>
              <a:rPr lang="bg-BG" sz="2000" b="1" dirty="0" smtClean="0"/>
              <a:t>Езици</a:t>
            </a:r>
            <a:r>
              <a:rPr lang="ru-RU" sz="2000" b="1" dirty="0" smtClean="0"/>
              <a:t> за </a:t>
            </a:r>
            <a:r>
              <a:rPr lang="bg-BG" sz="2000" b="1" dirty="0" smtClean="0"/>
              <a:t>програмиране</a:t>
            </a:r>
            <a:r>
              <a:rPr lang="bg-BG" sz="2000" dirty="0" smtClean="0"/>
              <a:t>:</a:t>
            </a:r>
          </a:p>
          <a:p>
            <a:pPr lvl="1"/>
            <a:r>
              <a:rPr lang="en-US" sz="2000" dirty="0" smtClean="0"/>
              <a:t>BPMN </a:t>
            </a:r>
            <a:r>
              <a:rPr lang="en-US" sz="2000" dirty="0"/>
              <a:t>- Business Process Modeling Notation, </a:t>
            </a:r>
            <a:endParaRPr lang="bg-BG" sz="2000" dirty="0" smtClean="0"/>
          </a:p>
          <a:p>
            <a:pPr lvl="1"/>
            <a:r>
              <a:rPr lang="en-US" sz="2000" dirty="0" smtClean="0"/>
              <a:t>BPEL </a:t>
            </a:r>
            <a:r>
              <a:rPr lang="en-US" sz="2000" dirty="0"/>
              <a:t>- Business </a:t>
            </a:r>
            <a:r>
              <a:rPr lang="en-US" sz="2000" dirty="0" smtClean="0"/>
              <a:t>Process</a:t>
            </a:r>
            <a:r>
              <a:rPr lang="bg-BG" sz="2000" dirty="0" smtClean="0"/>
              <a:t> </a:t>
            </a:r>
            <a:r>
              <a:rPr lang="en-US" sz="2000" dirty="0" smtClean="0"/>
              <a:t>Execution </a:t>
            </a:r>
            <a:r>
              <a:rPr lang="en-US" sz="2000" dirty="0"/>
              <a:t>Language, </a:t>
            </a:r>
            <a:endParaRPr lang="bg-BG" sz="2000" dirty="0" smtClean="0"/>
          </a:p>
          <a:p>
            <a:pPr lvl="1"/>
            <a:r>
              <a:rPr lang="en-US" sz="2000" dirty="0" smtClean="0"/>
              <a:t>UML </a:t>
            </a:r>
            <a:r>
              <a:rPr lang="en-US" sz="2000" dirty="0"/>
              <a:t>- Unified Modeling Language, </a:t>
            </a:r>
            <a:endParaRPr lang="bg-BG" sz="2000" dirty="0" smtClean="0"/>
          </a:p>
          <a:p>
            <a:pPr lvl="1"/>
            <a:r>
              <a:rPr lang="en-US" sz="2000" dirty="0" smtClean="0"/>
              <a:t>WS-CDL </a:t>
            </a:r>
            <a:r>
              <a:rPr lang="en-US" sz="2000" dirty="0"/>
              <a:t>- Web Services </a:t>
            </a:r>
            <a:r>
              <a:rPr lang="en-US" sz="2000" dirty="0" smtClean="0"/>
              <a:t>Choreography</a:t>
            </a:r>
            <a:r>
              <a:rPr lang="bg-BG" sz="2000" dirty="0" smtClean="0"/>
              <a:t> </a:t>
            </a:r>
            <a:r>
              <a:rPr lang="en-GB" sz="2000" dirty="0" smtClean="0"/>
              <a:t>Description Language</a:t>
            </a:r>
            <a:r>
              <a:rPr lang="bg-BG" sz="2000" dirty="0"/>
              <a:t>.</a:t>
            </a:r>
            <a:endParaRPr lang="bg-BG" sz="2000" dirty="0" smtClean="0"/>
          </a:p>
          <a:p>
            <a:r>
              <a:rPr lang="bg-BG" sz="2000" dirty="0" smtClean="0"/>
              <a:t>Различни </a:t>
            </a:r>
            <a:r>
              <a:rPr lang="bg-BG" sz="2000" b="1" dirty="0" smtClean="0"/>
              <a:t>индустриални </a:t>
            </a:r>
            <a:r>
              <a:rPr lang="bg-BG" sz="2000" b="1" dirty="0"/>
              <a:t>стандарти</a:t>
            </a:r>
            <a:r>
              <a:rPr lang="bg-BG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0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/>
              <a:t>Създаването на модел на една организация може да бъде полезно в няколко насоки:</a:t>
            </a:r>
          </a:p>
          <a:p>
            <a:pPr marL="0" indent="0">
              <a:buNone/>
            </a:pPr>
            <a:endParaRPr lang="bg-BG" sz="800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2000" dirty="0" smtClean="0"/>
              <a:t>Подпомага мениджърите и анализаторите да разберат логиката на функциониране на системата като цяло и </a:t>
            </a:r>
            <a:r>
              <a:rPr lang="bg-BG" sz="2000" b="1" i="1" dirty="0" smtClean="0"/>
              <a:t>факторите</a:t>
            </a:r>
            <a:r>
              <a:rPr lang="bg-BG" sz="2000" dirty="0" smtClean="0"/>
              <a:t>, които й влияят;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000" dirty="0" smtClean="0"/>
              <a:t>Изграждането и изучаването на модела улеснява </a:t>
            </a:r>
            <a:r>
              <a:rPr lang="bg-BG" sz="2000" b="1" i="1" dirty="0" smtClean="0"/>
              <a:t>дефинирането на проблемите</a:t>
            </a:r>
            <a:r>
              <a:rPr lang="bg-BG" sz="2000" dirty="0" smtClean="0"/>
              <a:t>, наблюдавани при функционирането на системата и може да послужи за център на дискусия и да помогне за постигане на общо разбиране относно причините за тях</a:t>
            </a:r>
            <a:r>
              <a:rPr lang="ru-RU" sz="2000" dirty="0" smtClean="0"/>
              <a:t>;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554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bg-BG" sz="2000" dirty="0" smtClean="0"/>
              <a:t>Моделите помагат на анализаторите да формулират </a:t>
            </a:r>
            <a:r>
              <a:rPr lang="bg-BG" sz="2000" b="1" i="1" dirty="0" smtClean="0"/>
              <a:t>ключовите променливи</a:t>
            </a:r>
            <a:r>
              <a:rPr lang="bg-BG" sz="2000" dirty="0" smtClean="0"/>
              <a:t>, чието измерване е важно за вземане на правилни решения</a:t>
            </a:r>
            <a:r>
              <a:rPr lang="ru-RU" sz="2000" dirty="0" smtClean="0"/>
              <a:t>;</a:t>
            </a:r>
            <a:endParaRPr lang="ru-RU" sz="2000" dirty="0"/>
          </a:p>
          <a:p>
            <a:pPr marL="457200" indent="-457200">
              <a:buFont typeface="+mj-lt"/>
              <a:buAutoNum type="arabicPeriod" startAt="3"/>
            </a:pPr>
            <a:r>
              <a:rPr lang="bg-BG" sz="2000" dirty="0" smtClean="0"/>
              <a:t>Отразяват </a:t>
            </a:r>
            <a:r>
              <a:rPr lang="bg-BG" sz="2000" b="1" i="1" dirty="0" smtClean="0"/>
              <a:t>финансовите елементи</a:t>
            </a:r>
            <a:r>
              <a:rPr lang="bg-BG" sz="2000" dirty="0" smtClean="0"/>
              <a:t>, с което създават възможност за конкретен анализ на разходите и ползите от предлаганите решения;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bg-BG" sz="2000" dirty="0" smtClean="0"/>
              <a:t>Ако бъдат използвани усъвършенствани инструменти, каквито са съвременните софтуерните платформи за ВРМ, върху изградените модели може да бъде </a:t>
            </a:r>
            <a:r>
              <a:rPr lang="bg-BG" sz="2000" b="1" i="1" dirty="0" smtClean="0"/>
              <a:t>симулирана реалната работа </a:t>
            </a:r>
            <a:r>
              <a:rPr lang="bg-BG" sz="2000" dirty="0" smtClean="0"/>
              <a:t>на цялостната система в пълния</a:t>
            </a:r>
            <a:r>
              <a:rPr lang="ru-RU" sz="2000" dirty="0" smtClean="0"/>
              <a:t> </a:t>
            </a:r>
            <a:r>
              <a:rPr lang="ru-RU" sz="2000" dirty="0"/>
              <a:t>контекст </a:t>
            </a:r>
            <a:r>
              <a:rPr lang="ru-RU" sz="2000" dirty="0" smtClean="0"/>
              <a:t>на </a:t>
            </a:r>
            <a:r>
              <a:rPr lang="bg-BG" sz="2000" dirty="0" smtClean="0"/>
              <a:t>организацията </a:t>
            </a:r>
            <a:r>
              <a:rPr lang="bg-BG" sz="2000" dirty="0"/>
              <a:t>и човешките фактори;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bg-BG" sz="2000" dirty="0" smtClean="0"/>
              <a:t>Поведението на модела, може да послужи на анализаторите и мениджърите като убедителен </a:t>
            </a:r>
            <a:r>
              <a:rPr lang="bg-BG" sz="2000" b="1" i="1" dirty="0" smtClean="0"/>
              <a:t>аргумент</a:t>
            </a:r>
            <a:r>
              <a:rPr lang="bg-BG" sz="2000" dirty="0" smtClean="0"/>
              <a:t> в полза на предлаганите от тях решения</a:t>
            </a:r>
            <a:r>
              <a:rPr lang="ru-RU" sz="2000" dirty="0" smtClean="0"/>
              <a:t>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533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r>
              <a:rPr lang="bg-BG" sz="2000" dirty="0" smtClean="0"/>
              <a:t>Изобразяването на дейността на организацията чрез разбираем и достъпен графичен език дава </a:t>
            </a:r>
            <a:r>
              <a:rPr lang="bg-BG" sz="2000" i="1" dirty="0" smtClean="0"/>
              <a:t>възможност за бързо пренастройване на дейността при внедряването на промени в стратегията на компанията и пазарната среда</a:t>
            </a:r>
            <a:r>
              <a:rPr lang="bg-BG" sz="2000" dirty="0" smtClean="0"/>
              <a:t>, защото персоналът е обучен да разбира и използва представените по този начин бизнес процеси. </a:t>
            </a:r>
          </a:p>
          <a:p>
            <a:endParaRPr lang="bg-BG" sz="800" dirty="0" smtClean="0"/>
          </a:p>
          <a:p>
            <a:r>
              <a:rPr lang="bg-BG" sz="2000" dirty="0" smtClean="0"/>
              <a:t>Моделирането дава </a:t>
            </a:r>
            <a:r>
              <a:rPr lang="bg-BG" sz="2000" i="1" dirty="0" smtClean="0"/>
              <a:t>отговори на въпроси от вида “какво ще стане, ако” </a:t>
            </a:r>
            <a:r>
              <a:rPr lang="bg-BG" sz="2000" dirty="0" smtClean="0"/>
              <a:t>във връзка с различни функции на системата и възможни организационни и човешки въздействия. Използването на модели в управлението помага на планиращите да предвидят проблемите, преди да се сблъскат с тях в действителната реализация на проекта, освен това спестява време, необходимо за тестването на различни  алтернативи, както и евентуални загуби вследствие на неудачни решения.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6535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772816"/>
            <a:ext cx="3733800" cy="3942184"/>
          </a:xfrm>
        </p:spPr>
        <p:txBody>
          <a:bodyPr>
            <a:normAutofit/>
          </a:bodyPr>
          <a:lstStyle/>
          <a:p>
            <a:r>
              <a:rPr lang="bg-BG" sz="1800" dirty="0"/>
              <a:t>Внедряване на ISO и управление на качеството;</a:t>
            </a:r>
          </a:p>
          <a:p>
            <a:r>
              <a:rPr lang="bg-BG" sz="1800" dirty="0"/>
              <a:t>Вътрешно преструктуриране на организациите;</a:t>
            </a:r>
          </a:p>
          <a:p>
            <a:r>
              <a:rPr lang="bg-BG" sz="1800" dirty="0"/>
              <a:t>Предлагане на нови услуги;</a:t>
            </a:r>
          </a:p>
          <a:p>
            <a:r>
              <a:rPr lang="bg-BG" sz="1800" dirty="0"/>
              <a:t>Сливания и придобивания;</a:t>
            </a:r>
          </a:p>
          <a:p>
            <a:r>
              <a:rPr lang="bg-BG" sz="1800" dirty="0"/>
              <a:t>Управление на бизнес процеси;</a:t>
            </a:r>
          </a:p>
          <a:p>
            <a:r>
              <a:rPr lang="bg-BG" sz="1800" dirty="0"/>
              <a:t>Усъвършенстване на бизнес процеси</a:t>
            </a:r>
            <a:r>
              <a:rPr lang="bg-BG" sz="1800" dirty="0" smtClean="0"/>
              <a:t>;</a:t>
            </a:r>
            <a:r>
              <a:rPr lang="bg-BG" sz="1800" dirty="0"/>
              <a:t> </a:t>
            </a:r>
            <a:endParaRPr lang="bg-BG" sz="1800" dirty="0" smtClean="0"/>
          </a:p>
          <a:p>
            <a:r>
              <a:rPr lang="bg-BG" sz="1800" dirty="0" smtClean="0"/>
              <a:t>Ръководене </a:t>
            </a:r>
            <a:r>
              <a:rPr lang="bg-BG" sz="1800" dirty="0"/>
              <a:t>на IT в компанията;</a:t>
            </a:r>
          </a:p>
          <a:p>
            <a:endParaRPr lang="bg-BG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00600" y="1844824"/>
            <a:ext cx="3733800" cy="3870176"/>
          </a:xfrm>
        </p:spPr>
        <p:txBody>
          <a:bodyPr>
            <a:normAutofit/>
          </a:bodyPr>
          <a:lstStyle/>
          <a:p>
            <a:r>
              <a:rPr lang="bg-BG" sz="1800" dirty="0" smtClean="0"/>
              <a:t>Проектиране </a:t>
            </a:r>
            <a:r>
              <a:rPr lang="bg-BG" sz="1800" dirty="0"/>
              <a:t>на приложения;</a:t>
            </a:r>
          </a:p>
          <a:p>
            <a:r>
              <a:rPr lang="bg-BG" sz="1800" dirty="0"/>
              <a:t>Внедряване на електронен </a:t>
            </a:r>
            <a:r>
              <a:rPr lang="bg-BG" sz="1800" dirty="0" smtClean="0"/>
              <a:t>бизнес;</a:t>
            </a:r>
            <a:endParaRPr lang="bg-BG" sz="1800" dirty="0"/>
          </a:p>
          <a:p>
            <a:r>
              <a:rPr lang="bg-BG" sz="1800" dirty="0"/>
              <a:t>Избор и внедряване на ERP /интегрирана система за управление </a:t>
            </a:r>
            <a:r>
              <a:rPr lang="bg-BG" sz="1800" dirty="0" smtClean="0"/>
              <a:t>на предприятието</a:t>
            </a:r>
            <a:r>
              <a:rPr lang="bg-BG" sz="1800" dirty="0"/>
              <a:t>;</a:t>
            </a:r>
          </a:p>
          <a:p>
            <a:r>
              <a:rPr lang="bg-BG" sz="1800" dirty="0"/>
              <a:t>Избор и конфигуриране на CRM /система за управление на връзките с клиенти;</a:t>
            </a:r>
          </a:p>
          <a:p>
            <a:r>
              <a:rPr lang="bg-BG" sz="1800" dirty="0" smtClean="0"/>
              <a:t>Съобразяване с регулации</a:t>
            </a:r>
            <a:r>
              <a:rPr lang="ru-RU" sz="1800" dirty="0" smtClean="0"/>
              <a:t>;</a:t>
            </a:r>
            <a:endParaRPr lang="bg-BG" sz="18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282154"/>
          </a:xfrm>
        </p:spPr>
        <p:txBody>
          <a:bodyPr/>
          <a:lstStyle/>
          <a:p>
            <a:pPr algn="ctr"/>
            <a:r>
              <a:rPr lang="bg-BG" dirty="0" smtClean="0"/>
              <a:t>2. Моделиране на бизнес процеси</a:t>
            </a:r>
            <a:br>
              <a:rPr lang="bg-BG" dirty="0" smtClean="0"/>
            </a:br>
            <a:r>
              <a:rPr lang="ru-RU" sz="2400" b="1" dirty="0"/>
              <a:t>ПРИЛОЖЕНИЕ НА МОДЕЛИРАНЕТО В </a:t>
            </a:r>
            <a:r>
              <a:rPr lang="ru-RU" sz="2400" b="1" dirty="0" smtClean="0"/>
              <a:t>ОРГАНИЗАЦИЯТА</a:t>
            </a:r>
            <a:endParaRPr lang="bg-BG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7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2000" b="1" dirty="0" smtClean="0"/>
              <a:t>Цели в процеса на разработване на модел на бизнес процесите</a:t>
            </a:r>
          </a:p>
          <a:p>
            <a:pPr marL="0" indent="0" algn="ctr">
              <a:buNone/>
            </a:pPr>
            <a:endParaRPr lang="bg-BG" sz="800" b="1" dirty="0" smtClean="0"/>
          </a:p>
          <a:p>
            <a:pPr lvl="2" indent="-342900"/>
            <a:r>
              <a:rPr lang="bg-BG" sz="2000" dirty="0" smtClean="0"/>
              <a:t>Описателни цели</a:t>
            </a:r>
          </a:p>
          <a:p>
            <a:pPr lvl="2" indent="-342900"/>
            <a:r>
              <a:rPr lang="bg-BG" sz="2000" dirty="0" smtClean="0"/>
              <a:t>Предписващи</a:t>
            </a:r>
          </a:p>
          <a:p>
            <a:pPr lvl="2" indent="-342900"/>
            <a:r>
              <a:rPr lang="bg-BG" sz="2000" dirty="0" smtClean="0"/>
              <a:t>Разяснителни</a:t>
            </a:r>
          </a:p>
        </p:txBody>
      </p:sp>
    </p:spTree>
    <p:extLst>
      <p:ext uri="{BB962C8B-B14F-4D97-AF65-F5344CB8AC3E}">
        <p14:creationId xmlns:p14="http://schemas.microsoft.com/office/powerpoint/2010/main" val="28022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19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/>
              <a:t>А</a:t>
            </a:r>
            <a:r>
              <a:rPr lang="bg-BG" sz="2000" b="1" dirty="0"/>
              <a:t>. Описателни цели</a:t>
            </a:r>
            <a:r>
              <a:rPr lang="bg-BG" sz="2000" b="1" dirty="0" smtClean="0"/>
              <a:t>:</a:t>
            </a:r>
          </a:p>
          <a:p>
            <a:pPr marL="0" indent="0">
              <a:buNone/>
            </a:pPr>
            <a:endParaRPr lang="bg-BG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bg-BG" sz="2000" dirty="0" smtClean="0"/>
              <a:t>Проследява какво фактически се случва по време на процесите;</a:t>
            </a:r>
          </a:p>
          <a:p>
            <a:pPr marL="857250" lvl="1" indent="-457200">
              <a:buFont typeface="+mj-lt"/>
              <a:buAutoNum type="arabicPeriod"/>
            </a:pPr>
            <a:r>
              <a:rPr lang="bg-BG" sz="2000" dirty="0" smtClean="0"/>
              <a:t>Предлага гледната точка на външен наблюдател, който гледа начина, по който се изпълняват процесите и подобренията, които могат да бъдат внедрени, за да се изпълняват те по-ефективно и ефикасно</a:t>
            </a:r>
            <a:r>
              <a:rPr lang="ru-RU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02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Моделиране на бизнес процесите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bg-BG" dirty="0" smtClean="0"/>
              <a:t>Управление на бизнес процесите (</a:t>
            </a:r>
            <a:r>
              <a:rPr lang="en-US" dirty="0" smtClean="0"/>
              <a:t>BPM</a:t>
            </a:r>
            <a:r>
              <a:rPr lang="bg-BG" dirty="0" smtClean="0"/>
              <a:t>)</a:t>
            </a:r>
          </a:p>
          <a:p>
            <a:pPr marL="868680" lvl="1" indent="-457200">
              <a:buFont typeface="+mj-lt"/>
              <a:buAutoNum type="arabicParenR"/>
            </a:pPr>
            <a:r>
              <a:rPr lang="bg-BG" dirty="0" smtClean="0"/>
              <a:t>Характеристики на бизнес процесите</a:t>
            </a:r>
            <a:endParaRPr lang="en-US" dirty="0" smtClean="0"/>
          </a:p>
          <a:p>
            <a:pPr marL="868680" lvl="1" indent="-457200">
              <a:buFont typeface="+mj-lt"/>
              <a:buAutoNum type="arabicParenR"/>
            </a:pPr>
            <a:r>
              <a:rPr lang="bg-BG" dirty="0" smtClean="0"/>
              <a:t>Жизнен цикъл на </a:t>
            </a:r>
            <a:r>
              <a:rPr lang="en-US" dirty="0" smtClean="0"/>
              <a:t>BPM</a:t>
            </a:r>
            <a:endParaRPr lang="bg-BG" dirty="0" smtClean="0"/>
          </a:p>
          <a:p>
            <a:pPr marL="571500" indent="-457200">
              <a:buFont typeface="+mj-lt"/>
              <a:buAutoNum type="arabicPeriod"/>
            </a:pPr>
            <a:r>
              <a:rPr lang="bg-BG" dirty="0" smtClean="0"/>
              <a:t>Моделиране на бизнес процеси</a:t>
            </a:r>
          </a:p>
          <a:p>
            <a:pPr marL="971550" lvl="1" indent="-457200">
              <a:buFont typeface="+mj-lt"/>
              <a:buAutoNum type="arabicParenR"/>
            </a:pPr>
            <a:r>
              <a:rPr lang="bg-BG" dirty="0" smtClean="0"/>
              <a:t>Същност и характеристики на бизнес моделите</a:t>
            </a:r>
          </a:p>
          <a:p>
            <a:pPr marL="971550" lvl="1" indent="-457200">
              <a:buFont typeface="+mj-lt"/>
              <a:buAutoNum type="arabicParenR"/>
            </a:pPr>
            <a:r>
              <a:rPr lang="bg-BG" dirty="0" smtClean="0"/>
              <a:t>Цели в процеса на разработване на модел на бизнес процесите</a:t>
            </a:r>
          </a:p>
          <a:p>
            <a:pPr marL="571500" indent="-457200">
              <a:buFont typeface="+mj-lt"/>
              <a:buAutoNum type="arabicPeriod"/>
            </a:pPr>
            <a:r>
              <a:rPr lang="bg-BG" dirty="0" smtClean="0"/>
              <a:t>Еволюция на софтуера за управление на бизнес процесите</a:t>
            </a:r>
          </a:p>
          <a:p>
            <a:pPr marL="868680" lvl="1" indent="-457200">
              <a:buFont typeface="+mj-lt"/>
              <a:buAutoNum type="arabicParenR"/>
            </a:pPr>
            <a:endParaRPr lang="bg-BG" dirty="0" smtClean="0"/>
          </a:p>
          <a:p>
            <a:pPr marL="868680" lvl="1" indent="-457200">
              <a:buFont typeface="+mj-lt"/>
              <a:buAutoNum type="arabicParenR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20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/>
              <a:t>Б. Предписващи:</a:t>
            </a:r>
          </a:p>
          <a:p>
            <a:pPr marL="0" indent="0">
              <a:buNone/>
            </a:pPr>
            <a:endParaRPr lang="bg-BG" sz="800" b="1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2000" dirty="0" smtClean="0"/>
              <a:t>Дефинира желаните процеси и това как те трябва/биха могли да бъдат изпълнявани/ извършвани;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000" dirty="0" smtClean="0"/>
              <a:t>Установява правила, насоки и образци за поведение, които, ако бъдат следвани, биха довели до желаното ниво на протичане на процеса</a:t>
            </a:r>
            <a:r>
              <a:rPr lang="ru-RU" sz="2000" dirty="0" smtClean="0"/>
              <a:t>;</a:t>
            </a:r>
            <a:endParaRPr lang="bg-BG" sz="2000" dirty="0" smtClean="0"/>
          </a:p>
          <a:p>
            <a:pPr marL="0" indent="0"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79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21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В</a:t>
            </a:r>
            <a:r>
              <a:rPr lang="bg-BG" sz="2000" b="1" dirty="0"/>
              <a:t>. Разяснителни</a:t>
            </a:r>
            <a:r>
              <a:rPr lang="bg-BG" sz="2000" b="1" dirty="0" smtClean="0"/>
              <a:t>:</a:t>
            </a:r>
          </a:p>
          <a:p>
            <a:pPr marL="0" indent="0">
              <a:buNone/>
            </a:pPr>
            <a:endParaRPr lang="bg-BG" sz="800" b="1" dirty="0"/>
          </a:p>
          <a:p>
            <a:pPr marL="857250" lvl="1" indent="-457200">
              <a:buFont typeface="+mj-lt"/>
              <a:buAutoNum type="arabicPeriod"/>
            </a:pPr>
            <a:r>
              <a:rPr lang="bg-BG" sz="2000" dirty="0"/>
              <a:t>Предлага обяснения за логиката на протичане на процесите;</a:t>
            </a:r>
          </a:p>
          <a:p>
            <a:pPr marL="857250" lvl="1" indent="-457200">
              <a:buFont typeface="+mj-lt"/>
              <a:buAutoNum type="arabicPeriod"/>
            </a:pPr>
            <a:r>
              <a:rPr lang="bg-BG" sz="2000" dirty="0"/>
              <a:t>Изследване и оценяване на няколко различни курса на действие/поведение на базата на рационални аргументи;</a:t>
            </a:r>
          </a:p>
          <a:p>
            <a:pPr marL="857250" lvl="1" indent="-457200">
              <a:buFont typeface="+mj-lt"/>
              <a:buAutoNum type="arabicPeriod"/>
            </a:pPr>
            <a:r>
              <a:rPr lang="bg-BG" sz="2000" dirty="0"/>
              <a:t>Установява се категорична, ясно формулирана връзка между процесите </a:t>
            </a:r>
            <a:r>
              <a:rPr lang="bg-BG" sz="2000" dirty="0" smtClean="0"/>
              <a:t>и</a:t>
            </a:r>
            <a:r>
              <a:rPr lang="en-US" sz="2000" dirty="0" smtClean="0"/>
              <a:t> </a:t>
            </a:r>
            <a:r>
              <a:rPr lang="bg-BG" sz="2000" dirty="0" smtClean="0"/>
              <a:t>изискванията</a:t>
            </a:r>
            <a:r>
              <a:rPr lang="bg-BG" sz="2000" dirty="0"/>
              <a:t>, които те трябва да </a:t>
            </a:r>
            <a:r>
              <a:rPr lang="bg-BG" sz="2000" dirty="0" smtClean="0"/>
              <a:t>изпълняват</a:t>
            </a:r>
            <a:r>
              <a:rPr lang="en-US" sz="2000" dirty="0"/>
              <a:t>.</a:t>
            </a:r>
            <a:endParaRPr lang="bg-BG" sz="2000" dirty="0" smtClean="0"/>
          </a:p>
          <a:p>
            <a:pPr marL="0" indent="0">
              <a:buNone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193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2. Моделиране на бизнес процеси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22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0668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/>
              <a:t>В зависимост от </a:t>
            </a:r>
            <a:r>
              <a:rPr lang="bg-BG" sz="2400" b="1" i="1" dirty="0" smtClean="0"/>
              <a:t>целите</a:t>
            </a:r>
            <a:r>
              <a:rPr lang="bg-BG" sz="2400" dirty="0" smtClean="0"/>
              <a:t>, които се поставят със създаването на </a:t>
            </a:r>
            <a:r>
              <a:rPr lang="bg-BG" sz="2400" b="1" i="1" dirty="0" smtClean="0"/>
              <a:t>модела на предприятието</a:t>
            </a:r>
            <a:r>
              <a:rPr lang="bg-BG" sz="2400" dirty="0" smtClean="0"/>
              <a:t>, от решаваните проблеми, а и от разполагаемите ресурси, могат да бъдат използвани различни </a:t>
            </a:r>
            <a:r>
              <a:rPr lang="bg-BG" sz="2400" b="1" dirty="0" smtClean="0"/>
              <a:t>подходи за моделиране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308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bg-BG" dirty="0" smtClean="0"/>
              <a:t>3. Еволюция на софтуера за управление на бизнес процесите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23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066856" cy="50405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/>
              <a:t>Можем да говорим за три поколения софтуерни инструменти за управление на бизнес процесите: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1600" b="1" i="1" dirty="0" smtClean="0"/>
              <a:t>Първо поколение</a:t>
            </a:r>
            <a:r>
              <a:rPr lang="bg-BG" sz="1600" dirty="0" smtClean="0"/>
              <a:t>: Инструменти за създаване на работни потоци със следните фокуси  и особености: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Управление на документите и представяне;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Взаимодействия човек-човек;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Множество различни инструменти със слаба интеграция;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Липса на стандарти.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Второ поколение: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Уеднаквяване на процеси, правила и аналитични инструменти;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Уеднаквяване на работните потоци и системите;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Използване на някой стандарт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Трето поколение: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Архитектура, ориентирана към услуги – </a:t>
            </a:r>
            <a:r>
              <a:rPr lang="en-US" sz="1600" dirty="0" smtClean="0"/>
              <a:t>SOA</a:t>
            </a:r>
            <a:r>
              <a:rPr lang="bg-BG" sz="1600" dirty="0" smtClean="0"/>
              <a:t>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По-добро взаимодействие между бизнеса и ИКТ;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err="1" smtClean="0"/>
              <a:t>Процесно</a:t>
            </a:r>
            <a:r>
              <a:rPr lang="bg-BG" sz="1600" dirty="0" smtClean="0"/>
              <a:t> </a:t>
            </a:r>
            <a:r>
              <a:rPr lang="bg-BG" sz="1600" dirty="0" err="1" smtClean="0"/>
              <a:t>ориентиранни</a:t>
            </a:r>
            <a:r>
              <a:rPr lang="bg-BG" sz="1600" dirty="0" smtClean="0"/>
              <a:t> комплексни приложения;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1600" dirty="0" smtClean="0"/>
              <a:t>Предоставяне на по-големи възможности за модификация от страна на </a:t>
            </a:r>
            <a:r>
              <a:rPr lang="bg-BG" sz="1600" smtClean="0"/>
              <a:t>бизнес потребителите, </a:t>
            </a:r>
            <a:r>
              <a:rPr lang="bg-BG" sz="1600" dirty="0" smtClean="0"/>
              <a:t>в съответствие с потребностите им.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8641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Създаването на </a:t>
            </a:r>
            <a:r>
              <a:rPr lang="bg-BG" sz="2400" b="1" i="1" dirty="0" smtClean="0"/>
              <a:t>стойност</a:t>
            </a:r>
            <a:r>
              <a:rPr lang="bg-BG" sz="2400" dirty="0" smtClean="0"/>
              <a:t> във всяка компания е основано на </a:t>
            </a:r>
            <a:r>
              <a:rPr lang="bg-BG" sz="2400" dirty="0"/>
              <a:t>протичащи в </a:t>
            </a:r>
            <a:r>
              <a:rPr lang="bg-BG" sz="2400" dirty="0" smtClean="0"/>
              <a:t>нея </a:t>
            </a:r>
            <a:r>
              <a:rPr lang="bg-BG" sz="2400" b="1" i="1" dirty="0" smtClean="0"/>
              <a:t>бизнес процеси</a:t>
            </a:r>
            <a:r>
              <a:rPr lang="bg-BG" sz="2400" dirty="0" smtClean="0"/>
              <a:t>. </a:t>
            </a:r>
          </a:p>
          <a:p>
            <a:endParaRPr lang="bg-BG" sz="1050" dirty="0" smtClean="0"/>
          </a:p>
          <a:p>
            <a:r>
              <a:rPr lang="bg-BG" sz="2400" b="1" i="1" dirty="0" smtClean="0"/>
              <a:t>Рационалната им организация </a:t>
            </a:r>
            <a:r>
              <a:rPr lang="bg-BG" sz="2400" dirty="0" smtClean="0"/>
              <a:t>е решаващ фактор за превръщането им в конкурентно предимство на компанията. </a:t>
            </a:r>
          </a:p>
          <a:p>
            <a:endParaRPr lang="bg-BG" sz="1050" dirty="0" smtClean="0"/>
          </a:p>
          <a:p>
            <a:r>
              <a:rPr lang="bg-BG" sz="2400" dirty="0" smtClean="0"/>
              <a:t>За да бъде постигната такава обаче, е необходимо бизнес процесите да бъдат </a:t>
            </a:r>
            <a:r>
              <a:rPr lang="bg-BG" sz="2400" b="1" i="1" dirty="0" smtClean="0"/>
              <a:t>детайлно анализирани и постоянно оптимизирани</a:t>
            </a:r>
            <a:r>
              <a:rPr lang="bg-BG" sz="2400" dirty="0" smtClean="0"/>
              <a:t>, т.е. управлението на процесите в организацията не трябва да бъде еднократна инициатива, а да се осъществява непрекъснато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20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i="1" dirty="0" smtClean="0"/>
              <a:t>Определение</a:t>
            </a:r>
          </a:p>
          <a:p>
            <a:pPr marL="114300" indent="0">
              <a:buNone/>
            </a:pPr>
            <a:endParaRPr lang="ru-RU" sz="1800" i="1" dirty="0" smtClean="0"/>
          </a:p>
          <a:p>
            <a:pPr marL="114300" indent="0" algn="ctr">
              <a:buNone/>
            </a:pPr>
            <a:r>
              <a:rPr lang="bg-BG" sz="2800" b="1" i="1" dirty="0" smtClean="0"/>
              <a:t>Бизнес процесът </a:t>
            </a:r>
            <a:r>
              <a:rPr lang="bg-BG" sz="2800" dirty="0" smtClean="0"/>
              <a:t>е дефинирана </a:t>
            </a:r>
            <a:r>
              <a:rPr lang="bg-BG" sz="2800" i="1" dirty="0" smtClean="0"/>
              <a:t>последователност от дейности</a:t>
            </a:r>
            <a:r>
              <a:rPr lang="bg-BG" sz="2800" dirty="0" smtClean="0"/>
              <a:t> в организацията, ангажиращи хора, оборудване, приложения, информация и други ресурси, с цел създаването на стойност (продукт</a:t>
            </a:r>
            <a:r>
              <a:rPr lang="bg-BG" sz="2800" dirty="0"/>
              <a:t> </a:t>
            </a:r>
            <a:r>
              <a:rPr lang="bg-BG" sz="2800" dirty="0" smtClean="0"/>
              <a:t>или услуга за крайните потребители</a:t>
            </a:r>
            <a:r>
              <a:rPr lang="bg-BG" sz="2400" dirty="0" smtClean="0"/>
              <a:t>)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8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bg-BG" sz="2400" b="1" i="1" dirty="0" smtClean="0"/>
              <a:t>Основни характеристики на бизнес процеса :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1. </a:t>
            </a:r>
            <a:r>
              <a:rPr lang="bg-BG" sz="2400" b="1" i="1" u="sng" dirty="0" smtClean="0"/>
              <a:t>Определеност</a:t>
            </a:r>
            <a:r>
              <a:rPr lang="bg-BG" sz="2400" dirty="0" smtClean="0"/>
              <a:t>: Трябва да са налице ясно дефинирани граници, вход и изход;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2. </a:t>
            </a:r>
            <a:r>
              <a:rPr lang="bg-BG" sz="2400" b="1" i="1" u="sng" dirty="0" smtClean="0"/>
              <a:t>Подреденост</a:t>
            </a:r>
            <a:r>
              <a:rPr lang="bg-BG" sz="2400" dirty="0" smtClean="0"/>
              <a:t>: Трябва да включва дейности, подредени по определен начин във времето и пространството;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3. </a:t>
            </a:r>
            <a:r>
              <a:rPr lang="bg-BG" sz="2400" b="1" i="1" u="sng" dirty="0" smtClean="0"/>
              <a:t>Потребител</a:t>
            </a:r>
            <a:r>
              <a:rPr lang="bg-BG" sz="2400" dirty="0" smtClean="0"/>
              <a:t>: Трябва да има получател на резултата от процеса;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4. </a:t>
            </a:r>
            <a:r>
              <a:rPr lang="bg-BG" sz="2400" b="1" i="1" u="sng" dirty="0" smtClean="0"/>
              <a:t>Добавяне на стойност</a:t>
            </a:r>
            <a:r>
              <a:rPr lang="bg-BG" sz="2400" dirty="0" smtClean="0"/>
              <a:t>: Трансформацията, случваща се в рамките на процеса, трябва да добавя стойност за реципиента;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5. </a:t>
            </a:r>
            <a:r>
              <a:rPr lang="bg-BG" sz="2400" b="1" i="1" u="sng" dirty="0" smtClean="0"/>
              <a:t>Обвързаност с организационната структура</a:t>
            </a:r>
            <a:r>
              <a:rPr lang="bg-BG" sz="2400" dirty="0" smtClean="0"/>
              <a:t>: Процесът не може да съществува сам по себе си, трябва да се осъществява в рамките на организационна структура;</a:t>
            </a:r>
          </a:p>
          <a:p>
            <a:pPr marL="363538" indent="-363538">
              <a:spcBef>
                <a:spcPts val="1200"/>
              </a:spcBef>
              <a:buNone/>
              <a:tabLst>
                <a:tab pos="363538" algn="l"/>
              </a:tabLst>
            </a:pPr>
            <a:r>
              <a:rPr lang="bg-BG" sz="2400" dirty="0" smtClean="0"/>
              <a:t>6. </a:t>
            </a:r>
            <a:r>
              <a:rPr lang="bg-BG" sz="2400" b="1" i="1" u="sng" dirty="0" smtClean="0"/>
              <a:t>Крос-функционалност</a:t>
            </a:r>
            <a:r>
              <a:rPr lang="bg-BG" sz="2400" dirty="0" smtClean="0"/>
              <a:t>: Един процес обикновено може, но не непременно да свързва няколко функции.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5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i="1" dirty="0" smtClean="0"/>
              <a:t>Определение</a:t>
            </a:r>
            <a:endParaRPr lang="en-US" sz="2400" i="1" dirty="0" smtClean="0"/>
          </a:p>
          <a:p>
            <a:pPr marL="114300" indent="0" algn="ctr">
              <a:buNone/>
            </a:pPr>
            <a:endParaRPr lang="ru-RU" sz="2400" i="1" dirty="0" smtClean="0"/>
          </a:p>
          <a:p>
            <a:pPr marL="114300" indent="0" algn="ctr">
              <a:buNone/>
            </a:pPr>
            <a:r>
              <a:rPr lang="bg-BG" sz="2400" b="1" i="1" dirty="0" smtClean="0"/>
              <a:t>Управлението на бизнес процесите </a:t>
            </a:r>
            <a:r>
              <a:rPr lang="ru-RU" sz="2400" b="1" i="1" dirty="0" smtClean="0"/>
              <a:t>– </a:t>
            </a:r>
            <a:r>
              <a:rPr lang="en-US" sz="2400" b="1" i="1" dirty="0" smtClean="0"/>
              <a:t>Business Process Management -</a:t>
            </a:r>
            <a:r>
              <a:rPr lang="bg-BG" sz="2400" b="1" i="1" dirty="0" smtClean="0"/>
              <a:t>ВРМ </a:t>
            </a:r>
            <a:endParaRPr lang="en-US" sz="2400" b="1" i="1" dirty="0" smtClean="0"/>
          </a:p>
          <a:p>
            <a:pPr marL="114300" indent="0" algn="ctr">
              <a:buNone/>
            </a:pPr>
            <a:r>
              <a:rPr lang="bg-BG" sz="2400" dirty="0" smtClean="0"/>
              <a:t>е систематичен подход за подобряване на бизнес</a:t>
            </a:r>
            <a:r>
              <a:rPr lang="en-US" sz="2400" dirty="0" smtClean="0"/>
              <a:t> </a:t>
            </a:r>
            <a:r>
              <a:rPr lang="bg-BG" sz="2400" dirty="0" smtClean="0"/>
              <a:t>процесите в организацията (включващ тяхното проектиране, внедряване, контролиране, анализиране и оптимизация), който комбинира управленски методи и техники с инструменти на информационните технологии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89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bg-BG" sz="2400" b="1" dirty="0" smtClean="0"/>
              <a:t>Основните причини</a:t>
            </a:r>
            <a:r>
              <a:rPr lang="bg-BG" sz="2400" i="1" dirty="0" smtClean="0"/>
              <a:t>, които принуждават компаниите да изследват и оптимизират своите бизнес процеси, са следните</a:t>
            </a:r>
            <a:r>
              <a:rPr lang="en-US" sz="2400" i="1" dirty="0" smtClean="0"/>
              <a:t>:</a:t>
            </a:r>
            <a:r>
              <a:rPr lang="bg-BG" sz="2400" i="1" dirty="0" smtClean="0"/>
              <a:t> </a:t>
            </a:r>
            <a:r>
              <a:rPr lang="bg-BG" sz="1600" i="1" dirty="0" smtClean="0"/>
              <a:t>според </a:t>
            </a:r>
            <a:r>
              <a:rPr lang="bg-BG" sz="1600" i="1" dirty="0"/>
              <a:t>проучване на CIO от октомври, </a:t>
            </a:r>
            <a:r>
              <a:rPr lang="bg-BG" sz="1600" i="1" dirty="0" smtClean="0"/>
              <a:t>2006</a:t>
            </a:r>
            <a:endParaRPr lang="en-US" sz="1600" i="1" dirty="0" smtClean="0"/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Увеличаване на производителността – 73 %;</a:t>
            </a:r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Намаляване на разходите – 62 %;</a:t>
            </a:r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Увеличава</a:t>
            </a:r>
            <a:r>
              <a:rPr lang="en-US" sz="2400" i="1" dirty="0" smtClean="0"/>
              <a:t> </a:t>
            </a:r>
            <a:r>
              <a:rPr lang="bg-BG" sz="2400" i="1" dirty="0" smtClean="0"/>
              <a:t>не на приходите – 50 %;</a:t>
            </a:r>
            <a:endParaRPr lang="en-US" sz="2400" i="1" dirty="0" smtClean="0"/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Осигуряване на съответствие на процесите с регулации – 39 %;</a:t>
            </a:r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Ускоряване на процесите – 37 %;</a:t>
            </a:r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Насърчаване иновацията или развитие на нови продукти – 23 %;</a:t>
            </a:r>
          </a:p>
          <a:p>
            <a:pPr marL="538163" indent="-423863">
              <a:buFont typeface="Wingdings" pitchFamily="2" charset="2"/>
              <a:buChar char="q"/>
            </a:pPr>
            <a:r>
              <a:rPr lang="bg-BG" sz="2400" i="1" dirty="0" smtClean="0"/>
              <a:t>Отговор на конкуренцията </a:t>
            </a:r>
            <a:r>
              <a:rPr lang="ru-RU" sz="2400" i="1" dirty="0" smtClean="0"/>
              <a:t>– </a:t>
            </a:r>
            <a:r>
              <a:rPr lang="ru-RU" sz="2400" i="1" dirty="0"/>
              <a:t>10 %.</a:t>
            </a:r>
            <a:endParaRPr lang="en-US" sz="2400" i="1" dirty="0" smtClean="0"/>
          </a:p>
          <a:p>
            <a:pPr marL="114300" indent="0">
              <a:buNone/>
            </a:pP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02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bg-BG" sz="3200" dirty="0" smtClean="0"/>
              <a:t>1. Управление </a:t>
            </a:r>
            <a:r>
              <a:rPr lang="bg-BG" sz="3200" dirty="0"/>
              <a:t>на бизнес процесите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bg-BG" sz="2400" b="1" i="1" u="sng" dirty="0"/>
              <a:t>Жизнен цикъл на управлението на бизнес </a:t>
            </a:r>
            <a:r>
              <a:rPr lang="bg-BG" sz="2400" b="1" i="1" u="sng" dirty="0" smtClean="0"/>
              <a:t>процесите</a:t>
            </a:r>
          </a:p>
          <a:p>
            <a:pPr marL="114300" indent="0">
              <a:buNone/>
            </a:pPr>
            <a:endParaRPr lang="bg-BG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6017671"/>
              </p:ext>
            </p:extLst>
          </p:nvPr>
        </p:nvGraphicFramePr>
        <p:xfrm>
          <a:off x="118762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220595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00B050"/>
                </a:solidFill>
              </a:rPr>
              <a:t>Анализ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7090" y="5517232"/>
            <a:ext cx="16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Реализиране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39365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7030A0"/>
                </a:solidFill>
              </a:rPr>
              <a:t>Контрол</a:t>
            </a:r>
            <a:endParaRPr lang="bg-BG" b="1" dirty="0">
              <a:solidFill>
                <a:srgbClr val="7030A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49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ru-RU" dirty="0"/>
              <a:t>1. Управление на бизнес </a:t>
            </a:r>
            <a:r>
              <a:rPr lang="bg-BG" dirty="0" smtClean="0"/>
              <a:t>процесите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1102-59A5-49CC-83E4-C18B44BF172F}" type="slidenum">
              <a:rPr lang="bg-BG" smtClean="0"/>
              <a:t>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400" dirty="0" smtClean="0"/>
              <a:t>Жизнен цикъл на управлението на бизнес процесите</a:t>
            </a:r>
          </a:p>
          <a:p>
            <a:r>
              <a:rPr lang="bg-BG" sz="2400" dirty="0" smtClean="0"/>
              <a:t>Етапите на </a:t>
            </a:r>
            <a:r>
              <a:rPr lang="bg-BG" sz="2400" b="1" i="1" u="sng" dirty="0" smtClean="0"/>
              <a:t>моделиране</a:t>
            </a:r>
            <a:r>
              <a:rPr lang="bg-BG" sz="2400" dirty="0" smtClean="0"/>
              <a:t> и </a:t>
            </a:r>
            <a:r>
              <a:rPr lang="bg-BG" sz="2400" b="1" i="1" u="sng" dirty="0" smtClean="0"/>
              <a:t>симулиране</a:t>
            </a:r>
            <a:r>
              <a:rPr lang="bg-BG" sz="2400" dirty="0" smtClean="0"/>
              <a:t> са  част от фазата на </a:t>
            </a:r>
            <a:r>
              <a:rPr lang="bg-BG" sz="2400" b="1" i="1" dirty="0" smtClean="0"/>
              <a:t>анализ на бизнес процеса</a:t>
            </a:r>
            <a:r>
              <a:rPr lang="bg-BG" sz="2400" dirty="0" smtClean="0"/>
              <a:t>.  </a:t>
            </a:r>
          </a:p>
          <a:p>
            <a:r>
              <a:rPr lang="bg-BG" sz="2400" b="1" i="1" dirty="0" smtClean="0"/>
              <a:t>Анализират</a:t>
            </a:r>
            <a:r>
              <a:rPr lang="bg-BG" sz="2400" dirty="0" smtClean="0"/>
              <a:t> се съществуващите бизнес процеси </a:t>
            </a:r>
            <a:r>
              <a:rPr lang="bg-BG" sz="1900" dirty="0" smtClean="0"/>
              <a:t>(анализът е насочен към идентифициране на различните видове дейности, какви работни процеси формират, как дейностите и процесите се контролират и как са свързани)</a:t>
            </a:r>
            <a:r>
              <a:rPr lang="bg-BG" sz="2400" dirty="0" smtClean="0"/>
              <a:t> и се </a:t>
            </a:r>
            <a:r>
              <a:rPr lang="bg-BG" sz="2400" b="1" i="1" dirty="0" smtClean="0"/>
              <a:t>симулират</a:t>
            </a:r>
            <a:r>
              <a:rPr lang="bg-BG" sz="2400" dirty="0" smtClean="0"/>
              <a:t> нови.</a:t>
            </a:r>
          </a:p>
          <a:p>
            <a:r>
              <a:rPr lang="bg-BG" sz="2400" dirty="0" smtClean="0"/>
              <a:t>Днес за тази цел се използва софтуер. Той включва </a:t>
            </a:r>
            <a:r>
              <a:rPr lang="bg-BG" sz="2400" i="1" dirty="0" smtClean="0"/>
              <a:t>графични редактори</a:t>
            </a:r>
            <a:r>
              <a:rPr lang="bg-BG" sz="2400" dirty="0" smtClean="0"/>
              <a:t>, които документират процесите; </a:t>
            </a:r>
            <a:r>
              <a:rPr lang="bg-BG" sz="2400" i="1" dirty="0" smtClean="0"/>
              <a:t>складове за модели на процеси и инструменти за симулация на бизнес процесите</a:t>
            </a:r>
            <a:r>
              <a:rPr lang="bg-BG" sz="2400" dirty="0" smtClean="0"/>
              <a:t>, чрез които процесите се проиграват много пъти, за да се измерят показателите на изпълнението им - като средно време и разходи.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81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335</TotalTime>
  <Words>1720</Words>
  <Application>Microsoft Office PowerPoint</Application>
  <PresentationFormat>On-screen Show (4:3)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Wingdings</vt:lpstr>
      <vt:lpstr>Horizon</vt:lpstr>
      <vt:lpstr>Моделиране на бизнес процесите</vt:lpstr>
      <vt:lpstr>Моделиране на бизнес процесите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1. Управление на бизнес процесите 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2. Моделиране на бизнес процеси ПРИЛОЖЕНИЕ НА МОДЕЛИРАНЕТО В ОРГАНИЗАЦИЯТА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2. Моделиране на бизнес процеси</vt:lpstr>
      <vt:lpstr>3. Еволюция на софтуера за управление на бизнес процесите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бизнес процесите</dc:title>
  <dc:creator>User</dc:creator>
  <cp:lastModifiedBy>Petia Emilova</cp:lastModifiedBy>
  <cp:revision>32</cp:revision>
  <dcterms:created xsi:type="dcterms:W3CDTF">2013-03-18T07:26:23Z</dcterms:created>
  <dcterms:modified xsi:type="dcterms:W3CDTF">2014-03-13T08:23:19Z</dcterms:modified>
</cp:coreProperties>
</file>