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5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D6E92F-5A7D-4522-B6ED-D7F6732A4EA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bg-BG"/>
        </a:p>
      </dgm:t>
    </dgm:pt>
    <dgm:pt modelId="{3C1AF5DB-2719-402F-966C-4A7946464158}">
      <dgm:prSet phldrT="[Text]"/>
      <dgm:spPr/>
      <dgm:t>
        <a:bodyPr/>
        <a:lstStyle/>
        <a:p>
          <a:r>
            <a:rPr lang="bg-BG" dirty="0" smtClean="0"/>
            <a:t>Първо поколение</a:t>
          </a:r>
          <a:endParaRPr lang="bg-BG" dirty="0"/>
        </a:p>
      </dgm:t>
    </dgm:pt>
    <dgm:pt modelId="{B9C78FFD-AA82-4238-A6E5-79E26FA80B94}" type="parTrans" cxnId="{B5079096-9C95-467F-9D10-DAB76F672C49}">
      <dgm:prSet/>
      <dgm:spPr/>
      <dgm:t>
        <a:bodyPr/>
        <a:lstStyle/>
        <a:p>
          <a:endParaRPr lang="bg-BG"/>
        </a:p>
      </dgm:t>
    </dgm:pt>
    <dgm:pt modelId="{B0EF7401-B563-449D-8695-6185F16D2BEC}" type="sibTrans" cxnId="{B5079096-9C95-467F-9D10-DAB76F672C49}">
      <dgm:prSet/>
      <dgm:spPr/>
      <dgm:t>
        <a:bodyPr/>
        <a:lstStyle/>
        <a:p>
          <a:endParaRPr lang="bg-BG"/>
        </a:p>
      </dgm:t>
    </dgm:pt>
    <dgm:pt modelId="{DA1A9367-141C-4549-8E72-CDE681C70478}">
      <dgm:prSet phldrT="[Text]"/>
      <dgm:spPr/>
      <dgm:t>
        <a:bodyPr/>
        <a:lstStyle/>
        <a:p>
          <a:r>
            <a:rPr lang="bg-BG" dirty="0" smtClean="0"/>
            <a:t>Функционално моделиране </a:t>
          </a:r>
          <a:r>
            <a:rPr lang="en-US" dirty="0" smtClean="0"/>
            <a:t>IDEF0</a:t>
          </a:r>
          <a:endParaRPr lang="bg-BG" dirty="0"/>
        </a:p>
      </dgm:t>
    </dgm:pt>
    <dgm:pt modelId="{22B9687E-6340-42F1-A04F-B67787F7FB7E}" type="parTrans" cxnId="{352A6A61-9B62-45BE-82AC-5BCEFF49936C}">
      <dgm:prSet/>
      <dgm:spPr/>
      <dgm:t>
        <a:bodyPr/>
        <a:lstStyle/>
        <a:p>
          <a:endParaRPr lang="bg-BG"/>
        </a:p>
      </dgm:t>
    </dgm:pt>
    <dgm:pt modelId="{FFBA262F-FD42-486C-AC60-D4D8C3C9A774}" type="sibTrans" cxnId="{352A6A61-9B62-45BE-82AC-5BCEFF49936C}">
      <dgm:prSet/>
      <dgm:spPr/>
      <dgm:t>
        <a:bodyPr/>
        <a:lstStyle/>
        <a:p>
          <a:endParaRPr lang="bg-BG"/>
        </a:p>
      </dgm:t>
    </dgm:pt>
    <dgm:pt modelId="{A5FAF0E0-9BCE-4525-984E-3AF5FC391DFF}">
      <dgm:prSet phldrT="[Text]"/>
      <dgm:spPr/>
      <dgm:t>
        <a:bodyPr/>
        <a:lstStyle/>
        <a:p>
          <a:r>
            <a:rPr lang="bg-BG" dirty="0" smtClean="0"/>
            <a:t>Информационно моделиране </a:t>
          </a:r>
          <a:r>
            <a:rPr lang="en-US" dirty="0" smtClean="0"/>
            <a:t>IDEF1</a:t>
          </a:r>
          <a:endParaRPr lang="bg-BG" dirty="0"/>
        </a:p>
      </dgm:t>
    </dgm:pt>
    <dgm:pt modelId="{3BD01FCE-EE3B-488F-B55A-2E438B965A29}" type="parTrans" cxnId="{DD38F2DF-3BED-4842-A8AE-B41F4492947B}">
      <dgm:prSet/>
      <dgm:spPr/>
      <dgm:t>
        <a:bodyPr/>
        <a:lstStyle/>
        <a:p>
          <a:endParaRPr lang="bg-BG"/>
        </a:p>
      </dgm:t>
    </dgm:pt>
    <dgm:pt modelId="{51C66118-CB14-49D7-A5C4-898CDBA2F960}" type="sibTrans" cxnId="{DD38F2DF-3BED-4842-A8AE-B41F4492947B}">
      <dgm:prSet/>
      <dgm:spPr/>
      <dgm:t>
        <a:bodyPr/>
        <a:lstStyle/>
        <a:p>
          <a:endParaRPr lang="bg-BG"/>
        </a:p>
      </dgm:t>
    </dgm:pt>
    <dgm:pt modelId="{7FE10375-C0BE-4BA9-B875-86AE35178834}">
      <dgm:prSet phldrT="[Text]"/>
      <dgm:spPr/>
      <dgm:t>
        <a:bodyPr/>
        <a:lstStyle/>
        <a:p>
          <a:r>
            <a:rPr lang="bg-BG" dirty="0" smtClean="0"/>
            <a:t>Второ поколение</a:t>
          </a:r>
          <a:endParaRPr lang="bg-BG" dirty="0"/>
        </a:p>
      </dgm:t>
    </dgm:pt>
    <dgm:pt modelId="{2C36DDC8-AA2B-45E9-976D-07BB2813F88B}" type="parTrans" cxnId="{D04F8610-1CF1-49D1-9B8D-E8E4F7472D8D}">
      <dgm:prSet/>
      <dgm:spPr/>
      <dgm:t>
        <a:bodyPr/>
        <a:lstStyle/>
        <a:p>
          <a:endParaRPr lang="bg-BG"/>
        </a:p>
      </dgm:t>
    </dgm:pt>
    <dgm:pt modelId="{F1C95FF1-6EFA-4E05-9887-D50A104B1419}" type="sibTrans" cxnId="{D04F8610-1CF1-49D1-9B8D-E8E4F7472D8D}">
      <dgm:prSet/>
      <dgm:spPr/>
      <dgm:t>
        <a:bodyPr/>
        <a:lstStyle/>
        <a:p>
          <a:endParaRPr lang="bg-BG"/>
        </a:p>
      </dgm:t>
    </dgm:pt>
    <dgm:pt modelId="{6304FEF2-B336-4D98-B85C-9E4A528B8BB8}">
      <dgm:prSet phldrT="[Text]"/>
      <dgm:spPr/>
      <dgm:t>
        <a:bodyPr/>
        <a:lstStyle/>
        <a:p>
          <a:r>
            <a:rPr lang="bg-BG" dirty="0" smtClean="0"/>
            <a:t>Моделиране на данни </a:t>
          </a:r>
          <a:r>
            <a:rPr lang="en-US" dirty="0" smtClean="0"/>
            <a:t>IDEF1x</a:t>
          </a:r>
          <a:endParaRPr lang="bg-BG" dirty="0"/>
        </a:p>
      </dgm:t>
    </dgm:pt>
    <dgm:pt modelId="{4BE16CDD-42E7-4192-A173-AD9261EA158F}" type="parTrans" cxnId="{62DB1E23-CD79-407B-ABB7-C0689F216BED}">
      <dgm:prSet/>
      <dgm:spPr/>
      <dgm:t>
        <a:bodyPr/>
        <a:lstStyle/>
        <a:p>
          <a:endParaRPr lang="bg-BG"/>
        </a:p>
      </dgm:t>
    </dgm:pt>
    <dgm:pt modelId="{37254CA5-1127-4D5C-9692-FD61B545BC07}" type="sibTrans" cxnId="{62DB1E23-CD79-407B-ABB7-C0689F216BED}">
      <dgm:prSet/>
      <dgm:spPr/>
      <dgm:t>
        <a:bodyPr/>
        <a:lstStyle/>
        <a:p>
          <a:endParaRPr lang="bg-BG"/>
        </a:p>
      </dgm:t>
    </dgm:pt>
    <dgm:pt modelId="{83F921AB-8470-450B-9B75-E03CEE661607}">
      <dgm:prSet phldrT="[Text]"/>
      <dgm:spPr/>
      <dgm:t>
        <a:bodyPr/>
        <a:lstStyle/>
        <a:p>
          <a:r>
            <a:rPr lang="bg-BG" dirty="0" smtClean="0"/>
            <a:t>Трето поколение</a:t>
          </a:r>
          <a:endParaRPr lang="bg-BG" dirty="0"/>
        </a:p>
      </dgm:t>
    </dgm:pt>
    <dgm:pt modelId="{8D79F8DF-AC30-43A3-9E67-A43DD65F8E6C}" type="parTrans" cxnId="{D355C264-7252-4E6C-BE58-A2B523B6A36B}">
      <dgm:prSet/>
      <dgm:spPr/>
      <dgm:t>
        <a:bodyPr/>
        <a:lstStyle/>
        <a:p>
          <a:endParaRPr lang="bg-BG"/>
        </a:p>
      </dgm:t>
    </dgm:pt>
    <dgm:pt modelId="{645BD1C4-872B-4D21-ABC6-4E5DB0E5906C}" type="sibTrans" cxnId="{D355C264-7252-4E6C-BE58-A2B523B6A36B}">
      <dgm:prSet/>
      <dgm:spPr/>
      <dgm:t>
        <a:bodyPr/>
        <a:lstStyle/>
        <a:p>
          <a:endParaRPr lang="bg-BG"/>
        </a:p>
      </dgm:t>
    </dgm:pt>
    <dgm:pt modelId="{EAD6FCF0-0D4C-40F9-86E9-AA78B1D21E50}">
      <dgm:prSet phldrT="[Text]"/>
      <dgm:spPr/>
      <dgm:t>
        <a:bodyPr/>
        <a:lstStyle/>
        <a:p>
          <a:r>
            <a:rPr lang="bg-BG" dirty="0" smtClean="0"/>
            <a:t>Документиране на процеси </a:t>
          </a:r>
          <a:r>
            <a:rPr lang="en-US" dirty="0" smtClean="0"/>
            <a:t>IDEF3</a:t>
          </a:r>
          <a:endParaRPr lang="bg-BG" dirty="0"/>
        </a:p>
      </dgm:t>
    </dgm:pt>
    <dgm:pt modelId="{D1251297-F41B-40A5-9677-1F37DCEBAAF6}" type="parTrans" cxnId="{BBCF7274-29C7-4DA9-8480-D54285FC1C5A}">
      <dgm:prSet/>
      <dgm:spPr/>
      <dgm:t>
        <a:bodyPr/>
        <a:lstStyle/>
        <a:p>
          <a:endParaRPr lang="bg-BG"/>
        </a:p>
      </dgm:t>
    </dgm:pt>
    <dgm:pt modelId="{04EAF29C-2B04-40B6-A45A-8546C609AD19}" type="sibTrans" cxnId="{BBCF7274-29C7-4DA9-8480-D54285FC1C5A}">
      <dgm:prSet/>
      <dgm:spPr/>
      <dgm:t>
        <a:bodyPr/>
        <a:lstStyle/>
        <a:p>
          <a:endParaRPr lang="bg-BG"/>
        </a:p>
      </dgm:t>
    </dgm:pt>
    <dgm:pt modelId="{A2BA5CE7-E445-4967-835D-ACC82AD036FE}">
      <dgm:prSet phldrT="[Text]"/>
      <dgm:spPr/>
      <dgm:t>
        <a:bodyPr/>
        <a:lstStyle/>
        <a:p>
          <a:r>
            <a:rPr lang="bg-BG" dirty="0" smtClean="0"/>
            <a:t>Моделиране на обектно-ориентирани системи </a:t>
          </a:r>
          <a:r>
            <a:rPr lang="en-US" dirty="0" smtClean="0"/>
            <a:t>IDEF4</a:t>
          </a:r>
          <a:endParaRPr lang="bg-BG" dirty="0"/>
        </a:p>
      </dgm:t>
    </dgm:pt>
    <dgm:pt modelId="{BE76BBD4-248F-49D8-9854-B397E7F33C54}" type="parTrans" cxnId="{F1F2FA1B-89ED-465C-995E-D6EFE3B4FB31}">
      <dgm:prSet/>
      <dgm:spPr/>
      <dgm:t>
        <a:bodyPr/>
        <a:lstStyle/>
        <a:p>
          <a:endParaRPr lang="bg-BG"/>
        </a:p>
      </dgm:t>
    </dgm:pt>
    <dgm:pt modelId="{D17FD81C-5D68-4318-AFA7-970B470B7582}" type="sibTrans" cxnId="{F1F2FA1B-89ED-465C-995E-D6EFE3B4FB31}">
      <dgm:prSet/>
      <dgm:spPr/>
      <dgm:t>
        <a:bodyPr/>
        <a:lstStyle/>
        <a:p>
          <a:endParaRPr lang="bg-BG"/>
        </a:p>
      </dgm:t>
    </dgm:pt>
    <dgm:pt modelId="{6857252B-423C-4182-930F-26520817096E}">
      <dgm:prSet phldrT="[Text]"/>
      <dgm:spPr/>
      <dgm:t>
        <a:bodyPr/>
        <a:lstStyle/>
        <a:p>
          <a:r>
            <a:rPr lang="bg-BG" dirty="0" err="1" smtClean="0"/>
            <a:t>Симулационно</a:t>
          </a:r>
          <a:r>
            <a:rPr lang="bg-BG" dirty="0" smtClean="0"/>
            <a:t> моделиране на динамични </a:t>
          </a:r>
          <a:r>
            <a:rPr lang="bg-BG" dirty="0" err="1" smtClean="0"/>
            <a:t>динамични</a:t>
          </a:r>
          <a:r>
            <a:rPr lang="bg-BG" dirty="0" smtClean="0"/>
            <a:t> системи </a:t>
          </a:r>
          <a:r>
            <a:rPr lang="en-US" dirty="0" smtClean="0"/>
            <a:t>IDEF2</a:t>
          </a:r>
          <a:endParaRPr lang="bg-BG" dirty="0"/>
        </a:p>
      </dgm:t>
    </dgm:pt>
    <dgm:pt modelId="{5DB0F34B-363A-4C7C-8008-E04BD0E2CFDC}" type="parTrans" cxnId="{638CB00C-B491-4DE7-93E7-B153922F894E}">
      <dgm:prSet/>
      <dgm:spPr/>
      <dgm:t>
        <a:bodyPr/>
        <a:lstStyle/>
        <a:p>
          <a:endParaRPr lang="bg-BG"/>
        </a:p>
      </dgm:t>
    </dgm:pt>
    <dgm:pt modelId="{FD577CBA-F67B-4B0E-A48F-7D4FF9B2B62A}" type="sibTrans" cxnId="{638CB00C-B491-4DE7-93E7-B153922F894E}">
      <dgm:prSet/>
      <dgm:spPr/>
      <dgm:t>
        <a:bodyPr/>
        <a:lstStyle/>
        <a:p>
          <a:endParaRPr lang="bg-BG"/>
        </a:p>
      </dgm:t>
    </dgm:pt>
    <dgm:pt modelId="{7C4567AE-4962-4AEA-BE44-E47DE8F9993C}">
      <dgm:prSet phldrT="[Text]"/>
      <dgm:spPr/>
      <dgm:t>
        <a:bodyPr/>
        <a:lstStyle/>
        <a:p>
          <a:r>
            <a:rPr lang="bg-BG" dirty="0" smtClean="0"/>
            <a:t>Нужда от нови методи</a:t>
          </a:r>
          <a:endParaRPr lang="bg-BG" dirty="0"/>
        </a:p>
      </dgm:t>
    </dgm:pt>
    <dgm:pt modelId="{63BF8A92-4BB2-4259-9B05-DD735DAB1D94}" type="parTrans" cxnId="{1A21D22B-DAE3-4F44-9631-CFBC0F6DE0A8}">
      <dgm:prSet/>
      <dgm:spPr/>
      <dgm:t>
        <a:bodyPr/>
        <a:lstStyle/>
        <a:p>
          <a:endParaRPr lang="bg-BG"/>
        </a:p>
      </dgm:t>
    </dgm:pt>
    <dgm:pt modelId="{DBF57F06-4D6D-4C23-97EA-580CD97AFB42}" type="sibTrans" cxnId="{1A21D22B-DAE3-4F44-9631-CFBC0F6DE0A8}">
      <dgm:prSet/>
      <dgm:spPr/>
      <dgm:t>
        <a:bodyPr/>
        <a:lstStyle/>
        <a:p>
          <a:endParaRPr lang="bg-BG"/>
        </a:p>
      </dgm:t>
    </dgm:pt>
    <dgm:pt modelId="{FE5B85EB-7D7D-46B0-A3BC-8647AF2F9E33}">
      <dgm:prSet phldrT="[Text]"/>
      <dgm:spPr/>
      <dgm:t>
        <a:bodyPr/>
        <a:lstStyle/>
        <a:p>
          <a:r>
            <a:rPr lang="bg-BG" dirty="0" smtClean="0"/>
            <a:t>Частично доразвити методи</a:t>
          </a:r>
          <a:endParaRPr lang="bg-BG" dirty="0"/>
        </a:p>
      </dgm:t>
    </dgm:pt>
    <dgm:pt modelId="{F23CF9C1-DE03-4D74-9307-DB8C8FC86B99}" type="parTrans" cxnId="{44782407-344E-42DE-809C-6E2065DF3542}">
      <dgm:prSet/>
      <dgm:spPr/>
      <dgm:t>
        <a:bodyPr/>
        <a:lstStyle/>
        <a:p>
          <a:endParaRPr lang="bg-BG"/>
        </a:p>
      </dgm:t>
    </dgm:pt>
    <dgm:pt modelId="{152547AE-D67B-4B7B-9941-508616F99E77}" type="sibTrans" cxnId="{44782407-344E-42DE-809C-6E2065DF3542}">
      <dgm:prSet/>
      <dgm:spPr/>
      <dgm:t>
        <a:bodyPr/>
        <a:lstStyle/>
        <a:p>
          <a:endParaRPr lang="bg-BG"/>
        </a:p>
      </dgm:t>
    </dgm:pt>
    <dgm:pt modelId="{A81BE277-F92B-418F-8A6A-B3C8D26878F0}">
      <dgm:prSet/>
      <dgm:spPr/>
      <dgm:t>
        <a:bodyPr/>
        <a:lstStyle/>
        <a:p>
          <a:r>
            <a:rPr lang="bg-BG" dirty="0" smtClean="0"/>
            <a:t>Рационално моделиране</a:t>
          </a:r>
          <a:r>
            <a:rPr lang="en-US" dirty="0" smtClean="0"/>
            <a:t>  IDEF6</a:t>
          </a:r>
          <a:endParaRPr lang="bg-BG" dirty="0"/>
        </a:p>
      </dgm:t>
    </dgm:pt>
    <dgm:pt modelId="{EC95A238-2FAF-479A-A6B7-71A2160A1D5B}" type="parTrans" cxnId="{86063A25-762D-4019-AA6C-6DA30DED96FB}">
      <dgm:prSet/>
      <dgm:spPr/>
      <dgm:t>
        <a:bodyPr/>
        <a:lstStyle/>
        <a:p>
          <a:endParaRPr lang="bg-BG"/>
        </a:p>
      </dgm:t>
    </dgm:pt>
    <dgm:pt modelId="{4CEBEEA8-DA0B-4A42-B506-E0F5113A37EA}" type="sibTrans" cxnId="{86063A25-762D-4019-AA6C-6DA30DED96FB}">
      <dgm:prSet/>
      <dgm:spPr/>
      <dgm:t>
        <a:bodyPr/>
        <a:lstStyle/>
        <a:p>
          <a:endParaRPr lang="bg-BG"/>
        </a:p>
      </dgm:t>
    </dgm:pt>
    <dgm:pt modelId="{F2475AF5-CAC6-42D7-9682-688531D8B7DD}">
      <dgm:prSet/>
      <dgm:spPr/>
      <dgm:t>
        <a:bodyPr/>
        <a:lstStyle/>
        <a:p>
          <a:r>
            <a:rPr lang="bg-BG" dirty="0" smtClean="0"/>
            <a:t>Одит на информационни системи</a:t>
          </a:r>
          <a:r>
            <a:rPr lang="en-US" dirty="0" smtClean="0"/>
            <a:t> IDEF7</a:t>
          </a:r>
          <a:endParaRPr lang="bg-BG" dirty="0"/>
        </a:p>
      </dgm:t>
    </dgm:pt>
    <dgm:pt modelId="{3E270368-199D-4736-BB5B-AD9A262EDA25}" type="parTrans" cxnId="{17517CB0-50A0-4BE9-A3C6-442A4E58D0FD}">
      <dgm:prSet/>
      <dgm:spPr/>
      <dgm:t>
        <a:bodyPr/>
        <a:lstStyle/>
        <a:p>
          <a:endParaRPr lang="bg-BG"/>
        </a:p>
      </dgm:t>
    </dgm:pt>
    <dgm:pt modelId="{C586AE1C-D39E-4D22-8EE7-DDC5AE6D726C}" type="sibTrans" cxnId="{17517CB0-50A0-4BE9-A3C6-442A4E58D0FD}">
      <dgm:prSet/>
      <dgm:spPr/>
      <dgm:t>
        <a:bodyPr/>
        <a:lstStyle/>
        <a:p>
          <a:endParaRPr lang="bg-BG"/>
        </a:p>
      </dgm:t>
    </dgm:pt>
    <dgm:pt modelId="{8F421744-70F5-4CE5-A7CE-094FF2CEC435}">
      <dgm:prSet phldrT="[Text]"/>
      <dgm:spPr/>
      <dgm:t>
        <a:bodyPr/>
        <a:lstStyle/>
        <a:p>
          <a:r>
            <a:rPr lang="bg-BG" dirty="0" smtClean="0"/>
            <a:t>Моделиране на информационни артефакти</a:t>
          </a:r>
          <a:r>
            <a:rPr lang="en-US" dirty="0" smtClean="0"/>
            <a:t> IDEF10</a:t>
          </a:r>
          <a:endParaRPr lang="bg-BG" dirty="0"/>
        </a:p>
      </dgm:t>
    </dgm:pt>
    <dgm:pt modelId="{0EFD6D14-390B-4549-8634-8D149A51201A}" type="parTrans" cxnId="{C62A112F-7916-4383-A15F-459DD72D225D}">
      <dgm:prSet/>
      <dgm:spPr/>
      <dgm:t>
        <a:bodyPr/>
        <a:lstStyle/>
        <a:p>
          <a:endParaRPr lang="bg-BG"/>
        </a:p>
      </dgm:t>
    </dgm:pt>
    <dgm:pt modelId="{9D8B5472-F2C5-4925-B9BB-0BF01EC5A762}" type="sibTrans" cxnId="{C62A112F-7916-4383-A15F-459DD72D225D}">
      <dgm:prSet/>
      <dgm:spPr/>
      <dgm:t>
        <a:bodyPr/>
        <a:lstStyle/>
        <a:p>
          <a:endParaRPr lang="bg-BG"/>
        </a:p>
      </dgm:t>
    </dgm:pt>
    <dgm:pt modelId="{EAEB3F0B-37C9-4189-B380-3C9DDB18C80C}">
      <dgm:prSet phldrT="[Text]"/>
      <dgm:spPr/>
      <dgm:t>
        <a:bodyPr/>
        <a:lstStyle/>
        <a:p>
          <a:r>
            <a:rPr lang="en-US" dirty="0" smtClean="0"/>
            <a:t>C++</a:t>
          </a:r>
          <a:r>
            <a:rPr lang="bg-BG" dirty="0" smtClean="0"/>
            <a:t> </a:t>
          </a:r>
          <a:r>
            <a:rPr lang="bg-BG" dirty="0" err="1" smtClean="0"/>
            <a:t>обектно-орирнтирани</a:t>
          </a:r>
          <a:r>
            <a:rPr lang="bg-BG" dirty="0" smtClean="0"/>
            <a:t> системи </a:t>
          </a:r>
          <a:r>
            <a:rPr lang="en-US" dirty="0" smtClean="0"/>
            <a:t>IDEF4/C++</a:t>
          </a:r>
          <a:endParaRPr lang="bg-BG" dirty="0"/>
        </a:p>
      </dgm:t>
    </dgm:pt>
    <dgm:pt modelId="{453899A6-89AA-4E16-8688-FFF762E62AD1}" type="parTrans" cxnId="{AC1A95EE-A42B-4122-9862-CD1435B83AFF}">
      <dgm:prSet/>
      <dgm:spPr/>
      <dgm:t>
        <a:bodyPr/>
        <a:lstStyle/>
        <a:p>
          <a:endParaRPr lang="bg-BG"/>
        </a:p>
      </dgm:t>
    </dgm:pt>
    <dgm:pt modelId="{C3FA8CFD-8757-449A-B407-7FD205836CF4}" type="sibTrans" cxnId="{AC1A95EE-A42B-4122-9862-CD1435B83AFF}">
      <dgm:prSet/>
      <dgm:spPr/>
      <dgm:t>
        <a:bodyPr/>
        <a:lstStyle/>
        <a:p>
          <a:endParaRPr lang="bg-BG"/>
        </a:p>
      </dgm:t>
    </dgm:pt>
    <dgm:pt modelId="{F8F0998E-94C5-46A0-9A11-0FC7AFB99B17}">
      <dgm:prSet phldrT="[Text]"/>
      <dgm:spPr/>
      <dgm:t>
        <a:bodyPr/>
        <a:lstStyle/>
        <a:p>
          <a:r>
            <a:rPr lang="bg-BG" dirty="0" smtClean="0"/>
            <a:t>Онтологическо описание на сложните системи </a:t>
          </a:r>
          <a:r>
            <a:rPr lang="en-US" dirty="0" smtClean="0"/>
            <a:t>IDEF5</a:t>
          </a:r>
          <a:endParaRPr lang="bg-BG" dirty="0"/>
        </a:p>
      </dgm:t>
    </dgm:pt>
    <dgm:pt modelId="{660EEAF7-365E-455B-8AC1-7F60DA6BDDB5}" type="parTrans" cxnId="{18DB213D-6FD2-4203-84A9-1A595B72E608}">
      <dgm:prSet/>
      <dgm:spPr/>
      <dgm:t>
        <a:bodyPr/>
        <a:lstStyle/>
        <a:p>
          <a:endParaRPr lang="bg-BG"/>
        </a:p>
      </dgm:t>
    </dgm:pt>
    <dgm:pt modelId="{C6AA843A-3D05-40BC-A5F8-F6D778B02476}" type="sibTrans" cxnId="{18DB213D-6FD2-4203-84A9-1A595B72E608}">
      <dgm:prSet/>
      <dgm:spPr/>
      <dgm:t>
        <a:bodyPr/>
        <a:lstStyle/>
        <a:p>
          <a:endParaRPr lang="bg-BG"/>
        </a:p>
      </dgm:t>
    </dgm:pt>
    <dgm:pt modelId="{12AC865D-A041-4F38-9B0F-2026F869F257}">
      <dgm:prSet/>
      <dgm:spPr/>
      <dgm:t>
        <a:bodyPr/>
        <a:lstStyle/>
        <a:p>
          <a:r>
            <a:rPr lang="bg-BG" dirty="0" smtClean="0"/>
            <a:t>Моделиране на взаимодействието човек-система</a:t>
          </a:r>
          <a:r>
            <a:rPr lang="en-US" dirty="0" smtClean="0"/>
            <a:t> IDEF8</a:t>
          </a:r>
          <a:endParaRPr lang="bg-BG" dirty="0"/>
        </a:p>
      </dgm:t>
    </dgm:pt>
    <dgm:pt modelId="{F7651754-699B-45D9-90FA-57735359A40E}" type="parTrans" cxnId="{1E1B3F43-2631-49AB-A2DE-EE80D0C7E6A0}">
      <dgm:prSet/>
      <dgm:spPr/>
      <dgm:t>
        <a:bodyPr/>
        <a:lstStyle/>
        <a:p>
          <a:endParaRPr lang="bg-BG"/>
        </a:p>
      </dgm:t>
    </dgm:pt>
    <dgm:pt modelId="{490CC89C-FFD5-409F-A91A-66E18216A7A4}" type="sibTrans" cxnId="{1E1B3F43-2631-49AB-A2DE-EE80D0C7E6A0}">
      <dgm:prSet/>
      <dgm:spPr/>
      <dgm:t>
        <a:bodyPr/>
        <a:lstStyle/>
        <a:p>
          <a:endParaRPr lang="bg-BG"/>
        </a:p>
      </dgm:t>
    </dgm:pt>
    <dgm:pt modelId="{0B99F4EC-14F7-46A1-8036-1514E9170173}">
      <dgm:prSet/>
      <dgm:spPr/>
      <dgm:t>
        <a:bodyPr/>
        <a:lstStyle/>
        <a:p>
          <a:r>
            <a:rPr lang="bg-BG" dirty="0" smtClean="0"/>
            <a:t>Откриване на ограниченията на бизнеса</a:t>
          </a:r>
          <a:r>
            <a:rPr lang="en-US" dirty="0" smtClean="0"/>
            <a:t> IDEF9</a:t>
          </a:r>
          <a:endParaRPr lang="bg-BG" dirty="0"/>
        </a:p>
      </dgm:t>
    </dgm:pt>
    <dgm:pt modelId="{F588F9CC-BE4F-466F-A03B-177DDC1A6CD4}" type="parTrans" cxnId="{492B3568-B874-47AF-9AD4-80BB8904731F}">
      <dgm:prSet/>
      <dgm:spPr/>
      <dgm:t>
        <a:bodyPr/>
        <a:lstStyle/>
        <a:p>
          <a:endParaRPr lang="bg-BG"/>
        </a:p>
      </dgm:t>
    </dgm:pt>
    <dgm:pt modelId="{EC73B87A-3BD8-4509-B908-1234A8042B49}" type="sibTrans" cxnId="{492B3568-B874-47AF-9AD4-80BB8904731F}">
      <dgm:prSet/>
      <dgm:spPr/>
      <dgm:t>
        <a:bodyPr/>
        <a:lstStyle/>
        <a:p>
          <a:endParaRPr lang="bg-BG"/>
        </a:p>
      </dgm:t>
    </dgm:pt>
    <dgm:pt modelId="{06A1E1FE-B2BF-4BC1-BB06-6264EED126DE}">
      <dgm:prSet/>
      <dgm:spPr/>
      <dgm:t>
        <a:bodyPr/>
        <a:lstStyle/>
        <a:p>
          <a:r>
            <a:rPr lang="bg-BG" dirty="0" smtClean="0"/>
            <a:t>Мрежово моделиране</a:t>
          </a:r>
          <a:r>
            <a:rPr lang="en-US" dirty="0" smtClean="0"/>
            <a:t> IDEF14</a:t>
          </a:r>
          <a:endParaRPr lang="bg-BG" dirty="0"/>
        </a:p>
      </dgm:t>
    </dgm:pt>
    <dgm:pt modelId="{597A9CDE-5DCC-438D-9706-07CEE1051C71}" type="parTrans" cxnId="{CB135F81-E689-47BE-9E7F-982ED22D24E4}">
      <dgm:prSet/>
      <dgm:spPr/>
      <dgm:t>
        <a:bodyPr/>
        <a:lstStyle/>
        <a:p>
          <a:endParaRPr lang="bg-BG"/>
        </a:p>
      </dgm:t>
    </dgm:pt>
    <dgm:pt modelId="{1DCC6CD2-CB5E-4E98-8638-B455A4E8E308}" type="sibTrans" cxnId="{CB135F81-E689-47BE-9E7F-982ED22D24E4}">
      <dgm:prSet/>
      <dgm:spPr/>
      <dgm:t>
        <a:bodyPr/>
        <a:lstStyle/>
        <a:p>
          <a:endParaRPr lang="bg-BG"/>
        </a:p>
      </dgm:t>
    </dgm:pt>
    <dgm:pt modelId="{BCB0E673-CB8F-42BF-8E1B-AEADED4542B3}">
      <dgm:prSet phldrT="[Text]"/>
      <dgm:spPr/>
      <dgm:t>
        <a:bodyPr/>
        <a:lstStyle/>
        <a:p>
          <a:r>
            <a:rPr lang="bg-BG" dirty="0" smtClean="0"/>
            <a:t>Организационно моделиране </a:t>
          </a:r>
          <a:r>
            <a:rPr lang="en-US" dirty="0" smtClean="0"/>
            <a:t>IDEF12</a:t>
          </a:r>
          <a:endParaRPr lang="bg-BG" dirty="0"/>
        </a:p>
      </dgm:t>
    </dgm:pt>
    <dgm:pt modelId="{0A90EFFC-5262-43AA-B3BB-B1B0409C7406}" type="parTrans" cxnId="{11A0013E-A0CA-414B-B4D6-D570634659BB}">
      <dgm:prSet/>
      <dgm:spPr/>
      <dgm:t>
        <a:bodyPr/>
        <a:lstStyle/>
        <a:p>
          <a:endParaRPr lang="bg-BG"/>
        </a:p>
      </dgm:t>
    </dgm:pt>
    <dgm:pt modelId="{F966831A-0410-47B4-B6A2-9C350EE1864F}" type="sibTrans" cxnId="{11A0013E-A0CA-414B-B4D6-D570634659BB}">
      <dgm:prSet/>
      <dgm:spPr/>
      <dgm:t>
        <a:bodyPr/>
        <a:lstStyle/>
        <a:p>
          <a:endParaRPr lang="bg-BG"/>
        </a:p>
      </dgm:t>
    </dgm:pt>
    <dgm:pt modelId="{EB75777E-6C7F-45D6-B4FD-975E02897927}">
      <dgm:prSet phldrT="[Text]"/>
      <dgm:spPr/>
      <dgm:t>
        <a:bodyPr/>
        <a:lstStyle/>
        <a:p>
          <a:r>
            <a:rPr lang="bg-BG" dirty="0" smtClean="0"/>
            <a:t>…</a:t>
          </a:r>
          <a:endParaRPr lang="bg-BG" dirty="0"/>
        </a:p>
      </dgm:t>
    </dgm:pt>
    <dgm:pt modelId="{7991D2F6-765A-4C62-8AC4-1AA8CF16EAA1}" type="parTrans" cxnId="{B08FE4D5-7A3A-4ECD-84C5-0F3514208AC2}">
      <dgm:prSet/>
      <dgm:spPr/>
      <dgm:t>
        <a:bodyPr/>
        <a:lstStyle/>
        <a:p>
          <a:endParaRPr lang="bg-BG"/>
        </a:p>
      </dgm:t>
    </dgm:pt>
    <dgm:pt modelId="{AF1CAE3C-55CE-44E2-BE5C-81E7FFF4D2FB}" type="sibTrans" cxnId="{B08FE4D5-7A3A-4ECD-84C5-0F3514208AC2}">
      <dgm:prSet/>
      <dgm:spPr/>
      <dgm:t>
        <a:bodyPr/>
        <a:lstStyle/>
        <a:p>
          <a:endParaRPr lang="bg-BG"/>
        </a:p>
      </dgm:t>
    </dgm:pt>
    <dgm:pt modelId="{5EB8C974-4502-4B98-9238-B56A44BC5678}" type="pres">
      <dgm:prSet presAssocID="{6CD6E92F-5A7D-4522-B6ED-D7F6732A4EAA}" presName="linearFlow" presStyleCnt="0">
        <dgm:presLayoutVars>
          <dgm:dir/>
          <dgm:animLvl val="lvl"/>
          <dgm:resizeHandles val="exact"/>
        </dgm:presLayoutVars>
      </dgm:prSet>
      <dgm:spPr/>
      <dgm:t>
        <a:bodyPr/>
        <a:lstStyle/>
        <a:p>
          <a:endParaRPr lang="bg-BG"/>
        </a:p>
      </dgm:t>
    </dgm:pt>
    <dgm:pt modelId="{47330F77-7B22-468E-B441-28CC842AA787}" type="pres">
      <dgm:prSet presAssocID="{3C1AF5DB-2719-402F-966C-4A7946464158}" presName="composite" presStyleCnt="0"/>
      <dgm:spPr/>
    </dgm:pt>
    <dgm:pt modelId="{80577AF8-EB83-4384-AACC-3D3D3DD4799C}" type="pres">
      <dgm:prSet presAssocID="{3C1AF5DB-2719-402F-966C-4A7946464158}" presName="parentText" presStyleLbl="alignNode1" presStyleIdx="0" presStyleCnt="5">
        <dgm:presLayoutVars>
          <dgm:chMax val="1"/>
          <dgm:bulletEnabled val="1"/>
        </dgm:presLayoutVars>
      </dgm:prSet>
      <dgm:spPr/>
      <dgm:t>
        <a:bodyPr/>
        <a:lstStyle/>
        <a:p>
          <a:endParaRPr lang="bg-BG"/>
        </a:p>
      </dgm:t>
    </dgm:pt>
    <dgm:pt modelId="{FDED951F-A141-4471-ACBA-AEEF6C58A442}" type="pres">
      <dgm:prSet presAssocID="{3C1AF5DB-2719-402F-966C-4A7946464158}" presName="descendantText" presStyleLbl="alignAcc1" presStyleIdx="0" presStyleCnt="5" custLinFactNeighborX="-262" custLinFactNeighborY="10138">
        <dgm:presLayoutVars>
          <dgm:bulletEnabled val="1"/>
        </dgm:presLayoutVars>
      </dgm:prSet>
      <dgm:spPr/>
      <dgm:t>
        <a:bodyPr/>
        <a:lstStyle/>
        <a:p>
          <a:endParaRPr lang="bg-BG"/>
        </a:p>
      </dgm:t>
    </dgm:pt>
    <dgm:pt modelId="{1840BA81-BC83-4C84-A60B-FA4F4982FC5A}" type="pres">
      <dgm:prSet presAssocID="{B0EF7401-B563-449D-8695-6185F16D2BEC}" presName="sp" presStyleCnt="0"/>
      <dgm:spPr/>
    </dgm:pt>
    <dgm:pt modelId="{803E70F9-32B6-4D3B-BC18-45004BB1BBB6}" type="pres">
      <dgm:prSet presAssocID="{7FE10375-C0BE-4BA9-B875-86AE35178834}" presName="composite" presStyleCnt="0"/>
      <dgm:spPr/>
    </dgm:pt>
    <dgm:pt modelId="{244B9686-D197-4235-A448-04AD65D073F1}" type="pres">
      <dgm:prSet presAssocID="{7FE10375-C0BE-4BA9-B875-86AE35178834}" presName="parentText" presStyleLbl="alignNode1" presStyleIdx="1" presStyleCnt="5">
        <dgm:presLayoutVars>
          <dgm:chMax val="1"/>
          <dgm:bulletEnabled val="1"/>
        </dgm:presLayoutVars>
      </dgm:prSet>
      <dgm:spPr/>
      <dgm:t>
        <a:bodyPr/>
        <a:lstStyle/>
        <a:p>
          <a:endParaRPr lang="bg-BG"/>
        </a:p>
      </dgm:t>
    </dgm:pt>
    <dgm:pt modelId="{E8EBCB9F-157D-413C-8085-B3A98181D257}" type="pres">
      <dgm:prSet presAssocID="{7FE10375-C0BE-4BA9-B875-86AE35178834}" presName="descendantText" presStyleLbl="alignAcc1" presStyleIdx="1" presStyleCnt="5">
        <dgm:presLayoutVars>
          <dgm:bulletEnabled val="1"/>
        </dgm:presLayoutVars>
      </dgm:prSet>
      <dgm:spPr/>
      <dgm:t>
        <a:bodyPr/>
        <a:lstStyle/>
        <a:p>
          <a:endParaRPr lang="bg-BG"/>
        </a:p>
      </dgm:t>
    </dgm:pt>
    <dgm:pt modelId="{9159D767-11B6-499D-9A81-4A18D8B55CA2}" type="pres">
      <dgm:prSet presAssocID="{F1C95FF1-6EFA-4E05-9887-D50A104B1419}" presName="sp" presStyleCnt="0"/>
      <dgm:spPr/>
    </dgm:pt>
    <dgm:pt modelId="{28DAB5F4-E4E4-49BC-B9BE-7C2EE2E1686F}" type="pres">
      <dgm:prSet presAssocID="{83F921AB-8470-450B-9B75-E03CEE661607}" presName="composite" presStyleCnt="0"/>
      <dgm:spPr/>
    </dgm:pt>
    <dgm:pt modelId="{B03B5F93-6194-4EC7-8F75-A8E48616A644}" type="pres">
      <dgm:prSet presAssocID="{83F921AB-8470-450B-9B75-E03CEE661607}" presName="parentText" presStyleLbl="alignNode1" presStyleIdx="2" presStyleCnt="5">
        <dgm:presLayoutVars>
          <dgm:chMax val="1"/>
          <dgm:bulletEnabled val="1"/>
        </dgm:presLayoutVars>
      </dgm:prSet>
      <dgm:spPr/>
      <dgm:t>
        <a:bodyPr/>
        <a:lstStyle/>
        <a:p>
          <a:endParaRPr lang="bg-BG"/>
        </a:p>
      </dgm:t>
    </dgm:pt>
    <dgm:pt modelId="{C027D3ED-8CCA-412E-B687-A59A5D57F017}" type="pres">
      <dgm:prSet presAssocID="{83F921AB-8470-450B-9B75-E03CEE661607}" presName="descendantText" presStyleLbl="alignAcc1" presStyleIdx="2" presStyleCnt="5">
        <dgm:presLayoutVars>
          <dgm:bulletEnabled val="1"/>
        </dgm:presLayoutVars>
      </dgm:prSet>
      <dgm:spPr/>
      <dgm:t>
        <a:bodyPr/>
        <a:lstStyle/>
        <a:p>
          <a:endParaRPr lang="bg-BG"/>
        </a:p>
      </dgm:t>
    </dgm:pt>
    <dgm:pt modelId="{C3972D93-911B-43A9-8BCF-74214AD3350D}" type="pres">
      <dgm:prSet presAssocID="{645BD1C4-872B-4D21-ABC6-4E5DB0E5906C}" presName="sp" presStyleCnt="0"/>
      <dgm:spPr/>
    </dgm:pt>
    <dgm:pt modelId="{95D30B89-6ADB-4417-B1D0-DAF75E9A606F}" type="pres">
      <dgm:prSet presAssocID="{FE5B85EB-7D7D-46B0-A3BC-8647AF2F9E33}" presName="composite" presStyleCnt="0"/>
      <dgm:spPr/>
    </dgm:pt>
    <dgm:pt modelId="{7F88A9E4-FF2C-489B-AFA3-A0685A6D5723}" type="pres">
      <dgm:prSet presAssocID="{FE5B85EB-7D7D-46B0-A3BC-8647AF2F9E33}" presName="parentText" presStyleLbl="alignNode1" presStyleIdx="3" presStyleCnt="5">
        <dgm:presLayoutVars>
          <dgm:chMax val="1"/>
          <dgm:bulletEnabled val="1"/>
        </dgm:presLayoutVars>
      </dgm:prSet>
      <dgm:spPr/>
      <dgm:t>
        <a:bodyPr/>
        <a:lstStyle/>
        <a:p>
          <a:endParaRPr lang="bg-BG"/>
        </a:p>
      </dgm:t>
    </dgm:pt>
    <dgm:pt modelId="{0C8B6E29-5438-4198-AA4C-613F05C6BC4E}" type="pres">
      <dgm:prSet presAssocID="{FE5B85EB-7D7D-46B0-A3BC-8647AF2F9E33}" presName="descendantText" presStyleLbl="alignAcc1" presStyleIdx="3" presStyleCnt="5">
        <dgm:presLayoutVars>
          <dgm:bulletEnabled val="1"/>
        </dgm:presLayoutVars>
      </dgm:prSet>
      <dgm:spPr/>
      <dgm:t>
        <a:bodyPr/>
        <a:lstStyle/>
        <a:p>
          <a:endParaRPr lang="bg-BG"/>
        </a:p>
      </dgm:t>
    </dgm:pt>
    <dgm:pt modelId="{080B2BA1-2192-4E1F-BEB0-8ED770F36117}" type="pres">
      <dgm:prSet presAssocID="{152547AE-D67B-4B7B-9941-508616F99E77}" presName="sp" presStyleCnt="0"/>
      <dgm:spPr/>
    </dgm:pt>
    <dgm:pt modelId="{88A59D14-36F9-45F3-8E2D-68FBBE03FFE9}" type="pres">
      <dgm:prSet presAssocID="{7C4567AE-4962-4AEA-BE44-E47DE8F9993C}" presName="composite" presStyleCnt="0"/>
      <dgm:spPr/>
    </dgm:pt>
    <dgm:pt modelId="{0CCFBD3C-1311-44E5-A583-FEF5167286C4}" type="pres">
      <dgm:prSet presAssocID="{7C4567AE-4962-4AEA-BE44-E47DE8F9993C}" presName="parentText" presStyleLbl="alignNode1" presStyleIdx="4" presStyleCnt="5">
        <dgm:presLayoutVars>
          <dgm:chMax val="1"/>
          <dgm:bulletEnabled val="1"/>
        </dgm:presLayoutVars>
      </dgm:prSet>
      <dgm:spPr/>
      <dgm:t>
        <a:bodyPr/>
        <a:lstStyle/>
        <a:p>
          <a:endParaRPr lang="bg-BG"/>
        </a:p>
      </dgm:t>
    </dgm:pt>
    <dgm:pt modelId="{E003641F-91F9-4AD6-BD9E-78514DF5D62D}" type="pres">
      <dgm:prSet presAssocID="{7C4567AE-4962-4AEA-BE44-E47DE8F9993C}" presName="descendantText" presStyleLbl="alignAcc1" presStyleIdx="4" presStyleCnt="5">
        <dgm:presLayoutVars>
          <dgm:bulletEnabled val="1"/>
        </dgm:presLayoutVars>
      </dgm:prSet>
      <dgm:spPr/>
      <dgm:t>
        <a:bodyPr/>
        <a:lstStyle/>
        <a:p>
          <a:endParaRPr lang="bg-BG"/>
        </a:p>
      </dgm:t>
    </dgm:pt>
  </dgm:ptLst>
  <dgm:cxnLst>
    <dgm:cxn modelId="{196BCB85-20B0-46CA-B394-4C0B43FA688A}" type="presOf" srcId="{12AC865D-A041-4F38-9B0F-2026F869F257}" destId="{0C8B6E29-5438-4198-AA4C-613F05C6BC4E}" srcOrd="0" destOrd="1" presId="urn:microsoft.com/office/officeart/2005/8/layout/chevron2"/>
    <dgm:cxn modelId="{62DB1E23-CD79-407B-ABB7-C0689F216BED}" srcId="{7FE10375-C0BE-4BA9-B875-86AE35178834}" destId="{6304FEF2-B336-4D98-B85C-9E4A528B8BB8}" srcOrd="0" destOrd="0" parTransId="{4BE16CDD-42E7-4192-A173-AD9261EA158F}" sibTransId="{37254CA5-1127-4D5C-9692-FD61B545BC07}"/>
    <dgm:cxn modelId="{44782407-344E-42DE-809C-6E2065DF3542}" srcId="{6CD6E92F-5A7D-4522-B6ED-D7F6732A4EAA}" destId="{FE5B85EB-7D7D-46B0-A3BC-8647AF2F9E33}" srcOrd="3" destOrd="0" parTransId="{F23CF9C1-DE03-4D74-9307-DB8C8FC86B99}" sibTransId="{152547AE-D67B-4B7B-9941-508616F99E77}"/>
    <dgm:cxn modelId="{1E1B3F43-2631-49AB-A2DE-EE80D0C7E6A0}" srcId="{FE5B85EB-7D7D-46B0-A3BC-8647AF2F9E33}" destId="{12AC865D-A041-4F38-9B0F-2026F869F257}" srcOrd="1" destOrd="0" parTransId="{F7651754-699B-45D9-90FA-57735359A40E}" sibTransId="{490CC89C-FFD5-409F-A91A-66E18216A7A4}"/>
    <dgm:cxn modelId="{238EB5E2-F4E6-4FFA-A7F9-ABE6BB35EB8E}" type="presOf" srcId="{7C4567AE-4962-4AEA-BE44-E47DE8F9993C}" destId="{0CCFBD3C-1311-44E5-A583-FEF5167286C4}" srcOrd="0" destOrd="0" presId="urn:microsoft.com/office/officeart/2005/8/layout/chevron2"/>
    <dgm:cxn modelId="{86063A25-762D-4019-AA6C-6DA30DED96FB}" srcId="{FE5B85EB-7D7D-46B0-A3BC-8647AF2F9E33}" destId="{A81BE277-F92B-418F-8A6A-B3C8D26878F0}" srcOrd="0" destOrd="0" parTransId="{EC95A238-2FAF-479A-A6B7-71A2160A1D5B}" sibTransId="{4CEBEEA8-DA0B-4A42-B506-E0F5113A37EA}"/>
    <dgm:cxn modelId="{17517CB0-50A0-4BE9-A3C6-442A4E58D0FD}" srcId="{7C4567AE-4962-4AEA-BE44-E47DE8F9993C}" destId="{F2475AF5-CAC6-42D7-9682-688531D8B7DD}" srcOrd="0" destOrd="0" parTransId="{3E270368-199D-4736-BB5B-AD9A262EDA25}" sibTransId="{C586AE1C-D39E-4D22-8EE7-DDC5AE6D726C}"/>
    <dgm:cxn modelId="{7F8DCDEF-DD0B-4DBA-8DE5-043B0B82BCBB}" type="presOf" srcId="{F8F0998E-94C5-46A0-9A11-0FC7AFB99B17}" destId="{C027D3ED-8CCA-412E-B687-A59A5D57F017}" srcOrd="0" destOrd="3" presId="urn:microsoft.com/office/officeart/2005/8/layout/chevron2"/>
    <dgm:cxn modelId="{11A0013E-A0CA-414B-B4D6-D570634659BB}" srcId="{7C4567AE-4962-4AEA-BE44-E47DE8F9993C}" destId="{BCB0E673-CB8F-42BF-8E1B-AEADED4542B3}" srcOrd="2" destOrd="0" parTransId="{0A90EFFC-5262-43AA-B3BB-B1B0409C7406}" sibTransId="{F966831A-0410-47B4-B6A2-9C350EE1864F}"/>
    <dgm:cxn modelId="{97BF535C-2AF3-406A-9941-6C86BAA02F75}" type="presOf" srcId="{EB75777E-6C7F-45D6-B4FD-975E02897927}" destId="{E003641F-91F9-4AD6-BD9E-78514DF5D62D}" srcOrd="0" destOrd="3" presId="urn:microsoft.com/office/officeart/2005/8/layout/chevron2"/>
    <dgm:cxn modelId="{7ED27D40-A91B-4FA7-92EC-360D509A6AB9}" type="presOf" srcId="{A2BA5CE7-E445-4967-835D-ACC82AD036FE}" destId="{C027D3ED-8CCA-412E-B687-A59A5D57F017}" srcOrd="0" destOrd="1" presId="urn:microsoft.com/office/officeart/2005/8/layout/chevron2"/>
    <dgm:cxn modelId="{AC1A95EE-A42B-4122-9862-CD1435B83AFF}" srcId="{83F921AB-8470-450B-9B75-E03CEE661607}" destId="{EAEB3F0B-37C9-4189-B380-3C9DDB18C80C}" srcOrd="2" destOrd="0" parTransId="{453899A6-89AA-4E16-8688-FFF762E62AD1}" sibTransId="{C3FA8CFD-8757-449A-B407-7FD205836CF4}"/>
    <dgm:cxn modelId="{18DB213D-6FD2-4203-84A9-1A595B72E608}" srcId="{83F921AB-8470-450B-9B75-E03CEE661607}" destId="{F8F0998E-94C5-46A0-9A11-0FC7AFB99B17}" srcOrd="3" destOrd="0" parTransId="{660EEAF7-365E-455B-8AC1-7F60DA6BDDB5}" sibTransId="{C6AA843A-3D05-40BC-A5F8-F6D778B02476}"/>
    <dgm:cxn modelId="{807A01AA-7CB9-4FF2-953B-6D7472A53AEA}" type="presOf" srcId="{A81BE277-F92B-418F-8A6A-B3C8D26878F0}" destId="{0C8B6E29-5438-4198-AA4C-613F05C6BC4E}" srcOrd="0" destOrd="0" presId="urn:microsoft.com/office/officeart/2005/8/layout/chevron2"/>
    <dgm:cxn modelId="{41A15981-99EB-44D2-B9BD-789068B30376}" type="presOf" srcId="{EAEB3F0B-37C9-4189-B380-3C9DDB18C80C}" destId="{C027D3ED-8CCA-412E-B687-A59A5D57F017}" srcOrd="0" destOrd="2" presId="urn:microsoft.com/office/officeart/2005/8/layout/chevron2"/>
    <dgm:cxn modelId="{1A21D22B-DAE3-4F44-9631-CFBC0F6DE0A8}" srcId="{6CD6E92F-5A7D-4522-B6ED-D7F6732A4EAA}" destId="{7C4567AE-4962-4AEA-BE44-E47DE8F9993C}" srcOrd="4" destOrd="0" parTransId="{63BF8A92-4BB2-4259-9B05-DD735DAB1D94}" sibTransId="{DBF57F06-4D6D-4C23-97EA-580CD97AFB42}"/>
    <dgm:cxn modelId="{352A6A61-9B62-45BE-82AC-5BCEFF49936C}" srcId="{3C1AF5DB-2719-402F-966C-4A7946464158}" destId="{DA1A9367-141C-4549-8E72-CDE681C70478}" srcOrd="0" destOrd="0" parTransId="{22B9687E-6340-42F1-A04F-B67787F7FB7E}" sibTransId="{FFBA262F-FD42-486C-AC60-D4D8C3C9A774}"/>
    <dgm:cxn modelId="{75864DAE-DBEA-4C83-9DD3-7A2F3E779412}" type="presOf" srcId="{6CD6E92F-5A7D-4522-B6ED-D7F6732A4EAA}" destId="{5EB8C974-4502-4B98-9238-B56A44BC5678}" srcOrd="0" destOrd="0" presId="urn:microsoft.com/office/officeart/2005/8/layout/chevron2"/>
    <dgm:cxn modelId="{7F81F886-F02F-4F3D-B59E-ED17F9DA9EEC}" type="presOf" srcId="{EAD6FCF0-0D4C-40F9-86E9-AA78B1D21E50}" destId="{C027D3ED-8CCA-412E-B687-A59A5D57F017}" srcOrd="0" destOrd="0" presId="urn:microsoft.com/office/officeart/2005/8/layout/chevron2"/>
    <dgm:cxn modelId="{CB135F81-E689-47BE-9E7F-982ED22D24E4}" srcId="{FE5B85EB-7D7D-46B0-A3BC-8647AF2F9E33}" destId="{06A1E1FE-B2BF-4BC1-BB06-6264EED126DE}" srcOrd="3" destOrd="0" parTransId="{597A9CDE-5DCC-438D-9706-07CEE1051C71}" sibTransId="{1DCC6CD2-CB5E-4E98-8638-B455A4E8E308}"/>
    <dgm:cxn modelId="{C3360370-7ABC-4E87-8682-7547428C046A}" type="presOf" srcId="{6857252B-423C-4182-930F-26520817096E}" destId="{FDED951F-A141-4471-ACBA-AEEF6C58A442}" srcOrd="0" destOrd="2" presId="urn:microsoft.com/office/officeart/2005/8/layout/chevron2"/>
    <dgm:cxn modelId="{72B8130E-7B44-4DBC-923F-0771EB71D24D}" type="presOf" srcId="{BCB0E673-CB8F-42BF-8E1B-AEADED4542B3}" destId="{E003641F-91F9-4AD6-BD9E-78514DF5D62D}" srcOrd="0" destOrd="2" presId="urn:microsoft.com/office/officeart/2005/8/layout/chevron2"/>
    <dgm:cxn modelId="{B5079096-9C95-467F-9D10-DAB76F672C49}" srcId="{6CD6E92F-5A7D-4522-B6ED-D7F6732A4EAA}" destId="{3C1AF5DB-2719-402F-966C-4A7946464158}" srcOrd="0" destOrd="0" parTransId="{B9C78FFD-AA82-4238-A6E5-79E26FA80B94}" sibTransId="{B0EF7401-B563-449D-8695-6185F16D2BEC}"/>
    <dgm:cxn modelId="{C62A112F-7916-4383-A15F-459DD72D225D}" srcId="{7C4567AE-4962-4AEA-BE44-E47DE8F9993C}" destId="{8F421744-70F5-4CE5-A7CE-094FF2CEC435}" srcOrd="1" destOrd="0" parTransId="{0EFD6D14-390B-4549-8634-8D149A51201A}" sibTransId="{9D8B5472-F2C5-4925-B9BB-0BF01EC5A762}"/>
    <dgm:cxn modelId="{D04F8610-1CF1-49D1-9B8D-E8E4F7472D8D}" srcId="{6CD6E92F-5A7D-4522-B6ED-D7F6732A4EAA}" destId="{7FE10375-C0BE-4BA9-B875-86AE35178834}" srcOrd="1" destOrd="0" parTransId="{2C36DDC8-AA2B-45E9-976D-07BB2813F88B}" sibTransId="{F1C95FF1-6EFA-4E05-9887-D50A104B1419}"/>
    <dgm:cxn modelId="{F1F2FA1B-89ED-465C-995E-D6EFE3B4FB31}" srcId="{83F921AB-8470-450B-9B75-E03CEE661607}" destId="{A2BA5CE7-E445-4967-835D-ACC82AD036FE}" srcOrd="1" destOrd="0" parTransId="{BE76BBD4-248F-49D8-9854-B397E7F33C54}" sibTransId="{D17FD81C-5D68-4318-AFA7-970B470B7582}"/>
    <dgm:cxn modelId="{C08AA51B-9FF9-4855-8E87-817EE5CA8209}" type="presOf" srcId="{0B99F4EC-14F7-46A1-8036-1514E9170173}" destId="{0C8B6E29-5438-4198-AA4C-613F05C6BC4E}" srcOrd="0" destOrd="2" presId="urn:microsoft.com/office/officeart/2005/8/layout/chevron2"/>
    <dgm:cxn modelId="{492B3568-B874-47AF-9AD4-80BB8904731F}" srcId="{FE5B85EB-7D7D-46B0-A3BC-8647AF2F9E33}" destId="{0B99F4EC-14F7-46A1-8036-1514E9170173}" srcOrd="2" destOrd="0" parTransId="{F588F9CC-BE4F-466F-A03B-177DDC1A6CD4}" sibTransId="{EC73B87A-3BD8-4509-B908-1234A8042B49}"/>
    <dgm:cxn modelId="{F65212AC-3265-4F81-B2E5-E972601BDC9D}" type="presOf" srcId="{6304FEF2-B336-4D98-B85C-9E4A528B8BB8}" destId="{E8EBCB9F-157D-413C-8085-B3A98181D257}" srcOrd="0" destOrd="0" presId="urn:microsoft.com/office/officeart/2005/8/layout/chevron2"/>
    <dgm:cxn modelId="{BBCF7274-29C7-4DA9-8480-D54285FC1C5A}" srcId="{83F921AB-8470-450B-9B75-E03CEE661607}" destId="{EAD6FCF0-0D4C-40F9-86E9-AA78B1D21E50}" srcOrd="0" destOrd="0" parTransId="{D1251297-F41B-40A5-9677-1F37DCEBAAF6}" sibTransId="{04EAF29C-2B04-40B6-A45A-8546C609AD19}"/>
    <dgm:cxn modelId="{638CB00C-B491-4DE7-93E7-B153922F894E}" srcId="{3C1AF5DB-2719-402F-966C-4A7946464158}" destId="{6857252B-423C-4182-930F-26520817096E}" srcOrd="2" destOrd="0" parTransId="{5DB0F34B-363A-4C7C-8008-E04BD0E2CFDC}" sibTransId="{FD577CBA-F67B-4B0E-A48F-7D4FF9B2B62A}"/>
    <dgm:cxn modelId="{DD38F2DF-3BED-4842-A8AE-B41F4492947B}" srcId="{3C1AF5DB-2719-402F-966C-4A7946464158}" destId="{A5FAF0E0-9BCE-4525-984E-3AF5FC391DFF}" srcOrd="1" destOrd="0" parTransId="{3BD01FCE-EE3B-488F-B55A-2E438B965A29}" sibTransId="{51C66118-CB14-49D7-A5C4-898CDBA2F960}"/>
    <dgm:cxn modelId="{B08FE4D5-7A3A-4ECD-84C5-0F3514208AC2}" srcId="{7C4567AE-4962-4AEA-BE44-E47DE8F9993C}" destId="{EB75777E-6C7F-45D6-B4FD-975E02897927}" srcOrd="3" destOrd="0" parTransId="{7991D2F6-765A-4C62-8AC4-1AA8CF16EAA1}" sibTransId="{AF1CAE3C-55CE-44E2-BE5C-81E7FFF4D2FB}"/>
    <dgm:cxn modelId="{E7B3B8C8-6B75-482F-802A-CB42699B54DB}" type="presOf" srcId="{7FE10375-C0BE-4BA9-B875-86AE35178834}" destId="{244B9686-D197-4235-A448-04AD65D073F1}" srcOrd="0" destOrd="0" presId="urn:microsoft.com/office/officeart/2005/8/layout/chevron2"/>
    <dgm:cxn modelId="{8572B723-7E3C-4716-BB46-FD4EBEC311D2}" type="presOf" srcId="{FE5B85EB-7D7D-46B0-A3BC-8647AF2F9E33}" destId="{7F88A9E4-FF2C-489B-AFA3-A0685A6D5723}" srcOrd="0" destOrd="0" presId="urn:microsoft.com/office/officeart/2005/8/layout/chevron2"/>
    <dgm:cxn modelId="{0ACA362C-36C1-42C8-8D1A-C57772739D24}" type="presOf" srcId="{F2475AF5-CAC6-42D7-9682-688531D8B7DD}" destId="{E003641F-91F9-4AD6-BD9E-78514DF5D62D}" srcOrd="0" destOrd="0" presId="urn:microsoft.com/office/officeart/2005/8/layout/chevron2"/>
    <dgm:cxn modelId="{8117477D-A451-4419-A30A-FB3FD43B3955}" type="presOf" srcId="{8F421744-70F5-4CE5-A7CE-094FF2CEC435}" destId="{E003641F-91F9-4AD6-BD9E-78514DF5D62D}" srcOrd="0" destOrd="1" presId="urn:microsoft.com/office/officeart/2005/8/layout/chevron2"/>
    <dgm:cxn modelId="{F1C79C8B-4FC0-4210-AD4E-A08715362033}" type="presOf" srcId="{A5FAF0E0-9BCE-4525-984E-3AF5FC391DFF}" destId="{FDED951F-A141-4471-ACBA-AEEF6C58A442}" srcOrd="0" destOrd="1" presId="urn:microsoft.com/office/officeart/2005/8/layout/chevron2"/>
    <dgm:cxn modelId="{A1B5F4D3-49F0-49F6-AAF4-7C1B6E43B8BB}" type="presOf" srcId="{83F921AB-8470-450B-9B75-E03CEE661607}" destId="{B03B5F93-6194-4EC7-8F75-A8E48616A644}" srcOrd="0" destOrd="0" presId="urn:microsoft.com/office/officeart/2005/8/layout/chevron2"/>
    <dgm:cxn modelId="{4A84C123-925C-471C-8CC6-A2F00E92FDE8}" type="presOf" srcId="{3C1AF5DB-2719-402F-966C-4A7946464158}" destId="{80577AF8-EB83-4384-AACC-3D3D3DD4799C}" srcOrd="0" destOrd="0" presId="urn:microsoft.com/office/officeart/2005/8/layout/chevron2"/>
    <dgm:cxn modelId="{A52A1A9E-B55B-4F41-8139-28A8E90C5AAE}" type="presOf" srcId="{DA1A9367-141C-4549-8E72-CDE681C70478}" destId="{FDED951F-A141-4471-ACBA-AEEF6C58A442}" srcOrd="0" destOrd="0" presId="urn:microsoft.com/office/officeart/2005/8/layout/chevron2"/>
    <dgm:cxn modelId="{D355C264-7252-4E6C-BE58-A2B523B6A36B}" srcId="{6CD6E92F-5A7D-4522-B6ED-D7F6732A4EAA}" destId="{83F921AB-8470-450B-9B75-E03CEE661607}" srcOrd="2" destOrd="0" parTransId="{8D79F8DF-AC30-43A3-9E67-A43DD65F8E6C}" sibTransId="{645BD1C4-872B-4D21-ABC6-4E5DB0E5906C}"/>
    <dgm:cxn modelId="{32CDC586-9900-4D23-B312-77E3E79E59AD}" type="presOf" srcId="{06A1E1FE-B2BF-4BC1-BB06-6264EED126DE}" destId="{0C8B6E29-5438-4198-AA4C-613F05C6BC4E}" srcOrd="0" destOrd="3" presId="urn:microsoft.com/office/officeart/2005/8/layout/chevron2"/>
    <dgm:cxn modelId="{A04B3BA5-9769-4B44-9A24-205CA70AEFF8}" type="presParOf" srcId="{5EB8C974-4502-4B98-9238-B56A44BC5678}" destId="{47330F77-7B22-468E-B441-28CC842AA787}" srcOrd="0" destOrd="0" presId="urn:microsoft.com/office/officeart/2005/8/layout/chevron2"/>
    <dgm:cxn modelId="{071383C4-5075-4145-B56F-B97ACD1E862E}" type="presParOf" srcId="{47330F77-7B22-468E-B441-28CC842AA787}" destId="{80577AF8-EB83-4384-AACC-3D3D3DD4799C}" srcOrd="0" destOrd="0" presId="urn:microsoft.com/office/officeart/2005/8/layout/chevron2"/>
    <dgm:cxn modelId="{D6373C55-4D71-4A22-96D4-AD87ACD8FD87}" type="presParOf" srcId="{47330F77-7B22-468E-B441-28CC842AA787}" destId="{FDED951F-A141-4471-ACBA-AEEF6C58A442}" srcOrd="1" destOrd="0" presId="urn:microsoft.com/office/officeart/2005/8/layout/chevron2"/>
    <dgm:cxn modelId="{0FC366FB-041D-4560-A239-16F92EAF79DE}" type="presParOf" srcId="{5EB8C974-4502-4B98-9238-B56A44BC5678}" destId="{1840BA81-BC83-4C84-A60B-FA4F4982FC5A}" srcOrd="1" destOrd="0" presId="urn:microsoft.com/office/officeart/2005/8/layout/chevron2"/>
    <dgm:cxn modelId="{1B4498E9-92DE-420D-96AD-B252BB1BD60B}" type="presParOf" srcId="{5EB8C974-4502-4B98-9238-B56A44BC5678}" destId="{803E70F9-32B6-4D3B-BC18-45004BB1BBB6}" srcOrd="2" destOrd="0" presId="urn:microsoft.com/office/officeart/2005/8/layout/chevron2"/>
    <dgm:cxn modelId="{55DF12A1-A29E-4530-947C-EF21970E935B}" type="presParOf" srcId="{803E70F9-32B6-4D3B-BC18-45004BB1BBB6}" destId="{244B9686-D197-4235-A448-04AD65D073F1}" srcOrd="0" destOrd="0" presId="urn:microsoft.com/office/officeart/2005/8/layout/chevron2"/>
    <dgm:cxn modelId="{37FC0AF1-A4B4-4784-92F8-931A46321D47}" type="presParOf" srcId="{803E70F9-32B6-4D3B-BC18-45004BB1BBB6}" destId="{E8EBCB9F-157D-413C-8085-B3A98181D257}" srcOrd="1" destOrd="0" presId="urn:microsoft.com/office/officeart/2005/8/layout/chevron2"/>
    <dgm:cxn modelId="{7A60B82E-9395-4502-8096-C5F05FD9185E}" type="presParOf" srcId="{5EB8C974-4502-4B98-9238-B56A44BC5678}" destId="{9159D767-11B6-499D-9A81-4A18D8B55CA2}" srcOrd="3" destOrd="0" presId="urn:microsoft.com/office/officeart/2005/8/layout/chevron2"/>
    <dgm:cxn modelId="{6D2D9123-93E0-4152-AF27-4E9982389A9D}" type="presParOf" srcId="{5EB8C974-4502-4B98-9238-B56A44BC5678}" destId="{28DAB5F4-E4E4-49BC-B9BE-7C2EE2E1686F}" srcOrd="4" destOrd="0" presId="urn:microsoft.com/office/officeart/2005/8/layout/chevron2"/>
    <dgm:cxn modelId="{B32AEB48-D667-4DE7-AD79-12968F45ACA4}" type="presParOf" srcId="{28DAB5F4-E4E4-49BC-B9BE-7C2EE2E1686F}" destId="{B03B5F93-6194-4EC7-8F75-A8E48616A644}" srcOrd="0" destOrd="0" presId="urn:microsoft.com/office/officeart/2005/8/layout/chevron2"/>
    <dgm:cxn modelId="{821E3C48-0007-48A6-987C-7A84796BC6EF}" type="presParOf" srcId="{28DAB5F4-E4E4-49BC-B9BE-7C2EE2E1686F}" destId="{C027D3ED-8CCA-412E-B687-A59A5D57F017}" srcOrd="1" destOrd="0" presId="urn:microsoft.com/office/officeart/2005/8/layout/chevron2"/>
    <dgm:cxn modelId="{A73B4ADE-B8A7-449C-94CD-64613DE0F758}" type="presParOf" srcId="{5EB8C974-4502-4B98-9238-B56A44BC5678}" destId="{C3972D93-911B-43A9-8BCF-74214AD3350D}" srcOrd="5" destOrd="0" presId="urn:microsoft.com/office/officeart/2005/8/layout/chevron2"/>
    <dgm:cxn modelId="{498B8074-C6C3-4C74-B8E5-7B6FFA892F23}" type="presParOf" srcId="{5EB8C974-4502-4B98-9238-B56A44BC5678}" destId="{95D30B89-6ADB-4417-B1D0-DAF75E9A606F}" srcOrd="6" destOrd="0" presId="urn:microsoft.com/office/officeart/2005/8/layout/chevron2"/>
    <dgm:cxn modelId="{897C13FE-8D73-44BF-BB64-31A33C3E250B}" type="presParOf" srcId="{95D30B89-6ADB-4417-B1D0-DAF75E9A606F}" destId="{7F88A9E4-FF2C-489B-AFA3-A0685A6D5723}" srcOrd="0" destOrd="0" presId="urn:microsoft.com/office/officeart/2005/8/layout/chevron2"/>
    <dgm:cxn modelId="{748226EA-5FCB-4DB8-BE0F-EAE22A2CAA83}" type="presParOf" srcId="{95D30B89-6ADB-4417-B1D0-DAF75E9A606F}" destId="{0C8B6E29-5438-4198-AA4C-613F05C6BC4E}" srcOrd="1" destOrd="0" presId="urn:microsoft.com/office/officeart/2005/8/layout/chevron2"/>
    <dgm:cxn modelId="{69329B82-1CDF-4229-BD93-F0BBAC908A7D}" type="presParOf" srcId="{5EB8C974-4502-4B98-9238-B56A44BC5678}" destId="{080B2BA1-2192-4E1F-BEB0-8ED770F36117}" srcOrd="7" destOrd="0" presId="urn:microsoft.com/office/officeart/2005/8/layout/chevron2"/>
    <dgm:cxn modelId="{A9D57406-1DC6-4C41-9EC0-EDF01BD0AE8F}" type="presParOf" srcId="{5EB8C974-4502-4B98-9238-B56A44BC5678}" destId="{88A59D14-36F9-45F3-8E2D-68FBBE03FFE9}" srcOrd="8" destOrd="0" presId="urn:microsoft.com/office/officeart/2005/8/layout/chevron2"/>
    <dgm:cxn modelId="{FF19E97F-DD15-4550-BB42-2ED71D9C9552}" type="presParOf" srcId="{88A59D14-36F9-45F3-8E2D-68FBBE03FFE9}" destId="{0CCFBD3C-1311-44E5-A583-FEF5167286C4}" srcOrd="0" destOrd="0" presId="urn:microsoft.com/office/officeart/2005/8/layout/chevron2"/>
    <dgm:cxn modelId="{F27C7702-A237-4DFC-AAD6-5DBD4BB891E4}" type="presParOf" srcId="{88A59D14-36F9-45F3-8E2D-68FBBE03FFE9}" destId="{E003641F-91F9-4AD6-BD9E-78514DF5D62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77AF8-EB83-4384-AACC-3D3D3DD4799C}">
      <dsp:nvSpPr>
        <dsp:cNvPr id="0" name=""/>
        <dsp:cNvSpPr/>
      </dsp:nvSpPr>
      <dsp:spPr>
        <a:xfrm rot="5400000">
          <a:off x="-158778" y="159022"/>
          <a:ext cx="1058525" cy="740967"/>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bg-BG" sz="700" kern="1200" dirty="0" smtClean="0"/>
            <a:t>Първо поколение</a:t>
          </a:r>
          <a:endParaRPr lang="bg-BG" sz="700" kern="1200" dirty="0"/>
        </a:p>
      </dsp:txBody>
      <dsp:txXfrm rot="-5400000">
        <a:off x="2" y="370727"/>
        <a:ext cx="740967" cy="317558"/>
      </dsp:txXfrm>
    </dsp:sp>
    <dsp:sp modelId="{FDED951F-A141-4471-ACBA-AEEF6C58A442}">
      <dsp:nvSpPr>
        <dsp:cNvPr id="0" name=""/>
        <dsp:cNvSpPr/>
      </dsp:nvSpPr>
      <dsp:spPr>
        <a:xfrm rot="5400000">
          <a:off x="4224289" y="-3433485"/>
          <a:ext cx="688041" cy="7695007"/>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bg-BG" sz="900" kern="1200" dirty="0" smtClean="0"/>
            <a:t>Функционално моделиране </a:t>
          </a:r>
          <a:r>
            <a:rPr lang="en-US" sz="900" kern="1200" dirty="0" smtClean="0"/>
            <a:t>IDEF0</a:t>
          </a:r>
          <a:endParaRPr lang="bg-BG" sz="900" kern="1200" dirty="0"/>
        </a:p>
        <a:p>
          <a:pPr marL="57150" lvl="1" indent="-57150" algn="l" defTabSz="400050">
            <a:lnSpc>
              <a:spcPct val="90000"/>
            </a:lnSpc>
            <a:spcBef>
              <a:spcPct val="0"/>
            </a:spcBef>
            <a:spcAft>
              <a:spcPct val="15000"/>
            </a:spcAft>
            <a:buChar char="••"/>
          </a:pPr>
          <a:r>
            <a:rPr lang="bg-BG" sz="900" kern="1200" dirty="0" smtClean="0"/>
            <a:t>Информационно моделиране </a:t>
          </a:r>
          <a:r>
            <a:rPr lang="en-US" sz="900" kern="1200" dirty="0" smtClean="0"/>
            <a:t>IDEF1</a:t>
          </a:r>
          <a:endParaRPr lang="bg-BG" sz="900" kern="1200" dirty="0"/>
        </a:p>
        <a:p>
          <a:pPr marL="57150" lvl="1" indent="-57150" algn="l" defTabSz="400050">
            <a:lnSpc>
              <a:spcPct val="90000"/>
            </a:lnSpc>
            <a:spcBef>
              <a:spcPct val="0"/>
            </a:spcBef>
            <a:spcAft>
              <a:spcPct val="15000"/>
            </a:spcAft>
            <a:buChar char="••"/>
          </a:pPr>
          <a:r>
            <a:rPr lang="bg-BG" sz="900" kern="1200" dirty="0" err="1" smtClean="0"/>
            <a:t>Симулационно</a:t>
          </a:r>
          <a:r>
            <a:rPr lang="bg-BG" sz="900" kern="1200" dirty="0" smtClean="0"/>
            <a:t> моделиране на динамични </a:t>
          </a:r>
          <a:r>
            <a:rPr lang="bg-BG" sz="900" kern="1200" dirty="0" err="1" smtClean="0"/>
            <a:t>динамични</a:t>
          </a:r>
          <a:r>
            <a:rPr lang="bg-BG" sz="900" kern="1200" dirty="0" smtClean="0"/>
            <a:t> системи </a:t>
          </a:r>
          <a:r>
            <a:rPr lang="en-US" sz="900" kern="1200" dirty="0" smtClean="0"/>
            <a:t>IDEF2</a:t>
          </a:r>
          <a:endParaRPr lang="bg-BG" sz="900" kern="1200" dirty="0"/>
        </a:p>
      </dsp:txBody>
      <dsp:txXfrm rot="-5400000">
        <a:off x="720807" y="103584"/>
        <a:ext cx="7661420" cy="620867"/>
      </dsp:txXfrm>
    </dsp:sp>
    <dsp:sp modelId="{244B9686-D197-4235-A448-04AD65D073F1}">
      <dsp:nvSpPr>
        <dsp:cNvPr id="0" name=""/>
        <dsp:cNvSpPr/>
      </dsp:nvSpPr>
      <dsp:spPr>
        <a:xfrm rot="5400000">
          <a:off x="-158778" y="1099975"/>
          <a:ext cx="1058525" cy="740967"/>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bg-BG" sz="700" kern="1200" dirty="0" smtClean="0"/>
            <a:t>Второ поколение</a:t>
          </a:r>
          <a:endParaRPr lang="bg-BG" sz="700" kern="1200" dirty="0"/>
        </a:p>
      </dsp:txBody>
      <dsp:txXfrm rot="-5400000">
        <a:off x="2" y="1311680"/>
        <a:ext cx="740967" cy="317558"/>
      </dsp:txXfrm>
    </dsp:sp>
    <dsp:sp modelId="{E8EBCB9F-157D-413C-8085-B3A98181D257}">
      <dsp:nvSpPr>
        <dsp:cNvPr id="0" name=""/>
        <dsp:cNvSpPr/>
      </dsp:nvSpPr>
      <dsp:spPr>
        <a:xfrm rot="5400000">
          <a:off x="4244450" y="-2562286"/>
          <a:ext cx="688041" cy="7695007"/>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bg-BG" sz="900" kern="1200" dirty="0" smtClean="0"/>
            <a:t>Моделиране на данни </a:t>
          </a:r>
          <a:r>
            <a:rPr lang="en-US" sz="900" kern="1200" dirty="0" smtClean="0"/>
            <a:t>IDEF1x</a:t>
          </a:r>
          <a:endParaRPr lang="bg-BG" sz="900" kern="1200" dirty="0"/>
        </a:p>
      </dsp:txBody>
      <dsp:txXfrm rot="-5400000">
        <a:off x="740968" y="974783"/>
        <a:ext cx="7661420" cy="620867"/>
      </dsp:txXfrm>
    </dsp:sp>
    <dsp:sp modelId="{B03B5F93-6194-4EC7-8F75-A8E48616A644}">
      <dsp:nvSpPr>
        <dsp:cNvPr id="0" name=""/>
        <dsp:cNvSpPr/>
      </dsp:nvSpPr>
      <dsp:spPr>
        <a:xfrm rot="5400000">
          <a:off x="-158778" y="2040928"/>
          <a:ext cx="1058525" cy="740967"/>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bg-BG" sz="700" kern="1200" dirty="0" smtClean="0"/>
            <a:t>Трето поколение</a:t>
          </a:r>
          <a:endParaRPr lang="bg-BG" sz="700" kern="1200" dirty="0"/>
        </a:p>
      </dsp:txBody>
      <dsp:txXfrm rot="-5400000">
        <a:off x="2" y="2252633"/>
        <a:ext cx="740967" cy="317558"/>
      </dsp:txXfrm>
    </dsp:sp>
    <dsp:sp modelId="{C027D3ED-8CCA-412E-B687-A59A5D57F017}">
      <dsp:nvSpPr>
        <dsp:cNvPr id="0" name=""/>
        <dsp:cNvSpPr/>
      </dsp:nvSpPr>
      <dsp:spPr>
        <a:xfrm rot="5400000">
          <a:off x="4244450" y="-1621333"/>
          <a:ext cx="688041" cy="7695007"/>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bg-BG" sz="900" kern="1200" dirty="0" smtClean="0"/>
            <a:t>Документиране на процеси </a:t>
          </a:r>
          <a:r>
            <a:rPr lang="en-US" sz="900" kern="1200" dirty="0" smtClean="0"/>
            <a:t>IDEF3</a:t>
          </a:r>
          <a:endParaRPr lang="bg-BG" sz="900" kern="1200" dirty="0"/>
        </a:p>
        <a:p>
          <a:pPr marL="57150" lvl="1" indent="-57150" algn="l" defTabSz="400050">
            <a:lnSpc>
              <a:spcPct val="90000"/>
            </a:lnSpc>
            <a:spcBef>
              <a:spcPct val="0"/>
            </a:spcBef>
            <a:spcAft>
              <a:spcPct val="15000"/>
            </a:spcAft>
            <a:buChar char="••"/>
          </a:pPr>
          <a:r>
            <a:rPr lang="bg-BG" sz="900" kern="1200" dirty="0" smtClean="0"/>
            <a:t>Моделиране на обектно-ориентирани системи </a:t>
          </a:r>
          <a:r>
            <a:rPr lang="en-US" sz="900" kern="1200" dirty="0" smtClean="0"/>
            <a:t>IDEF4</a:t>
          </a:r>
          <a:endParaRPr lang="bg-BG" sz="900" kern="1200" dirty="0"/>
        </a:p>
        <a:p>
          <a:pPr marL="57150" lvl="1" indent="-57150" algn="l" defTabSz="400050">
            <a:lnSpc>
              <a:spcPct val="90000"/>
            </a:lnSpc>
            <a:spcBef>
              <a:spcPct val="0"/>
            </a:spcBef>
            <a:spcAft>
              <a:spcPct val="15000"/>
            </a:spcAft>
            <a:buChar char="••"/>
          </a:pPr>
          <a:r>
            <a:rPr lang="en-US" sz="900" kern="1200" dirty="0" smtClean="0"/>
            <a:t>C++</a:t>
          </a:r>
          <a:r>
            <a:rPr lang="bg-BG" sz="900" kern="1200" dirty="0" smtClean="0"/>
            <a:t> </a:t>
          </a:r>
          <a:r>
            <a:rPr lang="bg-BG" sz="900" kern="1200" dirty="0" err="1" smtClean="0"/>
            <a:t>обектно-орирнтирани</a:t>
          </a:r>
          <a:r>
            <a:rPr lang="bg-BG" sz="900" kern="1200" dirty="0" smtClean="0"/>
            <a:t> системи </a:t>
          </a:r>
          <a:r>
            <a:rPr lang="en-US" sz="900" kern="1200" dirty="0" smtClean="0"/>
            <a:t>IDEF4/C++</a:t>
          </a:r>
          <a:endParaRPr lang="bg-BG" sz="900" kern="1200" dirty="0"/>
        </a:p>
        <a:p>
          <a:pPr marL="57150" lvl="1" indent="-57150" algn="l" defTabSz="400050">
            <a:lnSpc>
              <a:spcPct val="90000"/>
            </a:lnSpc>
            <a:spcBef>
              <a:spcPct val="0"/>
            </a:spcBef>
            <a:spcAft>
              <a:spcPct val="15000"/>
            </a:spcAft>
            <a:buChar char="••"/>
          </a:pPr>
          <a:r>
            <a:rPr lang="bg-BG" sz="900" kern="1200" dirty="0" smtClean="0"/>
            <a:t>Онтологическо описание на сложните системи </a:t>
          </a:r>
          <a:r>
            <a:rPr lang="en-US" sz="900" kern="1200" dirty="0" smtClean="0"/>
            <a:t>IDEF5</a:t>
          </a:r>
          <a:endParaRPr lang="bg-BG" sz="900" kern="1200" dirty="0"/>
        </a:p>
      </dsp:txBody>
      <dsp:txXfrm rot="-5400000">
        <a:off x="740968" y="1915736"/>
        <a:ext cx="7661420" cy="620867"/>
      </dsp:txXfrm>
    </dsp:sp>
    <dsp:sp modelId="{7F88A9E4-FF2C-489B-AFA3-A0685A6D5723}">
      <dsp:nvSpPr>
        <dsp:cNvPr id="0" name=""/>
        <dsp:cNvSpPr/>
      </dsp:nvSpPr>
      <dsp:spPr>
        <a:xfrm rot="5400000">
          <a:off x="-158778" y="2981881"/>
          <a:ext cx="1058525" cy="740967"/>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bg-BG" sz="700" kern="1200" dirty="0" smtClean="0"/>
            <a:t>Частично доразвити методи</a:t>
          </a:r>
          <a:endParaRPr lang="bg-BG" sz="700" kern="1200" dirty="0"/>
        </a:p>
      </dsp:txBody>
      <dsp:txXfrm rot="-5400000">
        <a:off x="2" y="3193586"/>
        <a:ext cx="740967" cy="317558"/>
      </dsp:txXfrm>
    </dsp:sp>
    <dsp:sp modelId="{0C8B6E29-5438-4198-AA4C-613F05C6BC4E}">
      <dsp:nvSpPr>
        <dsp:cNvPr id="0" name=""/>
        <dsp:cNvSpPr/>
      </dsp:nvSpPr>
      <dsp:spPr>
        <a:xfrm rot="5400000">
          <a:off x="4244450" y="-680380"/>
          <a:ext cx="688041" cy="7695007"/>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bg-BG" sz="900" kern="1200" dirty="0" smtClean="0"/>
            <a:t>Рационално моделиране</a:t>
          </a:r>
          <a:r>
            <a:rPr lang="en-US" sz="900" kern="1200" dirty="0" smtClean="0"/>
            <a:t>  IDEF6</a:t>
          </a:r>
          <a:endParaRPr lang="bg-BG" sz="900" kern="1200" dirty="0"/>
        </a:p>
        <a:p>
          <a:pPr marL="57150" lvl="1" indent="-57150" algn="l" defTabSz="400050">
            <a:lnSpc>
              <a:spcPct val="90000"/>
            </a:lnSpc>
            <a:spcBef>
              <a:spcPct val="0"/>
            </a:spcBef>
            <a:spcAft>
              <a:spcPct val="15000"/>
            </a:spcAft>
            <a:buChar char="••"/>
          </a:pPr>
          <a:r>
            <a:rPr lang="bg-BG" sz="900" kern="1200" dirty="0" smtClean="0"/>
            <a:t>Моделиране на взаимодействието човек-система</a:t>
          </a:r>
          <a:r>
            <a:rPr lang="en-US" sz="900" kern="1200" dirty="0" smtClean="0"/>
            <a:t> IDEF8</a:t>
          </a:r>
          <a:endParaRPr lang="bg-BG" sz="900" kern="1200" dirty="0"/>
        </a:p>
        <a:p>
          <a:pPr marL="57150" lvl="1" indent="-57150" algn="l" defTabSz="400050">
            <a:lnSpc>
              <a:spcPct val="90000"/>
            </a:lnSpc>
            <a:spcBef>
              <a:spcPct val="0"/>
            </a:spcBef>
            <a:spcAft>
              <a:spcPct val="15000"/>
            </a:spcAft>
            <a:buChar char="••"/>
          </a:pPr>
          <a:r>
            <a:rPr lang="bg-BG" sz="900" kern="1200" dirty="0" smtClean="0"/>
            <a:t>Откриване на ограниченията на бизнеса</a:t>
          </a:r>
          <a:r>
            <a:rPr lang="en-US" sz="900" kern="1200" dirty="0" smtClean="0"/>
            <a:t> IDEF9</a:t>
          </a:r>
          <a:endParaRPr lang="bg-BG" sz="900" kern="1200" dirty="0"/>
        </a:p>
        <a:p>
          <a:pPr marL="57150" lvl="1" indent="-57150" algn="l" defTabSz="400050">
            <a:lnSpc>
              <a:spcPct val="90000"/>
            </a:lnSpc>
            <a:spcBef>
              <a:spcPct val="0"/>
            </a:spcBef>
            <a:spcAft>
              <a:spcPct val="15000"/>
            </a:spcAft>
            <a:buChar char="••"/>
          </a:pPr>
          <a:r>
            <a:rPr lang="bg-BG" sz="900" kern="1200" dirty="0" smtClean="0"/>
            <a:t>Мрежово моделиране</a:t>
          </a:r>
          <a:r>
            <a:rPr lang="en-US" sz="900" kern="1200" dirty="0" smtClean="0"/>
            <a:t> IDEF14</a:t>
          </a:r>
          <a:endParaRPr lang="bg-BG" sz="900" kern="1200" dirty="0"/>
        </a:p>
      </dsp:txBody>
      <dsp:txXfrm rot="-5400000">
        <a:off x="740968" y="2856689"/>
        <a:ext cx="7661420" cy="620867"/>
      </dsp:txXfrm>
    </dsp:sp>
    <dsp:sp modelId="{0CCFBD3C-1311-44E5-A583-FEF5167286C4}">
      <dsp:nvSpPr>
        <dsp:cNvPr id="0" name=""/>
        <dsp:cNvSpPr/>
      </dsp:nvSpPr>
      <dsp:spPr>
        <a:xfrm rot="5400000">
          <a:off x="-158778" y="3922834"/>
          <a:ext cx="1058525" cy="740967"/>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bg-BG" sz="700" kern="1200" dirty="0" smtClean="0"/>
            <a:t>Нужда от нови методи</a:t>
          </a:r>
          <a:endParaRPr lang="bg-BG" sz="700" kern="1200" dirty="0"/>
        </a:p>
      </dsp:txBody>
      <dsp:txXfrm rot="-5400000">
        <a:off x="2" y="4134539"/>
        <a:ext cx="740967" cy="317558"/>
      </dsp:txXfrm>
    </dsp:sp>
    <dsp:sp modelId="{E003641F-91F9-4AD6-BD9E-78514DF5D62D}">
      <dsp:nvSpPr>
        <dsp:cNvPr id="0" name=""/>
        <dsp:cNvSpPr/>
      </dsp:nvSpPr>
      <dsp:spPr>
        <a:xfrm rot="5400000">
          <a:off x="4244450" y="260572"/>
          <a:ext cx="688041" cy="7695007"/>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bg-BG" sz="900" kern="1200" dirty="0" smtClean="0"/>
            <a:t>Одит на информационни системи</a:t>
          </a:r>
          <a:r>
            <a:rPr lang="en-US" sz="900" kern="1200" dirty="0" smtClean="0"/>
            <a:t> IDEF7</a:t>
          </a:r>
          <a:endParaRPr lang="bg-BG" sz="900" kern="1200" dirty="0"/>
        </a:p>
        <a:p>
          <a:pPr marL="57150" lvl="1" indent="-57150" algn="l" defTabSz="400050">
            <a:lnSpc>
              <a:spcPct val="90000"/>
            </a:lnSpc>
            <a:spcBef>
              <a:spcPct val="0"/>
            </a:spcBef>
            <a:spcAft>
              <a:spcPct val="15000"/>
            </a:spcAft>
            <a:buChar char="••"/>
          </a:pPr>
          <a:r>
            <a:rPr lang="bg-BG" sz="900" kern="1200" dirty="0" smtClean="0"/>
            <a:t>Моделиране на информационни артефакти</a:t>
          </a:r>
          <a:r>
            <a:rPr lang="en-US" sz="900" kern="1200" dirty="0" smtClean="0"/>
            <a:t> IDEF10</a:t>
          </a:r>
          <a:endParaRPr lang="bg-BG" sz="900" kern="1200" dirty="0"/>
        </a:p>
        <a:p>
          <a:pPr marL="57150" lvl="1" indent="-57150" algn="l" defTabSz="400050">
            <a:lnSpc>
              <a:spcPct val="90000"/>
            </a:lnSpc>
            <a:spcBef>
              <a:spcPct val="0"/>
            </a:spcBef>
            <a:spcAft>
              <a:spcPct val="15000"/>
            </a:spcAft>
            <a:buChar char="••"/>
          </a:pPr>
          <a:r>
            <a:rPr lang="bg-BG" sz="900" kern="1200" dirty="0" smtClean="0"/>
            <a:t>Организационно моделиране </a:t>
          </a:r>
          <a:r>
            <a:rPr lang="en-US" sz="900" kern="1200" dirty="0" smtClean="0"/>
            <a:t>IDEF12</a:t>
          </a:r>
          <a:endParaRPr lang="bg-BG" sz="900" kern="1200" dirty="0"/>
        </a:p>
        <a:p>
          <a:pPr marL="57150" lvl="1" indent="-57150" algn="l" defTabSz="400050">
            <a:lnSpc>
              <a:spcPct val="90000"/>
            </a:lnSpc>
            <a:spcBef>
              <a:spcPct val="0"/>
            </a:spcBef>
            <a:spcAft>
              <a:spcPct val="15000"/>
            </a:spcAft>
            <a:buChar char="••"/>
          </a:pPr>
          <a:r>
            <a:rPr lang="bg-BG" sz="900" kern="1200" dirty="0" smtClean="0"/>
            <a:t>…</a:t>
          </a:r>
          <a:endParaRPr lang="bg-BG" sz="900" kern="1200" dirty="0"/>
        </a:p>
      </dsp:txBody>
      <dsp:txXfrm rot="-5400000">
        <a:off x="740968" y="3797642"/>
        <a:ext cx="7661420" cy="6208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1EC752-1131-42FA-BF3D-6CD61CF12E77}" type="datetimeFigureOut">
              <a:rPr lang="bg-BG" smtClean="0"/>
              <a:t>19.3.2013 г.</a:t>
            </a:fld>
            <a:endParaRPr lang="bg-B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F11567-AB33-4190-866D-52508E457B2A}" type="slidenum">
              <a:rPr lang="bg-BG" smtClean="0"/>
              <a:t>‹#›</a:t>
            </a:fld>
            <a:endParaRPr lang="bg-BG"/>
          </a:p>
        </p:txBody>
      </p:sp>
    </p:spTree>
    <p:extLst>
      <p:ext uri="{BB962C8B-B14F-4D97-AF65-F5344CB8AC3E}">
        <p14:creationId xmlns:p14="http://schemas.microsoft.com/office/powerpoint/2010/main" val="1488205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11</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21</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22</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23</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24</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25</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26</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27</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28</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29</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12</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13</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14</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15</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16</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17</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19</a:t>
            </a:fld>
            <a:endParaRPr lang="bg-BG"/>
          </a:p>
        </p:txBody>
      </p:sp>
    </p:spTree>
    <p:extLst>
      <p:ext uri="{BB962C8B-B14F-4D97-AF65-F5344CB8AC3E}">
        <p14:creationId xmlns:p14="http://schemas.microsoft.com/office/powerpoint/2010/main" val="162105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7CF11567-AB33-4190-866D-52508E457B2A}" type="slidenum">
              <a:rPr lang="bg-BG" smtClean="0"/>
              <a:t>20</a:t>
            </a:fld>
            <a:endParaRPr lang="bg-BG"/>
          </a:p>
        </p:txBody>
      </p:sp>
    </p:spTree>
    <p:extLst>
      <p:ext uri="{BB962C8B-B14F-4D97-AF65-F5344CB8AC3E}">
        <p14:creationId xmlns:p14="http://schemas.microsoft.com/office/powerpoint/2010/main" val="162105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C172539-8843-411A-B373-0C7735E1B8A0}" type="datetime1">
              <a:rPr lang="bg-BG" smtClean="0"/>
              <a:t>19.3.2013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D73105C-6E7F-4156-889E-FFBBA3EDCC22}" type="slidenum">
              <a:rPr lang="bg-BG" smtClean="0"/>
              <a:t>‹#›</a:t>
            </a:fld>
            <a:endParaRPr lang="bg-BG"/>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36FF00-2F85-4AF0-8635-5EB835AB7D7F}" type="datetime1">
              <a:rPr lang="bg-BG" smtClean="0"/>
              <a:t>19.3.2013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D73105C-6E7F-4156-889E-FFBBA3EDCC22}" type="slidenum">
              <a:rPr lang="bg-BG" smtClean="0"/>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9A01AD-3D6C-4F31-BB74-8BFDB57A0C25}" type="datetime1">
              <a:rPr lang="bg-BG" smtClean="0"/>
              <a:t>19.3.2013 г.</a:t>
            </a:fld>
            <a:endParaRPr lang="bg-BG"/>
          </a:p>
        </p:txBody>
      </p:sp>
      <p:sp>
        <p:nvSpPr>
          <p:cNvPr id="5" name="Footer Placeholder 4"/>
          <p:cNvSpPr>
            <a:spLocks noGrp="1"/>
          </p:cNvSpPr>
          <p:nvPr>
            <p:ph type="ftr" sz="quarter" idx="11"/>
          </p:nvPr>
        </p:nvSpPr>
        <p:spPr>
          <a:xfrm>
            <a:off x="2640597" y="6377459"/>
            <a:ext cx="3836404" cy="365125"/>
          </a:xfrm>
        </p:spPr>
        <p:txBody>
          <a:bodyPr/>
          <a:lstStyle/>
          <a:p>
            <a:endParaRPr lang="bg-BG"/>
          </a:p>
        </p:txBody>
      </p:sp>
      <p:sp>
        <p:nvSpPr>
          <p:cNvPr id="6" name="Slide Number Placeholder 5"/>
          <p:cNvSpPr>
            <a:spLocks noGrp="1"/>
          </p:cNvSpPr>
          <p:nvPr>
            <p:ph type="sldNum" sz="quarter" idx="12"/>
          </p:nvPr>
        </p:nvSpPr>
        <p:spPr/>
        <p:txBody>
          <a:bodyPr/>
          <a:lstStyle/>
          <a:p>
            <a:fld id="{BD73105C-6E7F-4156-889E-FFBBA3EDCC22}" type="slidenum">
              <a:rPr lang="bg-BG" smtClean="0"/>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EA88DE-94BD-49A2-8892-2AF2EA04E08D}" type="datetime1">
              <a:rPr lang="bg-BG" smtClean="0"/>
              <a:t>19.3.2013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D73105C-6E7F-4156-889E-FFBBA3EDCC22}" type="slidenum">
              <a:rPr lang="bg-BG" smtClean="0"/>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A5B976-63A4-4211-8FA8-65F153A578D0}" type="datetime1">
              <a:rPr lang="bg-BG" smtClean="0"/>
              <a:t>19.3.2013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BD73105C-6E7F-4156-889E-FFBBA3EDCC22}" type="slidenum">
              <a:rPr lang="bg-BG" smtClean="0"/>
              <a:t>‹#›</a:t>
            </a:fld>
            <a:endParaRPr lang="bg-B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6825BE-8863-4500-86B5-BEA722EBA033}" type="datetime1">
              <a:rPr lang="bg-BG" smtClean="0"/>
              <a:t>19.3.2013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BD73105C-6E7F-4156-889E-FFBBA3EDCC22}" type="slidenum">
              <a:rPr lang="bg-BG" smtClean="0"/>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899C03-106D-4890-942C-0464482F28BD}" type="datetime1">
              <a:rPr lang="bg-BG" smtClean="0"/>
              <a:t>19.3.2013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BD73105C-6E7F-4156-889E-FFBBA3EDCC22}" type="slidenum">
              <a:rPr lang="bg-BG" smtClean="0"/>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D562C8-6FAE-47A2-9E5E-B41483F69FB4}" type="datetime1">
              <a:rPr lang="bg-BG" smtClean="0"/>
              <a:t>19.3.2013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BD73105C-6E7F-4156-889E-FFBBA3EDCC22}" type="slidenum">
              <a:rPr lang="bg-BG" smtClean="0"/>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B9DB7-2573-4702-9EA4-DB5C9348A91B}" type="datetime1">
              <a:rPr lang="bg-BG" smtClean="0"/>
              <a:t>19.3.2013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BD73105C-6E7F-4156-889E-FFBBA3EDCC22}" type="slidenum">
              <a:rPr lang="bg-BG" smtClean="0"/>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2D39E8-1658-4391-9729-CB707A726D95}" type="datetime1">
              <a:rPr lang="bg-BG" smtClean="0"/>
              <a:t>19.3.2013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BD73105C-6E7F-4156-889E-FFBBA3EDCC22}" type="slidenum">
              <a:rPr lang="bg-BG" smtClean="0"/>
              <a:t>‹#›</a:t>
            </a:fld>
            <a:endParaRPr lang="bg-BG"/>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6DFEFCB-8A8E-47F6-9536-7F5AD7DB243F}" type="datetime1">
              <a:rPr lang="bg-BG" smtClean="0"/>
              <a:t>19.3.2013 г.</a:t>
            </a:fld>
            <a:endParaRPr lang="bg-BG"/>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bg-BG"/>
          </a:p>
        </p:txBody>
      </p:sp>
      <p:sp>
        <p:nvSpPr>
          <p:cNvPr id="7" name="Slide Number Placeholder 6"/>
          <p:cNvSpPr>
            <a:spLocks noGrp="1"/>
          </p:cNvSpPr>
          <p:nvPr>
            <p:ph type="sldNum" sz="quarter" idx="12"/>
          </p:nvPr>
        </p:nvSpPr>
        <p:spPr>
          <a:xfrm>
            <a:off x="8339328" y="1170432"/>
            <a:ext cx="733864" cy="201168"/>
          </a:xfrm>
        </p:spPr>
        <p:txBody>
          <a:bodyPr/>
          <a:lstStyle/>
          <a:p>
            <a:fld id="{BD73105C-6E7F-4156-889E-FFBBA3EDCC22}" type="slidenum">
              <a:rPr lang="bg-BG" smtClean="0"/>
              <a:t>‹#›</a:t>
            </a:fld>
            <a:endParaRPr lang="bg-BG"/>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BCF6CC9-6408-4882-A1FE-778E1D9D8584}" type="datetime1">
              <a:rPr lang="bg-BG" smtClean="0"/>
              <a:t>19.3.2013 г.</a:t>
            </a:fld>
            <a:endParaRPr lang="bg-BG"/>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bg-BG"/>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D73105C-6E7F-4156-889E-FFBBA3EDCC22}" type="slidenum">
              <a:rPr lang="bg-BG" smtClean="0"/>
              <a:t>‹#›</a:t>
            </a:fld>
            <a:endParaRPr lang="bg-BG"/>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ru-RU" dirty="0"/>
              <a:t>БИЗНЕС МОДЕЛИ</a:t>
            </a:r>
            <a:br>
              <a:rPr lang="ru-RU" dirty="0"/>
            </a:br>
            <a:endParaRPr lang="bg-BG" dirty="0"/>
          </a:p>
        </p:txBody>
      </p:sp>
      <p:sp>
        <p:nvSpPr>
          <p:cNvPr id="3" name="Subtitle 2"/>
          <p:cNvSpPr>
            <a:spLocks noGrp="1"/>
          </p:cNvSpPr>
          <p:nvPr>
            <p:ph type="subTitle" idx="1"/>
          </p:nvPr>
        </p:nvSpPr>
        <p:spPr/>
        <p:txBody>
          <a:bodyPr/>
          <a:lstStyle/>
          <a:p>
            <a:r>
              <a:rPr lang="bg-BG" dirty="0"/>
              <a:t>СЪЩНОСТ И ХАРАКТЕРИСТИКИ</a:t>
            </a:r>
          </a:p>
        </p:txBody>
      </p:sp>
      <p:sp>
        <p:nvSpPr>
          <p:cNvPr id="4" name="Slide Number Placeholder 3"/>
          <p:cNvSpPr>
            <a:spLocks noGrp="1"/>
          </p:cNvSpPr>
          <p:nvPr>
            <p:ph type="sldNum" sz="quarter" idx="12"/>
          </p:nvPr>
        </p:nvSpPr>
        <p:spPr/>
        <p:txBody>
          <a:bodyPr/>
          <a:lstStyle/>
          <a:p>
            <a:fld id="{BD73105C-6E7F-4156-889E-FFBBA3EDCC22}" type="slidenum">
              <a:rPr lang="bg-BG" smtClean="0"/>
              <a:t>1</a:t>
            </a:fld>
            <a:endParaRPr lang="bg-BG"/>
          </a:p>
        </p:txBody>
      </p:sp>
    </p:spTree>
    <p:extLst>
      <p:ext uri="{BB962C8B-B14F-4D97-AF65-F5344CB8AC3E}">
        <p14:creationId xmlns:p14="http://schemas.microsoft.com/office/powerpoint/2010/main" val="3678192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38163" indent="-538163"/>
            <a:r>
              <a:rPr lang="ru-RU" dirty="0"/>
              <a:t>2. </a:t>
            </a:r>
            <a:r>
              <a:rPr lang="bg-BG" dirty="0" smtClean="0"/>
              <a:t>Подходи към моделирането и видове модели</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r>
              <a:rPr lang="bg-BG" sz="2000" b="1" i="1" dirty="0" smtClean="0"/>
              <a:t>Модел</a:t>
            </a:r>
            <a:r>
              <a:rPr lang="bg-BG" sz="2000" dirty="0" smtClean="0"/>
              <a:t> е логическото описание на поведението на една система, процес или елемент</a:t>
            </a:r>
          </a:p>
          <a:p>
            <a:r>
              <a:rPr lang="bg-BG" sz="2000" b="1" i="1" dirty="0" smtClean="0"/>
              <a:t>Вместо работа с реална система</a:t>
            </a:r>
            <a:r>
              <a:rPr lang="bg-BG" sz="2000" dirty="0" smtClean="0"/>
              <a:t>, може да се построи модел, който съответства на системата и обкръжаващата я среда и се “държи” по същия начин, както и реалната система</a:t>
            </a:r>
          </a:p>
          <a:p>
            <a:r>
              <a:rPr lang="bg-BG" sz="2000" dirty="0" smtClean="0"/>
              <a:t>Много често за създаване на </a:t>
            </a:r>
            <a:r>
              <a:rPr lang="bg-BG" sz="2000" dirty="0" err="1" smtClean="0"/>
              <a:t>симулационни</a:t>
            </a:r>
            <a:r>
              <a:rPr lang="bg-BG" sz="2000" dirty="0" smtClean="0"/>
              <a:t> модели се използват </a:t>
            </a:r>
            <a:r>
              <a:rPr lang="bg-BG" sz="2000" b="1" i="1" dirty="0" smtClean="0"/>
              <a:t>електронни таблици</a:t>
            </a:r>
            <a:r>
              <a:rPr lang="bg-BG" sz="2000" dirty="0" smtClean="0"/>
              <a:t>, но също така и специално създадени програми или “езици за симулация”. Изборът зависи от поведението на системата и сложността на връзките между нейните елементи</a:t>
            </a:r>
            <a:r>
              <a:rPr lang="ru-RU" sz="2000" dirty="0" smtClean="0"/>
              <a:t>.</a:t>
            </a:r>
          </a:p>
          <a:p>
            <a:r>
              <a:rPr lang="bg-BG" sz="2000" dirty="0" smtClean="0"/>
              <a:t>Така изучавайки поведението на модела при различни ситуации, ние изучаваме реалните системи и поведението на проблемни ситуации с които се срещаме</a:t>
            </a:r>
          </a:p>
          <a:p>
            <a:r>
              <a:rPr lang="bg-BG" sz="2000" b="1" i="1" dirty="0" smtClean="0"/>
              <a:t>Приложение на бизнес моделирането </a:t>
            </a:r>
            <a:r>
              <a:rPr lang="bg-BG" sz="2000" dirty="0" smtClean="0"/>
              <a:t>– анализ на бизнес процесите, създаване на приложения, създаване на фирмена база данни или промени в нейната структура</a:t>
            </a:r>
          </a:p>
        </p:txBody>
      </p:sp>
      <p:sp>
        <p:nvSpPr>
          <p:cNvPr id="4" name="Slide Number Placeholder 3"/>
          <p:cNvSpPr>
            <a:spLocks noGrp="1"/>
          </p:cNvSpPr>
          <p:nvPr>
            <p:ph type="sldNum" sz="quarter" idx="12"/>
          </p:nvPr>
        </p:nvSpPr>
        <p:spPr/>
        <p:txBody>
          <a:bodyPr/>
          <a:lstStyle/>
          <a:p>
            <a:fld id="{BD73105C-6E7F-4156-889E-FFBBA3EDCC22}" type="slidenum">
              <a:rPr lang="bg-BG" smtClean="0"/>
              <a:t>10</a:t>
            </a:fld>
            <a:endParaRPr lang="bg-BG"/>
          </a:p>
        </p:txBody>
      </p:sp>
    </p:spTree>
    <p:extLst>
      <p:ext uri="{BB962C8B-B14F-4D97-AF65-F5344CB8AC3E}">
        <p14:creationId xmlns:p14="http://schemas.microsoft.com/office/powerpoint/2010/main" val="2587832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ru-RU" dirty="0"/>
              <a:t>2.1. </a:t>
            </a:r>
            <a:r>
              <a:rPr lang="bg-BG" dirty="0" smtClean="0"/>
              <a:t>Видове модели според характера</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r>
              <a:rPr lang="bg-BG" sz="2800" dirty="0"/>
              <a:t>Формални </a:t>
            </a:r>
            <a:r>
              <a:rPr lang="bg-BG" sz="2800" dirty="0" smtClean="0"/>
              <a:t>модели</a:t>
            </a:r>
          </a:p>
          <a:p>
            <a:r>
              <a:rPr lang="bg-BG" sz="2800" dirty="0"/>
              <a:t>Ментални </a:t>
            </a:r>
            <a:r>
              <a:rPr lang="bg-BG" sz="2800" dirty="0" smtClean="0"/>
              <a:t>модели</a:t>
            </a:r>
          </a:p>
          <a:p>
            <a:r>
              <a:rPr lang="bg-BG" sz="2800" dirty="0" smtClean="0"/>
              <a:t>Комбиниране на менталните модели с динамиката на системите с обратна връзка</a:t>
            </a:r>
          </a:p>
        </p:txBody>
      </p:sp>
      <p:sp>
        <p:nvSpPr>
          <p:cNvPr id="4" name="Slide Number Placeholder 3"/>
          <p:cNvSpPr>
            <a:spLocks noGrp="1"/>
          </p:cNvSpPr>
          <p:nvPr>
            <p:ph type="sldNum" sz="quarter" idx="12"/>
          </p:nvPr>
        </p:nvSpPr>
        <p:spPr/>
        <p:txBody>
          <a:bodyPr/>
          <a:lstStyle/>
          <a:p>
            <a:fld id="{BD73105C-6E7F-4156-889E-FFBBA3EDCC22}" type="slidenum">
              <a:rPr lang="bg-BG" smtClean="0"/>
              <a:t>11</a:t>
            </a:fld>
            <a:endParaRPr lang="bg-BG"/>
          </a:p>
        </p:txBody>
      </p:sp>
    </p:spTree>
    <p:extLst>
      <p:ext uri="{BB962C8B-B14F-4D97-AF65-F5344CB8AC3E}">
        <p14:creationId xmlns:p14="http://schemas.microsoft.com/office/powerpoint/2010/main" val="3560059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38163" indent="-538163"/>
            <a:r>
              <a:rPr lang="ru-RU" dirty="0"/>
              <a:t>2.1. </a:t>
            </a:r>
            <a:r>
              <a:rPr lang="ru-RU" dirty="0" err="1"/>
              <a:t>Видове</a:t>
            </a:r>
            <a:r>
              <a:rPr lang="ru-RU" dirty="0"/>
              <a:t> </a:t>
            </a:r>
            <a:r>
              <a:rPr lang="ru-RU" dirty="0" err="1"/>
              <a:t>според</a:t>
            </a:r>
            <a:r>
              <a:rPr lang="ru-RU" dirty="0"/>
              <a:t> характера</a:t>
            </a:r>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800" dirty="0"/>
              <a:t>Формални </a:t>
            </a:r>
            <a:r>
              <a:rPr lang="bg-BG" sz="2800" dirty="0" smtClean="0"/>
              <a:t>модели</a:t>
            </a:r>
          </a:p>
          <a:p>
            <a:pPr marL="118872" indent="0">
              <a:buNone/>
            </a:pPr>
            <a:r>
              <a:rPr lang="ru-RU" sz="2800" dirty="0" smtClean="0"/>
              <a:t> </a:t>
            </a:r>
            <a:r>
              <a:rPr lang="bg-BG" sz="2000" i="1" dirty="0" smtClean="0"/>
              <a:t>Моделирането е нещо което всички хора правят</a:t>
            </a:r>
            <a:r>
              <a:rPr lang="bg-BG" sz="1800" i="1" dirty="0" smtClean="0"/>
              <a:t>.</a:t>
            </a:r>
          </a:p>
          <a:p>
            <a:r>
              <a:rPr lang="bg-BG" sz="1800" b="1" dirty="0" smtClean="0"/>
              <a:t>Децата</a:t>
            </a:r>
            <a:r>
              <a:rPr lang="bg-BG" sz="1800" dirty="0" smtClean="0"/>
              <a:t> създават модели в своята игра, използват играчки, които са модели, </a:t>
            </a:r>
            <a:r>
              <a:rPr lang="bg-BG" sz="1800" dirty="0" err="1" smtClean="0"/>
              <a:t>легото</a:t>
            </a:r>
            <a:r>
              <a:rPr lang="bg-BG" sz="1800" dirty="0" smtClean="0"/>
              <a:t> е конструктор на модели, използват кубчета, карти, пясък и др.</a:t>
            </a:r>
          </a:p>
          <a:p>
            <a:r>
              <a:rPr lang="bg-BG" sz="1800" b="1" dirty="0" smtClean="0"/>
              <a:t>Инженерите</a:t>
            </a:r>
            <a:r>
              <a:rPr lang="bg-BG" sz="1800" dirty="0" smtClean="0"/>
              <a:t> строят глинени модели на автомобили, метални модели на самолети, дървени модели на мостове, пластмасови модели на градове, компютърни модели на изделията които конструират.</a:t>
            </a:r>
          </a:p>
          <a:p>
            <a:r>
              <a:rPr lang="bg-BG" sz="1800" b="1" dirty="0" smtClean="0"/>
              <a:t>Учените</a:t>
            </a:r>
            <a:r>
              <a:rPr lang="bg-BG" sz="1800" dirty="0" smtClean="0"/>
              <a:t> строят физически модели на молекулите, на човешкото тяло, на слънчевата система и математически или описателни модели на еволюцията на вселената.</a:t>
            </a:r>
          </a:p>
          <a:p>
            <a:r>
              <a:rPr lang="bg-BG" sz="1800" b="1" dirty="0" smtClean="0"/>
              <a:t>Социолозите</a:t>
            </a:r>
            <a:r>
              <a:rPr lang="bg-BG" sz="1800" dirty="0" smtClean="0"/>
              <a:t> създават компютърни и описателни модели на мозъка, математически и компютърни модели на икономиката, физически модели на древните цивилизации.</a:t>
            </a:r>
          </a:p>
          <a:p>
            <a:r>
              <a:rPr lang="bg-BG" sz="1800" b="1" dirty="0" smtClean="0"/>
              <a:t>Мениджърите</a:t>
            </a:r>
            <a:r>
              <a:rPr lang="bg-BG" sz="1800" dirty="0" smtClean="0"/>
              <a:t> използват финансови модели с електронни таблици и програми с бази данни за процесите протичащи в компанията.</a:t>
            </a:r>
          </a:p>
          <a:p>
            <a:r>
              <a:rPr lang="bg-BG" sz="1800" b="1" dirty="0" smtClean="0"/>
              <a:t>Сценаристите</a:t>
            </a:r>
            <a:r>
              <a:rPr lang="bg-BG" sz="1800" dirty="0" smtClean="0"/>
              <a:t> създават </a:t>
            </a:r>
            <a:r>
              <a:rPr lang="bg-BG" sz="1800" dirty="0" smtClean="0"/>
              <a:t>модели, </a:t>
            </a:r>
            <a:r>
              <a:rPr lang="bg-BG" sz="1800" dirty="0" smtClean="0"/>
              <a:t>описващи аспектите на </a:t>
            </a:r>
            <a:r>
              <a:rPr lang="bg-BG" sz="1800" dirty="0" smtClean="0"/>
              <a:t>човешкото поведение</a:t>
            </a:r>
            <a:r>
              <a:rPr lang="ru-RU" sz="2800" dirty="0" smtClean="0"/>
              <a:t>.</a:t>
            </a:r>
            <a:endParaRPr lang="bg-BG" sz="2800" dirty="0" smtClean="0"/>
          </a:p>
        </p:txBody>
      </p:sp>
      <p:sp>
        <p:nvSpPr>
          <p:cNvPr id="4" name="Slide Number Placeholder 3"/>
          <p:cNvSpPr>
            <a:spLocks noGrp="1"/>
          </p:cNvSpPr>
          <p:nvPr>
            <p:ph type="sldNum" sz="quarter" idx="12"/>
          </p:nvPr>
        </p:nvSpPr>
        <p:spPr/>
        <p:txBody>
          <a:bodyPr/>
          <a:lstStyle/>
          <a:p>
            <a:fld id="{BD73105C-6E7F-4156-889E-FFBBA3EDCC22}" type="slidenum">
              <a:rPr lang="bg-BG" smtClean="0"/>
              <a:t>12</a:t>
            </a:fld>
            <a:endParaRPr lang="bg-BG"/>
          </a:p>
        </p:txBody>
      </p:sp>
    </p:spTree>
    <p:extLst>
      <p:ext uri="{BB962C8B-B14F-4D97-AF65-F5344CB8AC3E}">
        <p14:creationId xmlns:p14="http://schemas.microsoft.com/office/powerpoint/2010/main" val="432067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ru-RU" dirty="0"/>
              <a:t>2.1. </a:t>
            </a:r>
            <a:r>
              <a:rPr lang="bg-BG" dirty="0" smtClean="0"/>
              <a:t>Видове </a:t>
            </a:r>
            <a:r>
              <a:rPr lang="bg-BG" dirty="0" smtClean="0"/>
              <a:t>модели според </a:t>
            </a:r>
            <a:r>
              <a:rPr lang="ru-RU" dirty="0" smtClean="0"/>
              <a:t>характера</a:t>
            </a:r>
            <a:endParaRPr lang="ru-RU" dirty="0"/>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800" dirty="0"/>
              <a:t>Формални </a:t>
            </a:r>
            <a:r>
              <a:rPr lang="bg-BG" sz="2800" dirty="0" smtClean="0"/>
              <a:t>модели</a:t>
            </a:r>
          </a:p>
          <a:p>
            <a:pPr marL="118872" indent="0">
              <a:buNone/>
            </a:pPr>
            <a:r>
              <a:rPr lang="ru-RU" sz="2800" dirty="0"/>
              <a:t> </a:t>
            </a:r>
            <a:r>
              <a:rPr lang="bg-BG" sz="2000" i="1" dirty="0" smtClean="0"/>
              <a:t>Причини за създаване на модели</a:t>
            </a:r>
            <a:r>
              <a:rPr lang="bg-BG" sz="2000" dirty="0" smtClean="0"/>
              <a:t>.</a:t>
            </a:r>
          </a:p>
          <a:p>
            <a:r>
              <a:rPr lang="bg-BG" sz="2000" dirty="0" smtClean="0"/>
              <a:t>Моделите са опростена реалност (най-често), които </a:t>
            </a:r>
            <a:r>
              <a:rPr lang="bg-BG" sz="2000" b="1" i="1" dirty="0" smtClean="0"/>
              <a:t>помагат на хората да си изяснят принципните </a:t>
            </a:r>
            <a:r>
              <a:rPr lang="bg-BG" sz="2000" b="1" i="1" dirty="0" smtClean="0"/>
              <a:t>неща</a:t>
            </a:r>
            <a:r>
              <a:rPr lang="bg-BG" sz="2000" dirty="0" smtClean="0"/>
              <a:t>, </a:t>
            </a:r>
            <a:r>
              <a:rPr lang="bg-BG" sz="2000" dirty="0" smtClean="0"/>
              <a:t>описващи света</a:t>
            </a:r>
            <a:r>
              <a:rPr lang="bg-BG" sz="2000" dirty="0" smtClean="0"/>
              <a:t>.</a:t>
            </a:r>
          </a:p>
          <a:p>
            <a:endParaRPr lang="bg-BG" sz="800" dirty="0" smtClean="0"/>
          </a:p>
          <a:p>
            <a:r>
              <a:rPr lang="bg-BG" sz="2000" b="1" i="1" dirty="0" smtClean="0"/>
              <a:t>Използват се за </a:t>
            </a:r>
            <a:r>
              <a:rPr lang="bg-BG" sz="2000" b="1" i="1" dirty="0" smtClean="0"/>
              <a:t>експериментиране</a:t>
            </a:r>
            <a:r>
              <a:rPr lang="bg-BG" sz="2000" dirty="0" smtClean="0"/>
              <a:t>. Компютърния модел може да компресира времето и пространството и позволява да се тестват много промени на системата за част от времето, което би изминало в реалния свят</a:t>
            </a:r>
            <a:r>
              <a:rPr lang="bg-BG" sz="2000" dirty="0" smtClean="0"/>
              <a:t>.</a:t>
            </a:r>
          </a:p>
          <a:p>
            <a:endParaRPr lang="bg-BG" sz="800" dirty="0" smtClean="0"/>
          </a:p>
          <a:p>
            <a:r>
              <a:rPr lang="bg-BG" sz="2000" dirty="0" smtClean="0"/>
              <a:t>Тестването на модела е по-добре от тестването на реалната система, заради </a:t>
            </a:r>
            <a:r>
              <a:rPr lang="bg-BG" sz="2000" b="1" i="1" dirty="0" smtClean="0"/>
              <a:t>малкото разходи и избягването на евентуални загуби</a:t>
            </a:r>
            <a:r>
              <a:rPr lang="bg-BG" sz="2000" dirty="0" smtClean="0"/>
              <a:t>.</a:t>
            </a:r>
          </a:p>
          <a:p>
            <a:endParaRPr lang="bg-BG" sz="800" dirty="0" smtClean="0"/>
          </a:p>
          <a:p>
            <a:r>
              <a:rPr lang="bg-BG" sz="2000" dirty="0" smtClean="0"/>
              <a:t>Експериментирането на един модел може </a:t>
            </a:r>
            <a:r>
              <a:rPr lang="bg-BG" sz="2000" b="1" i="1" dirty="0" smtClean="0"/>
              <a:t>да избегне разрушаването на реалната система</a:t>
            </a:r>
            <a:r>
              <a:rPr lang="bg-BG" sz="2000" dirty="0" smtClean="0"/>
              <a:t>, дори и тогава, когато промените се укажат успешни.</a:t>
            </a:r>
          </a:p>
        </p:txBody>
      </p:sp>
      <p:sp>
        <p:nvSpPr>
          <p:cNvPr id="4" name="Slide Number Placeholder 3"/>
          <p:cNvSpPr>
            <a:spLocks noGrp="1"/>
          </p:cNvSpPr>
          <p:nvPr>
            <p:ph type="sldNum" sz="quarter" idx="12"/>
          </p:nvPr>
        </p:nvSpPr>
        <p:spPr/>
        <p:txBody>
          <a:bodyPr/>
          <a:lstStyle/>
          <a:p>
            <a:fld id="{BD73105C-6E7F-4156-889E-FFBBA3EDCC22}" type="slidenum">
              <a:rPr lang="bg-BG" smtClean="0"/>
              <a:t>13</a:t>
            </a:fld>
            <a:endParaRPr lang="bg-BG"/>
          </a:p>
        </p:txBody>
      </p:sp>
    </p:spTree>
    <p:extLst>
      <p:ext uri="{BB962C8B-B14F-4D97-AF65-F5344CB8AC3E}">
        <p14:creationId xmlns:p14="http://schemas.microsoft.com/office/powerpoint/2010/main" val="3057812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ru-RU" dirty="0"/>
              <a:t>2.1. </a:t>
            </a:r>
            <a:r>
              <a:rPr lang="bg-BG" dirty="0" smtClean="0"/>
              <a:t>Видове </a:t>
            </a:r>
            <a:r>
              <a:rPr lang="bg-BG" dirty="0" smtClean="0"/>
              <a:t>модели според </a:t>
            </a:r>
            <a:r>
              <a:rPr lang="ru-RU" dirty="0" smtClean="0"/>
              <a:t>характера</a:t>
            </a:r>
            <a:endParaRPr lang="ru-RU" dirty="0"/>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800" dirty="0" smtClean="0"/>
              <a:t>Ментални модели</a:t>
            </a:r>
          </a:p>
          <a:p>
            <a:pPr marL="118872" indent="0">
              <a:buNone/>
            </a:pPr>
            <a:r>
              <a:rPr lang="bg-BG" sz="2000" b="1" i="1" dirty="0" smtClean="0"/>
              <a:t>Ментално представяне на реална система</a:t>
            </a:r>
            <a:r>
              <a:rPr lang="bg-BG" sz="2000" dirty="0" smtClean="0"/>
              <a:t>.</a:t>
            </a:r>
          </a:p>
          <a:p>
            <a:pPr marL="784225" indent="-342900"/>
            <a:r>
              <a:rPr lang="bg-BG" sz="2000" dirty="0" smtClean="0"/>
              <a:t>Хората нямат действителни семейства, клубове, църкви, университети, градове, държави, национална икономика и други подобни в главите си, а ментални представи за тези системи.</a:t>
            </a:r>
          </a:p>
          <a:p>
            <a:pPr marL="784225" indent="-342900"/>
            <a:r>
              <a:rPr lang="bg-BG" sz="2000" dirty="0" smtClean="0"/>
              <a:t>Най-великите достижения на хората като философията, политиката, литературата са всъщност ментални модели (Джон </a:t>
            </a:r>
            <a:r>
              <a:rPr lang="bg-BG" sz="2000" dirty="0" err="1" smtClean="0"/>
              <a:t>Стерман</a:t>
            </a:r>
            <a:r>
              <a:rPr lang="bg-BG" sz="2000" dirty="0" smtClean="0"/>
              <a:t>).</a:t>
            </a:r>
          </a:p>
          <a:p>
            <a:pPr marL="784225" indent="-342900"/>
            <a:endParaRPr lang="bg-BG" sz="800" dirty="0" smtClean="0"/>
          </a:p>
          <a:p>
            <a:pPr marL="118872" indent="0">
              <a:buNone/>
            </a:pPr>
            <a:r>
              <a:rPr lang="bg-BG" sz="2000" b="1" i="1" dirty="0" smtClean="0"/>
              <a:t>Менталните модели имат много предимства и недостатъци</a:t>
            </a:r>
          </a:p>
          <a:p>
            <a:pPr marL="784225" indent="-342900"/>
            <a:r>
              <a:rPr lang="bg-BG" sz="2000" dirty="0" smtClean="0"/>
              <a:t>Менталните </a:t>
            </a:r>
            <a:r>
              <a:rPr lang="bg-BG" sz="2000" dirty="0"/>
              <a:t>модели са гъвкави, детайлни и са конструирани от най-изобилния и стойностен източник на информация в света – данните от практическия опит на човешкия мозък</a:t>
            </a:r>
            <a:r>
              <a:rPr lang="ru-RU" sz="2000" dirty="0" smtClean="0"/>
              <a:t>.</a:t>
            </a:r>
            <a:r>
              <a:rPr lang="bg-BG" sz="2000" dirty="0"/>
              <a:t> </a:t>
            </a:r>
            <a:endParaRPr lang="bg-BG" sz="2000" dirty="0" smtClean="0"/>
          </a:p>
          <a:p>
            <a:pPr marL="784225" indent="-342900"/>
            <a:r>
              <a:rPr lang="bg-BG" sz="2000" dirty="0" smtClean="0"/>
              <a:t>Често </a:t>
            </a:r>
            <a:r>
              <a:rPr lang="bg-BG" sz="2000" dirty="0"/>
              <a:t>са грешни, непълни, неточни и пълни с условности и ограничения</a:t>
            </a:r>
          </a:p>
        </p:txBody>
      </p:sp>
      <p:sp>
        <p:nvSpPr>
          <p:cNvPr id="4" name="Slide Number Placeholder 3"/>
          <p:cNvSpPr>
            <a:spLocks noGrp="1"/>
          </p:cNvSpPr>
          <p:nvPr>
            <p:ph type="sldNum" sz="quarter" idx="12"/>
          </p:nvPr>
        </p:nvSpPr>
        <p:spPr/>
        <p:txBody>
          <a:bodyPr/>
          <a:lstStyle/>
          <a:p>
            <a:fld id="{BD73105C-6E7F-4156-889E-FFBBA3EDCC22}" type="slidenum">
              <a:rPr lang="bg-BG" smtClean="0"/>
              <a:t>14</a:t>
            </a:fld>
            <a:endParaRPr lang="bg-BG"/>
          </a:p>
        </p:txBody>
      </p:sp>
    </p:spTree>
    <p:extLst>
      <p:ext uri="{BB962C8B-B14F-4D97-AF65-F5344CB8AC3E}">
        <p14:creationId xmlns:p14="http://schemas.microsoft.com/office/powerpoint/2010/main" val="544219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ru-RU" dirty="0"/>
              <a:t>2.1. </a:t>
            </a:r>
            <a:r>
              <a:rPr lang="bg-BG" dirty="0" smtClean="0"/>
              <a:t>Видове </a:t>
            </a:r>
            <a:r>
              <a:rPr lang="bg-BG" dirty="0" smtClean="0"/>
              <a:t>модели според </a:t>
            </a:r>
            <a:r>
              <a:rPr lang="ru-RU" dirty="0" smtClean="0"/>
              <a:t>характера</a:t>
            </a:r>
            <a:endParaRPr lang="ru-RU" dirty="0"/>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800" dirty="0" smtClean="0"/>
              <a:t>Комбиниране на менталните модели с динамиката на системите с обратна връзка</a:t>
            </a:r>
          </a:p>
          <a:p>
            <a:r>
              <a:rPr lang="bg-BG" sz="2000" dirty="0" smtClean="0"/>
              <a:t>Решението на “проблема на менталния модел” според специалистите по динамични системи е да се осигури на вземащите решения възможност за </a:t>
            </a:r>
            <a:r>
              <a:rPr lang="bg-BG" sz="2000" b="1" i="1" dirty="0" smtClean="0"/>
              <a:t>въвеждане на модела в компютър</a:t>
            </a:r>
            <a:r>
              <a:rPr lang="bg-BG" sz="2000" dirty="0" smtClean="0"/>
              <a:t>, където той да се тества с прецизността и обективността на компютъра и принципите на системната динамика.</a:t>
            </a:r>
          </a:p>
          <a:p>
            <a:r>
              <a:rPr lang="bg-BG" sz="2000" dirty="0" smtClean="0"/>
              <a:t>След това чрез взаимодействие с компютъра, вземащите решения могат да подобрят менталния модел за да научат повече за същността на системата и как могат да я контролират.</a:t>
            </a:r>
          </a:p>
          <a:p>
            <a:r>
              <a:rPr lang="bg-BG" sz="2000" dirty="0" smtClean="0"/>
              <a:t>В действителност моделирането в системната динамика е по ценно и от използването на самия модел. </a:t>
            </a:r>
            <a:r>
              <a:rPr lang="bg-BG" sz="2000" b="1" i="1" dirty="0" smtClean="0"/>
              <a:t>Използването на симулатор и компютърен модел</a:t>
            </a:r>
            <a:r>
              <a:rPr lang="bg-BG" sz="2000" dirty="0" smtClean="0"/>
              <a:t> за вземащите решение е също толкова полезно, колкото и използването на тренажора при обучението на пилотите.</a:t>
            </a:r>
            <a:endParaRPr lang="bg-BG" sz="2000" dirty="0"/>
          </a:p>
        </p:txBody>
      </p:sp>
      <p:sp>
        <p:nvSpPr>
          <p:cNvPr id="4" name="Slide Number Placeholder 3"/>
          <p:cNvSpPr>
            <a:spLocks noGrp="1"/>
          </p:cNvSpPr>
          <p:nvPr>
            <p:ph type="sldNum" sz="quarter" idx="12"/>
          </p:nvPr>
        </p:nvSpPr>
        <p:spPr/>
        <p:txBody>
          <a:bodyPr/>
          <a:lstStyle/>
          <a:p>
            <a:fld id="{BD73105C-6E7F-4156-889E-FFBBA3EDCC22}" type="slidenum">
              <a:rPr lang="bg-BG" smtClean="0"/>
              <a:t>15</a:t>
            </a:fld>
            <a:endParaRPr lang="bg-BG"/>
          </a:p>
        </p:txBody>
      </p:sp>
    </p:spTree>
    <p:extLst>
      <p:ext uri="{BB962C8B-B14F-4D97-AF65-F5344CB8AC3E}">
        <p14:creationId xmlns:p14="http://schemas.microsoft.com/office/powerpoint/2010/main" val="1227617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ru-RU" dirty="0" smtClean="0"/>
              <a:t>2.2. </a:t>
            </a:r>
            <a:r>
              <a:rPr lang="bg-BG" dirty="0" smtClean="0"/>
              <a:t>Видове модели според типа</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r>
              <a:rPr lang="bg-BG" sz="2800" dirty="0" smtClean="0"/>
              <a:t>Описателни </a:t>
            </a:r>
            <a:r>
              <a:rPr lang="bg-BG" sz="2800" dirty="0"/>
              <a:t>модели; </a:t>
            </a:r>
          </a:p>
          <a:p>
            <a:r>
              <a:rPr lang="bg-BG" sz="2800" dirty="0" smtClean="0"/>
              <a:t>Аналитични </a:t>
            </a:r>
            <a:r>
              <a:rPr lang="bg-BG" sz="2800" dirty="0"/>
              <a:t>модели </a:t>
            </a:r>
          </a:p>
        </p:txBody>
      </p:sp>
      <p:sp>
        <p:nvSpPr>
          <p:cNvPr id="4" name="Slide Number Placeholder 3"/>
          <p:cNvSpPr>
            <a:spLocks noGrp="1"/>
          </p:cNvSpPr>
          <p:nvPr>
            <p:ph type="sldNum" sz="quarter" idx="12"/>
          </p:nvPr>
        </p:nvSpPr>
        <p:spPr/>
        <p:txBody>
          <a:bodyPr/>
          <a:lstStyle/>
          <a:p>
            <a:fld id="{BD73105C-6E7F-4156-889E-FFBBA3EDCC22}" type="slidenum">
              <a:rPr lang="bg-BG" smtClean="0"/>
              <a:t>16</a:t>
            </a:fld>
            <a:endParaRPr lang="bg-BG"/>
          </a:p>
        </p:txBody>
      </p:sp>
    </p:spTree>
    <p:extLst>
      <p:ext uri="{BB962C8B-B14F-4D97-AF65-F5344CB8AC3E}">
        <p14:creationId xmlns:p14="http://schemas.microsoft.com/office/powerpoint/2010/main" val="3042296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ru-RU" dirty="0" smtClean="0"/>
              <a:t>2.2. </a:t>
            </a:r>
            <a:r>
              <a:rPr lang="bg-BG" dirty="0" smtClean="0"/>
              <a:t>Видове модели според типа</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800" dirty="0" smtClean="0"/>
              <a:t>Описателни модели</a:t>
            </a:r>
            <a:endParaRPr lang="bg-BG" sz="2800" dirty="0"/>
          </a:p>
          <a:p>
            <a:r>
              <a:rPr lang="bg-BG" sz="1800" dirty="0" smtClean="0"/>
              <a:t>Описателните модели подпомагат разбирането на бизнес процесите, дефинирайки елементите им (отделните дейности и използваните ресурси) и връзките между тях. </a:t>
            </a:r>
          </a:p>
          <a:p>
            <a:endParaRPr lang="bg-BG" sz="800" dirty="0" smtClean="0"/>
          </a:p>
          <a:p>
            <a:r>
              <a:rPr lang="bg-BG" sz="1800" dirty="0" smtClean="0"/>
              <a:t>Описателните модели могат да включват и количествени показатели (човекочасове, разходи, други използвани ресурси и резултати), което може да се използва като база за, макар и не задълбочен, анализ.</a:t>
            </a:r>
          </a:p>
          <a:p>
            <a:endParaRPr lang="bg-BG" sz="800" dirty="0" smtClean="0"/>
          </a:p>
          <a:p>
            <a:r>
              <a:rPr lang="bg-BG" sz="1800" dirty="0" smtClean="0"/>
              <a:t>За изграждане на описателен модел на бизнес процес може да послужи програмният продукт </a:t>
            </a:r>
            <a:r>
              <a:rPr lang="bg-BG" sz="1800" b="1" dirty="0" smtClean="0"/>
              <a:t>VISIO </a:t>
            </a:r>
            <a:r>
              <a:rPr lang="bg-BG" sz="1800" dirty="0" smtClean="0"/>
              <a:t>–</a:t>
            </a:r>
            <a:r>
              <a:rPr lang="bg-BG" sz="1800" b="1" dirty="0" smtClean="0"/>
              <a:t> </a:t>
            </a:r>
            <a:r>
              <a:rPr lang="bg-BG" sz="1800" dirty="0" smtClean="0"/>
              <a:t>графичен редактор, предназначен както за подпомагане процеса на планиране в различни направления, структуриране на обекти и др., така и за обобщено представяне на бизнес процеси. </a:t>
            </a:r>
            <a:r>
              <a:rPr lang="bg-BG" sz="1800" b="1" i="1" dirty="0" smtClean="0"/>
              <a:t>Инструментите за това, вградени във VISIO </a:t>
            </a:r>
            <a:r>
              <a:rPr lang="bg-BG" sz="1800" dirty="0" smtClean="0"/>
              <a:t>са: блок диаграми, причинно-следствени диаграми, EPC диаграми (</a:t>
            </a:r>
            <a:r>
              <a:rPr lang="en-GB" sz="1800" dirty="0"/>
              <a:t>Event-driven Process Chain </a:t>
            </a:r>
            <a:r>
              <a:rPr lang="bg-BG" sz="1800" dirty="0" smtClean="0"/>
              <a:t>- вериги на събитията в процеса), TQM диаграми (за моделиране на процеси, касаещи управлението на качеството), диаграми на работния поток, схеми на пресичане на функции, организационни схеми и др.</a:t>
            </a:r>
            <a:endParaRPr lang="bg-BG" dirty="0"/>
          </a:p>
        </p:txBody>
      </p:sp>
      <p:sp>
        <p:nvSpPr>
          <p:cNvPr id="4" name="Slide Number Placeholder 3"/>
          <p:cNvSpPr>
            <a:spLocks noGrp="1"/>
          </p:cNvSpPr>
          <p:nvPr>
            <p:ph type="sldNum" sz="quarter" idx="12"/>
          </p:nvPr>
        </p:nvSpPr>
        <p:spPr/>
        <p:txBody>
          <a:bodyPr/>
          <a:lstStyle/>
          <a:p>
            <a:fld id="{BD73105C-6E7F-4156-889E-FFBBA3EDCC22}" type="slidenum">
              <a:rPr lang="bg-BG" smtClean="0"/>
              <a:t>17</a:t>
            </a:fld>
            <a:endParaRPr lang="bg-BG"/>
          </a:p>
        </p:txBody>
      </p:sp>
    </p:spTree>
    <p:extLst>
      <p:ext uri="{BB962C8B-B14F-4D97-AF65-F5344CB8AC3E}">
        <p14:creationId xmlns:p14="http://schemas.microsoft.com/office/powerpoint/2010/main" val="2733144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dirty="0"/>
          </a:p>
        </p:txBody>
      </p:sp>
      <p:sp>
        <p:nvSpPr>
          <p:cNvPr id="4" name="Slide Number Placeholder 3"/>
          <p:cNvSpPr>
            <a:spLocks noGrp="1"/>
          </p:cNvSpPr>
          <p:nvPr>
            <p:ph type="sldNum" sz="quarter" idx="12"/>
          </p:nvPr>
        </p:nvSpPr>
        <p:spPr/>
        <p:txBody>
          <a:bodyPr/>
          <a:lstStyle/>
          <a:p>
            <a:fld id="{BD73105C-6E7F-4156-889E-FFBBA3EDCC22}" type="slidenum">
              <a:rPr lang="bg-BG" smtClean="0"/>
              <a:t>18</a:t>
            </a:fld>
            <a:endParaRPr lang="bg-BG"/>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41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146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ru-RU" dirty="0" smtClean="0"/>
              <a:t>2.2. </a:t>
            </a:r>
            <a:r>
              <a:rPr lang="bg-BG" dirty="0" smtClean="0"/>
              <a:t>Видове модели според типа</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800" dirty="0" smtClean="0"/>
              <a:t>Аналитични модели</a:t>
            </a:r>
          </a:p>
          <a:p>
            <a:r>
              <a:rPr lang="bg-BG" sz="2000" dirty="0" smtClean="0"/>
              <a:t>Представят бизнес процеса или проекта по-задълбочено и прецизно с количествени показатели или чрез използването на математически средства</a:t>
            </a:r>
            <a:r>
              <a:rPr lang="bg-BG" sz="2400" dirty="0" smtClean="0"/>
              <a:t>.</a:t>
            </a:r>
          </a:p>
          <a:p>
            <a:endParaRPr lang="bg-BG" sz="900" dirty="0" smtClean="0"/>
          </a:p>
          <a:p>
            <a:r>
              <a:rPr lang="bg-BG" sz="2400" dirty="0" smtClean="0"/>
              <a:t>Предимства:</a:t>
            </a:r>
          </a:p>
          <a:p>
            <a:pPr lvl="1"/>
            <a:r>
              <a:rPr lang="bg-BG" sz="1800" dirty="0" smtClean="0"/>
              <a:t>Ясно се формулират и скритите елементи на модела;</a:t>
            </a:r>
          </a:p>
          <a:p>
            <a:pPr lvl="1"/>
            <a:r>
              <a:rPr lang="bg-BG" sz="1800" dirty="0" smtClean="0"/>
              <a:t>Много методи за аналитично моделиране дават възможност за изследване на алтернативни сценарии – “какво-ако”, симулирайки развитието на процес/проект/система, без да “залагат” реални системи, дейности, данни;</a:t>
            </a:r>
          </a:p>
          <a:p>
            <a:pPr lvl="1"/>
            <a:r>
              <a:rPr lang="bg-BG" sz="1800" dirty="0" smtClean="0"/>
              <a:t>В резултат от моделирането могат да бъдат забелязани скрити детайли в поведението на хора, системи, които иначе биха били пропуснати;</a:t>
            </a:r>
          </a:p>
          <a:p>
            <a:pPr lvl="1"/>
            <a:r>
              <a:rPr lang="bg-BG" sz="1800" dirty="0" smtClean="0"/>
              <a:t>Когато моделирането е извършвано екипно от мениджъра и заинтересовани лица, създава общо разбиране по изследвания проблем и оттук носи по-добри решения в хода на проекта и реализацията му</a:t>
            </a:r>
            <a:r>
              <a:rPr lang="ru-RU" sz="1800" dirty="0" smtClean="0"/>
              <a:t>;</a:t>
            </a:r>
            <a:endParaRPr lang="bg-BG" sz="1800" dirty="0" smtClean="0"/>
          </a:p>
          <a:p>
            <a:endParaRPr lang="bg-BG" dirty="0"/>
          </a:p>
        </p:txBody>
      </p:sp>
      <p:sp>
        <p:nvSpPr>
          <p:cNvPr id="4" name="Slide Number Placeholder 3"/>
          <p:cNvSpPr>
            <a:spLocks noGrp="1"/>
          </p:cNvSpPr>
          <p:nvPr>
            <p:ph type="sldNum" sz="quarter" idx="12"/>
          </p:nvPr>
        </p:nvSpPr>
        <p:spPr/>
        <p:txBody>
          <a:bodyPr/>
          <a:lstStyle/>
          <a:p>
            <a:fld id="{BD73105C-6E7F-4156-889E-FFBBA3EDCC22}" type="slidenum">
              <a:rPr lang="bg-BG" smtClean="0"/>
              <a:t>19</a:t>
            </a:fld>
            <a:endParaRPr lang="bg-BG"/>
          </a:p>
        </p:txBody>
      </p:sp>
    </p:spTree>
    <p:extLst>
      <p:ext uri="{BB962C8B-B14F-4D97-AF65-F5344CB8AC3E}">
        <p14:creationId xmlns:p14="http://schemas.microsoft.com/office/powerpoint/2010/main" val="2320103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Бизнес модели</a:t>
            </a:r>
            <a:endParaRPr lang="bg-BG" dirty="0"/>
          </a:p>
        </p:txBody>
      </p:sp>
      <p:sp>
        <p:nvSpPr>
          <p:cNvPr id="3" name="Content Placeholder 2"/>
          <p:cNvSpPr>
            <a:spLocks noGrp="1"/>
          </p:cNvSpPr>
          <p:nvPr>
            <p:ph idx="1"/>
          </p:nvPr>
        </p:nvSpPr>
        <p:spPr/>
        <p:txBody>
          <a:bodyPr/>
          <a:lstStyle/>
          <a:p>
            <a:pPr marL="118872" indent="0">
              <a:buNone/>
            </a:pPr>
            <a:r>
              <a:rPr lang="bg-BG" dirty="0" smtClean="0"/>
              <a:t>1. </a:t>
            </a:r>
            <a:r>
              <a:rPr lang="bg-BG" dirty="0" err="1" smtClean="0"/>
              <a:t>Симулационно</a:t>
            </a:r>
            <a:r>
              <a:rPr lang="bg-BG" dirty="0" smtClean="0"/>
              <a:t> моделиране</a:t>
            </a:r>
          </a:p>
          <a:p>
            <a:pPr marL="118872" indent="0">
              <a:buNone/>
            </a:pPr>
            <a:r>
              <a:rPr lang="bg-BG" dirty="0" smtClean="0"/>
              <a:t>2. Подходи към моделирането и видове модели</a:t>
            </a:r>
          </a:p>
          <a:p>
            <a:pPr marL="457200" lvl="1" indent="0">
              <a:buNone/>
            </a:pPr>
            <a:r>
              <a:rPr lang="bg-BG" dirty="0" smtClean="0"/>
              <a:t>2.1. Видове </a:t>
            </a:r>
            <a:r>
              <a:rPr lang="bg-BG" dirty="0" smtClean="0"/>
              <a:t>модели според </a:t>
            </a:r>
            <a:r>
              <a:rPr lang="bg-BG" dirty="0" smtClean="0"/>
              <a:t>характера</a:t>
            </a:r>
          </a:p>
          <a:p>
            <a:pPr marL="457200" lvl="1" indent="0">
              <a:buNone/>
            </a:pPr>
            <a:r>
              <a:rPr lang="bg-BG" dirty="0" smtClean="0"/>
              <a:t>2.</a:t>
            </a:r>
            <a:r>
              <a:rPr lang="bg-BG" dirty="0" err="1" smtClean="0"/>
              <a:t>2</a:t>
            </a:r>
            <a:r>
              <a:rPr lang="bg-BG" dirty="0" smtClean="0"/>
              <a:t>. Видове </a:t>
            </a:r>
            <a:r>
              <a:rPr lang="bg-BG" dirty="0"/>
              <a:t>модели според </a:t>
            </a:r>
            <a:r>
              <a:rPr lang="bg-BG" dirty="0" smtClean="0"/>
              <a:t>типа</a:t>
            </a:r>
            <a:endParaRPr lang="en-US" dirty="0" smtClean="0"/>
          </a:p>
          <a:p>
            <a:pPr marL="457200" lvl="1" indent="0">
              <a:buNone/>
            </a:pPr>
            <a:r>
              <a:rPr lang="en-US" dirty="0" smtClean="0"/>
              <a:t>2.3. </a:t>
            </a:r>
            <a:r>
              <a:rPr lang="bg-BG" dirty="0"/>
              <a:t>Видове модели според </a:t>
            </a:r>
            <a:r>
              <a:rPr lang="bg-BG" dirty="0" smtClean="0"/>
              <a:t>фактора „време“</a:t>
            </a:r>
            <a:endParaRPr lang="bg-BG" dirty="0" smtClean="0"/>
          </a:p>
          <a:p>
            <a:pPr marL="457200" lvl="1" indent="0">
              <a:buNone/>
            </a:pPr>
            <a:r>
              <a:rPr lang="bg-BG" dirty="0" smtClean="0"/>
              <a:t>2.</a:t>
            </a:r>
            <a:r>
              <a:rPr lang="en-US" dirty="0" smtClean="0"/>
              <a:t>4</a:t>
            </a:r>
            <a:r>
              <a:rPr lang="bg-BG" dirty="0" smtClean="0"/>
              <a:t>. </a:t>
            </a:r>
            <a:r>
              <a:rPr lang="bg-BG" dirty="0" smtClean="0"/>
              <a:t>Видове </a:t>
            </a:r>
            <a:r>
              <a:rPr lang="bg-BG" dirty="0"/>
              <a:t>модели според </a:t>
            </a:r>
            <a:r>
              <a:rPr lang="bg-BG" dirty="0" smtClean="0"/>
              <a:t>процесите</a:t>
            </a:r>
          </a:p>
          <a:p>
            <a:pPr marL="118872" indent="0">
              <a:buNone/>
            </a:pPr>
            <a:r>
              <a:rPr lang="bg-BG" dirty="0" smtClean="0"/>
              <a:t>3. Изисквания към моделите</a:t>
            </a:r>
            <a:endParaRPr lang="bg-BG" dirty="0"/>
          </a:p>
        </p:txBody>
      </p:sp>
      <p:sp>
        <p:nvSpPr>
          <p:cNvPr id="4" name="Slide Number Placeholder 3"/>
          <p:cNvSpPr>
            <a:spLocks noGrp="1"/>
          </p:cNvSpPr>
          <p:nvPr>
            <p:ph type="sldNum" sz="quarter" idx="12"/>
          </p:nvPr>
        </p:nvSpPr>
        <p:spPr/>
        <p:txBody>
          <a:bodyPr/>
          <a:lstStyle/>
          <a:p>
            <a:fld id="{BD73105C-6E7F-4156-889E-FFBBA3EDCC22}" type="slidenum">
              <a:rPr lang="bg-BG" smtClean="0"/>
              <a:t>2</a:t>
            </a:fld>
            <a:endParaRPr lang="bg-BG"/>
          </a:p>
        </p:txBody>
      </p:sp>
    </p:spTree>
    <p:extLst>
      <p:ext uri="{BB962C8B-B14F-4D97-AF65-F5344CB8AC3E}">
        <p14:creationId xmlns:p14="http://schemas.microsoft.com/office/powerpoint/2010/main" val="2816185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ru-RU" dirty="0" smtClean="0"/>
              <a:t>2.2. </a:t>
            </a:r>
            <a:r>
              <a:rPr lang="bg-BG" dirty="0" smtClean="0"/>
              <a:t>Видове модели според типа</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800" dirty="0" smtClean="0"/>
              <a:t>Аналитични модели</a:t>
            </a:r>
          </a:p>
          <a:p>
            <a:endParaRPr lang="bg-BG" sz="900" dirty="0" smtClean="0"/>
          </a:p>
          <a:p>
            <a:r>
              <a:rPr lang="bg-BG" sz="2400" dirty="0" smtClean="0"/>
              <a:t>Недостатъци:</a:t>
            </a:r>
          </a:p>
          <a:p>
            <a:pPr marL="457200" lvl="1" indent="0">
              <a:buNone/>
            </a:pPr>
            <a:r>
              <a:rPr lang="bg-BG" sz="1800" dirty="0" smtClean="0"/>
              <a:t>Повишава разходите за анализ на бизнес процесите в няколко аспекта:</a:t>
            </a:r>
          </a:p>
          <a:p>
            <a:pPr lvl="1"/>
            <a:r>
              <a:rPr lang="bg-BG" sz="1800" dirty="0" smtClean="0"/>
              <a:t>Аналитичните модели, за разлика от по-простите описателни, изискват по-подробна информация;</a:t>
            </a:r>
          </a:p>
          <a:p>
            <a:pPr lvl="1"/>
            <a:r>
              <a:rPr lang="bg-BG" sz="1800" dirty="0" smtClean="0"/>
              <a:t>Построяването на модели изисква много време и знания (консултанти или инвестиции в скъпо обучение на служителите). Затова важно е да се направи преценка за това дали сложността на проекта оправдава инвестицията в аналитичното им моделиране</a:t>
            </a:r>
            <a:r>
              <a:rPr lang="ru-RU" sz="1800" dirty="0" smtClean="0"/>
              <a:t>.</a:t>
            </a:r>
            <a:endParaRPr lang="bg-BG" dirty="0"/>
          </a:p>
        </p:txBody>
      </p:sp>
      <p:sp>
        <p:nvSpPr>
          <p:cNvPr id="4" name="Slide Number Placeholder 3"/>
          <p:cNvSpPr>
            <a:spLocks noGrp="1"/>
          </p:cNvSpPr>
          <p:nvPr>
            <p:ph type="sldNum" sz="quarter" idx="12"/>
          </p:nvPr>
        </p:nvSpPr>
        <p:spPr/>
        <p:txBody>
          <a:bodyPr/>
          <a:lstStyle/>
          <a:p>
            <a:fld id="{BD73105C-6E7F-4156-889E-FFBBA3EDCC22}" type="slidenum">
              <a:rPr lang="bg-BG" smtClean="0"/>
              <a:t>20</a:t>
            </a:fld>
            <a:endParaRPr lang="bg-BG"/>
          </a:p>
        </p:txBody>
      </p:sp>
    </p:spTree>
    <p:extLst>
      <p:ext uri="{BB962C8B-B14F-4D97-AF65-F5344CB8AC3E}">
        <p14:creationId xmlns:p14="http://schemas.microsoft.com/office/powerpoint/2010/main" val="2158351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ru-RU" dirty="0" smtClean="0"/>
              <a:t>2.2. </a:t>
            </a:r>
            <a:r>
              <a:rPr lang="bg-BG" dirty="0" smtClean="0"/>
              <a:t>Видове модели според типа</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800" u="sng" dirty="0" smtClean="0"/>
              <a:t>Подходи към аналитичното моделиране</a:t>
            </a:r>
          </a:p>
          <a:p>
            <a:endParaRPr lang="bg-BG" sz="900" dirty="0" smtClean="0"/>
          </a:p>
          <a:p>
            <a:r>
              <a:rPr lang="bg-BG" sz="2400" dirty="0" smtClean="0"/>
              <a:t>Моделиране, базирано на агенти;</a:t>
            </a:r>
          </a:p>
          <a:p>
            <a:r>
              <a:rPr lang="bg-BG" sz="2400" dirty="0" smtClean="0"/>
              <a:t>Изграждане на статистически модели;</a:t>
            </a:r>
          </a:p>
          <a:p>
            <a:r>
              <a:rPr lang="bg-BG" sz="2400" dirty="0" smtClean="0"/>
              <a:t>Моделиране на динамиката на системите;</a:t>
            </a:r>
          </a:p>
          <a:p>
            <a:r>
              <a:rPr lang="bg-BG" sz="2400" dirty="0" smtClean="0"/>
              <a:t>Единен език за моделиране (</a:t>
            </a:r>
            <a:r>
              <a:rPr lang="en-US" sz="2400" dirty="0" smtClean="0"/>
              <a:t>UML</a:t>
            </a:r>
            <a:r>
              <a:rPr lang="bg-BG" sz="2400" dirty="0" smtClean="0"/>
              <a:t>);</a:t>
            </a:r>
          </a:p>
          <a:p>
            <a:r>
              <a:rPr lang="bg-BG" sz="2400" dirty="0" smtClean="0"/>
              <a:t>Моделиране на работни процеси</a:t>
            </a:r>
            <a:endParaRPr lang="en-US" sz="2400" dirty="0" smtClean="0"/>
          </a:p>
          <a:p>
            <a:endParaRPr lang="en-US" sz="2400" dirty="0"/>
          </a:p>
          <a:p>
            <a:pPr marL="118872" indent="0">
              <a:buNone/>
            </a:pPr>
            <a:r>
              <a:rPr lang="bg-BG" sz="2000" i="1" dirty="0" smtClean="0"/>
              <a:t>Какъв метод ще бъде използван за моделиране на процесите в организацията зависи от редица фактори</a:t>
            </a:r>
            <a:r>
              <a:rPr lang="en-US" sz="2000" i="1" dirty="0" smtClean="0"/>
              <a:t>:</a:t>
            </a:r>
          </a:p>
          <a:p>
            <a:r>
              <a:rPr lang="bg-BG" sz="2000" b="1" i="1" dirty="0" smtClean="0"/>
              <a:t>целта</a:t>
            </a:r>
            <a:r>
              <a:rPr lang="bg-BG" sz="2000" i="1" dirty="0" smtClean="0"/>
              <a:t>, с която това се прави, мащабите на дейността, </a:t>
            </a:r>
            <a:endParaRPr lang="en-US" sz="2000" i="1" dirty="0" smtClean="0"/>
          </a:p>
          <a:p>
            <a:r>
              <a:rPr lang="bg-BG" sz="2000" b="1" i="1" dirty="0" smtClean="0"/>
              <a:t>ресурсите</a:t>
            </a:r>
            <a:r>
              <a:rPr lang="bg-BG" sz="2000" i="1" dirty="0" smtClean="0"/>
              <a:t> – финансови и човешки, с които организацията разполага</a:t>
            </a:r>
            <a:r>
              <a:rPr lang="en-US" sz="2000" i="1" dirty="0" smtClean="0"/>
              <a:t>;</a:t>
            </a:r>
          </a:p>
          <a:p>
            <a:r>
              <a:rPr lang="bg-BG" sz="2000" b="1" i="1" dirty="0" smtClean="0"/>
              <a:t>характера на процесите </a:t>
            </a:r>
            <a:r>
              <a:rPr lang="bg-BG" sz="2000" i="1" dirty="0" smtClean="0"/>
              <a:t>в нея.</a:t>
            </a:r>
          </a:p>
        </p:txBody>
      </p:sp>
      <p:sp>
        <p:nvSpPr>
          <p:cNvPr id="4" name="Slide Number Placeholder 3"/>
          <p:cNvSpPr>
            <a:spLocks noGrp="1"/>
          </p:cNvSpPr>
          <p:nvPr>
            <p:ph type="sldNum" sz="quarter" idx="12"/>
          </p:nvPr>
        </p:nvSpPr>
        <p:spPr/>
        <p:txBody>
          <a:bodyPr/>
          <a:lstStyle/>
          <a:p>
            <a:fld id="{BD73105C-6E7F-4156-889E-FFBBA3EDCC22}" type="slidenum">
              <a:rPr lang="bg-BG" smtClean="0"/>
              <a:t>21</a:t>
            </a:fld>
            <a:endParaRPr lang="bg-BG"/>
          </a:p>
        </p:txBody>
      </p:sp>
    </p:spTree>
    <p:extLst>
      <p:ext uri="{BB962C8B-B14F-4D97-AF65-F5344CB8AC3E}">
        <p14:creationId xmlns:p14="http://schemas.microsoft.com/office/powerpoint/2010/main" val="2942438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en-US" dirty="0" smtClean="0"/>
              <a:t>2.3. </a:t>
            </a:r>
            <a:r>
              <a:rPr lang="bg-BG" dirty="0" smtClean="0"/>
              <a:t>Видове модели според фактора „време“</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400" dirty="0" smtClean="0"/>
              <a:t>В зависимост от фактора </a:t>
            </a:r>
            <a:r>
              <a:rPr lang="bg-BG" sz="2400" dirty="0"/>
              <a:t>„време“</a:t>
            </a:r>
            <a:r>
              <a:rPr lang="bg-BG" sz="2400" dirty="0" smtClean="0"/>
              <a:t> моделите са:</a:t>
            </a:r>
          </a:p>
          <a:p>
            <a:r>
              <a:rPr lang="bg-BG" sz="2400" dirty="0" smtClean="0"/>
              <a:t>статични или </a:t>
            </a:r>
          </a:p>
          <a:p>
            <a:r>
              <a:rPr lang="bg-BG" sz="2400" dirty="0" smtClean="0"/>
              <a:t>динамични. </a:t>
            </a:r>
          </a:p>
          <a:p>
            <a:pPr marL="118872" indent="0">
              <a:buNone/>
            </a:pPr>
            <a:endParaRPr lang="bg-BG" sz="2000" dirty="0" smtClean="0"/>
          </a:p>
          <a:p>
            <a:pPr marL="118872" indent="0">
              <a:buNone/>
            </a:pPr>
            <a:r>
              <a:rPr lang="bg-BG" sz="2000" dirty="0" smtClean="0"/>
              <a:t>С повишаването на изчислителната мощ и скорост на съвременните компютърни системи заедно с необходимостта от по-точни отговори се извеждат напред динамичните модели, като по прецизни и отчитащи изменението на процесите във времето.</a:t>
            </a:r>
          </a:p>
        </p:txBody>
      </p:sp>
      <p:sp>
        <p:nvSpPr>
          <p:cNvPr id="4" name="Slide Number Placeholder 3"/>
          <p:cNvSpPr>
            <a:spLocks noGrp="1"/>
          </p:cNvSpPr>
          <p:nvPr>
            <p:ph type="sldNum" sz="quarter" idx="12"/>
          </p:nvPr>
        </p:nvSpPr>
        <p:spPr/>
        <p:txBody>
          <a:bodyPr/>
          <a:lstStyle/>
          <a:p>
            <a:fld id="{BD73105C-6E7F-4156-889E-FFBBA3EDCC22}" type="slidenum">
              <a:rPr lang="bg-BG" smtClean="0"/>
              <a:t>22</a:t>
            </a:fld>
            <a:endParaRPr lang="bg-BG"/>
          </a:p>
        </p:txBody>
      </p:sp>
    </p:spTree>
    <p:extLst>
      <p:ext uri="{BB962C8B-B14F-4D97-AF65-F5344CB8AC3E}">
        <p14:creationId xmlns:p14="http://schemas.microsoft.com/office/powerpoint/2010/main" val="2928571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en-US" dirty="0" smtClean="0"/>
              <a:t>2.3. </a:t>
            </a:r>
            <a:r>
              <a:rPr lang="bg-BG" dirty="0" smtClean="0"/>
              <a:t>Видове модели според фактора „време“</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r>
              <a:rPr lang="bg-BG" sz="2000" b="1" dirty="0" smtClean="0"/>
              <a:t>Статичните модели </a:t>
            </a:r>
            <a:r>
              <a:rPr lang="bg-BG" sz="2000" dirty="0" smtClean="0"/>
              <a:t>описват системата </a:t>
            </a:r>
            <a:r>
              <a:rPr lang="bg-BG" sz="2000" i="1" dirty="0" smtClean="0"/>
              <a:t>математически</a:t>
            </a:r>
            <a:r>
              <a:rPr lang="bg-BG" sz="2000" dirty="0" smtClean="0"/>
              <a:t> чрез условия на равенства, където потенциалният ефект от всяка алтернатива се установява чрез еднократно изчисляване на равенството/равенствата. </a:t>
            </a:r>
          </a:p>
          <a:p>
            <a:endParaRPr lang="bg-BG" sz="800" dirty="0" smtClean="0"/>
          </a:p>
          <a:p>
            <a:r>
              <a:rPr lang="bg-BG" sz="2000" i="1" dirty="0" smtClean="0"/>
              <a:t>Променливите</a:t>
            </a:r>
            <a:r>
              <a:rPr lang="bg-BG" sz="2000" dirty="0" smtClean="0"/>
              <a:t>, използвани в изчисленията са средни стойности. </a:t>
            </a:r>
          </a:p>
          <a:p>
            <a:endParaRPr lang="bg-BG" sz="800" dirty="0" smtClean="0"/>
          </a:p>
          <a:p>
            <a:r>
              <a:rPr lang="bg-BG" sz="2000" dirty="0" smtClean="0"/>
              <a:t>Изпълнението на системата се определя чрез симулиране на индивидуалните ефекти. </a:t>
            </a:r>
          </a:p>
          <a:p>
            <a:endParaRPr lang="bg-BG" sz="800" dirty="0" smtClean="0"/>
          </a:p>
          <a:p>
            <a:r>
              <a:rPr lang="bg-BG" sz="2000" dirty="0" smtClean="0"/>
              <a:t>Такива модели лесно се изграждат чрез електронни таблици. </a:t>
            </a:r>
          </a:p>
          <a:p>
            <a:endParaRPr lang="bg-BG" sz="800" dirty="0" smtClean="0"/>
          </a:p>
          <a:p>
            <a:r>
              <a:rPr lang="bg-BG" sz="2000" dirty="0" smtClean="0"/>
              <a:t>Недостатъци:</a:t>
            </a:r>
          </a:p>
          <a:p>
            <a:pPr lvl="1"/>
            <a:r>
              <a:rPr lang="bg-BG" sz="1600" dirty="0" smtClean="0"/>
              <a:t>Статичните модели не отчитат изменението на променливите във времето. Например те не могат да се използват за определянето на неща, който се случват под влиянието на зависими от времето променливи. </a:t>
            </a:r>
          </a:p>
          <a:p>
            <a:pPr lvl="1"/>
            <a:r>
              <a:rPr lang="bg-BG" sz="1600" dirty="0" smtClean="0"/>
              <a:t>Статичните модели също не вземат под внимание </a:t>
            </a:r>
            <a:r>
              <a:rPr lang="bg-BG" sz="1600" dirty="0" err="1" smtClean="0"/>
              <a:t>синергията</a:t>
            </a:r>
            <a:r>
              <a:rPr lang="bg-BG" sz="1600" dirty="0" smtClean="0"/>
              <a:t> на компонентите на една система, когато действието на елементите могат да имат различен ефект върху общата система, отколкото сумата от техните индивидуални ефекти биха показали</a:t>
            </a:r>
            <a:r>
              <a:rPr lang="ru-RU" sz="1600" dirty="0" smtClean="0"/>
              <a:t>. </a:t>
            </a:r>
            <a:endParaRPr lang="bg-BG" sz="1400" dirty="0" smtClean="0"/>
          </a:p>
        </p:txBody>
      </p:sp>
      <p:sp>
        <p:nvSpPr>
          <p:cNvPr id="4" name="Slide Number Placeholder 3"/>
          <p:cNvSpPr>
            <a:spLocks noGrp="1"/>
          </p:cNvSpPr>
          <p:nvPr>
            <p:ph type="sldNum" sz="quarter" idx="12"/>
          </p:nvPr>
        </p:nvSpPr>
        <p:spPr/>
        <p:txBody>
          <a:bodyPr/>
          <a:lstStyle/>
          <a:p>
            <a:fld id="{BD73105C-6E7F-4156-889E-FFBBA3EDCC22}" type="slidenum">
              <a:rPr lang="bg-BG" smtClean="0"/>
              <a:t>23</a:t>
            </a:fld>
            <a:endParaRPr lang="bg-BG"/>
          </a:p>
        </p:txBody>
      </p:sp>
    </p:spTree>
    <p:extLst>
      <p:ext uri="{BB962C8B-B14F-4D97-AF65-F5344CB8AC3E}">
        <p14:creationId xmlns:p14="http://schemas.microsoft.com/office/powerpoint/2010/main" val="1088273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en-US" dirty="0" smtClean="0"/>
              <a:t>2.3. </a:t>
            </a:r>
            <a:r>
              <a:rPr lang="bg-BG" dirty="0" smtClean="0"/>
              <a:t>Видове модели според фактора „време“</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r>
              <a:rPr lang="bg-BG" sz="2000" b="1" dirty="0" smtClean="0"/>
              <a:t>Динамичното моделиране </a:t>
            </a:r>
            <a:r>
              <a:rPr lang="bg-BG" sz="2000" dirty="0" smtClean="0"/>
              <a:t>(известно още като </a:t>
            </a:r>
            <a:r>
              <a:rPr lang="bg-BG" sz="2000" b="1" u="sng" dirty="0" smtClean="0"/>
              <a:t>симулация</a:t>
            </a:r>
            <a:r>
              <a:rPr lang="bg-BG" sz="2000" dirty="0" smtClean="0"/>
              <a:t>) е софтуерно представяне на динамиката или базирано на времето поведение на една система. Докато статичния модел включва еднократно изчисляване на едно уравнение, динамичното моделиране включва много итерации. </a:t>
            </a:r>
            <a:r>
              <a:rPr lang="bg-BG" sz="2000" b="1" i="1" dirty="0" smtClean="0"/>
              <a:t>Динамичния модел постоянно преизчислява уравненията във времето</a:t>
            </a:r>
            <a:r>
              <a:rPr lang="bg-BG" sz="2000" dirty="0" smtClean="0"/>
              <a:t>.</a:t>
            </a:r>
          </a:p>
          <a:p>
            <a:endParaRPr lang="bg-BG" sz="800" dirty="0" smtClean="0"/>
          </a:p>
          <a:p>
            <a:r>
              <a:rPr lang="bg-BG" sz="2000" dirty="0" smtClean="0"/>
              <a:t>Динамичното моделиране може да прогнозира изходът от възможните действия и може да изчисли ефектите от факторите като в същото време отчита техния случаен характер. Не може да се контролира резултатът от случайни събития, но може да се използва динамичен модел с който да се предвиди вероятната последователност от тяхното появяване.</a:t>
            </a:r>
          </a:p>
        </p:txBody>
      </p:sp>
      <p:sp>
        <p:nvSpPr>
          <p:cNvPr id="4" name="Slide Number Placeholder 3"/>
          <p:cNvSpPr>
            <a:spLocks noGrp="1"/>
          </p:cNvSpPr>
          <p:nvPr>
            <p:ph type="sldNum" sz="quarter" idx="12"/>
          </p:nvPr>
        </p:nvSpPr>
        <p:spPr/>
        <p:txBody>
          <a:bodyPr/>
          <a:lstStyle/>
          <a:p>
            <a:fld id="{BD73105C-6E7F-4156-889E-FFBBA3EDCC22}" type="slidenum">
              <a:rPr lang="bg-BG" smtClean="0"/>
              <a:t>24</a:t>
            </a:fld>
            <a:endParaRPr lang="bg-BG"/>
          </a:p>
        </p:txBody>
      </p:sp>
    </p:spTree>
    <p:extLst>
      <p:ext uri="{BB962C8B-B14F-4D97-AF65-F5344CB8AC3E}">
        <p14:creationId xmlns:p14="http://schemas.microsoft.com/office/powerpoint/2010/main" val="973283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en-US" dirty="0" smtClean="0"/>
              <a:t>2.</a:t>
            </a:r>
            <a:r>
              <a:rPr lang="bg-BG" dirty="0" smtClean="0"/>
              <a:t>4</a:t>
            </a:r>
            <a:r>
              <a:rPr lang="en-US" dirty="0" smtClean="0"/>
              <a:t>. </a:t>
            </a:r>
            <a:r>
              <a:rPr lang="bg-BG" dirty="0" smtClean="0"/>
              <a:t>Видове модели според процесите</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r>
              <a:rPr lang="bg-BG" sz="2400" dirty="0" smtClean="0"/>
              <a:t>Модели на непрекъснати процеси</a:t>
            </a:r>
          </a:p>
          <a:p>
            <a:r>
              <a:rPr lang="bg-BG" sz="2400" dirty="0" smtClean="0"/>
              <a:t>Модели на дискретни събития</a:t>
            </a:r>
          </a:p>
          <a:p>
            <a:endParaRPr lang="bg-BG" sz="2400" dirty="0" smtClean="0"/>
          </a:p>
        </p:txBody>
      </p:sp>
      <p:sp>
        <p:nvSpPr>
          <p:cNvPr id="4" name="Slide Number Placeholder 3"/>
          <p:cNvSpPr>
            <a:spLocks noGrp="1"/>
          </p:cNvSpPr>
          <p:nvPr>
            <p:ph type="sldNum" sz="quarter" idx="12"/>
          </p:nvPr>
        </p:nvSpPr>
        <p:spPr/>
        <p:txBody>
          <a:bodyPr/>
          <a:lstStyle/>
          <a:p>
            <a:fld id="{BD73105C-6E7F-4156-889E-FFBBA3EDCC22}" type="slidenum">
              <a:rPr lang="bg-BG" smtClean="0"/>
              <a:t>25</a:t>
            </a:fld>
            <a:endParaRPr lang="bg-BG"/>
          </a:p>
        </p:txBody>
      </p:sp>
    </p:spTree>
    <p:extLst>
      <p:ext uri="{BB962C8B-B14F-4D97-AF65-F5344CB8AC3E}">
        <p14:creationId xmlns:p14="http://schemas.microsoft.com/office/powerpoint/2010/main" val="409135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en-US" dirty="0" smtClean="0"/>
              <a:t>2.</a:t>
            </a:r>
            <a:r>
              <a:rPr lang="bg-BG" dirty="0" smtClean="0"/>
              <a:t>4</a:t>
            </a:r>
            <a:r>
              <a:rPr lang="en-US" dirty="0" smtClean="0"/>
              <a:t>. </a:t>
            </a:r>
            <a:r>
              <a:rPr lang="bg-BG" dirty="0" smtClean="0"/>
              <a:t>Видове модели според процесите</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400" b="1" dirty="0" smtClean="0"/>
              <a:t>Модели на непрекъснати процеси</a:t>
            </a:r>
          </a:p>
          <a:p>
            <a:pPr marL="118872" indent="0">
              <a:buNone/>
            </a:pPr>
            <a:endParaRPr lang="bg-BG" sz="800" b="1" dirty="0" smtClean="0"/>
          </a:p>
          <a:p>
            <a:pPr marL="118872" indent="0">
              <a:buNone/>
            </a:pPr>
            <a:r>
              <a:rPr lang="bg-BG" sz="2000" dirty="0" smtClean="0"/>
              <a:t>Непрекъснатите модели са аналог на константните потоци флуиди, </a:t>
            </a:r>
            <a:r>
              <a:rPr lang="bg-BG" sz="2000" dirty="0" err="1" smtClean="0"/>
              <a:t>минаващи</a:t>
            </a:r>
            <a:r>
              <a:rPr lang="bg-BG" sz="2000" dirty="0" smtClean="0"/>
              <a:t> през една тръба. Обемът може да нараства или намалява, но потокът е непрекъснат. В непрекъснатите модели стойностите се променят на базата на директни промени във времето. Тези стойности рефлектират на състоянието на моделираната система по всяко време и симулират влиянието на времето на всяка времева стъпка. </a:t>
            </a:r>
          </a:p>
          <a:p>
            <a:pPr marL="118872" indent="0">
              <a:buNone/>
            </a:pPr>
            <a:endParaRPr lang="bg-BG" sz="800" dirty="0" smtClean="0"/>
          </a:p>
          <a:p>
            <a:r>
              <a:rPr lang="bg-BG" sz="2000" dirty="0" smtClean="0"/>
              <a:t>Например, един самолет летящ на автопилот представлява непрекъсната система, докато промени неговото състояние (като положението или скоростта) наруши непрекъснатостта в съответното време. </a:t>
            </a:r>
          </a:p>
          <a:p>
            <a:r>
              <a:rPr lang="bg-BG" sz="2000" dirty="0" smtClean="0"/>
              <a:t>Линията на времето за непрекъснатия модел е гладка и равномерна.</a:t>
            </a:r>
            <a:endParaRPr lang="bg-BG" sz="2400" dirty="0" smtClean="0"/>
          </a:p>
          <a:p>
            <a:endParaRPr lang="bg-BG" sz="2400" dirty="0" smtClean="0"/>
          </a:p>
        </p:txBody>
      </p:sp>
      <p:sp>
        <p:nvSpPr>
          <p:cNvPr id="4" name="Slide Number Placeholder 3"/>
          <p:cNvSpPr>
            <a:spLocks noGrp="1"/>
          </p:cNvSpPr>
          <p:nvPr>
            <p:ph type="sldNum" sz="quarter" idx="12"/>
          </p:nvPr>
        </p:nvSpPr>
        <p:spPr/>
        <p:txBody>
          <a:bodyPr/>
          <a:lstStyle/>
          <a:p>
            <a:fld id="{BD73105C-6E7F-4156-889E-FFBBA3EDCC22}" type="slidenum">
              <a:rPr lang="bg-BG" smtClean="0"/>
              <a:t>26</a:t>
            </a:fld>
            <a:endParaRPr lang="bg-BG"/>
          </a:p>
        </p:txBody>
      </p:sp>
    </p:spTree>
    <p:extLst>
      <p:ext uri="{BB962C8B-B14F-4D97-AF65-F5344CB8AC3E}">
        <p14:creationId xmlns:p14="http://schemas.microsoft.com/office/powerpoint/2010/main" val="3955931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01700" indent="-901700"/>
            <a:r>
              <a:rPr lang="en-US" dirty="0" smtClean="0"/>
              <a:t>2.</a:t>
            </a:r>
            <a:r>
              <a:rPr lang="bg-BG" dirty="0" smtClean="0"/>
              <a:t>4</a:t>
            </a:r>
            <a:r>
              <a:rPr lang="en-US" dirty="0" smtClean="0"/>
              <a:t>. </a:t>
            </a:r>
            <a:r>
              <a:rPr lang="bg-BG" dirty="0" smtClean="0"/>
              <a:t>Видове модели според процесите</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400" b="1" dirty="0" smtClean="0"/>
              <a:t>Модели </a:t>
            </a:r>
            <a:r>
              <a:rPr lang="bg-BG" sz="2400" b="1" dirty="0"/>
              <a:t>на дискретни </a:t>
            </a:r>
            <a:r>
              <a:rPr lang="bg-BG" sz="2400" b="1" dirty="0" smtClean="0"/>
              <a:t>събития</a:t>
            </a:r>
          </a:p>
          <a:p>
            <a:pPr marL="118872" indent="0">
              <a:buNone/>
            </a:pPr>
            <a:endParaRPr lang="bg-BG" sz="800" b="1" dirty="0"/>
          </a:p>
          <a:p>
            <a:pPr marL="118872" indent="0">
              <a:buNone/>
            </a:pPr>
            <a:r>
              <a:rPr lang="bg-BG" sz="1800" dirty="0" smtClean="0"/>
              <a:t>За разлика от непрекъснатия поток, водата излиза от тръбата на случайни интервали. Изходът зависи от входа и съдържанието на тръбата. В моделите на дискретни събития, те се променят според състоянието на системата. </a:t>
            </a:r>
          </a:p>
          <a:p>
            <a:pPr marL="118872" indent="0">
              <a:buNone/>
            </a:pPr>
            <a:endParaRPr lang="bg-BG" sz="800" dirty="0" smtClean="0"/>
          </a:p>
          <a:p>
            <a:r>
              <a:rPr lang="bg-BG" sz="1800" dirty="0" smtClean="0"/>
              <a:t>Примери за дискретни събития са: редът на пристигане на частите, елементите при асемблиране, повикването на клиенти. Състоянието се променя само, когато тези събития се случват, независимо то изтеклото време. Протичането на времето няма влияние върху изменението на модела. Индивидуалните величини (части) се асемблират базирайки се на събития (приемане или отказ на поръчки). Времето е случайна величина и е неравномерно</a:t>
            </a:r>
            <a:r>
              <a:rPr lang="ru-RU" sz="1800" dirty="0" smtClean="0"/>
              <a:t>.</a:t>
            </a:r>
          </a:p>
          <a:p>
            <a:r>
              <a:rPr lang="bg-BG" sz="1800" dirty="0" smtClean="0"/>
              <a:t>Моделирането на дискретни системи съгласува неговите елементи. Чрез него могат да се определят атрибутите на групите и по този начин да се определи експериментално нивото на различните групи елементи, резервни части по типове, движение на поръчките по отдели в зависимост от това дали потребителя иска специален или стандартен продукт</a:t>
            </a:r>
            <a:r>
              <a:rPr lang="ru-RU" sz="1800" dirty="0" smtClean="0"/>
              <a:t>.</a:t>
            </a:r>
            <a:endParaRPr lang="bg-BG" sz="1800" dirty="0" smtClean="0"/>
          </a:p>
          <a:p>
            <a:pPr marL="118872" indent="0">
              <a:buNone/>
            </a:pPr>
            <a:endParaRPr lang="bg-BG" sz="800" b="1" dirty="0" smtClean="0"/>
          </a:p>
          <a:p>
            <a:endParaRPr lang="bg-BG" sz="2400" dirty="0" smtClean="0"/>
          </a:p>
        </p:txBody>
      </p:sp>
      <p:sp>
        <p:nvSpPr>
          <p:cNvPr id="4" name="Slide Number Placeholder 3"/>
          <p:cNvSpPr>
            <a:spLocks noGrp="1"/>
          </p:cNvSpPr>
          <p:nvPr>
            <p:ph type="sldNum" sz="quarter" idx="12"/>
          </p:nvPr>
        </p:nvSpPr>
        <p:spPr/>
        <p:txBody>
          <a:bodyPr/>
          <a:lstStyle/>
          <a:p>
            <a:fld id="{BD73105C-6E7F-4156-889E-FFBBA3EDCC22}" type="slidenum">
              <a:rPr lang="bg-BG" smtClean="0"/>
              <a:t>27</a:t>
            </a:fld>
            <a:endParaRPr lang="bg-BG"/>
          </a:p>
        </p:txBody>
      </p:sp>
    </p:spTree>
    <p:extLst>
      <p:ext uri="{BB962C8B-B14F-4D97-AF65-F5344CB8AC3E}">
        <p14:creationId xmlns:p14="http://schemas.microsoft.com/office/powerpoint/2010/main" val="1224646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113312"/>
          </a:xfrm>
        </p:spPr>
        <p:txBody>
          <a:bodyPr>
            <a:normAutofit fontScale="90000"/>
          </a:bodyPr>
          <a:lstStyle/>
          <a:p>
            <a:pPr marL="901700" indent="-901700"/>
            <a:r>
              <a:rPr lang="en-US" dirty="0" smtClean="0"/>
              <a:t>2.</a:t>
            </a:r>
            <a:r>
              <a:rPr lang="bg-BG" dirty="0" smtClean="0"/>
              <a:t>4</a:t>
            </a:r>
            <a:r>
              <a:rPr lang="en-US" dirty="0" smtClean="0"/>
              <a:t>. </a:t>
            </a:r>
            <a:r>
              <a:rPr lang="bg-BG" sz="3600" dirty="0" smtClean="0"/>
              <a:t>Видове модели според процесите </a:t>
            </a:r>
            <a:r>
              <a:rPr lang="bg-BG" dirty="0" smtClean="0"/>
              <a:t>- </a:t>
            </a:r>
            <a:r>
              <a:rPr lang="bg-BG" sz="2700" dirty="0" smtClean="0"/>
              <a:t>сравняване</a:t>
            </a:r>
            <a:r>
              <a:rPr lang="ru-RU" sz="2700" dirty="0" smtClean="0"/>
              <a:t> </a:t>
            </a:r>
            <a:r>
              <a:rPr lang="ru-RU" sz="2700" dirty="0"/>
              <a:t>на </a:t>
            </a:r>
            <a:r>
              <a:rPr lang="bg-BG" sz="2700" dirty="0" smtClean="0"/>
              <a:t>непрекъснати</a:t>
            </a:r>
            <a:r>
              <a:rPr lang="ru-RU" sz="2700" dirty="0" smtClean="0"/>
              <a:t> </a:t>
            </a:r>
            <a:r>
              <a:rPr lang="ru-RU" sz="2700" dirty="0"/>
              <a:t>и </a:t>
            </a:r>
            <a:r>
              <a:rPr lang="bg-BG" sz="2700" dirty="0" smtClean="0"/>
              <a:t>дискретни</a:t>
            </a:r>
            <a:r>
              <a:rPr lang="ru-RU" sz="2700" dirty="0" smtClean="0"/>
              <a:t> </a:t>
            </a:r>
            <a:r>
              <a:rPr lang="ru-RU" sz="2700" dirty="0"/>
              <a:t>модели</a:t>
            </a:r>
            <a:endParaRPr lang="bg-BG" sz="31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1957283"/>
              </p:ext>
            </p:extLst>
          </p:nvPr>
        </p:nvGraphicFramePr>
        <p:xfrm>
          <a:off x="70992" y="1489557"/>
          <a:ext cx="9073008" cy="5078830"/>
        </p:xfrm>
        <a:graphic>
          <a:graphicData uri="http://schemas.openxmlformats.org/drawingml/2006/table">
            <a:tbl>
              <a:tblPr firstRow="1" bandRow="1">
                <a:tableStyleId>{5C22544A-7EE6-4342-B048-85BDC9FD1C3A}</a:tableStyleId>
              </a:tblPr>
              <a:tblGrid>
                <a:gridCol w="1403648"/>
                <a:gridCol w="3744416"/>
                <a:gridCol w="3924944"/>
              </a:tblGrid>
              <a:tr h="420303">
                <a:tc>
                  <a:txBody>
                    <a:bodyPr/>
                    <a:lstStyle/>
                    <a:p>
                      <a:pPr algn="ctr"/>
                      <a:r>
                        <a:rPr lang="bg-BG" sz="1200" dirty="0" smtClean="0"/>
                        <a:t>Фактор</a:t>
                      </a:r>
                      <a:endParaRPr lang="bg-BG" sz="1200" dirty="0"/>
                    </a:p>
                  </a:txBody>
                  <a:tcPr/>
                </a:tc>
                <a:tc>
                  <a:txBody>
                    <a:bodyPr/>
                    <a:lstStyle/>
                    <a:p>
                      <a:pPr algn="ctr"/>
                      <a:r>
                        <a:rPr lang="bg-BG" sz="1200" dirty="0" smtClean="0"/>
                        <a:t>Непрекъснати модели</a:t>
                      </a:r>
                      <a:endParaRPr lang="bg-BG" sz="1200" dirty="0"/>
                    </a:p>
                  </a:txBody>
                  <a:tcPr/>
                </a:tc>
                <a:tc>
                  <a:txBody>
                    <a:bodyPr/>
                    <a:lstStyle/>
                    <a:p>
                      <a:pPr algn="ctr"/>
                      <a:r>
                        <a:rPr lang="bg-BG" sz="1200" dirty="0" smtClean="0"/>
                        <a:t>Дискретни модели</a:t>
                      </a:r>
                      <a:endParaRPr lang="bg-BG" sz="1200" dirty="0"/>
                    </a:p>
                  </a:txBody>
                  <a:tcPr/>
                </a:tc>
              </a:tr>
              <a:tr h="420303">
                <a:tc>
                  <a:txBody>
                    <a:bodyPr/>
                    <a:lstStyle/>
                    <a:p>
                      <a:r>
                        <a:rPr lang="bg-BG" sz="1200" dirty="0" smtClean="0"/>
                        <a:t>Какво се моделира?</a:t>
                      </a:r>
                      <a:endParaRPr lang="bg-BG" sz="1200" dirty="0"/>
                    </a:p>
                  </a:txBody>
                  <a:tcPr/>
                </a:tc>
                <a:tc>
                  <a:txBody>
                    <a:bodyPr/>
                    <a:lstStyle/>
                    <a:p>
                      <a:r>
                        <a:rPr lang="bg-BG" sz="1200" dirty="0" smtClean="0"/>
                        <a:t>Потоци</a:t>
                      </a:r>
                      <a:endParaRPr lang="bg-BG" sz="1200" dirty="0"/>
                    </a:p>
                  </a:txBody>
                  <a:tcPr/>
                </a:tc>
                <a:tc>
                  <a:txBody>
                    <a:bodyPr/>
                    <a:lstStyle/>
                    <a:p>
                      <a:r>
                        <a:rPr lang="bg-BG" sz="1200" dirty="0" smtClean="0"/>
                        <a:t>Единични събития</a:t>
                      </a:r>
                      <a:endParaRPr lang="bg-BG" sz="1200" dirty="0"/>
                    </a:p>
                  </a:txBody>
                  <a:tcPr/>
                </a:tc>
              </a:tr>
              <a:tr h="662053">
                <a:tc>
                  <a:txBody>
                    <a:bodyPr/>
                    <a:lstStyle/>
                    <a:p>
                      <a:r>
                        <a:rPr lang="bg-BG" sz="1200" dirty="0" smtClean="0"/>
                        <a:t>Характеристики</a:t>
                      </a:r>
                      <a:endParaRPr lang="bg-BG" sz="1200" dirty="0"/>
                    </a:p>
                  </a:txBody>
                  <a:tcPr/>
                </a:tc>
                <a:tc>
                  <a:txBody>
                    <a:bodyPr/>
                    <a:lstStyle/>
                    <a:p>
                      <a:r>
                        <a:rPr lang="bg-BG" sz="1200" noProof="0" smtClean="0"/>
                        <a:t>Характеристиките на потока се “симулират” от случайни стойности , които трябва да се повтарят за случай или събитие</a:t>
                      </a:r>
                      <a:endParaRPr lang="bg-BG" sz="1200" noProof="0"/>
                    </a:p>
                  </a:txBody>
                  <a:tcPr/>
                </a:tc>
                <a:tc>
                  <a:txBody>
                    <a:bodyPr/>
                    <a:lstStyle/>
                    <a:p>
                      <a:r>
                        <a:rPr lang="bg-BG" sz="1200" noProof="0" dirty="0" smtClean="0"/>
                        <a:t>Характеристиките се описват като единици чрез атрибути и приоритети, които могат да бъдат проследени чрез модела</a:t>
                      </a:r>
                      <a:endParaRPr lang="bg-BG" sz="1200" noProof="0" dirty="0"/>
                    </a:p>
                  </a:txBody>
                  <a:tcPr/>
                </a:tc>
              </a:tr>
              <a:tr h="648072">
                <a:tc>
                  <a:txBody>
                    <a:bodyPr/>
                    <a:lstStyle/>
                    <a:p>
                      <a:r>
                        <a:rPr lang="bg-BG" sz="1200" dirty="0" smtClean="0"/>
                        <a:t>Стъпки във времето</a:t>
                      </a:r>
                      <a:endParaRPr lang="bg-BG" sz="1200" dirty="0"/>
                    </a:p>
                  </a:txBody>
                  <a:tcPr/>
                </a:tc>
                <a:tc>
                  <a:txBody>
                    <a:bodyPr/>
                    <a:lstStyle/>
                    <a:p>
                      <a:r>
                        <a:rPr lang="bg-BG" sz="1200" noProof="0" smtClean="0"/>
                        <a:t>Интервалът между стъпките във времето обикновено е константа. Преизчисляването на модела е последователно и във времето</a:t>
                      </a:r>
                      <a:endParaRPr lang="bg-BG" sz="1200" noProof="0"/>
                    </a:p>
                  </a:txBody>
                  <a:tcPr/>
                </a:tc>
                <a:tc>
                  <a:txBody>
                    <a:bodyPr/>
                    <a:lstStyle/>
                    <a:p>
                      <a:r>
                        <a:rPr lang="bg-BG" sz="1200" noProof="0" dirty="0" smtClean="0"/>
                        <a:t>Интервалът зависи от това как се случват събитията. Моделът се преизчислява само когато настъпи ново събитие</a:t>
                      </a:r>
                      <a:endParaRPr lang="bg-BG" sz="1200" noProof="0" dirty="0"/>
                    </a:p>
                  </a:txBody>
                  <a:tcPr/>
                </a:tc>
              </a:tr>
              <a:tr h="435281">
                <a:tc>
                  <a:txBody>
                    <a:bodyPr/>
                    <a:lstStyle/>
                    <a:p>
                      <a:r>
                        <a:rPr lang="bg-BG" sz="1200" dirty="0" err="1" smtClean="0"/>
                        <a:t>П</a:t>
                      </a:r>
                      <a:r>
                        <a:rPr kumimoji="0" lang="bg-BG" sz="1200" kern="1200" dirty="0" err="1" smtClean="0">
                          <a:solidFill>
                            <a:schemeClr val="dk1"/>
                          </a:solidFill>
                          <a:latin typeface="+mn-lt"/>
                          <a:ea typeface="+mn-ea"/>
                          <a:cs typeface="+mn-cs"/>
                        </a:rPr>
                        <a:t>оредност</a:t>
                      </a:r>
                      <a:endParaRPr kumimoji="0" lang="bg-BG" sz="1200" kern="1200" dirty="0">
                        <a:solidFill>
                          <a:schemeClr val="dk1"/>
                        </a:solidFill>
                        <a:latin typeface="+mn-lt"/>
                        <a:ea typeface="+mn-ea"/>
                        <a:cs typeface="+mn-cs"/>
                      </a:endParaRPr>
                    </a:p>
                  </a:txBody>
                  <a:tcPr/>
                </a:tc>
                <a:tc>
                  <a:txBody>
                    <a:bodyPr/>
                    <a:lstStyle/>
                    <a:p>
                      <a:r>
                        <a:rPr lang="bg-BG" sz="1200" noProof="0" dirty="0" smtClean="0"/>
                        <a:t>Потоците са в ред </a:t>
                      </a:r>
                      <a:r>
                        <a:rPr lang="ru-RU" sz="1200" dirty="0" smtClean="0"/>
                        <a:t>FIFO</a:t>
                      </a:r>
                      <a:endParaRPr lang="bg-BG" sz="1200" dirty="0"/>
                    </a:p>
                  </a:txBody>
                  <a:tcPr/>
                </a:tc>
                <a:tc>
                  <a:txBody>
                    <a:bodyPr/>
                    <a:lstStyle/>
                    <a:p>
                      <a:r>
                        <a:rPr lang="bg-BG" sz="1200" noProof="0" dirty="0" smtClean="0"/>
                        <a:t>Събитията могат да протичат в ред FIFO, LIFO приоритетно или потребителски ред</a:t>
                      </a:r>
                      <a:endParaRPr lang="bg-BG" sz="1200" noProof="0" dirty="0"/>
                    </a:p>
                  </a:txBody>
                  <a:tcPr/>
                </a:tc>
              </a:tr>
              <a:tr h="781195">
                <a:tc>
                  <a:txBody>
                    <a:bodyPr/>
                    <a:lstStyle/>
                    <a:p>
                      <a:r>
                        <a:rPr lang="bg-BG" sz="1200" noProof="0" dirty="0" err="1" smtClean="0"/>
                        <a:t>Машрутизиране</a:t>
                      </a:r>
                      <a:r>
                        <a:rPr lang="bg-BG" sz="1200" noProof="0" dirty="0" smtClean="0"/>
                        <a:t> (</a:t>
                      </a:r>
                      <a:r>
                        <a:rPr lang="bg-BG" sz="1200" noProof="0" dirty="0" err="1" smtClean="0"/>
                        <a:t>рутиране</a:t>
                      </a:r>
                      <a:r>
                        <a:rPr lang="bg-BG" sz="1200" noProof="0" dirty="0" smtClean="0"/>
                        <a:t>)</a:t>
                      </a:r>
                      <a:endParaRPr lang="bg-BG" sz="1200" noProof="0" dirty="0"/>
                    </a:p>
                  </a:txBody>
                  <a:tcPr/>
                </a:tc>
                <a:tc>
                  <a:txBody>
                    <a:bodyPr/>
                    <a:lstStyle/>
                    <a:p>
                      <a:r>
                        <a:rPr lang="bg-BG" sz="1200" noProof="0" smtClean="0"/>
                        <a:t>Процесите трябва да бъдат изрично маршрутизирани чрез изключване на един клон и включване на друг (потоците могат да достигнат до много места в едно и също време).</a:t>
                      </a:r>
                      <a:endParaRPr lang="bg-BG" sz="1200" noProof="0"/>
                    </a:p>
                  </a:txBody>
                  <a:tcPr/>
                </a:tc>
                <a:tc>
                  <a:txBody>
                    <a:bodyPr/>
                    <a:lstStyle/>
                    <a:p>
                      <a:r>
                        <a:rPr lang="bg-BG" sz="1200" noProof="0" dirty="0" smtClean="0"/>
                        <a:t>Събитията автоматично се </a:t>
                      </a:r>
                      <a:r>
                        <a:rPr lang="bg-BG" sz="1200" noProof="0" dirty="0" err="1" smtClean="0"/>
                        <a:t>маршрутизират</a:t>
                      </a:r>
                      <a:r>
                        <a:rPr lang="bg-BG" sz="1200" noProof="0" dirty="0" smtClean="0"/>
                        <a:t> до първия достъпен клон (събитието може да се случи само на едно място по едно и също време)</a:t>
                      </a:r>
                      <a:endParaRPr lang="bg-BG" sz="1200" noProof="0" dirty="0"/>
                    </a:p>
                  </a:txBody>
                  <a:tcPr/>
                </a:tc>
              </a:tr>
              <a:tr h="678315">
                <a:tc>
                  <a:txBody>
                    <a:bodyPr/>
                    <a:lstStyle/>
                    <a:p>
                      <a:r>
                        <a:rPr lang="bg-BG" sz="1200" dirty="0" smtClean="0"/>
                        <a:t>Статистика</a:t>
                      </a:r>
                      <a:endParaRPr lang="bg-BG" sz="1200" dirty="0"/>
                    </a:p>
                  </a:txBody>
                  <a:tcPr/>
                </a:tc>
                <a:tc>
                  <a:txBody>
                    <a:bodyPr/>
                    <a:lstStyle/>
                    <a:p>
                      <a:r>
                        <a:rPr lang="bg-BG" sz="1200" noProof="0" smtClean="0"/>
                        <a:t>Използва се само обща статистика: средна стойност, ефективност, време</a:t>
                      </a:r>
                      <a:endParaRPr lang="bg-BG" sz="1200" noProof="0"/>
                    </a:p>
                  </a:txBody>
                  <a:tcPr/>
                </a:tc>
                <a:tc>
                  <a:txBody>
                    <a:bodyPr/>
                    <a:lstStyle/>
                    <a:p>
                      <a:r>
                        <a:rPr lang="bg-BG" sz="1200" noProof="0" smtClean="0"/>
                        <a:t>В допълнение към общата статистика всяко събитие може да бъде индивидуално изследвано: брой натоварване, време на цикъла</a:t>
                      </a:r>
                      <a:endParaRPr lang="bg-BG" sz="1200" noProof="0"/>
                    </a:p>
                  </a:txBody>
                  <a:tcPr/>
                </a:tc>
              </a:tr>
              <a:tr h="932727">
                <a:tc>
                  <a:txBody>
                    <a:bodyPr/>
                    <a:lstStyle/>
                    <a:p>
                      <a:r>
                        <a:rPr lang="bg-BG" sz="1200" dirty="0" smtClean="0"/>
                        <a:t>Предназначение</a:t>
                      </a:r>
                      <a:endParaRPr lang="bg-BG" sz="1200" dirty="0"/>
                    </a:p>
                  </a:txBody>
                  <a:tcPr/>
                </a:tc>
                <a:tc>
                  <a:txBody>
                    <a:bodyPr/>
                    <a:lstStyle/>
                    <a:p>
                      <a:r>
                        <a:rPr lang="bg-BG" sz="1200" noProof="0" dirty="0" smtClean="0"/>
                        <a:t>Науката (биология, химия, физика) инженерство (електроника, контрол на системи) големи процеси; системно мислене; икономика; Динамика на Системата</a:t>
                      </a:r>
                      <a:endParaRPr lang="bg-BG" sz="1200" noProof="0" dirty="0"/>
                    </a:p>
                  </a:txBody>
                  <a:tcPr/>
                </a:tc>
                <a:tc>
                  <a:txBody>
                    <a:bodyPr/>
                    <a:lstStyle/>
                    <a:p>
                      <a:r>
                        <a:rPr lang="bg-BG" sz="1200" noProof="0" dirty="0" smtClean="0"/>
                        <a:t>Производство, услуги, бизнес процеси на </a:t>
                      </a:r>
                      <a:r>
                        <a:rPr lang="bg-BG" sz="1200" noProof="0" dirty="0" err="1" smtClean="0"/>
                        <a:t>реинженеринг</a:t>
                      </a:r>
                      <a:r>
                        <a:rPr lang="bg-BG" sz="1200" noProof="0" dirty="0" smtClean="0"/>
                        <a:t>, стратегическо мислене, мрежи (компютърни, телефонни), системен инженеринг</a:t>
                      </a:r>
                      <a:endParaRPr lang="bg-BG" sz="1200" noProof="0" dirty="0"/>
                    </a:p>
                  </a:txBody>
                  <a:tcPr/>
                </a:tc>
              </a:tr>
            </a:tbl>
          </a:graphicData>
        </a:graphic>
      </p:graphicFrame>
      <p:sp>
        <p:nvSpPr>
          <p:cNvPr id="4" name="Slide Number Placeholder 3"/>
          <p:cNvSpPr>
            <a:spLocks noGrp="1"/>
          </p:cNvSpPr>
          <p:nvPr>
            <p:ph type="sldNum" sz="quarter" idx="12"/>
          </p:nvPr>
        </p:nvSpPr>
        <p:spPr/>
        <p:txBody>
          <a:bodyPr/>
          <a:lstStyle/>
          <a:p>
            <a:fld id="{BD73105C-6E7F-4156-889E-FFBBA3EDCC22}" type="slidenum">
              <a:rPr lang="bg-BG" smtClean="0"/>
              <a:t>28</a:t>
            </a:fld>
            <a:endParaRPr lang="bg-BG"/>
          </a:p>
        </p:txBody>
      </p:sp>
    </p:spTree>
    <p:extLst>
      <p:ext uri="{BB962C8B-B14F-4D97-AF65-F5344CB8AC3E}">
        <p14:creationId xmlns:p14="http://schemas.microsoft.com/office/powerpoint/2010/main" val="1462924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901700" indent="-901700"/>
            <a:r>
              <a:rPr lang="bg-BG" dirty="0" smtClean="0"/>
              <a:t>3</a:t>
            </a:r>
            <a:r>
              <a:rPr lang="en-US" dirty="0" smtClean="0"/>
              <a:t>. </a:t>
            </a:r>
            <a:r>
              <a:rPr lang="bg-BG" dirty="0" smtClean="0"/>
              <a:t>Изисквания към моделите</a:t>
            </a:r>
            <a:endParaRPr lang="bg-BG" dirty="0"/>
          </a:p>
        </p:txBody>
      </p:sp>
      <p:sp>
        <p:nvSpPr>
          <p:cNvPr id="3" name="Content Placeholder 2"/>
          <p:cNvSpPr>
            <a:spLocks noGrp="1"/>
          </p:cNvSpPr>
          <p:nvPr>
            <p:ph idx="1"/>
          </p:nvPr>
        </p:nvSpPr>
        <p:spPr>
          <a:xfrm>
            <a:off x="251520" y="1556793"/>
            <a:ext cx="8435280" cy="5040560"/>
          </a:xfrm>
        </p:spPr>
        <p:txBody>
          <a:bodyPr>
            <a:noAutofit/>
          </a:bodyPr>
          <a:lstStyle/>
          <a:p>
            <a:pPr marL="118872" indent="0">
              <a:buNone/>
            </a:pPr>
            <a:r>
              <a:rPr lang="bg-BG" sz="2400" dirty="0" smtClean="0"/>
              <a:t>Добрите модели обаче трябва да имат няколко </a:t>
            </a:r>
            <a:br>
              <a:rPr lang="bg-BG" sz="2400" dirty="0" smtClean="0"/>
            </a:br>
            <a:r>
              <a:rPr lang="bg-BG" sz="2400" b="1" i="1" dirty="0" smtClean="0"/>
              <a:t>основни характеристики</a:t>
            </a:r>
            <a:r>
              <a:rPr lang="bg-BG" sz="2400" dirty="0" smtClean="0"/>
              <a:t>:</a:t>
            </a:r>
          </a:p>
          <a:p>
            <a:pPr marL="118872" indent="0">
              <a:buNone/>
            </a:pPr>
            <a:endParaRPr lang="bg-BG" sz="800" dirty="0" smtClean="0"/>
          </a:p>
          <a:p>
            <a:r>
              <a:rPr lang="bg-BG" sz="2000" b="1" dirty="0" smtClean="0"/>
              <a:t>Прости</a:t>
            </a:r>
            <a:r>
              <a:rPr lang="bg-BG" sz="2000" dirty="0" smtClean="0"/>
              <a:t> – лесни за разбиране и да могат лесно да се съобразяват с езика на вземането на решение</a:t>
            </a:r>
          </a:p>
          <a:p>
            <a:r>
              <a:rPr lang="bg-BG" sz="2000" b="1" dirty="0" smtClean="0"/>
              <a:t>Пълни</a:t>
            </a:r>
            <a:r>
              <a:rPr lang="bg-BG" sz="2000" dirty="0" smtClean="0"/>
              <a:t> - да отразяват реалността и да включват важните елементи на проблема, който моделираме.</a:t>
            </a:r>
          </a:p>
          <a:p>
            <a:r>
              <a:rPr lang="bg-BG" sz="2000" b="1" dirty="0" smtClean="0"/>
              <a:t>Устойчиви</a:t>
            </a:r>
            <a:r>
              <a:rPr lang="bg-BG" sz="2000" dirty="0" smtClean="0"/>
              <a:t> – да е трудно да се получи грешен отговор от моделите.</a:t>
            </a:r>
          </a:p>
          <a:p>
            <a:r>
              <a:rPr lang="bg-BG" sz="2000" b="1" dirty="0" smtClean="0"/>
              <a:t>Консистентни</a:t>
            </a:r>
            <a:r>
              <a:rPr lang="bg-BG" sz="2000" dirty="0" smtClean="0"/>
              <a:t> – резултатите трябва да следват логически основните положения на моделираната система (процес)</a:t>
            </a:r>
          </a:p>
          <a:p>
            <a:r>
              <a:rPr lang="bg-BG" sz="2000" b="1" dirty="0" smtClean="0"/>
              <a:t>Гъвкави</a:t>
            </a:r>
            <a:r>
              <a:rPr lang="bg-BG" sz="2000" dirty="0" smtClean="0"/>
              <a:t> – да позволяват поддържане и обновяване на модела при получаване на нова информация</a:t>
            </a:r>
          </a:p>
        </p:txBody>
      </p:sp>
      <p:sp>
        <p:nvSpPr>
          <p:cNvPr id="4" name="Slide Number Placeholder 3"/>
          <p:cNvSpPr>
            <a:spLocks noGrp="1"/>
          </p:cNvSpPr>
          <p:nvPr>
            <p:ph type="sldNum" sz="quarter" idx="12"/>
          </p:nvPr>
        </p:nvSpPr>
        <p:spPr/>
        <p:txBody>
          <a:bodyPr/>
          <a:lstStyle/>
          <a:p>
            <a:fld id="{BD73105C-6E7F-4156-889E-FFBBA3EDCC22}" type="slidenum">
              <a:rPr lang="bg-BG" smtClean="0"/>
              <a:t>29</a:t>
            </a:fld>
            <a:endParaRPr lang="bg-BG"/>
          </a:p>
        </p:txBody>
      </p:sp>
    </p:spTree>
    <p:extLst>
      <p:ext uri="{BB962C8B-B14F-4D97-AF65-F5344CB8AC3E}">
        <p14:creationId xmlns:p14="http://schemas.microsoft.com/office/powerpoint/2010/main" val="2828489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a:t>
            </a:r>
            <a:r>
              <a:rPr lang="bg-BG" dirty="0" err="1"/>
              <a:t>Симулационно</a:t>
            </a:r>
            <a:r>
              <a:rPr lang="bg-BG" dirty="0"/>
              <a:t> </a:t>
            </a:r>
            <a:r>
              <a:rPr lang="bg-BG" dirty="0" smtClean="0"/>
              <a:t>моделиране</a:t>
            </a:r>
            <a:endParaRPr lang="bg-BG" dirty="0"/>
          </a:p>
        </p:txBody>
      </p:sp>
      <p:sp>
        <p:nvSpPr>
          <p:cNvPr id="3" name="Content Placeholder 2"/>
          <p:cNvSpPr>
            <a:spLocks noGrp="1"/>
          </p:cNvSpPr>
          <p:nvPr>
            <p:ph idx="1"/>
          </p:nvPr>
        </p:nvSpPr>
        <p:spPr>
          <a:xfrm>
            <a:off x="251520" y="1775191"/>
            <a:ext cx="8435280" cy="4625609"/>
          </a:xfrm>
        </p:spPr>
        <p:txBody>
          <a:bodyPr>
            <a:normAutofit fontScale="70000" lnSpcReduction="20000"/>
          </a:bodyPr>
          <a:lstStyle/>
          <a:p>
            <a:r>
              <a:rPr lang="bg-BG" b="1" i="1" dirty="0" smtClean="0"/>
              <a:t>Моделирането</a:t>
            </a:r>
            <a:r>
              <a:rPr lang="bg-BG" dirty="0" smtClean="0"/>
              <a:t> е мощен инструмент, използван в различни научни области. С него могат да се </a:t>
            </a:r>
            <a:r>
              <a:rPr lang="bg-BG" b="1" i="1" dirty="0" smtClean="0"/>
              <a:t>анализират</a:t>
            </a:r>
            <a:r>
              <a:rPr lang="bg-BG" dirty="0" smtClean="0"/>
              <a:t>, </a:t>
            </a:r>
            <a:r>
              <a:rPr lang="bg-BG" b="1" i="1" dirty="0" smtClean="0"/>
              <a:t>конструират</a:t>
            </a:r>
            <a:r>
              <a:rPr lang="bg-BG" dirty="0" smtClean="0"/>
              <a:t> и да се </a:t>
            </a:r>
            <a:r>
              <a:rPr lang="bg-BG" b="1" i="1" dirty="0" smtClean="0"/>
              <a:t>управляват</a:t>
            </a:r>
            <a:r>
              <a:rPr lang="bg-BG" dirty="0" smtClean="0"/>
              <a:t> комплексни системи.</a:t>
            </a:r>
          </a:p>
          <a:p>
            <a:pPr marL="118872" indent="0">
              <a:buNone/>
            </a:pPr>
            <a:r>
              <a:rPr lang="bg-BG" dirty="0" smtClean="0"/>
              <a:t> </a:t>
            </a:r>
            <a:endParaRPr lang="bg-BG" sz="700" dirty="0" smtClean="0"/>
          </a:p>
          <a:p>
            <a:r>
              <a:rPr lang="bg-BG" b="1" i="1" dirty="0" smtClean="0"/>
              <a:t>Моделът</a:t>
            </a:r>
            <a:r>
              <a:rPr lang="bg-BG" dirty="0" smtClean="0"/>
              <a:t> се използва, за да се оценят процесите в реалния свят. Чрез модели се </a:t>
            </a:r>
            <a:r>
              <a:rPr lang="bg-BG" i="1" dirty="0" smtClean="0"/>
              <a:t>тестват хипотези </a:t>
            </a:r>
            <a:r>
              <a:rPr lang="bg-BG" dirty="0" smtClean="0"/>
              <a:t>за разпределение на разходи, като се имат предвид реалните действия на системата и като се имитират различни вероятни поведения на средата. </a:t>
            </a:r>
          </a:p>
          <a:p>
            <a:endParaRPr lang="bg-BG" sz="700" dirty="0" smtClean="0"/>
          </a:p>
          <a:p>
            <a:r>
              <a:rPr lang="bg-BG" dirty="0" smtClean="0"/>
              <a:t>Като един ефективен комуникационен инструмент, моделирането </a:t>
            </a:r>
            <a:r>
              <a:rPr lang="bg-BG" b="1" i="1" dirty="0" smtClean="0"/>
              <a:t>показва как работят нещата </a:t>
            </a:r>
            <a:r>
              <a:rPr lang="bg-BG" dirty="0" smtClean="0"/>
              <a:t>и в същото време стимулира творческото мислене за това как можем да ги подобрим. </a:t>
            </a:r>
          </a:p>
          <a:p>
            <a:endParaRPr lang="bg-BG" sz="700" dirty="0" smtClean="0"/>
          </a:p>
          <a:p>
            <a:r>
              <a:rPr lang="bg-BG" dirty="0" smtClean="0"/>
              <a:t>Модели в </a:t>
            </a:r>
            <a:r>
              <a:rPr lang="bg-BG" b="1" i="1" dirty="0" smtClean="0"/>
              <a:t>индустрията</a:t>
            </a:r>
            <a:r>
              <a:rPr lang="bg-BG" dirty="0" smtClean="0"/>
              <a:t>, </a:t>
            </a:r>
            <a:r>
              <a:rPr lang="bg-BG" b="1" i="1" dirty="0" smtClean="0"/>
              <a:t>правителството</a:t>
            </a:r>
            <a:r>
              <a:rPr lang="bg-BG" dirty="0" smtClean="0"/>
              <a:t>, и </a:t>
            </a:r>
            <a:r>
              <a:rPr lang="bg-BG" b="1" i="1" dirty="0" smtClean="0"/>
              <a:t>образователните</a:t>
            </a:r>
            <a:r>
              <a:rPr lang="bg-BG" dirty="0" smtClean="0"/>
              <a:t> </a:t>
            </a:r>
            <a:r>
              <a:rPr lang="bg-BG" b="1" i="1" dirty="0" smtClean="0"/>
              <a:t>институции</a:t>
            </a:r>
            <a:r>
              <a:rPr lang="bg-BG" dirty="0" smtClean="0"/>
              <a:t> съкращават цикъла на конструиране, намаляват разходите и подпомагат придобиване на нови знания</a:t>
            </a:r>
            <a:r>
              <a:rPr lang="ru-RU" dirty="0" smtClean="0"/>
              <a:t>.</a:t>
            </a:r>
            <a:endParaRPr lang="bg-BG" dirty="0"/>
          </a:p>
        </p:txBody>
      </p:sp>
      <p:sp>
        <p:nvSpPr>
          <p:cNvPr id="4" name="Slide Number Placeholder 3"/>
          <p:cNvSpPr>
            <a:spLocks noGrp="1"/>
          </p:cNvSpPr>
          <p:nvPr>
            <p:ph type="sldNum" sz="quarter" idx="12"/>
          </p:nvPr>
        </p:nvSpPr>
        <p:spPr/>
        <p:txBody>
          <a:bodyPr/>
          <a:lstStyle/>
          <a:p>
            <a:fld id="{BD73105C-6E7F-4156-889E-FFBBA3EDCC22}" type="slidenum">
              <a:rPr lang="bg-BG" smtClean="0"/>
              <a:t>3</a:t>
            </a:fld>
            <a:endParaRPr lang="bg-BG"/>
          </a:p>
        </p:txBody>
      </p:sp>
    </p:spTree>
    <p:extLst>
      <p:ext uri="{BB962C8B-B14F-4D97-AF65-F5344CB8AC3E}">
        <p14:creationId xmlns:p14="http://schemas.microsoft.com/office/powerpoint/2010/main" val="3045299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a:t>
            </a:r>
            <a:r>
              <a:rPr lang="bg-BG" dirty="0" err="1"/>
              <a:t>Симулационно</a:t>
            </a:r>
            <a:r>
              <a:rPr lang="bg-BG" dirty="0"/>
              <a:t> </a:t>
            </a:r>
            <a:r>
              <a:rPr lang="bg-BG" dirty="0" smtClean="0"/>
              <a:t>моделиране</a:t>
            </a:r>
            <a:endParaRPr lang="bg-BG" dirty="0"/>
          </a:p>
        </p:txBody>
      </p:sp>
      <p:sp>
        <p:nvSpPr>
          <p:cNvPr id="3" name="Content Placeholder 2"/>
          <p:cNvSpPr>
            <a:spLocks noGrp="1"/>
          </p:cNvSpPr>
          <p:nvPr>
            <p:ph idx="1"/>
          </p:nvPr>
        </p:nvSpPr>
        <p:spPr>
          <a:xfrm>
            <a:off x="251520" y="1775191"/>
            <a:ext cx="8435280" cy="4822161"/>
          </a:xfrm>
        </p:spPr>
        <p:txBody>
          <a:bodyPr>
            <a:normAutofit fontScale="70000" lnSpcReduction="20000"/>
          </a:bodyPr>
          <a:lstStyle/>
          <a:p>
            <a:r>
              <a:rPr lang="bg-BG" dirty="0" smtClean="0"/>
              <a:t>За да се подобри работата по създаването на бизнес модели са създадени </a:t>
            </a:r>
            <a:r>
              <a:rPr lang="bg-BG" b="1" dirty="0" smtClean="0"/>
              <a:t>стандарти</a:t>
            </a:r>
            <a:r>
              <a:rPr lang="bg-BG" dirty="0" smtClean="0"/>
              <a:t> </a:t>
            </a:r>
            <a:r>
              <a:rPr lang="bg-BG" b="1" u="sng" dirty="0" smtClean="0"/>
              <a:t>IDEF</a:t>
            </a:r>
            <a:r>
              <a:rPr lang="bg-BG" dirty="0" smtClean="0"/>
              <a:t>  в мениджмънта – в областта на организационното структуриране или за описание на бизнес процесите, чрез схеми и приложение на системен подход.</a:t>
            </a:r>
          </a:p>
          <a:p>
            <a:endParaRPr lang="bg-BG" sz="700" dirty="0" smtClean="0"/>
          </a:p>
          <a:p>
            <a:r>
              <a:rPr lang="bg-BG" sz="2600" dirty="0" smtClean="0"/>
              <a:t>Популярните йерархически диаграми и длъжностните характеристики не са достатъчни поради слабото структуриране и липсата на обвързаност между отделните документи. Големите фирми, които са тромави и им липсва гъвкавост в сравнение с малките, изпитват големи затруднения в условията на свободни пазарни отношения. </a:t>
            </a:r>
          </a:p>
          <a:p>
            <a:endParaRPr lang="bg-BG" sz="700" dirty="0" smtClean="0"/>
          </a:p>
          <a:p>
            <a:r>
              <a:rPr lang="bg-BG" sz="2600" dirty="0" smtClean="0"/>
              <a:t>За да се осигури по-висока конкурентоспособност на бизнеса може да се използва метода на моделирането при анализа състоянието на фирмата и отстраняване на слабостите в нейната структура и организация. </a:t>
            </a:r>
          </a:p>
          <a:p>
            <a:endParaRPr lang="bg-BG" sz="700" dirty="0" smtClean="0"/>
          </a:p>
          <a:p>
            <a:endParaRPr lang="bg-BG" sz="700" dirty="0" smtClean="0"/>
          </a:p>
          <a:p>
            <a:r>
              <a:rPr lang="bg-BG" dirty="0" smtClean="0"/>
              <a:t>С моделирането могат да се намерят “слабите” места в управлението и да се оптимизира общата схема на бизнеса</a:t>
            </a:r>
            <a:r>
              <a:rPr lang="ru-RU" dirty="0" smtClean="0"/>
              <a:t>.</a:t>
            </a:r>
          </a:p>
          <a:p>
            <a:endParaRPr lang="ru-RU" dirty="0" smtClean="0"/>
          </a:p>
          <a:p>
            <a:pPr marL="118872" indent="0">
              <a:buNone/>
            </a:pPr>
            <a:r>
              <a:rPr lang="en-GB" i="1" dirty="0"/>
              <a:t>IDEF (Integration </a:t>
            </a:r>
            <a:r>
              <a:rPr lang="en-GB" i="1" dirty="0" err="1" smtClean="0"/>
              <a:t>DEFinition</a:t>
            </a:r>
            <a:r>
              <a:rPr lang="bg-BG" i="1" dirty="0" smtClean="0"/>
              <a:t>)</a:t>
            </a:r>
            <a:endParaRPr lang="bg-BG" i="1" dirty="0"/>
          </a:p>
        </p:txBody>
      </p:sp>
      <p:sp>
        <p:nvSpPr>
          <p:cNvPr id="4" name="Slide Number Placeholder 3"/>
          <p:cNvSpPr>
            <a:spLocks noGrp="1"/>
          </p:cNvSpPr>
          <p:nvPr>
            <p:ph type="sldNum" sz="quarter" idx="12"/>
          </p:nvPr>
        </p:nvSpPr>
        <p:spPr/>
        <p:txBody>
          <a:bodyPr/>
          <a:lstStyle/>
          <a:p>
            <a:fld id="{BD73105C-6E7F-4156-889E-FFBBA3EDCC22}" type="slidenum">
              <a:rPr lang="bg-BG" smtClean="0"/>
              <a:t>4</a:t>
            </a:fld>
            <a:endParaRPr lang="bg-BG"/>
          </a:p>
        </p:txBody>
      </p:sp>
    </p:spTree>
    <p:extLst>
      <p:ext uri="{BB962C8B-B14F-4D97-AF65-F5344CB8AC3E}">
        <p14:creationId xmlns:p14="http://schemas.microsoft.com/office/powerpoint/2010/main" val="1251100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r>
              <a:rPr lang="en-GB" dirty="0"/>
              <a:t>http://www.idef.com/</a:t>
            </a:r>
            <a:endParaRPr lang="bg-BG" dirty="0"/>
          </a:p>
        </p:txBody>
      </p:sp>
      <p:sp>
        <p:nvSpPr>
          <p:cNvPr id="4" name="Slide Number Placeholder 3"/>
          <p:cNvSpPr>
            <a:spLocks noGrp="1"/>
          </p:cNvSpPr>
          <p:nvPr>
            <p:ph type="sldNum" sz="quarter" idx="12"/>
          </p:nvPr>
        </p:nvSpPr>
        <p:spPr/>
        <p:txBody>
          <a:bodyPr/>
          <a:lstStyle/>
          <a:p>
            <a:fld id="{BD73105C-6E7F-4156-889E-FFBBA3EDCC22}" type="slidenum">
              <a:rPr lang="bg-BG" smtClean="0"/>
              <a:t>5</a:t>
            </a:fld>
            <a:endParaRPr lang="bg-BG"/>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41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0725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a:t>
            </a:r>
            <a:r>
              <a:rPr lang="bg-BG" dirty="0" err="1"/>
              <a:t>Симулационно</a:t>
            </a:r>
            <a:r>
              <a:rPr lang="bg-BG" dirty="0"/>
              <a:t> </a:t>
            </a:r>
            <a:r>
              <a:rPr lang="bg-BG" dirty="0" smtClean="0"/>
              <a:t>моделиране</a:t>
            </a:r>
            <a:r>
              <a:rPr lang="en-US" dirty="0" smtClean="0"/>
              <a:t/>
            </a:r>
            <a:br>
              <a:rPr lang="en-US" dirty="0" smtClean="0"/>
            </a:br>
            <a:r>
              <a:rPr lang="bg-BG" sz="3100" dirty="0" smtClean="0"/>
              <a:t>Класификацията на методите за моделиране</a:t>
            </a:r>
            <a:endParaRPr lang="bg-BG" sz="31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8089628"/>
              </p:ext>
            </p:extLst>
          </p:nvPr>
        </p:nvGraphicFramePr>
        <p:xfrm>
          <a:off x="250825" y="1774825"/>
          <a:ext cx="8435975" cy="4822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BD73105C-6E7F-4156-889E-FFBBA3EDCC22}" type="slidenum">
              <a:rPr lang="bg-BG" smtClean="0"/>
              <a:t>6</a:t>
            </a:fld>
            <a:endParaRPr lang="bg-BG"/>
          </a:p>
        </p:txBody>
      </p:sp>
    </p:spTree>
    <p:extLst>
      <p:ext uri="{BB962C8B-B14F-4D97-AF65-F5344CB8AC3E}">
        <p14:creationId xmlns:p14="http://schemas.microsoft.com/office/powerpoint/2010/main" val="2261343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a:t>
            </a:r>
            <a:r>
              <a:rPr lang="bg-BG" dirty="0" err="1"/>
              <a:t>Симулационно</a:t>
            </a:r>
            <a:r>
              <a:rPr lang="bg-BG" dirty="0"/>
              <a:t> </a:t>
            </a:r>
            <a:r>
              <a:rPr lang="bg-BG" dirty="0" smtClean="0"/>
              <a:t>моделиране</a:t>
            </a:r>
            <a:endParaRPr lang="bg-BG" dirty="0"/>
          </a:p>
        </p:txBody>
      </p:sp>
      <p:sp>
        <p:nvSpPr>
          <p:cNvPr id="3" name="Content Placeholder 2"/>
          <p:cNvSpPr>
            <a:spLocks noGrp="1"/>
          </p:cNvSpPr>
          <p:nvPr>
            <p:ph idx="1"/>
          </p:nvPr>
        </p:nvSpPr>
        <p:spPr>
          <a:xfrm>
            <a:off x="251520" y="1775191"/>
            <a:ext cx="8435280" cy="4822161"/>
          </a:xfrm>
        </p:spPr>
        <p:txBody>
          <a:bodyPr>
            <a:normAutofit/>
          </a:bodyPr>
          <a:lstStyle/>
          <a:p>
            <a:r>
              <a:rPr lang="bg-BG" sz="2000" b="1" dirty="0" smtClean="0"/>
              <a:t>IDEF0</a:t>
            </a:r>
            <a:r>
              <a:rPr lang="bg-BG" sz="2000" dirty="0" smtClean="0"/>
              <a:t> - </a:t>
            </a:r>
            <a:r>
              <a:rPr lang="bg-BG" sz="2000" i="1" dirty="0" smtClean="0"/>
              <a:t>методология за функционално моделиране</a:t>
            </a:r>
            <a:r>
              <a:rPr lang="bg-BG" sz="2000" dirty="0" smtClean="0"/>
              <a:t>. С помощта на нагледен графичен език IDEF0, изучаваната система се представя от разработчиците и аналитиците във вид на набор от взаимосвързани функции</a:t>
            </a:r>
            <a:r>
              <a:rPr lang="en-US" sz="2000" dirty="0" smtClean="0"/>
              <a:t>.</a:t>
            </a:r>
            <a:r>
              <a:rPr lang="bg-BG" sz="2000" dirty="0" smtClean="0"/>
              <a:t> Като правило, моделирането със средствата на IDEF0 се явява първият етап на изучаване на всяка система;</a:t>
            </a:r>
            <a:endParaRPr lang="en-US" sz="2000" dirty="0" smtClean="0"/>
          </a:p>
          <a:p>
            <a:endParaRPr lang="bg-BG" sz="1100" dirty="0" smtClean="0"/>
          </a:p>
          <a:p>
            <a:r>
              <a:rPr lang="bg-BG" sz="2000" b="1" dirty="0" smtClean="0"/>
              <a:t>IDEF1</a:t>
            </a:r>
            <a:r>
              <a:rPr lang="bg-BG" sz="2000" dirty="0" smtClean="0"/>
              <a:t> – </a:t>
            </a:r>
            <a:r>
              <a:rPr lang="bg-BG" sz="2000" i="1" dirty="0" smtClean="0"/>
              <a:t>методология за моделиране на информационни потоци вътре в системата</a:t>
            </a:r>
            <a:r>
              <a:rPr lang="bg-BG" sz="2000" dirty="0" smtClean="0"/>
              <a:t>, позволяваща да се изобрази и анализира нейната структура и взаимовръзки</a:t>
            </a:r>
            <a:r>
              <a:rPr lang="ru-RU" sz="2000" dirty="0" smtClean="0"/>
              <a:t>;</a:t>
            </a:r>
            <a:endParaRPr lang="en-US" sz="2000" dirty="0" smtClean="0"/>
          </a:p>
          <a:p>
            <a:endParaRPr lang="ru-RU" sz="1100" dirty="0"/>
          </a:p>
          <a:p>
            <a:r>
              <a:rPr lang="ru-RU" sz="2000" b="1" dirty="0" smtClean="0"/>
              <a:t>DEF1X</a:t>
            </a:r>
            <a:r>
              <a:rPr lang="ru-RU" sz="2000" dirty="0" smtClean="0"/>
              <a:t> </a:t>
            </a:r>
            <a:r>
              <a:rPr lang="ru-RU" sz="2000" dirty="0"/>
              <a:t>(IDEF1 </a:t>
            </a:r>
            <a:r>
              <a:rPr lang="ru-RU" sz="2000" dirty="0" err="1"/>
              <a:t>Extended</a:t>
            </a:r>
            <a:r>
              <a:rPr lang="ru-RU" sz="2000" dirty="0"/>
              <a:t>) – </a:t>
            </a:r>
            <a:r>
              <a:rPr lang="bg-BG" sz="2000" i="1" dirty="0" smtClean="0"/>
              <a:t>методология за изграждане на релационни структури</a:t>
            </a:r>
            <a:r>
              <a:rPr lang="bg-BG" sz="2000" dirty="0" smtClean="0"/>
              <a:t>.</a:t>
            </a:r>
            <a:r>
              <a:rPr lang="ru-RU" sz="2000" dirty="0" smtClean="0"/>
              <a:t> О</a:t>
            </a:r>
            <a:r>
              <a:rPr lang="bg-BG" sz="2000" dirty="0" err="1" smtClean="0"/>
              <a:t>тнася</a:t>
            </a:r>
            <a:r>
              <a:rPr lang="bg-BG" sz="2000" dirty="0" smtClean="0"/>
              <a:t> се до типа методология “Същност-взаимовръзка”</a:t>
            </a:r>
            <a:r>
              <a:rPr lang="ru-RU" sz="2000" dirty="0" smtClean="0"/>
              <a:t> </a:t>
            </a:r>
            <a:r>
              <a:rPr lang="ru-RU" sz="2000" dirty="0"/>
              <a:t>(ER – </a:t>
            </a:r>
            <a:r>
              <a:rPr lang="ru-RU" sz="2000" dirty="0" err="1" smtClean="0"/>
              <a:t>Entity-Relationship</a:t>
            </a:r>
            <a:r>
              <a:rPr lang="ru-RU" sz="2000" dirty="0"/>
              <a:t>) </a:t>
            </a:r>
            <a:r>
              <a:rPr lang="ru-RU" sz="2000" dirty="0" smtClean="0"/>
              <a:t>и</a:t>
            </a:r>
            <a:r>
              <a:rPr lang="bg-BG" sz="2000" dirty="0" smtClean="0"/>
              <a:t>, като правило се използва за моделиране на релационни бази данни, имащи отношения към разглежданата система; </a:t>
            </a:r>
          </a:p>
          <a:p>
            <a:endParaRPr lang="bg-BG" sz="2100" dirty="0"/>
          </a:p>
        </p:txBody>
      </p:sp>
      <p:sp>
        <p:nvSpPr>
          <p:cNvPr id="4" name="Slide Number Placeholder 3"/>
          <p:cNvSpPr>
            <a:spLocks noGrp="1"/>
          </p:cNvSpPr>
          <p:nvPr>
            <p:ph type="sldNum" sz="quarter" idx="12"/>
          </p:nvPr>
        </p:nvSpPr>
        <p:spPr/>
        <p:txBody>
          <a:bodyPr/>
          <a:lstStyle/>
          <a:p>
            <a:fld id="{BD73105C-6E7F-4156-889E-FFBBA3EDCC22}" type="slidenum">
              <a:rPr lang="bg-BG" smtClean="0"/>
              <a:t>7</a:t>
            </a:fld>
            <a:endParaRPr lang="bg-BG"/>
          </a:p>
        </p:txBody>
      </p:sp>
    </p:spTree>
    <p:extLst>
      <p:ext uri="{BB962C8B-B14F-4D97-AF65-F5344CB8AC3E}">
        <p14:creationId xmlns:p14="http://schemas.microsoft.com/office/powerpoint/2010/main" val="2884137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a:t>
            </a:r>
            <a:r>
              <a:rPr lang="bg-BG" dirty="0" err="1"/>
              <a:t>Симулационно</a:t>
            </a:r>
            <a:r>
              <a:rPr lang="bg-BG" dirty="0"/>
              <a:t> </a:t>
            </a:r>
            <a:r>
              <a:rPr lang="bg-BG" dirty="0" smtClean="0"/>
              <a:t>моделиране</a:t>
            </a:r>
            <a:endParaRPr lang="bg-BG" dirty="0"/>
          </a:p>
        </p:txBody>
      </p:sp>
      <p:sp>
        <p:nvSpPr>
          <p:cNvPr id="3" name="Content Placeholder 2"/>
          <p:cNvSpPr>
            <a:spLocks noGrp="1"/>
          </p:cNvSpPr>
          <p:nvPr>
            <p:ph idx="1"/>
          </p:nvPr>
        </p:nvSpPr>
        <p:spPr>
          <a:xfrm>
            <a:off x="251520" y="1628801"/>
            <a:ext cx="8435280" cy="4968552"/>
          </a:xfrm>
        </p:spPr>
        <p:txBody>
          <a:bodyPr>
            <a:noAutofit/>
          </a:bodyPr>
          <a:lstStyle/>
          <a:p>
            <a:r>
              <a:rPr lang="bg-BG" sz="2000" b="1" dirty="0" smtClean="0"/>
              <a:t>IDEF2</a:t>
            </a:r>
            <a:r>
              <a:rPr lang="bg-BG" sz="2000" dirty="0" smtClean="0"/>
              <a:t> – </a:t>
            </a:r>
            <a:r>
              <a:rPr lang="bg-BG" sz="2000" i="1" dirty="0" smtClean="0"/>
              <a:t>методология за динамично моделиране на развитието на системите</a:t>
            </a:r>
            <a:r>
              <a:rPr lang="bg-BG" sz="2000" dirty="0" smtClean="0"/>
              <a:t>. Поради сложността </a:t>
            </a:r>
            <a:r>
              <a:rPr lang="bg-BG" sz="2000" dirty="0" err="1" smtClean="0"/>
              <a:t>надинамичните</a:t>
            </a:r>
            <a:r>
              <a:rPr lang="bg-BG" sz="2000" dirty="0" smtClean="0"/>
              <a:t> системи този стандарт не е придобил практическо приложение;</a:t>
            </a:r>
          </a:p>
          <a:p>
            <a:endParaRPr lang="bg-BG" sz="800" dirty="0" smtClean="0"/>
          </a:p>
          <a:p>
            <a:r>
              <a:rPr lang="bg-BG" sz="1800" dirty="0" smtClean="0"/>
              <a:t> </a:t>
            </a:r>
            <a:r>
              <a:rPr lang="bg-BG" sz="2000" b="1" dirty="0" smtClean="0"/>
              <a:t>IDEF3 </a:t>
            </a:r>
            <a:r>
              <a:rPr lang="bg-BG" sz="2000" dirty="0" smtClean="0"/>
              <a:t>– </a:t>
            </a:r>
            <a:r>
              <a:rPr lang="bg-BG" sz="2000" i="1" dirty="0" smtClean="0"/>
              <a:t>методология за документиране на процесите, протичащи в системата</a:t>
            </a:r>
            <a:r>
              <a:rPr lang="bg-BG" sz="2000" dirty="0" smtClean="0"/>
              <a:t>, която се използва, например при изследване на технологическите процеси на предприятието. С помощта на IDEF3 се описват сценарии и последователности от операции за всеки процес. IDEF3 има пряка връзка с методологията на IDEF0 – всяка функция (функционален блок) може да бъде представена във вид на отделен процес чрез средствата на IDEF3</a:t>
            </a:r>
            <a:r>
              <a:rPr lang="bg-BG" sz="1800" dirty="0" smtClean="0"/>
              <a:t>;</a:t>
            </a:r>
          </a:p>
          <a:p>
            <a:endParaRPr lang="bg-BG" sz="800" dirty="0" smtClean="0"/>
          </a:p>
          <a:p>
            <a:r>
              <a:rPr lang="bg-BG" sz="2000" b="1" dirty="0" smtClean="0"/>
              <a:t>IDEF4</a:t>
            </a:r>
            <a:r>
              <a:rPr lang="bg-BG" sz="2000" dirty="0" smtClean="0"/>
              <a:t> – </a:t>
            </a:r>
            <a:r>
              <a:rPr lang="bg-BG" sz="2000" i="1" dirty="0" smtClean="0"/>
              <a:t>методология за построяване на обектно-ориентирани системи</a:t>
            </a:r>
            <a:r>
              <a:rPr lang="bg-BG" sz="2000" dirty="0" smtClean="0"/>
              <a:t>. Средствата на IDEF4 позволява нагледно да се изобрази структурата на обектите и заложените принципи на тяхното взаимодействие, също така и позволяват да се анализират и оптимизират сложни обектно-ориентирани системи;</a:t>
            </a:r>
          </a:p>
        </p:txBody>
      </p:sp>
      <p:sp>
        <p:nvSpPr>
          <p:cNvPr id="4" name="Slide Number Placeholder 3"/>
          <p:cNvSpPr>
            <a:spLocks noGrp="1"/>
          </p:cNvSpPr>
          <p:nvPr>
            <p:ph type="sldNum" sz="quarter" idx="12"/>
          </p:nvPr>
        </p:nvSpPr>
        <p:spPr/>
        <p:txBody>
          <a:bodyPr/>
          <a:lstStyle/>
          <a:p>
            <a:fld id="{BD73105C-6E7F-4156-889E-FFBBA3EDCC22}" type="slidenum">
              <a:rPr lang="bg-BG" smtClean="0"/>
              <a:t>8</a:t>
            </a:fld>
            <a:endParaRPr lang="bg-BG"/>
          </a:p>
        </p:txBody>
      </p:sp>
    </p:spTree>
    <p:extLst>
      <p:ext uri="{BB962C8B-B14F-4D97-AF65-F5344CB8AC3E}">
        <p14:creationId xmlns:p14="http://schemas.microsoft.com/office/powerpoint/2010/main" val="3943251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dirty="0"/>
              <a:t>1. </a:t>
            </a:r>
            <a:r>
              <a:rPr lang="bg-BG" dirty="0" err="1"/>
              <a:t>Симулационно</a:t>
            </a:r>
            <a:r>
              <a:rPr lang="bg-BG" dirty="0"/>
              <a:t> </a:t>
            </a:r>
            <a:r>
              <a:rPr lang="bg-BG" dirty="0" smtClean="0"/>
              <a:t>моделиране</a:t>
            </a:r>
            <a:endParaRPr lang="bg-BG" dirty="0"/>
          </a:p>
        </p:txBody>
      </p:sp>
      <p:sp>
        <p:nvSpPr>
          <p:cNvPr id="3" name="Content Placeholder 2"/>
          <p:cNvSpPr>
            <a:spLocks noGrp="1"/>
          </p:cNvSpPr>
          <p:nvPr>
            <p:ph idx="1"/>
          </p:nvPr>
        </p:nvSpPr>
        <p:spPr>
          <a:xfrm>
            <a:off x="251520" y="1775191"/>
            <a:ext cx="8435280" cy="4822161"/>
          </a:xfrm>
        </p:spPr>
        <p:txBody>
          <a:bodyPr>
            <a:noAutofit/>
          </a:bodyPr>
          <a:lstStyle/>
          <a:p>
            <a:r>
              <a:rPr lang="bg-BG" sz="1800" dirty="0" smtClean="0"/>
              <a:t>I</a:t>
            </a:r>
            <a:r>
              <a:rPr lang="bg-BG" sz="1800" b="1" dirty="0" smtClean="0"/>
              <a:t>DEF5</a:t>
            </a:r>
            <a:r>
              <a:rPr lang="bg-BG" sz="1800" dirty="0" smtClean="0"/>
              <a:t> – </a:t>
            </a:r>
            <a:r>
              <a:rPr lang="bg-BG" sz="1800" i="1" dirty="0" smtClean="0"/>
              <a:t>методология за онтологическо изследване на сложни системи</a:t>
            </a:r>
            <a:r>
              <a:rPr lang="bg-BG" sz="1800" dirty="0" smtClean="0"/>
              <a:t>. С IDEF5 онтологията на системите може да бъде описана чрез определен речник от термини и правила, на основата на които могат да бъдат формирани достоверни твърдения за състоянието на разглежданата система в определен момент от време. На основата на тези твърдения се формират изводи за по-нататъшното развитие на системата и се прави оптимизация.</a:t>
            </a:r>
          </a:p>
          <a:p>
            <a:endParaRPr lang="bg-BG" sz="800" dirty="0" smtClean="0"/>
          </a:p>
          <a:p>
            <a:r>
              <a:rPr lang="bg-BG" sz="1800" b="1" dirty="0" smtClean="0"/>
              <a:t>IDEF9</a:t>
            </a:r>
            <a:r>
              <a:rPr lang="bg-BG" sz="1800" dirty="0" smtClean="0"/>
              <a:t> - </a:t>
            </a:r>
            <a:r>
              <a:rPr lang="bg-BG" sz="1800" i="1" dirty="0" smtClean="0"/>
              <a:t>методология за установяване на технология на работа със съществуващите информация и знания</a:t>
            </a:r>
            <a:r>
              <a:rPr lang="bg-BG" sz="1800" dirty="0" smtClean="0"/>
              <a:t>. В частност IDEF9 метода (Разкриване на бизнес ограничения) е създаден, за да се изчисляват и анализират условията и ограниченията в бизнес системите.</a:t>
            </a:r>
          </a:p>
          <a:p>
            <a:endParaRPr lang="bg-BG" sz="1800" dirty="0" smtClean="0"/>
          </a:p>
          <a:p>
            <a:endParaRPr lang="bg-BG" sz="1800" dirty="0"/>
          </a:p>
          <a:p>
            <a:pPr marL="118872" indent="0" algn="ctr">
              <a:buNone/>
            </a:pPr>
            <a:r>
              <a:rPr lang="bg-BG" sz="1800" b="1" i="1" dirty="0" smtClean="0"/>
              <a:t>Моделирането на бизнес процесите се появява заедно с развитието на компютърните системи и автоматизация на процесите</a:t>
            </a:r>
            <a:r>
              <a:rPr lang="ru-RU" sz="1800" b="1" i="1" dirty="0" smtClean="0"/>
              <a:t>.</a:t>
            </a:r>
            <a:endParaRPr lang="bg-BG" sz="1800" b="1" i="1" dirty="0" smtClean="0"/>
          </a:p>
        </p:txBody>
      </p:sp>
      <p:sp>
        <p:nvSpPr>
          <p:cNvPr id="4" name="Slide Number Placeholder 3"/>
          <p:cNvSpPr>
            <a:spLocks noGrp="1"/>
          </p:cNvSpPr>
          <p:nvPr>
            <p:ph type="sldNum" sz="quarter" idx="12"/>
          </p:nvPr>
        </p:nvSpPr>
        <p:spPr/>
        <p:txBody>
          <a:bodyPr/>
          <a:lstStyle/>
          <a:p>
            <a:fld id="{BD73105C-6E7F-4156-889E-FFBBA3EDCC22}" type="slidenum">
              <a:rPr lang="bg-BG" smtClean="0"/>
              <a:t>9</a:t>
            </a:fld>
            <a:endParaRPr lang="bg-BG"/>
          </a:p>
        </p:txBody>
      </p:sp>
    </p:spTree>
    <p:extLst>
      <p:ext uri="{BB962C8B-B14F-4D97-AF65-F5344CB8AC3E}">
        <p14:creationId xmlns:p14="http://schemas.microsoft.com/office/powerpoint/2010/main" val="38199518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2820</Words>
  <Application>Microsoft Office PowerPoint</Application>
  <PresentationFormat>On-screen Show (4:3)</PresentationFormat>
  <Paragraphs>272</Paragraphs>
  <Slides>29</Slides>
  <Notes>18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Module</vt:lpstr>
      <vt:lpstr>БИЗНЕС МОДЕЛИ </vt:lpstr>
      <vt:lpstr>Бизнес модели</vt:lpstr>
      <vt:lpstr>1. Симулационно моделиране</vt:lpstr>
      <vt:lpstr>1. Симулационно моделиране</vt:lpstr>
      <vt:lpstr>PowerPoint Presentation</vt:lpstr>
      <vt:lpstr>1. Симулационно моделиране Класификацията на методите за моделиране</vt:lpstr>
      <vt:lpstr>1. Симулационно моделиране</vt:lpstr>
      <vt:lpstr>1. Симулационно моделиране</vt:lpstr>
      <vt:lpstr>1. Симулационно моделиране</vt:lpstr>
      <vt:lpstr>2. Подходи към моделирането и видове модели</vt:lpstr>
      <vt:lpstr>2.1. Видове модели според характера</vt:lpstr>
      <vt:lpstr>2.1. Видове според характера</vt:lpstr>
      <vt:lpstr>2.1. Видове модели според характера</vt:lpstr>
      <vt:lpstr>2.1. Видове модели според характера</vt:lpstr>
      <vt:lpstr>2.1. Видове модели според характера</vt:lpstr>
      <vt:lpstr>2.2. Видове модели според типа</vt:lpstr>
      <vt:lpstr>2.2. Видове модели според типа</vt:lpstr>
      <vt:lpstr>PowerPoint Presentation</vt:lpstr>
      <vt:lpstr>2.2. Видове модели според типа</vt:lpstr>
      <vt:lpstr>2.2. Видове модели според типа</vt:lpstr>
      <vt:lpstr>2.2. Видове модели според типа</vt:lpstr>
      <vt:lpstr>2.3. Видове модели според фактора „време“</vt:lpstr>
      <vt:lpstr>2.3. Видове модели според фактора „време“</vt:lpstr>
      <vt:lpstr>2.3. Видове модели според фактора „време“</vt:lpstr>
      <vt:lpstr>2.4. Видове модели според процесите</vt:lpstr>
      <vt:lpstr>2.4. Видове модели според процесите</vt:lpstr>
      <vt:lpstr>2.4. Видове модели според процесите</vt:lpstr>
      <vt:lpstr>2.4. Видове модели според процесите - сравняване на непрекъснати и дискретни модели</vt:lpstr>
      <vt:lpstr>3. Изисквания към моделите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БИЗНЕС МОДЕЛИ </dc:title>
  <dc:creator>User</dc:creator>
  <cp:lastModifiedBy>User</cp:lastModifiedBy>
  <cp:revision>38</cp:revision>
  <dcterms:created xsi:type="dcterms:W3CDTF">2013-03-18T14:55:19Z</dcterms:created>
  <dcterms:modified xsi:type="dcterms:W3CDTF">2013-03-19T09:27:06Z</dcterms:modified>
</cp:coreProperties>
</file>