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7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05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3D02EA-A8D2-4F67-A9EE-FA84770EFE2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bg-BG"/>
        </a:p>
      </dgm:t>
    </dgm:pt>
    <dgm:pt modelId="{5DA59342-1B79-4F5B-A878-D4B98D66EE2A}">
      <dgm:prSet phldrT="[Text]" custT="1"/>
      <dgm:spPr/>
      <dgm:t>
        <a:bodyPr/>
        <a:lstStyle/>
        <a:p>
          <a:r>
            <a:rPr lang="bg-BG" sz="1400" b="1" dirty="0" smtClean="0">
              <a:solidFill>
                <a:schemeClr val="tx1"/>
              </a:solidFill>
            </a:rPr>
            <a:t>Основни положения</a:t>
          </a:r>
          <a:endParaRPr lang="bg-BG" sz="1100" b="1" dirty="0">
            <a:solidFill>
              <a:schemeClr val="tx1"/>
            </a:solidFill>
          </a:endParaRPr>
        </a:p>
      </dgm:t>
    </dgm:pt>
    <dgm:pt modelId="{BB83E8CB-0177-405D-BA48-B75CC9BC9BD4}" type="parTrans" cxnId="{15487BD8-50AE-4EAD-8E96-92D6F7790AEF}">
      <dgm:prSet/>
      <dgm:spPr/>
      <dgm:t>
        <a:bodyPr/>
        <a:lstStyle/>
        <a:p>
          <a:endParaRPr lang="bg-BG"/>
        </a:p>
      </dgm:t>
    </dgm:pt>
    <dgm:pt modelId="{521AB9C5-FB4B-42C0-8325-A0E4E158023F}" type="sibTrans" cxnId="{15487BD8-50AE-4EAD-8E96-92D6F7790AEF}">
      <dgm:prSet/>
      <dgm:spPr/>
      <dgm:t>
        <a:bodyPr/>
        <a:lstStyle/>
        <a:p>
          <a:endParaRPr lang="bg-BG"/>
        </a:p>
      </dgm:t>
    </dgm:pt>
    <dgm:pt modelId="{60625B82-7AFC-4346-B12F-5A4A8FB864D9}">
      <dgm:prSet phldrT="[Text]" custT="1"/>
      <dgm:spPr/>
      <dgm:t>
        <a:bodyPr/>
        <a:lstStyle/>
        <a:p>
          <a:r>
            <a:rPr lang="bg-BG" sz="1400" b="1" dirty="0" smtClean="0">
              <a:solidFill>
                <a:schemeClr val="tx1"/>
              </a:solidFill>
            </a:rPr>
            <a:t>Методи на решения и софтуер</a:t>
          </a:r>
          <a:endParaRPr lang="bg-BG" sz="1100" b="1" dirty="0">
            <a:solidFill>
              <a:schemeClr val="tx1"/>
            </a:solidFill>
          </a:endParaRPr>
        </a:p>
      </dgm:t>
    </dgm:pt>
    <dgm:pt modelId="{134B6906-A085-42C1-8BA5-59015086D74E}" type="parTrans" cxnId="{804BF7AF-1D12-4253-8F81-F3D1015A8F89}">
      <dgm:prSet/>
      <dgm:spPr/>
      <dgm:t>
        <a:bodyPr/>
        <a:lstStyle/>
        <a:p>
          <a:endParaRPr lang="bg-BG"/>
        </a:p>
      </dgm:t>
    </dgm:pt>
    <dgm:pt modelId="{F48F354E-7BF6-4CED-97A8-477B3842B1DE}" type="sibTrans" cxnId="{804BF7AF-1D12-4253-8F81-F3D1015A8F89}">
      <dgm:prSet/>
      <dgm:spPr/>
      <dgm:t>
        <a:bodyPr/>
        <a:lstStyle/>
        <a:p>
          <a:endParaRPr lang="bg-BG"/>
        </a:p>
      </dgm:t>
    </dgm:pt>
    <dgm:pt modelId="{D85C914B-B3F3-4BB7-A024-2CEA5CDA67FA}">
      <dgm:prSet phldrT="[Text]" custT="1"/>
      <dgm:spPr/>
      <dgm:t>
        <a:bodyPr/>
        <a:lstStyle/>
        <a:p>
          <a:r>
            <a:rPr lang="bg-BG" sz="1400" b="1" dirty="0" smtClean="0">
              <a:solidFill>
                <a:schemeClr val="tx1"/>
              </a:solidFill>
            </a:rPr>
            <a:t>Качество на решението</a:t>
          </a:r>
          <a:endParaRPr lang="bg-BG" sz="1400" b="1" dirty="0">
            <a:solidFill>
              <a:schemeClr val="tx1"/>
            </a:solidFill>
          </a:endParaRPr>
        </a:p>
      </dgm:t>
    </dgm:pt>
    <dgm:pt modelId="{7BD1EC6C-7EE2-4B75-9D41-6DD7B41DC0BD}" type="parTrans" cxnId="{52FAF6BA-463D-4AB3-9C6B-EAE3B56CD398}">
      <dgm:prSet/>
      <dgm:spPr/>
      <dgm:t>
        <a:bodyPr/>
        <a:lstStyle/>
        <a:p>
          <a:endParaRPr lang="bg-BG"/>
        </a:p>
      </dgm:t>
    </dgm:pt>
    <dgm:pt modelId="{B95CC91A-F2EF-4F99-9190-EB7AAAEAB806}" type="sibTrans" cxnId="{52FAF6BA-463D-4AB3-9C6B-EAE3B56CD398}">
      <dgm:prSet/>
      <dgm:spPr/>
      <dgm:t>
        <a:bodyPr/>
        <a:lstStyle/>
        <a:p>
          <a:endParaRPr lang="bg-BG"/>
        </a:p>
      </dgm:t>
    </dgm:pt>
    <dgm:pt modelId="{C11EC74B-EFB3-4AEE-BCC9-B1A68C26F830}">
      <dgm:prSet phldrT="[Text]" custT="1"/>
      <dgm:spPr/>
      <dgm:t>
        <a:bodyPr/>
        <a:lstStyle/>
        <a:p>
          <a:r>
            <a:rPr lang="bg-BG" sz="1400" b="1" dirty="0" smtClean="0">
              <a:solidFill>
                <a:schemeClr val="tx1"/>
              </a:solidFill>
            </a:rPr>
            <a:t>Системна и обкръжаваща среда</a:t>
          </a:r>
          <a:endParaRPr lang="bg-BG" sz="1400" b="1" dirty="0">
            <a:solidFill>
              <a:schemeClr val="tx1"/>
            </a:solidFill>
          </a:endParaRPr>
        </a:p>
      </dgm:t>
    </dgm:pt>
    <dgm:pt modelId="{405DB6FC-813D-4EEC-9EFF-5823F7C0FF23}" type="parTrans" cxnId="{BC9EF61A-106E-4FB4-9671-97D16E72A7D3}">
      <dgm:prSet/>
      <dgm:spPr/>
      <dgm:t>
        <a:bodyPr/>
        <a:lstStyle/>
        <a:p>
          <a:endParaRPr lang="bg-BG"/>
        </a:p>
      </dgm:t>
    </dgm:pt>
    <dgm:pt modelId="{92606284-E0BF-4A18-B478-AA8F6F3851EF}" type="sibTrans" cxnId="{BC9EF61A-106E-4FB4-9671-97D16E72A7D3}">
      <dgm:prSet/>
      <dgm:spPr/>
      <dgm:t>
        <a:bodyPr/>
        <a:lstStyle/>
        <a:p>
          <a:endParaRPr lang="bg-BG"/>
        </a:p>
      </dgm:t>
    </dgm:pt>
    <dgm:pt modelId="{D7E46B57-4272-4609-A5D7-E6B7FDCDC36D}">
      <dgm:prSet phldrT="[Text]" custT="1"/>
      <dgm:spPr/>
      <dgm:t>
        <a:bodyPr/>
        <a:lstStyle/>
        <a:p>
          <a:r>
            <a:rPr lang="bg-BG" sz="1400" b="1" dirty="0" smtClean="0">
              <a:solidFill>
                <a:schemeClr val="tx1"/>
              </a:solidFill>
            </a:rPr>
            <a:t>Цел</a:t>
          </a:r>
          <a:endParaRPr lang="bg-BG" sz="1100" b="1" dirty="0">
            <a:solidFill>
              <a:schemeClr val="tx1"/>
            </a:solidFill>
          </a:endParaRPr>
        </a:p>
      </dgm:t>
    </dgm:pt>
    <dgm:pt modelId="{073BA344-2A24-4D12-8DF5-8C0703A02DC7}" type="parTrans" cxnId="{7E78A945-1CB8-4989-A72E-557FF2F1D917}">
      <dgm:prSet/>
      <dgm:spPr/>
      <dgm:t>
        <a:bodyPr/>
        <a:lstStyle/>
        <a:p>
          <a:endParaRPr lang="bg-BG"/>
        </a:p>
      </dgm:t>
    </dgm:pt>
    <dgm:pt modelId="{9B2D66AA-F0C0-4293-928D-8387C300755A}" type="sibTrans" cxnId="{7E78A945-1CB8-4989-A72E-557FF2F1D917}">
      <dgm:prSet/>
      <dgm:spPr/>
      <dgm:t>
        <a:bodyPr/>
        <a:lstStyle/>
        <a:p>
          <a:endParaRPr lang="bg-BG"/>
        </a:p>
      </dgm:t>
    </dgm:pt>
    <dgm:pt modelId="{AE5EEA3A-39C3-4A53-A00E-F3AAED44CEA6}">
      <dgm:prSet custT="1"/>
      <dgm:spPr/>
      <dgm:t>
        <a:bodyPr/>
        <a:lstStyle/>
        <a:p>
          <a:r>
            <a:rPr lang="bg-BG" sz="1400" b="1" dirty="0" smtClean="0">
              <a:solidFill>
                <a:schemeClr val="tx1"/>
              </a:solidFill>
            </a:rPr>
            <a:t>Данни</a:t>
          </a:r>
          <a:endParaRPr lang="bg-BG" sz="1100" b="1" dirty="0">
            <a:solidFill>
              <a:schemeClr val="tx1"/>
            </a:solidFill>
          </a:endParaRPr>
        </a:p>
      </dgm:t>
    </dgm:pt>
    <dgm:pt modelId="{19364258-6294-44CF-AF72-290C89318BF9}" type="parTrans" cxnId="{8EB699BC-03A8-40DE-BD7D-0E50A84E9BA6}">
      <dgm:prSet/>
      <dgm:spPr/>
      <dgm:t>
        <a:bodyPr/>
        <a:lstStyle/>
        <a:p>
          <a:endParaRPr lang="bg-BG"/>
        </a:p>
      </dgm:t>
    </dgm:pt>
    <dgm:pt modelId="{A2857230-72DC-4714-8878-D36945778C51}" type="sibTrans" cxnId="{8EB699BC-03A8-40DE-BD7D-0E50A84E9BA6}">
      <dgm:prSet/>
      <dgm:spPr/>
      <dgm:t>
        <a:bodyPr/>
        <a:lstStyle/>
        <a:p>
          <a:endParaRPr lang="bg-BG"/>
        </a:p>
      </dgm:t>
    </dgm:pt>
    <dgm:pt modelId="{F50568AE-5E46-4C7B-9AA7-5CF2133E28A7}">
      <dgm:prSet custT="1"/>
      <dgm:spPr/>
      <dgm:t>
        <a:bodyPr/>
        <a:lstStyle/>
        <a:p>
          <a:r>
            <a:rPr lang="bg-BG" sz="1400" b="1" dirty="0" err="1" smtClean="0">
              <a:solidFill>
                <a:schemeClr val="tx1"/>
              </a:solidFill>
            </a:rPr>
            <a:t>Предпос-тавки</a:t>
          </a:r>
          <a:endParaRPr lang="bg-BG" sz="1100" b="1" dirty="0">
            <a:solidFill>
              <a:schemeClr val="tx1"/>
            </a:solidFill>
          </a:endParaRPr>
        </a:p>
      </dgm:t>
    </dgm:pt>
    <dgm:pt modelId="{AFD7D065-77A0-4FF6-A994-6D6C7590D5C9}" type="parTrans" cxnId="{971361E3-19AC-4937-A230-5E85E600C596}">
      <dgm:prSet/>
      <dgm:spPr/>
      <dgm:t>
        <a:bodyPr/>
        <a:lstStyle/>
        <a:p>
          <a:endParaRPr lang="bg-BG"/>
        </a:p>
      </dgm:t>
    </dgm:pt>
    <dgm:pt modelId="{EF1F178E-860A-4780-BFDE-C3591A478F1D}" type="sibTrans" cxnId="{971361E3-19AC-4937-A230-5E85E600C596}">
      <dgm:prSet/>
      <dgm:spPr/>
      <dgm:t>
        <a:bodyPr/>
        <a:lstStyle/>
        <a:p>
          <a:endParaRPr lang="bg-BG"/>
        </a:p>
      </dgm:t>
    </dgm:pt>
    <dgm:pt modelId="{367364A7-8740-4CB4-8EDB-C579B927B0CA}" type="pres">
      <dgm:prSet presAssocID="{663D02EA-A8D2-4F67-A9EE-FA84770EFE2A}" presName="cycle" presStyleCnt="0">
        <dgm:presLayoutVars>
          <dgm:dir/>
          <dgm:resizeHandles val="exact"/>
        </dgm:presLayoutVars>
      </dgm:prSet>
      <dgm:spPr/>
    </dgm:pt>
    <dgm:pt modelId="{08F46826-8372-4F8D-B6E6-9CA3404CBE60}" type="pres">
      <dgm:prSet presAssocID="{5DA59342-1B79-4F5B-A878-D4B98D66EE2A}" presName="node" presStyleLbl="node1" presStyleIdx="0" presStyleCnt="7">
        <dgm:presLayoutVars>
          <dgm:bulletEnabled val="1"/>
        </dgm:presLayoutVars>
      </dgm:prSet>
      <dgm:spPr/>
    </dgm:pt>
    <dgm:pt modelId="{D32A78F6-558D-415D-A2E2-54403B046599}" type="pres">
      <dgm:prSet presAssocID="{5DA59342-1B79-4F5B-A878-D4B98D66EE2A}" presName="spNode" presStyleCnt="0"/>
      <dgm:spPr/>
    </dgm:pt>
    <dgm:pt modelId="{2945CD23-0DB4-4C0F-889F-8DFCCF3731F8}" type="pres">
      <dgm:prSet presAssocID="{521AB9C5-FB4B-42C0-8325-A0E4E158023F}" presName="sibTrans" presStyleLbl="sibTrans1D1" presStyleIdx="0" presStyleCnt="7"/>
      <dgm:spPr/>
    </dgm:pt>
    <dgm:pt modelId="{8C06BD8D-6C3F-4379-B2F1-9EBC11C7F67A}" type="pres">
      <dgm:prSet presAssocID="{F50568AE-5E46-4C7B-9AA7-5CF2133E28A7}" presName="node" presStyleLbl="node1" presStyleIdx="1" presStyleCnt="7">
        <dgm:presLayoutVars>
          <dgm:bulletEnabled val="1"/>
        </dgm:presLayoutVars>
      </dgm:prSet>
      <dgm:spPr/>
    </dgm:pt>
    <dgm:pt modelId="{18217D06-7726-4FA7-8220-57C7F22EEB9E}" type="pres">
      <dgm:prSet presAssocID="{F50568AE-5E46-4C7B-9AA7-5CF2133E28A7}" presName="spNode" presStyleCnt="0"/>
      <dgm:spPr/>
    </dgm:pt>
    <dgm:pt modelId="{3AEFC0D4-20E0-44B9-B71F-4F302E15C981}" type="pres">
      <dgm:prSet presAssocID="{EF1F178E-860A-4780-BFDE-C3591A478F1D}" presName="sibTrans" presStyleLbl="sibTrans1D1" presStyleIdx="1" presStyleCnt="7"/>
      <dgm:spPr/>
    </dgm:pt>
    <dgm:pt modelId="{544CE109-D762-4612-9828-6F0B732CDB6E}" type="pres">
      <dgm:prSet presAssocID="{AE5EEA3A-39C3-4A53-A00E-F3AAED44CEA6}" presName="node" presStyleLbl="node1" presStyleIdx="2" presStyleCnt="7">
        <dgm:presLayoutVars>
          <dgm:bulletEnabled val="1"/>
        </dgm:presLayoutVars>
      </dgm:prSet>
      <dgm:spPr/>
    </dgm:pt>
    <dgm:pt modelId="{30C4C8B4-8961-4538-9DE2-827F9DE6241E}" type="pres">
      <dgm:prSet presAssocID="{AE5EEA3A-39C3-4A53-A00E-F3AAED44CEA6}" presName="spNode" presStyleCnt="0"/>
      <dgm:spPr/>
    </dgm:pt>
    <dgm:pt modelId="{AAF6EB7A-689E-4853-A3B3-FCCF3C348C35}" type="pres">
      <dgm:prSet presAssocID="{A2857230-72DC-4714-8878-D36945778C51}" presName="sibTrans" presStyleLbl="sibTrans1D1" presStyleIdx="2" presStyleCnt="7"/>
      <dgm:spPr/>
    </dgm:pt>
    <dgm:pt modelId="{715B2EE8-509C-40F8-9849-FCB6E7483909}" type="pres">
      <dgm:prSet presAssocID="{60625B82-7AFC-4346-B12F-5A4A8FB864D9}" presName="node" presStyleLbl="node1" presStyleIdx="3" presStyleCnt="7">
        <dgm:presLayoutVars>
          <dgm:bulletEnabled val="1"/>
        </dgm:presLayoutVars>
      </dgm:prSet>
      <dgm:spPr/>
    </dgm:pt>
    <dgm:pt modelId="{5F653E3C-1B45-4B82-A4BC-B14721C3A750}" type="pres">
      <dgm:prSet presAssocID="{60625B82-7AFC-4346-B12F-5A4A8FB864D9}" presName="spNode" presStyleCnt="0"/>
      <dgm:spPr/>
    </dgm:pt>
    <dgm:pt modelId="{8A7375DF-EAAD-495D-AF10-6607C755A7DC}" type="pres">
      <dgm:prSet presAssocID="{F48F354E-7BF6-4CED-97A8-477B3842B1DE}" presName="sibTrans" presStyleLbl="sibTrans1D1" presStyleIdx="3" presStyleCnt="7"/>
      <dgm:spPr/>
    </dgm:pt>
    <dgm:pt modelId="{B7319D8A-5888-4FBB-9940-1DDB227FCA8E}" type="pres">
      <dgm:prSet presAssocID="{D85C914B-B3F3-4BB7-A024-2CEA5CDA67FA}" presName="node" presStyleLbl="node1" presStyleIdx="4" presStyleCnt="7">
        <dgm:presLayoutVars>
          <dgm:bulletEnabled val="1"/>
        </dgm:presLayoutVars>
      </dgm:prSet>
      <dgm:spPr/>
    </dgm:pt>
    <dgm:pt modelId="{5CC01C9A-39D4-48E5-B194-878E36B6D160}" type="pres">
      <dgm:prSet presAssocID="{D85C914B-B3F3-4BB7-A024-2CEA5CDA67FA}" presName="spNode" presStyleCnt="0"/>
      <dgm:spPr/>
    </dgm:pt>
    <dgm:pt modelId="{CFEF78B9-9B95-4CFA-B7EB-AC0E0C53D7BD}" type="pres">
      <dgm:prSet presAssocID="{B95CC91A-F2EF-4F99-9190-EB7AAAEAB806}" presName="sibTrans" presStyleLbl="sibTrans1D1" presStyleIdx="4" presStyleCnt="7"/>
      <dgm:spPr/>
    </dgm:pt>
    <dgm:pt modelId="{BF304F63-B786-490C-B443-9351EC9E28B8}" type="pres">
      <dgm:prSet presAssocID="{C11EC74B-EFB3-4AEE-BCC9-B1A68C26F830}" presName="node" presStyleLbl="node1" presStyleIdx="5" presStyleCnt="7">
        <dgm:presLayoutVars>
          <dgm:bulletEnabled val="1"/>
        </dgm:presLayoutVars>
      </dgm:prSet>
      <dgm:spPr/>
    </dgm:pt>
    <dgm:pt modelId="{860E3EA9-D785-4FF2-81E7-6CC07683BEC1}" type="pres">
      <dgm:prSet presAssocID="{C11EC74B-EFB3-4AEE-BCC9-B1A68C26F830}" presName="spNode" presStyleCnt="0"/>
      <dgm:spPr/>
    </dgm:pt>
    <dgm:pt modelId="{D92C24A5-947D-4191-80FB-D243BF232DA0}" type="pres">
      <dgm:prSet presAssocID="{92606284-E0BF-4A18-B478-AA8F6F3851EF}" presName="sibTrans" presStyleLbl="sibTrans1D1" presStyleIdx="5" presStyleCnt="7"/>
      <dgm:spPr/>
    </dgm:pt>
    <dgm:pt modelId="{9D594FFC-A441-432C-86A3-62D325C8777D}" type="pres">
      <dgm:prSet presAssocID="{D7E46B57-4272-4609-A5D7-E6B7FDCDC36D}" presName="node" presStyleLbl="node1" presStyleIdx="6" presStyleCnt="7">
        <dgm:presLayoutVars>
          <dgm:bulletEnabled val="1"/>
        </dgm:presLayoutVars>
      </dgm:prSet>
      <dgm:spPr/>
      <dgm:t>
        <a:bodyPr/>
        <a:lstStyle/>
        <a:p>
          <a:endParaRPr lang="bg-BG"/>
        </a:p>
      </dgm:t>
    </dgm:pt>
    <dgm:pt modelId="{B65FD1D9-17E1-451D-859F-CD375D8F6457}" type="pres">
      <dgm:prSet presAssocID="{D7E46B57-4272-4609-A5D7-E6B7FDCDC36D}" presName="spNode" presStyleCnt="0"/>
      <dgm:spPr/>
    </dgm:pt>
    <dgm:pt modelId="{8F6D5C19-51FA-495F-868C-5D3B511804C4}" type="pres">
      <dgm:prSet presAssocID="{9B2D66AA-F0C0-4293-928D-8387C300755A}" presName="sibTrans" presStyleLbl="sibTrans1D1" presStyleIdx="6" presStyleCnt="7"/>
      <dgm:spPr/>
    </dgm:pt>
  </dgm:ptLst>
  <dgm:cxnLst>
    <dgm:cxn modelId="{01DF859D-3873-46FD-A386-2471B596619D}" type="presOf" srcId="{F48F354E-7BF6-4CED-97A8-477B3842B1DE}" destId="{8A7375DF-EAAD-495D-AF10-6607C755A7DC}" srcOrd="0" destOrd="0" presId="urn:microsoft.com/office/officeart/2005/8/layout/cycle5"/>
    <dgm:cxn modelId="{8EB699BC-03A8-40DE-BD7D-0E50A84E9BA6}" srcId="{663D02EA-A8D2-4F67-A9EE-FA84770EFE2A}" destId="{AE5EEA3A-39C3-4A53-A00E-F3AAED44CEA6}" srcOrd="2" destOrd="0" parTransId="{19364258-6294-44CF-AF72-290C89318BF9}" sibTransId="{A2857230-72DC-4714-8878-D36945778C51}"/>
    <dgm:cxn modelId="{971361E3-19AC-4937-A230-5E85E600C596}" srcId="{663D02EA-A8D2-4F67-A9EE-FA84770EFE2A}" destId="{F50568AE-5E46-4C7B-9AA7-5CF2133E28A7}" srcOrd="1" destOrd="0" parTransId="{AFD7D065-77A0-4FF6-A994-6D6C7590D5C9}" sibTransId="{EF1F178E-860A-4780-BFDE-C3591A478F1D}"/>
    <dgm:cxn modelId="{52FAF6BA-463D-4AB3-9C6B-EAE3B56CD398}" srcId="{663D02EA-A8D2-4F67-A9EE-FA84770EFE2A}" destId="{D85C914B-B3F3-4BB7-A024-2CEA5CDA67FA}" srcOrd="4" destOrd="0" parTransId="{7BD1EC6C-7EE2-4B75-9D41-6DD7B41DC0BD}" sibTransId="{B95CC91A-F2EF-4F99-9190-EB7AAAEAB806}"/>
    <dgm:cxn modelId="{A4A0C8A6-3980-422C-8B59-E43E22C06814}" type="presOf" srcId="{92606284-E0BF-4A18-B478-AA8F6F3851EF}" destId="{D92C24A5-947D-4191-80FB-D243BF232DA0}" srcOrd="0" destOrd="0" presId="urn:microsoft.com/office/officeart/2005/8/layout/cycle5"/>
    <dgm:cxn modelId="{3B470BF0-7190-414C-9E90-016C504088B9}" type="presOf" srcId="{AE5EEA3A-39C3-4A53-A00E-F3AAED44CEA6}" destId="{544CE109-D762-4612-9828-6F0B732CDB6E}" srcOrd="0" destOrd="0" presId="urn:microsoft.com/office/officeart/2005/8/layout/cycle5"/>
    <dgm:cxn modelId="{C553C5F9-E3AA-4E62-88D1-9716B8354552}" type="presOf" srcId="{B95CC91A-F2EF-4F99-9190-EB7AAAEAB806}" destId="{CFEF78B9-9B95-4CFA-B7EB-AC0E0C53D7BD}" srcOrd="0" destOrd="0" presId="urn:microsoft.com/office/officeart/2005/8/layout/cycle5"/>
    <dgm:cxn modelId="{094D4EF4-6A25-4D13-9EAD-82E329390852}" type="presOf" srcId="{C11EC74B-EFB3-4AEE-BCC9-B1A68C26F830}" destId="{BF304F63-B786-490C-B443-9351EC9E28B8}" srcOrd="0" destOrd="0" presId="urn:microsoft.com/office/officeart/2005/8/layout/cycle5"/>
    <dgm:cxn modelId="{A1C4FBF9-575F-472E-AEAC-7E37FCE8B040}" type="presOf" srcId="{5DA59342-1B79-4F5B-A878-D4B98D66EE2A}" destId="{08F46826-8372-4F8D-B6E6-9CA3404CBE60}" srcOrd="0" destOrd="0" presId="urn:microsoft.com/office/officeart/2005/8/layout/cycle5"/>
    <dgm:cxn modelId="{7E78A945-1CB8-4989-A72E-557FF2F1D917}" srcId="{663D02EA-A8D2-4F67-A9EE-FA84770EFE2A}" destId="{D7E46B57-4272-4609-A5D7-E6B7FDCDC36D}" srcOrd="6" destOrd="0" parTransId="{073BA344-2A24-4D12-8DF5-8C0703A02DC7}" sibTransId="{9B2D66AA-F0C0-4293-928D-8387C300755A}"/>
    <dgm:cxn modelId="{FE8E5B7D-1CF9-4117-8956-773DE0CA6DDB}" type="presOf" srcId="{A2857230-72DC-4714-8878-D36945778C51}" destId="{AAF6EB7A-689E-4853-A3B3-FCCF3C348C35}" srcOrd="0" destOrd="0" presId="urn:microsoft.com/office/officeart/2005/8/layout/cycle5"/>
    <dgm:cxn modelId="{554246C3-03D3-4151-9D0E-3D3A6B216EA6}" type="presOf" srcId="{D7E46B57-4272-4609-A5D7-E6B7FDCDC36D}" destId="{9D594FFC-A441-432C-86A3-62D325C8777D}" srcOrd="0" destOrd="0" presId="urn:microsoft.com/office/officeart/2005/8/layout/cycle5"/>
    <dgm:cxn modelId="{A207E093-1734-4F3C-83DD-C5A480C8D3EF}" type="presOf" srcId="{EF1F178E-860A-4780-BFDE-C3591A478F1D}" destId="{3AEFC0D4-20E0-44B9-B71F-4F302E15C981}" srcOrd="0" destOrd="0" presId="urn:microsoft.com/office/officeart/2005/8/layout/cycle5"/>
    <dgm:cxn modelId="{82BA22CF-8DE8-404E-BFA3-431343071BF0}" type="presOf" srcId="{F50568AE-5E46-4C7B-9AA7-5CF2133E28A7}" destId="{8C06BD8D-6C3F-4379-B2F1-9EBC11C7F67A}" srcOrd="0" destOrd="0" presId="urn:microsoft.com/office/officeart/2005/8/layout/cycle5"/>
    <dgm:cxn modelId="{BC9EF61A-106E-4FB4-9671-97D16E72A7D3}" srcId="{663D02EA-A8D2-4F67-A9EE-FA84770EFE2A}" destId="{C11EC74B-EFB3-4AEE-BCC9-B1A68C26F830}" srcOrd="5" destOrd="0" parTransId="{405DB6FC-813D-4EEC-9EFF-5823F7C0FF23}" sibTransId="{92606284-E0BF-4A18-B478-AA8F6F3851EF}"/>
    <dgm:cxn modelId="{5F2E684D-23BD-4EF5-ACD0-EA18A5233BED}" type="presOf" srcId="{663D02EA-A8D2-4F67-A9EE-FA84770EFE2A}" destId="{367364A7-8740-4CB4-8EDB-C579B927B0CA}" srcOrd="0" destOrd="0" presId="urn:microsoft.com/office/officeart/2005/8/layout/cycle5"/>
    <dgm:cxn modelId="{5A6946A4-5320-4939-9199-22636E8E418B}" type="presOf" srcId="{521AB9C5-FB4B-42C0-8325-A0E4E158023F}" destId="{2945CD23-0DB4-4C0F-889F-8DFCCF3731F8}" srcOrd="0" destOrd="0" presId="urn:microsoft.com/office/officeart/2005/8/layout/cycle5"/>
    <dgm:cxn modelId="{15487BD8-50AE-4EAD-8E96-92D6F7790AEF}" srcId="{663D02EA-A8D2-4F67-A9EE-FA84770EFE2A}" destId="{5DA59342-1B79-4F5B-A878-D4B98D66EE2A}" srcOrd="0" destOrd="0" parTransId="{BB83E8CB-0177-405D-BA48-B75CC9BC9BD4}" sibTransId="{521AB9C5-FB4B-42C0-8325-A0E4E158023F}"/>
    <dgm:cxn modelId="{5815AB1C-8D95-4456-8ACF-44EC7E52273F}" type="presOf" srcId="{D85C914B-B3F3-4BB7-A024-2CEA5CDA67FA}" destId="{B7319D8A-5888-4FBB-9940-1DDB227FCA8E}" srcOrd="0" destOrd="0" presId="urn:microsoft.com/office/officeart/2005/8/layout/cycle5"/>
    <dgm:cxn modelId="{804BF7AF-1D12-4253-8F81-F3D1015A8F89}" srcId="{663D02EA-A8D2-4F67-A9EE-FA84770EFE2A}" destId="{60625B82-7AFC-4346-B12F-5A4A8FB864D9}" srcOrd="3" destOrd="0" parTransId="{134B6906-A085-42C1-8BA5-59015086D74E}" sibTransId="{F48F354E-7BF6-4CED-97A8-477B3842B1DE}"/>
    <dgm:cxn modelId="{9478BA5C-AC31-4204-B5C6-4345652F2274}" type="presOf" srcId="{60625B82-7AFC-4346-B12F-5A4A8FB864D9}" destId="{715B2EE8-509C-40F8-9849-FCB6E7483909}" srcOrd="0" destOrd="0" presId="urn:microsoft.com/office/officeart/2005/8/layout/cycle5"/>
    <dgm:cxn modelId="{E8510356-BEFD-44FF-A7D2-A57BD54AD83B}" type="presOf" srcId="{9B2D66AA-F0C0-4293-928D-8387C300755A}" destId="{8F6D5C19-51FA-495F-868C-5D3B511804C4}" srcOrd="0" destOrd="0" presId="urn:microsoft.com/office/officeart/2005/8/layout/cycle5"/>
    <dgm:cxn modelId="{B04964C2-D258-47B7-94DD-6F6BED04562E}" type="presParOf" srcId="{367364A7-8740-4CB4-8EDB-C579B927B0CA}" destId="{08F46826-8372-4F8D-B6E6-9CA3404CBE60}" srcOrd="0" destOrd="0" presId="urn:microsoft.com/office/officeart/2005/8/layout/cycle5"/>
    <dgm:cxn modelId="{F7ED4DC6-5ACD-44E2-AB6A-22561B680586}" type="presParOf" srcId="{367364A7-8740-4CB4-8EDB-C579B927B0CA}" destId="{D32A78F6-558D-415D-A2E2-54403B046599}" srcOrd="1" destOrd="0" presId="urn:microsoft.com/office/officeart/2005/8/layout/cycle5"/>
    <dgm:cxn modelId="{61EED437-3039-4947-B19C-499D830C48E7}" type="presParOf" srcId="{367364A7-8740-4CB4-8EDB-C579B927B0CA}" destId="{2945CD23-0DB4-4C0F-889F-8DFCCF3731F8}" srcOrd="2" destOrd="0" presId="urn:microsoft.com/office/officeart/2005/8/layout/cycle5"/>
    <dgm:cxn modelId="{FFD1DCB3-50CE-4A3F-AF46-590DCCE6E1E3}" type="presParOf" srcId="{367364A7-8740-4CB4-8EDB-C579B927B0CA}" destId="{8C06BD8D-6C3F-4379-B2F1-9EBC11C7F67A}" srcOrd="3" destOrd="0" presId="urn:microsoft.com/office/officeart/2005/8/layout/cycle5"/>
    <dgm:cxn modelId="{CAA908B4-E434-42FD-8FC3-B7142CF5ED11}" type="presParOf" srcId="{367364A7-8740-4CB4-8EDB-C579B927B0CA}" destId="{18217D06-7726-4FA7-8220-57C7F22EEB9E}" srcOrd="4" destOrd="0" presId="urn:microsoft.com/office/officeart/2005/8/layout/cycle5"/>
    <dgm:cxn modelId="{C2592C59-A4E4-463C-84FD-46E86CA134A8}" type="presParOf" srcId="{367364A7-8740-4CB4-8EDB-C579B927B0CA}" destId="{3AEFC0D4-20E0-44B9-B71F-4F302E15C981}" srcOrd="5" destOrd="0" presId="urn:microsoft.com/office/officeart/2005/8/layout/cycle5"/>
    <dgm:cxn modelId="{C9320CDC-9255-4E56-A7A5-1D50E720FCF0}" type="presParOf" srcId="{367364A7-8740-4CB4-8EDB-C579B927B0CA}" destId="{544CE109-D762-4612-9828-6F0B732CDB6E}" srcOrd="6" destOrd="0" presId="urn:microsoft.com/office/officeart/2005/8/layout/cycle5"/>
    <dgm:cxn modelId="{6804705A-2966-42A9-9106-76A78BB110AB}" type="presParOf" srcId="{367364A7-8740-4CB4-8EDB-C579B927B0CA}" destId="{30C4C8B4-8961-4538-9DE2-827F9DE6241E}" srcOrd="7" destOrd="0" presId="urn:microsoft.com/office/officeart/2005/8/layout/cycle5"/>
    <dgm:cxn modelId="{3BAB3DF8-D339-471A-9227-5C55AD74D091}" type="presParOf" srcId="{367364A7-8740-4CB4-8EDB-C579B927B0CA}" destId="{AAF6EB7A-689E-4853-A3B3-FCCF3C348C35}" srcOrd="8" destOrd="0" presId="urn:microsoft.com/office/officeart/2005/8/layout/cycle5"/>
    <dgm:cxn modelId="{2851A711-0E46-45FF-BAE6-34EA23B59AEB}" type="presParOf" srcId="{367364A7-8740-4CB4-8EDB-C579B927B0CA}" destId="{715B2EE8-509C-40F8-9849-FCB6E7483909}" srcOrd="9" destOrd="0" presId="urn:microsoft.com/office/officeart/2005/8/layout/cycle5"/>
    <dgm:cxn modelId="{4C773BED-48E1-48C1-99A2-EEED7CA1841E}" type="presParOf" srcId="{367364A7-8740-4CB4-8EDB-C579B927B0CA}" destId="{5F653E3C-1B45-4B82-A4BC-B14721C3A750}" srcOrd="10" destOrd="0" presId="urn:microsoft.com/office/officeart/2005/8/layout/cycle5"/>
    <dgm:cxn modelId="{11B86FE9-2EF0-4D20-B9F4-DD13DFC3468C}" type="presParOf" srcId="{367364A7-8740-4CB4-8EDB-C579B927B0CA}" destId="{8A7375DF-EAAD-495D-AF10-6607C755A7DC}" srcOrd="11" destOrd="0" presId="urn:microsoft.com/office/officeart/2005/8/layout/cycle5"/>
    <dgm:cxn modelId="{9DE3F0CA-7976-4845-8C26-BBEE89AD3B24}" type="presParOf" srcId="{367364A7-8740-4CB4-8EDB-C579B927B0CA}" destId="{B7319D8A-5888-4FBB-9940-1DDB227FCA8E}" srcOrd="12" destOrd="0" presId="urn:microsoft.com/office/officeart/2005/8/layout/cycle5"/>
    <dgm:cxn modelId="{ED121677-E5AD-4482-92D9-A1AF7C211F73}" type="presParOf" srcId="{367364A7-8740-4CB4-8EDB-C579B927B0CA}" destId="{5CC01C9A-39D4-48E5-B194-878E36B6D160}" srcOrd="13" destOrd="0" presId="urn:microsoft.com/office/officeart/2005/8/layout/cycle5"/>
    <dgm:cxn modelId="{8438E328-A12C-48D0-92E1-2B7DFB8F185A}" type="presParOf" srcId="{367364A7-8740-4CB4-8EDB-C579B927B0CA}" destId="{CFEF78B9-9B95-4CFA-B7EB-AC0E0C53D7BD}" srcOrd="14" destOrd="0" presId="urn:microsoft.com/office/officeart/2005/8/layout/cycle5"/>
    <dgm:cxn modelId="{89A8978A-1EAF-49C6-B8A5-5E185738E57E}" type="presParOf" srcId="{367364A7-8740-4CB4-8EDB-C579B927B0CA}" destId="{BF304F63-B786-490C-B443-9351EC9E28B8}" srcOrd="15" destOrd="0" presId="urn:microsoft.com/office/officeart/2005/8/layout/cycle5"/>
    <dgm:cxn modelId="{2D859CD4-366F-434B-BB48-FB7BFFF05CAE}" type="presParOf" srcId="{367364A7-8740-4CB4-8EDB-C579B927B0CA}" destId="{860E3EA9-D785-4FF2-81E7-6CC07683BEC1}" srcOrd="16" destOrd="0" presId="urn:microsoft.com/office/officeart/2005/8/layout/cycle5"/>
    <dgm:cxn modelId="{5E835404-4F06-4982-B1BA-EB805CCB363A}" type="presParOf" srcId="{367364A7-8740-4CB4-8EDB-C579B927B0CA}" destId="{D92C24A5-947D-4191-80FB-D243BF232DA0}" srcOrd="17" destOrd="0" presId="urn:microsoft.com/office/officeart/2005/8/layout/cycle5"/>
    <dgm:cxn modelId="{7170F714-3DF7-4023-8233-8EBF1BD1D2F8}" type="presParOf" srcId="{367364A7-8740-4CB4-8EDB-C579B927B0CA}" destId="{9D594FFC-A441-432C-86A3-62D325C8777D}" srcOrd="18" destOrd="0" presId="urn:microsoft.com/office/officeart/2005/8/layout/cycle5"/>
    <dgm:cxn modelId="{6E98F46F-61DA-4233-8F85-B5226CAE30F7}" type="presParOf" srcId="{367364A7-8740-4CB4-8EDB-C579B927B0CA}" destId="{B65FD1D9-17E1-451D-859F-CD375D8F6457}" srcOrd="19" destOrd="0" presId="urn:microsoft.com/office/officeart/2005/8/layout/cycle5"/>
    <dgm:cxn modelId="{54847FA9-9922-4184-86C0-7A865082AB21}" type="presParOf" srcId="{367364A7-8740-4CB4-8EDB-C579B927B0CA}" destId="{8F6D5C19-51FA-495F-868C-5D3B511804C4}" srcOrd="20" destOrd="0" presId="urn:microsoft.com/office/officeart/2005/8/layout/cycle5"/>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3D02EA-A8D2-4F67-A9EE-FA84770EFE2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bg-BG"/>
        </a:p>
      </dgm:t>
    </dgm:pt>
    <dgm:pt modelId="{5DA59342-1B79-4F5B-A878-D4B98D66EE2A}">
      <dgm:prSet phldrT="[Text]" custT="1"/>
      <dgm:spPr/>
      <dgm:t>
        <a:bodyPr/>
        <a:lstStyle/>
        <a:p>
          <a:r>
            <a:rPr lang="bg-BG" sz="1400" b="1" dirty="0" smtClean="0">
              <a:solidFill>
                <a:schemeClr val="tx1"/>
              </a:solidFill>
            </a:rPr>
            <a:t>Основни положения</a:t>
          </a:r>
          <a:endParaRPr lang="bg-BG" sz="1100" b="1" dirty="0">
            <a:solidFill>
              <a:schemeClr val="tx1"/>
            </a:solidFill>
          </a:endParaRPr>
        </a:p>
      </dgm:t>
    </dgm:pt>
    <dgm:pt modelId="{BB83E8CB-0177-405D-BA48-B75CC9BC9BD4}" type="parTrans" cxnId="{15487BD8-50AE-4EAD-8E96-92D6F7790AEF}">
      <dgm:prSet/>
      <dgm:spPr/>
      <dgm:t>
        <a:bodyPr/>
        <a:lstStyle/>
        <a:p>
          <a:endParaRPr lang="bg-BG"/>
        </a:p>
      </dgm:t>
    </dgm:pt>
    <dgm:pt modelId="{521AB9C5-FB4B-42C0-8325-A0E4E158023F}" type="sibTrans" cxnId="{15487BD8-50AE-4EAD-8E96-92D6F7790AEF}">
      <dgm:prSet/>
      <dgm:spPr/>
      <dgm:t>
        <a:bodyPr/>
        <a:lstStyle/>
        <a:p>
          <a:endParaRPr lang="bg-BG"/>
        </a:p>
      </dgm:t>
    </dgm:pt>
    <dgm:pt modelId="{60625B82-7AFC-4346-B12F-5A4A8FB864D9}">
      <dgm:prSet phldrT="[Text]" custT="1"/>
      <dgm:spPr/>
      <dgm:t>
        <a:bodyPr/>
        <a:lstStyle/>
        <a:p>
          <a:r>
            <a:rPr lang="bg-BG" sz="1400" b="1" dirty="0" smtClean="0">
              <a:solidFill>
                <a:schemeClr val="tx1"/>
              </a:solidFill>
            </a:rPr>
            <a:t>Методи на решения и софтуер</a:t>
          </a:r>
          <a:endParaRPr lang="bg-BG" sz="1100" b="1" dirty="0">
            <a:solidFill>
              <a:schemeClr val="tx1"/>
            </a:solidFill>
          </a:endParaRPr>
        </a:p>
      </dgm:t>
    </dgm:pt>
    <dgm:pt modelId="{134B6906-A085-42C1-8BA5-59015086D74E}" type="parTrans" cxnId="{804BF7AF-1D12-4253-8F81-F3D1015A8F89}">
      <dgm:prSet/>
      <dgm:spPr/>
      <dgm:t>
        <a:bodyPr/>
        <a:lstStyle/>
        <a:p>
          <a:endParaRPr lang="bg-BG"/>
        </a:p>
      </dgm:t>
    </dgm:pt>
    <dgm:pt modelId="{F48F354E-7BF6-4CED-97A8-477B3842B1DE}" type="sibTrans" cxnId="{804BF7AF-1D12-4253-8F81-F3D1015A8F89}">
      <dgm:prSet/>
      <dgm:spPr/>
      <dgm:t>
        <a:bodyPr/>
        <a:lstStyle/>
        <a:p>
          <a:endParaRPr lang="bg-BG"/>
        </a:p>
      </dgm:t>
    </dgm:pt>
    <dgm:pt modelId="{D85C914B-B3F3-4BB7-A024-2CEA5CDA67FA}">
      <dgm:prSet phldrT="[Text]" custT="1"/>
      <dgm:spPr/>
      <dgm:t>
        <a:bodyPr/>
        <a:lstStyle/>
        <a:p>
          <a:r>
            <a:rPr lang="bg-BG" sz="1400" b="1" dirty="0" smtClean="0">
              <a:solidFill>
                <a:schemeClr val="tx1"/>
              </a:solidFill>
            </a:rPr>
            <a:t>Качество на решението</a:t>
          </a:r>
          <a:endParaRPr lang="bg-BG" sz="1400" b="1" dirty="0">
            <a:solidFill>
              <a:schemeClr val="tx1"/>
            </a:solidFill>
          </a:endParaRPr>
        </a:p>
      </dgm:t>
    </dgm:pt>
    <dgm:pt modelId="{7BD1EC6C-7EE2-4B75-9D41-6DD7B41DC0BD}" type="parTrans" cxnId="{52FAF6BA-463D-4AB3-9C6B-EAE3B56CD398}">
      <dgm:prSet/>
      <dgm:spPr/>
      <dgm:t>
        <a:bodyPr/>
        <a:lstStyle/>
        <a:p>
          <a:endParaRPr lang="bg-BG"/>
        </a:p>
      </dgm:t>
    </dgm:pt>
    <dgm:pt modelId="{B95CC91A-F2EF-4F99-9190-EB7AAAEAB806}" type="sibTrans" cxnId="{52FAF6BA-463D-4AB3-9C6B-EAE3B56CD398}">
      <dgm:prSet/>
      <dgm:spPr/>
      <dgm:t>
        <a:bodyPr/>
        <a:lstStyle/>
        <a:p>
          <a:endParaRPr lang="bg-BG"/>
        </a:p>
      </dgm:t>
    </dgm:pt>
    <dgm:pt modelId="{C11EC74B-EFB3-4AEE-BCC9-B1A68C26F830}">
      <dgm:prSet phldrT="[Text]" custT="1"/>
      <dgm:spPr/>
      <dgm:t>
        <a:bodyPr/>
        <a:lstStyle/>
        <a:p>
          <a:r>
            <a:rPr lang="bg-BG" sz="1400" b="1" dirty="0" smtClean="0">
              <a:solidFill>
                <a:schemeClr val="tx1"/>
              </a:solidFill>
            </a:rPr>
            <a:t>Системна и обкръжаваща среда</a:t>
          </a:r>
          <a:endParaRPr lang="bg-BG" sz="1400" b="1" dirty="0">
            <a:solidFill>
              <a:schemeClr val="tx1"/>
            </a:solidFill>
          </a:endParaRPr>
        </a:p>
      </dgm:t>
    </dgm:pt>
    <dgm:pt modelId="{405DB6FC-813D-4EEC-9EFF-5823F7C0FF23}" type="parTrans" cxnId="{BC9EF61A-106E-4FB4-9671-97D16E72A7D3}">
      <dgm:prSet/>
      <dgm:spPr/>
      <dgm:t>
        <a:bodyPr/>
        <a:lstStyle/>
        <a:p>
          <a:endParaRPr lang="bg-BG"/>
        </a:p>
      </dgm:t>
    </dgm:pt>
    <dgm:pt modelId="{92606284-E0BF-4A18-B478-AA8F6F3851EF}" type="sibTrans" cxnId="{BC9EF61A-106E-4FB4-9671-97D16E72A7D3}">
      <dgm:prSet/>
      <dgm:spPr/>
      <dgm:t>
        <a:bodyPr/>
        <a:lstStyle/>
        <a:p>
          <a:endParaRPr lang="bg-BG"/>
        </a:p>
      </dgm:t>
    </dgm:pt>
    <dgm:pt modelId="{D7E46B57-4272-4609-A5D7-E6B7FDCDC36D}">
      <dgm:prSet phldrT="[Text]" custT="1"/>
      <dgm:spPr/>
      <dgm:t>
        <a:bodyPr/>
        <a:lstStyle/>
        <a:p>
          <a:r>
            <a:rPr lang="bg-BG" sz="1400" b="1" dirty="0" smtClean="0">
              <a:solidFill>
                <a:schemeClr val="tx1"/>
              </a:solidFill>
            </a:rPr>
            <a:t>Цел</a:t>
          </a:r>
          <a:endParaRPr lang="bg-BG" sz="1100" b="1" dirty="0">
            <a:solidFill>
              <a:schemeClr val="tx1"/>
            </a:solidFill>
          </a:endParaRPr>
        </a:p>
      </dgm:t>
    </dgm:pt>
    <dgm:pt modelId="{073BA344-2A24-4D12-8DF5-8C0703A02DC7}" type="parTrans" cxnId="{7E78A945-1CB8-4989-A72E-557FF2F1D917}">
      <dgm:prSet/>
      <dgm:spPr/>
      <dgm:t>
        <a:bodyPr/>
        <a:lstStyle/>
        <a:p>
          <a:endParaRPr lang="bg-BG"/>
        </a:p>
      </dgm:t>
    </dgm:pt>
    <dgm:pt modelId="{9B2D66AA-F0C0-4293-928D-8387C300755A}" type="sibTrans" cxnId="{7E78A945-1CB8-4989-A72E-557FF2F1D917}">
      <dgm:prSet/>
      <dgm:spPr/>
      <dgm:t>
        <a:bodyPr/>
        <a:lstStyle/>
        <a:p>
          <a:endParaRPr lang="bg-BG"/>
        </a:p>
      </dgm:t>
    </dgm:pt>
    <dgm:pt modelId="{AE5EEA3A-39C3-4A53-A00E-F3AAED44CEA6}">
      <dgm:prSet custT="1"/>
      <dgm:spPr/>
      <dgm:t>
        <a:bodyPr/>
        <a:lstStyle/>
        <a:p>
          <a:r>
            <a:rPr lang="bg-BG" sz="1400" b="1" dirty="0" smtClean="0">
              <a:solidFill>
                <a:schemeClr val="tx1"/>
              </a:solidFill>
            </a:rPr>
            <a:t>Данни</a:t>
          </a:r>
          <a:endParaRPr lang="bg-BG" sz="1100" b="1" dirty="0">
            <a:solidFill>
              <a:schemeClr val="tx1"/>
            </a:solidFill>
          </a:endParaRPr>
        </a:p>
      </dgm:t>
    </dgm:pt>
    <dgm:pt modelId="{19364258-6294-44CF-AF72-290C89318BF9}" type="parTrans" cxnId="{8EB699BC-03A8-40DE-BD7D-0E50A84E9BA6}">
      <dgm:prSet/>
      <dgm:spPr/>
      <dgm:t>
        <a:bodyPr/>
        <a:lstStyle/>
        <a:p>
          <a:endParaRPr lang="bg-BG"/>
        </a:p>
      </dgm:t>
    </dgm:pt>
    <dgm:pt modelId="{A2857230-72DC-4714-8878-D36945778C51}" type="sibTrans" cxnId="{8EB699BC-03A8-40DE-BD7D-0E50A84E9BA6}">
      <dgm:prSet/>
      <dgm:spPr/>
      <dgm:t>
        <a:bodyPr/>
        <a:lstStyle/>
        <a:p>
          <a:endParaRPr lang="bg-BG"/>
        </a:p>
      </dgm:t>
    </dgm:pt>
    <dgm:pt modelId="{F50568AE-5E46-4C7B-9AA7-5CF2133E28A7}">
      <dgm:prSet custT="1"/>
      <dgm:spPr/>
      <dgm:t>
        <a:bodyPr/>
        <a:lstStyle/>
        <a:p>
          <a:r>
            <a:rPr lang="bg-BG" sz="1400" b="1" dirty="0" err="1" smtClean="0">
              <a:solidFill>
                <a:schemeClr val="tx1"/>
              </a:solidFill>
            </a:rPr>
            <a:t>Предпос-тавки</a:t>
          </a:r>
          <a:endParaRPr lang="bg-BG" sz="1100" b="1" dirty="0">
            <a:solidFill>
              <a:schemeClr val="tx1"/>
            </a:solidFill>
          </a:endParaRPr>
        </a:p>
      </dgm:t>
    </dgm:pt>
    <dgm:pt modelId="{AFD7D065-77A0-4FF6-A994-6D6C7590D5C9}" type="parTrans" cxnId="{971361E3-19AC-4937-A230-5E85E600C596}">
      <dgm:prSet/>
      <dgm:spPr/>
      <dgm:t>
        <a:bodyPr/>
        <a:lstStyle/>
        <a:p>
          <a:endParaRPr lang="bg-BG"/>
        </a:p>
      </dgm:t>
    </dgm:pt>
    <dgm:pt modelId="{EF1F178E-860A-4780-BFDE-C3591A478F1D}" type="sibTrans" cxnId="{971361E3-19AC-4937-A230-5E85E600C596}">
      <dgm:prSet/>
      <dgm:spPr/>
      <dgm:t>
        <a:bodyPr/>
        <a:lstStyle/>
        <a:p>
          <a:endParaRPr lang="bg-BG"/>
        </a:p>
      </dgm:t>
    </dgm:pt>
    <dgm:pt modelId="{367364A7-8740-4CB4-8EDB-C579B927B0CA}" type="pres">
      <dgm:prSet presAssocID="{663D02EA-A8D2-4F67-A9EE-FA84770EFE2A}" presName="cycle" presStyleCnt="0">
        <dgm:presLayoutVars>
          <dgm:dir/>
          <dgm:resizeHandles val="exact"/>
        </dgm:presLayoutVars>
      </dgm:prSet>
      <dgm:spPr/>
    </dgm:pt>
    <dgm:pt modelId="{08F46826-8372-4F8D-B6E6-9CA3404CBE60}" type="pres">
      <dgm:prSet presAssocID="{5DA59342-1B79-4F5B-A878-D4B98D66EE2A}" presName="node" presStyleLbl="node1" presStyleIdx="0" presStyleCnt="7">
        <dgm:presLayoutVars>
          <dgm:bulletEnabled val="1"/>
        </dgm:presLayoutVars>
      </dgm:prSet>
      <dgm:spPr/>
    </dgm:pt>
    <dgm:pt modelId="{D32A78F6-558D-415D-A2E2-54403B046599}" type="pres">
      <dgm:prSet presAssocID="{5DA59342-1B79-4F5B-A878-D4B98D66EE2A}" presName="spNode" presStyleCnt="0"/>
      <dgm:spPr/>
    </dgm:pt>
    <dgm:pt modelId="{2945CD23-0DB4-4C0F-889F-8DFCCF3731F8}" type="pres">
      <dgm:prSet presAssocID="{521AB9C5-FB4B-42C0-8325-A0E4E158023F}" presName="sibTrans" presStyleLbl="sibTrans1D1" presStyleIdx="0" presStyleCnt="7"/>
      <dgm:spPr/>
    </dgm:pt>
    <dgm:pt modelId="{8C06BD8D-6C3F-4379-B2F1-9EBC11C7F67A}" type="pres">
      <dgm:prSet presAssocID="{F50568AE-5E46-4C7B-9AA7-5CF2133E28A7}" presName="node" presStyleLbl="node1" presStyleIdx="1" presStyleCnt="7">
        <dgm:presLayoutVars>
          <dgm:bulletEnabled val="1"/>
        </dgm:presLayoutVars>
      </dgm:prSet>
      <dgm:spPr/>
    </dgm:pt>
    <dgm:pt modelId="{18217D06-7726-4FA7-8220-57C7F22EEB9E}" type="pres">
      <dgm:prSet presAssocID="{F50568AE-5E46-4C7B-9AA7-5CF2133E28A7}" presName="spNode" presStyleCnt="0"/>
      <dgm:spPr/>
    </dgm:pt>
    <dgm:pt modelId="{3AEFC0D4-20E0-44B9-B71F-4F302E15C981}" type="pres">
      <dgm:prSet presAssocID="{EF1F178E-860A-4780-BFDE-C3591A478F1D}" presName="sibTrans" presStyleLbl="sibTrans1D1" presStyleIdx="1" presStyleCnt="7"/>
      <dgm:spPr/>
    </dgm:pt>
    <dgm:pt modelId="{544CE109-D762-4612-9828-6F0B732CDB6E}" type="pres">
      <dgm:prSet presAssocID="{AE5EEA3A-39C3-4A53-A00E-F3AAED44CEA6}" presName="node" presStyleLbl="node1" presStyleIdx="2" presStyleCnt="7">
        <dgm:presLayoutVars>
          <dgm:bulletEnabled val="1"/>
        </dgm:presLayoutVars>
      </dgm:prSet>
      <dgm:spPr/>
    </dgm:pt>
    <dgm:pt modelId="{30C4C8B4-8961-4538-9DE2-827F9DE6241E}" type="pres">
      <dgm:prSet presAssocID="{AE5EEA3A-39C3-4A53-A00E-F3AAED44CEA6}" presName="spNode" presStyleCnt="0"/>
      <dgm:spPr/>
    </dgm:pt>
    <dgm:pt modelId="{AAF6EB7A-689E-4853-A3B3-FCCF3C348C35}" type="pres">
      <dgm:prSet presAssocID="{A2857230-72DC-4714-8878-D36945778C51}" presName="sibTrans" presStyleLbl="sibTrans1D1" presStyleIdx="2" presStyleCnt="7"/>
      <dgm:spPr/>
    </dgm:pt>
    <dgm:pt modelId="{715B2EE8-509C-40F8-9849-FCB6E7483909}" type="pres">
      <dgm:prSet presAssocID="{60625B82-7AFC-4346-B12F-5A4A8FB864D9}" presName="node" presStyleLbl="node1" presStyleIdx="3" presStyleCnt="7">
        <dgm:presLayoutVars>
          <dgm:bulletEnabled val="1"/>
        </dgm:presLayoutVars>
      </dgm:prSet>
      <dgm:spPr/>
    </dgm:pt>
    <dgm:pt modelId="{5F653E3C-1B45-4B82-A4BC-B14721C3A750}" type="pres">
      <dgm:prSet presAssocID="{60625B82-7AFC-4346-B12F-5A4A8FB864D9}" presName="spNode" presStyleCnt="0"/>
      <dgm:spPr/>
    </dgm:pt>
    <dgm:pt modelId="{8A7375DF-EAAD-495D-AF10-6607C755A7DC}" type="pres">
      <dgm:prSet presAssocID="{F48F354E-7BF6-4CED-97A8-477B3842B1DE}" presName="sibTrans" presStyleLbl="sibTrans1D1" presStyleIdx="3" presStyleCnt="7"/>
      <dgm:spPr/>
    </dgm:pt>
    <dgm:pt modelId="{B7319D8A-5888-4FBB-9940-1DDB227FCA8E}" type="pres">
      <dgm:prSet presAssocID="{D85C914B-B3F3-4BB7-A024-2CEA5CDA67FA}" presName="node" presStyleLbl="node1" presStyleIdx="4" presStyleCnt="7">
        <dgm:presLayoutVars>
          <dgm:bulletEnabled val="1"/>
        </dgm:presLayoutVars>
      </dgm:prSet>
      <dgm:spPr/>
    </dgm:pt>
    <dgm:pt modelId="{5CC01C9A-39D4-48E5-B194-878E36B6D160}" type="pres">
      <dgm:prSet presAssocID="{D85C914B-B3F3-4BB7-A024-2CEA5CDA67FA}" presName="spNode" presStyleCnt="0"/>
      <dgm:spPr/>
    </dgm:pt>
    <dgm:pt modelId="{CFEF78B9-9B95-4CFA-B7EB-AC0E0C53D7BD}" type="pres">
      <dgm:prSet presAssocID="{B95CC91A-F2EF-4F99-9190-EB7AAAEAB806}" presName="sibTrans" presStyleLbl="sibTrans1D1" presStyleIdx="4" presStyleCnt="7"/>
      <dgm:spPr/>
    </dgm:pt>
    <dgm:pt modelId="{BF304F63-B786-490C-B443-9351EC9E28B8}" type="pres">
      <dgm:prSet presAssocID="{C11EC74B-EFB3-4AEE-BCC9-B1A68C26F830}" presName="node" presStyleLbl="node1" presStyleIdx="5" presStyleCnt="7">
        <dgm:presLayoutVars>
          <dgm:bulletEnabled val="1"/>
        </dgm:presLayoutVars>
      </dgm:prSet>
      <dgm:spPr/>
    </dgm:pt>
    <dgm:pt modelId="{860E3EA9-D785-4FF2-81E7-6CC07683BEC1}" type="pres">
      <dgm:prSet presAssocID="{C11EC74B-EFB3-4AEE-BCC9-B1A68C26F830}" presName="spNode" presStyleCnt="0"/>
      <dgm:spPr/>
    </dgm:pt>
    <dgm:pt modelId="{D92C24A5-947D-4191-80FB-D243BF232DA0}" type="pres">
      <dgm:prSet presAssocID="{92606284-E0BF-4A18-B478-AA8F6F3851EF}" presName="sibTrans" presStyleLbl="sibTrans1D1" presStyleIdx="5" presStyleCnt="7"/>
      <dgm:spPr/>
    </dgm:pt>
    <dgm:pt modelId="{9D594FFC-A441-432C-86A3-62D325C8777D}" type="pres">
      <dgm:prSet presAssocID="{D7E46B57-4272-4609-A5D7-E6B7FDCDC36D}" presName="node" presStyleLbl="node1" presStyleIdx="6" presStyleCnt="7">
        <dgm:presLayoutVars>
          <dgm:bulletEnabled val="1"/>
        </dgm:presLayoutVars>
      </dgm:prSet>
      <dgm:spPr/>
      <dgm:t>
        <a:bodyPr/>
        <a:lstStyle/>
        <a:p>
          <a:endParaRPr lang="bg-BG"/>
        </a:p>
      </dgm:t>
    </dgm:pt>
    <dgm:pt modelId="{B65FD1D9-17E1-451D-859F-CD375D8F6457}" type="pres">
      <dgm:prSet presAssocID="{D7E46B57-4272-4609-A5D7-E6B7FDCDC36D}" presName="spNode" presStyleCnt="0"/>
      <dgm:spPr/>
    </dgm:pt>
    <dgm:pt modelId="{8F6D5C19-51FA-495F-868C-5D3B511804C4}" type="pres">
      <dgm:prSet presAssocID="{9B2D66AA-F0C0-4293-928D-8387C300755A}" presName="sibTrans" presStyleLbl="sibTrans1D1" presStyleIdx="6" presStyleCnt="7"/>
      <dgm:spPr/>
    </dgm:pt>
  </dgm:ptLst>
  <dgm:cxnLst>
    <dgm:cxn modelId="{15487BD8-50AE-4EAD-8E96-92D6F7790AEF}" srcId="{663D02EA-A8D2-4F67-A9EE-FA84770EFE2A}" destId="{5DA59342-1B79-4F5B-A878-D4B98D66EE2A}" srcOrd="0" destOrd="0" parTransId="{BB83E8CB-0177-405D-BA48-B75CC9BC9BD4}" sibTransId="{521AB9C5-FB4B-42C0-8325-A0E4E158023F}"/>
    <dgm:cxn modelId="{7BFA882F-15F4-4417-95B1-92810FF1BC2B}" type="presOf" srcId="{F48F354E-7BF6-4CED-97A8-477B3842B1DE}" destId="{8A7375DF-EAAD-495D-AF10-6607C755A7DC}" srcOrd="0" destOrd="0" presId="urn:microsoft.com/office/officeart/2005/8/layout/cycle5"/>
    <dgm:cxn modelId="{3225FCFA-2958-4B12-BED2-0A4513DB23B1}" type="presOf" srcId="{C11EC74B-EFB3-4AEE-BCC9-B1A68C26F830}" destId="{BF304F63-B786-490C-B443-9351EC9E28B8}" srcOrd="0" destOrd="0" presId="urn:microsoft.com/office/officeart/2005/8/layout/cycle5"/>
    <dgm:cxn modelId="{79935256-D5A0-4E7A-9706-FAE10BA4C532}" type="presOf" srcId="{B95CC91A-F2EF-4F99-9190-EB7AAAEAB806}" destId="{CFEF78B9-9B95-4CFA-B7EB-AC0E0C53D7BD}" srcOrd="0" destOrd="0" presId="urn:microsoft.com/office/officeart/2005/8/layout/cycle5"/>
    <dgm:cxn modelId="{EB643205-53DD-4201-ADBC-0FAD56C7BF27}" type="presOf" srcId="{F50568AE-5E46-4C7B-9AA7-5CF2133E28A7}" destId="{8C06BD8D-6C3F-4379-B2F1-9EBC11C7F67A}" srcOrd="0" destOrd="0" presId="urn:microsoft.com/office/officeart/2005/8/layout/cycle5"/>
    <dgm:cxn modelId="{4C21A027-42C7-4DB2-B3DA-7AA0BC17ECA7}" type="presOf" srcId="{D85C914B-B3F3-4BB7-A024-2CEA5CDA67FA}" destId="{B7319D8A-5888-4FBB-9940-1DDB227FCA8E}" srcOrd="0" destOrd="0" presId="urn:microsoft.com/office/officeart/2005/8/layout/cycle5"/>
    <dgm:cxn modelId="{971361E3-19AC-4937-A230-5E85E600C596}" srcId="{663D02EA-A8D2-4F67-A9EE-FA84770EFE2A}" destId="{F50568AE-5E46-4C7B-9AA7-5CF2133E28A7}" srcOrd="1" destOrd="0" parTransId="{AFD7D065-77A0-4FF6-A994-6D6C7590D5C9}" sibTransId="{EF1F178E-860A-4780-BFDE-C3591A478F1D}"/>
    <dgm:cxn modelId="{7E78A945-1CB8-4989-A72E-557FF2F1D917}" srcId="{663D02EA-A8D2-4F67-A9EE-FA84770EFE2A}" destId="{D7E46B57-4272-4609-A5D7-E6B7FDCDC36D}" srcOrd="6" destOrd="0" parTransId="{073BA344-2A24-4D12-8DF5-8C0703A02DC7}" sibTransId="{9B2D66AA-F0C0-4293-928D-8387C300755A}"/>
    <dgm:cxn modelId="{4CE27457-EA70-432D-915F-0693C3F37078}" type="presOf" srcId="{663D02EA-A8D2-4F67-A9EE-FA84770EFE2A}" destId="{367364A7-8740-4CB4-8EDB-C579B927B0CA}" srcOrd="0" destOrd="0" presId="urn:microsoft.com/office/officeart/2005/8/layout/cycle5"/>
    <dgm:cxn modelId="{F08E0FF5-987B-4F9A-8E18-84AEE7959D73}" type="presOf" srcId="{5DA59342-1B79-4F5B-A878-D4B98D66EE2A}" destId="{08F46826-8372-4F8D-B6E6-9CA3404CBE60}" srcOrd="0" destOrd="0" presId="urn:microsoft.com/office/officeart/2005/8/layout/cycle5"/>
    <dgm:cxn modelId="{794773A5-4BAC-4948-9631-20ABE11B7307}" type="presOf" srcId="{60625B82-7AFC-4346-B12F-5A4A8FB864D9}" destId="{715B2EE8-509C-40F8-9849-FCB6E7483909}" srcOrd="0" destOrd="0" presId="urn:microsoft.com/office/officeart/2005/8/layout/cycle5"/>
    <dgm:cxn modelId="{0E1111ED-0B4F-4A3A-A295-B7BEDC0B44A7}" type="presOf" srcId="{92606284-E0BF-4A18-B478-AA8F6F3851EF}" destId="{D92C24A5-947D-4191-80FB-D243BF232DA0}" srcOrd="0" destOrd="0" presId="urn:microsoft.com/office/officeart/2005/8/layout/cycle5"/>
    <dgm:cxn modelId="{B5357781-91C4-445A-98E8-36C22491141A}" type="presOf" srcId="{EF1F178E-860A-4780-BFDE-C3591A478F1D}" destId="{3AEFC0D4-20E0-44B9-B71F-4F302E15C981}" srcOrd="0" destOrd="0" presId="urn:microsoft.com/office/officeart/2005/8/layout/cycle5"/>
    <dgm:cxn modelId="{804BF7AF-1D12-4253-8F81-F3D1015A8F89}" srcId="{663D02EA-A8D2-4F67-A9EE-FA84770EFE2A}" destId="{60625B82-7AFC-4346-B12F-5A4A8FB864D9}" srcOrd="3" destOrd="0" parTransId="{134B6906-A085-42C1-8BA5-59015086D74E}" sibTransId="{F48F354E-7BF6-4CED-97A8-477B3842B1DE}"/>
    <dgm:cxn modelId="{7B9DF91A-5F1B-4AD5-843F-0685F5F9FFE3}" type="presOf" srcId="{D7E46B57-4272-4609-A5D7-E6B7FDCDC36D}" destId="{9D594FFC-A441-432C-86A3-62D325C8777D}" srcOrd="0" destOrd="0" presId="urn:microsoft.com/office/officeart/2005/8/layout/cycle5"/>
    <dgm:cxn modelId="{8EB699BC-03A8-40DE-BD7D-0E50A84E9BA6}" srcId="{663D02EA-A8D2-4F67-A9EE-FA84770EFE2A}" destId="{AE5EEA3A-39C3-4A53-A00E-F3AAED44CEA6}" srcOrd="2" destOrd="0" parTransId="{19364258-6294-44CF-AF72-290C89318BF9}" sibTransId="{A2857230-72DC-4714-8878-D36945778C51}"/>
    <dgm:cxn modelId="{E6E75F6B-9D21-45FB-B87D-F2CC91E95DD2}" type="presOf" srcId="{9B2D66AA-F0C0-4293-928D-8387C300755A}" destId="{8F6D5C19-51FA-495F-868C-5D3B511804C4}" srcOrd="0" destOrd="0" presId="urn:microsoft.com/office/officeart/2005/8/layout/cycle5"/>
    <dgm:cxn modelId="{7921DDC1-7DBF-4FD0-A8A2-ED915564FAAF}" type="presOf" srcId="{A2857230-72DC-4714-8878-D36945778C51}" destId="{AAF6EB7A-689E-4853-A3B3-FCCF3C348C35}" srcOrd="0" destOrd="0" presId="urn:microsoft.com/office/officeart/2005/8/layout/cycle5"/>
    <dgm:cxn modelId="{52FAF6BA-463D-4AB3-9C6B-EAE3B56CD398}" srcId="{663D02EA-A8D2-4F67-A9EE-FA84770EFE2A}" destId="{D85C914B-B3F3-4BB7-A024-2CEA5CDA67FA}" srcOrd="4" destOrd="0" parTransId="{7BD1EC6C-7EE2-4B75-9D41-6DD7B41DC0BD}" sibTransId="{B95CC91A-F2EF-4F99-9190-EB7AAAEAB806}"/>
    <dgm:cxn modelId="{BC9EF61A-106E-4FB4-9671-97D16E72A7D3}" srcId="{663D02EA-A8D2-4F67-A9EE-FA84770EFE2A}" destId="{C11EC74B-EFB3-4AEE-BCC9-B1A68C26F830}" srcOrd="5" destOrd="0" parTransId="{405DB6FC-813D-4EEC-9EFF-5823F7C0FF23}" sibTransId="{92606284-E0BF-4A18-B478-AA8F6F3851EF}"/>
    <dgm:cxn modelId="{929B5922-A160-4349-B55B-C576703591B2}" type="presOf" srcId="{521AB9C5-FB4B-42C0-8325-A0E4E158023F}" destId="{2945CD23-0DB4-4C0F-889F-8DFCCF3731F8}" srcOrd="0" destOrd="0" presId="urn:microsoft.com/office/officeart/2005/8/layout/cycle5"/>
    <dgm:cxn modelId="{A73F96B3-01EB-4CB5-ABEF-DB72EE352A17}" type="presOf" srcId="{AE5EEA3A-39C3-4A53-A00E-F3AAED44CEA6}" destId="{544CE109-D762-4612-9828-6F0B732CDB6E}" srcOrd="0" destOrd="0" presId="urn:microsoft.com/office/officeart/2005/8/layout/cycle5"/>
    <dgm:cxn modelId="{F9EC38E3-D3AB-4AA0-A3A4-825C68F83094}" type="presParOf" srcId="{367364A7-8740-4CB4-8EDB-C579B927B0CA}" destId="{08F46826-8372-4F8D-B6E6-9CA3404CBE60}" srcOrd="0" destOrd="0" presId="urn:microsoft.com/office/officeart/2005/8/layout/cycle5"/>
    <dgm:cxn modelId="{2FCE6895-ACB2-4D24-A038-FF0951C84D5B}" type="presParOf" srcId="{367364A7-8740-4CB4-8EDB-C579B927B0CA}" destId="{D32A78F6-558D-415D-A2E2-54403B046599}" srcOrd="1" destOrd="0" presId="urn:microsoft.com/office/officeart/2005/8/layout/cycle5"/>
    <dgm:cxn modelId="{C51A0E07-161E-4CB0-BB2A-867AFF43E0BC}" type="presParOf" srcId="{367364A7-8740-4CB4-8EDB-C579B927B0CA}" destId="{2945CD23-0DB4-4C0F-889F-8DFCCF3731F8}" srcOrd="2" destOrd="0" presId="urn:microsoft.com/office/officeart/2005/8/layout/cycle5"/>
    <dgm:cxn modelId="{30C9D6E4-60AA-4661-A6B4-E75E7487D3CE}" type="presParOf" srcId="{367364A7-8740-4CB4-8EDB-C579B927B0CA}" destId="{8C06BD8D-6C3F-4379-B2F1-9EBC11C7F67A}" srcOrd="3" destOrd="0" presId="urn:microsoft.com/office/officeart/2005/8/layout/cycle5"/>
    <dgm:cxn modelId="{7CAD0D66-0C60-4013-9BE5-6615D3BF703E}" type="presParOf" srcId="{367364A7-8740-4CB4-8EDB-C579B927B0CA}" destId="{18217D06-7726-4FA7-8220-57C7F22EEB9E}" srcOrd="4" destOrd="0" presId="urn:microsoft.com/office/officeart/2005/8/layout/cycle5"/>
    <dgm:cxn modelId="{0A521BAC-BCA3-4DD2-8DE7-B2077BA71086}" type="presParOf" srcId="{367364A7-8740-4CB4-8EDB-C579B927B0CA}" destId="{3AEFC0D4-20E0-44B9-B71F-4F302E15C981}" srcOrd="5" destOrd="0" presId="urn:microsoft.com/office/officeart/2005/8/layout/cycle5"/>
    <dgm:cxn modelId="{5D803555-FA2E-44E3-A166-BA99998409C1}" type="presParOf" srcId="{367364A7-8740-4CB4-8EDB-C579B927B0CA}" destId="{544CE109-D762-4612-9828-6F0B732CDB6E}" srcOrd="6" destOrd="0" presId="urn:microsoft.com/office/officeart/2005/8/layout/cycle5"/>
    <dgm:cxn modelId="{FB99E896-B502-4496-8FB5-2E626575DC22}" type="presParOf" srcId="{367364A7-8740-4CB4-8EDB-C579B927B0CA}" destId="{30C4C8B4-8961-4538-9DE2-827F9DE6241E}" srcOrd="7" destOrd="0" presId="urn:microsoft.com/office/officeart/2005/8/layout/cycle5"/>
    <dgm:cxn modelId="{72E97696-23F2-425B-9FFB-BB8350F1323E}" type="presParOf" srcId="{367364A7-8740-4CB4-8EDB-C579B927B0CA}" destId="{AAF6EB7A-689E-4853-A3B3-FCCF3C348C35}" srcOrd="8" destOrd="0" presId="urn:microsoft.com/office/officeart/2005/8/layout/cycle5"/>
    <dgm:cxn modelId="{36A944F6-B9D7-4F93-8507-A99409B54792}" type="presParOf" srcId="{367364A7-8740-4CB4-8EDB-C579B927B0CA}" destId="{715B2EE8-509C-40F8-9849-FCB6E7483909}" srcOrd="9" destOrd="0" presId="urn:microsoft.com/office/officeart/2005/8/layout/cycle5"/>
    <dgm:cxn modelId="{99C4AEC7-99D9-4352-BD79-717A1E391483}" type="presParOf" srcId="{367364A7-8740-4CB4-8EDB-C579B927B0CA}" destId="{5F653E3C-1B45-4B82-A4BC-B14721C3A750}" srcOrd="10" destOrd="0" presId="urn:microsoft.com/office/officeart/2005/8/layout/cycle5"/>
    <dgm:cxn modelId="{D39ED6E1-9907-4C35-84ED-A05FECC694FF}" type="presParOf" srcId="{367364A7-8740-4CB4-8EDB-C579B927B0CA}" destId="{8A7375DF-EAAD-495D-AF10-6607C755A7DC}" srcOrd="11" destOrd="0" presId="urn:microsoft.com/office/officeart/2005/8/layout/cycle5"/>
    <dgm:cxn modelId="{5326DD4B-2417-4296-9F8F-23244BFE0701}" type="presParOf" srcId="{367364A7-8740-4CB4-8EDB-C579B927B0CA}" destId="{B7319D8A-5888-4FBB-9940-1DDB227FCA8E}" srcOrd="12" destOrd="0" presId="urn:microsoft.com/office/officeart/2005/8/layout/cycle5"/>
    <dgm:cxn modelId="{13F8D926-50E8-4D2E-A942-A44EC162BEEB}" type="presParOf" srcId="{367364A7-8740-4CB4-8EDB-C579B927B0CA}" destId="{5CC01C9A-39D4-48E5-B194-878E36B6D160}" srcOrd="13" destOrd="0" presId="urn:microsoft.com/office/officeart/2005/8/layout/cycle5"/>
    <dgm:cxn modelId="{2DAE9D1E-F1A9-4C24-AA10-2EE3E1C564AE}" type="presParOf" srcId="{367364A7-8740-4CB4-8EDB-C579B927B0CA}" destId="{CFEF78B9-9B95-4CFA-B7EB-AC0E0C53D7BD}" srcOrd="14" destOrd="0" presId="urn:microsoft.com/office/officeart/2005/8/layout/cycle5"/>
    <dgm:cxn modelId="{285190F4-E32B-43FF-BA20-1CA3FFBA73E6}" type="presParOf" srcId="{367364A7-8740-4CB4-8EDB-C579B927B0CA}" destId="{BF304F63-B786-490C-B443-9351EC9E28B8}" srcOrd="15" destOrd="0" presId="urn:microsoft.com/office/officeart/2005/8/layout/cycle5"/>
    <dgm:cxn modelId="{3E1DA593-D105-467E-9062-F7C0C0D2A92D}" type="presParOf" srcId="{367364A7-8740-4CB4-8EDB-C579B927B0CA}" destId="{860E3EA9-D785-4FF2-81E7-6CC07683BEC1}" srcOrd="16" destOrd="0" presId="urn:microsoft.com/office/officeart/2005/8/layout/cycle5"/>
    <dgm:cxn modelId="{A134927E-653F-4956-92D2-5FC487D82BC4}" type="presParOf" srcId="{367364A7-8740-4CB4-8EDB-C579B927B0CA}" destId="{D92C24A5-947D-4191-80FB-D243BF232DA0}" srcOrd="17" destOrd="0" presId="urn:microsoft.com/office/officeart/2005/8/layout/cycle5"/>
    <dgm:cxn modelId="{5EB901BE-692E-427A-8261-2DAF208A9AC7}" type="presParOf" srcId="{367364A7-8740-4CB4-8EDB-C579B927B0CA}" destId="{9D594FFC-A441-432C-86A3-62D325C8777D}" srcOrd="18" destOrd="0" presId="urn:microsoft.com/office/officeart/2005/8/layout/cycle5"/>
    <dgm:cxn modelId="{7AA86B6A-1FAB-4CFE-9295-9D7AF2703929}" type="presParOf" srcId="{367364A7-8740-4CB4-8EDB-C579B927B0CA}" destId="{B65FD1D9-17E1-451D-859F-CD375D8F6457}" srcOrd="19" destOrd="0" presId="urn:microsoft.com/office/officeart/2005/8/layout/cycle5"/>
    <dgm:cxn modelId="{4D74547A-2CF0-4492-97C3-A0936B2938E6}" type="presParOf" srcId="{367364A7-8740-4CB4-8EDB-C579B927B0CA}" destId="{8F6D5C19-51FA-495F-868C-5D3B511804C4}" srcOrd="20" destOrd="0" presId="urn:microsoft.com/office/officeart/2005/8/layout/cycle5"/>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6B5772-2C06-416D-ADB3-227A729C803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bg-BG"/>
        </a:p>
      </dgm:t>
    </dgm:pt>
    <dgm:pt modelId="{9520817D-0A4C-4936-83AA-B93D8440A72E}">
      <dgm:prSet phldrT="[Text]" custT="1"/>
      <dgm:spPr>
        <a:solidFill>
          <a:schemeClr val="tx2">
            <a:lumMod val="60000"/>
            <a:lumOff val="40000"/>
          </a:schemeClr>
        </a:solidFill>
      </dgm:spPr>
      <dgm:t>
        <a:bodyPr/>
        <a:lstStyle/>
        <a:p>
          <a:r>
            <a:rPr lang="bg-BG" sz="1100" b="1" dirty="0" err="1" smtClean="0">
              <a:solidFill>
                <a:schemeClr val="tx1"/>
              </a:solidFill>
            </a:rPr>
            <a:t>Инфо</a:t>
          </a:r>
          <a:endParaRPr lang="bg-BG" sz="1050" b="1" dirty="0">
            <a:solidFill>
              <a:schemeClr val="tx1"/>
            </a:solidFill>
          </a:endParaRPr>
        </a:p>
      </dgm:t>
    </dgm:pt>
    <dgm:pt modelId="{61D9A01B-3F07-41EF-9EFF-798632929899}" type="parTrans" cxnId="{3B1FFE6F-769C-4C08-B62A-23086619F1D3}">
      <dgm:prSet/>
      <dgm:spPr/>
      <dgm:t>
        <a:bodyPr/>
        <a:lstStyle/>
        <a:p>
          <a:endParaRPr lang="bg-BG"/>
        </a:p>
      </dgm:t>
    </dgm:pt>
    <dgm:pt modelId="{C80C0E9B-A6D7-4C31-A556-0647FFD91B55}" type="sibTrans" cxnId="{3B1FFE6F-769C-4C08-B62A-23086619F1D3}">
      <dgm:prSet/>
      <dgm:spPr/>
      <dgm:t>
        <a:bodyPr/>
        <a:lstStyle/>
        <a:p>
          <a:endParaRPr lang="bg-BG"/>
        </a:p>
      </dgm:t>
    </dgm:pt>
    <dgm:pt modelId="{AB1CE746-9B3E-4E14-8FBB-BE65C4F4A452}">
      <dgm:prSet phldrT="[Text]"/>
      <dgm:spPr/>
      <dgm:t>
        <a:bodyPr/>
        <a:lstStyle/>
        <a:p>
          <a:r>
            <a:rPr lang="bg-BG" dirty="0" smtClean="0"/>
            <a:t>Организиране на информацията</a:t>
          </a:r>
          <a:endParaRPr lang="bg-BG" dirty="0"/>
        </a:p>
      </dgm:t>
    </dgm:pt>
    <dgm:pt modelId="{5A6C66D7-D694-4C67-BA5C-F8048A038C10}" type="parTrans" cxnId="{24FF3D06-8B5B-4779-BB07-F6C37B0CBC57}">
      <dgm:prSet/>
      <dgm:spPr/>
      <dgm:t>
        <a:bodyPr/>
        <a:lstStyle/>
        <a:p>
          <a:endParaRPr lang="bg-BG"/>
        </a:p>
      </dgm:t>
    </dgm:pt>
    <dgm:pt modelId="{0BC9DA02-4D65-4C24-AA83-80E71A7856AB}" type="sibTrans" cxnId="{24FF3D06-8B5B-4779-BB07-F6C37B0CBC57}">
      <dgm:prSet/>
      <dgm:spPr/>
      <dgm:t>
        <a:bodyPr/>
        <a:lstStyle/>
        <a:p>
          <a:endParaRPr lang="bg-BG"/>
        </a:p>
      </dgm:t>
    </dgm:pt>
    <dgm:pt modelId="{6C1AE5F8-DB2A-4A9C-9AC4-8727815B518A}">
      <dgm:prSet phldrT="[Text]"/>
      <dgm:spPr/>
      <dgm:t>
        <a:bodyPr/>
        <a:lstStyle/>
        <a:p>
          <a:r>
            <a:rPr lang="bg-BG" dirty="0" smtClean="0"/>
            <a:t>Дефиниране на променливите</a:t>
          </a:r>
          <a:endParaRPr lang="bg-BG" dirty="0"/>
        </a:p>
      </dgm:t>
    </dgm:pt>
    <dgm:pt modelId="{E177FCFF-60D5-4B78-B7FF-C82021529B7D}" type="parTrans" cxnId="{7A748A47-78D4-4753-A2DB-680F02BBDEDD}">
      <dgm:prSet/>
      <dgm:spPr/>
      <dgm:t>
        <a:bodyPr/>
        <a:lstStyle/>
        <a:p>
          <a:endParaRPr lang="bg-BG"/>
        </a:p>
      </dgm:t>
    </dgm:pt>
    <dgm:pt modelId="{D0A51801-545D-4D05-926A-8D193DD8BA63}" type="sibTrans" cxnId="{7A748A47-78D4-4753-A2DB-680F02BBDEDD}">
      <dgm:prSet/>
      <dgm:spPr/>
      <dgm:t>
        <a:bodyPr/>
        <a:lstStyle/>
        <a:p>
          <a:endParaRPr lang="bg-BG"/>
        </a:p>
      </dgm:t>
    </dgm:pt>
    <dgm:pt modelId="{0EF9BADD-E426-46B7-844C-B11911CB680E}">
      <dgm:prSet phldrT="[Text]" custT="1"/>
      <dgm:spPr>
        <a:solidFill>
          <a:schemeClr val="accent5">
            <a:lumMod val="75000"/>
          </a:schemeClr>
        </a:solidFill>
      </dgm:spPr>
      <dgm:t>
        <a:bodyPr/>
        <a:lstStyle/>
        <a:p>
          <a:r>
            <a:rPr lang="bg-BG" sz="1100" b="1" dirty="0" smtClean="0">
              <a:solidFill>
                <a:schemeClr val="tx1"/>
              </a:solidFill>
            </a:rPr>
            <a:t>Анализ</a:t>
          </a:r>
          <a:endParaRPr lang="bg-BG" sz="800" b="1" dirty="0">
            <a:solidFill>
              <a:schemeClr val="tx1"/>
            </a:solidFill>
          </a:endParaRPr>
        </a:p>
      </dgm:t>
    </dgm:pt>
    <dgm:pt modelId="{CE7F7BAA-544B-4E2C-B294-C5DB1A1C9107}" type="parTrans" cxnId="{95DB7A61-9027-457B-AAF6-99BEA978F451}">
      <dgm:prSet/>
      <dgm:spPr/>
      <dgm:t>
        <a:bodyPr/>
        <a:lstStyle/>
        <a:p>
          <a:endParaRPr lang="bg-BG"/>
        </a:p>
      </dgm:t>
    </dgm:pt>
    <dgm:pt modelId="{8AB5DD49-D3E5-422F-9D6E-A12614DE2C18}" type="sibTrans" cxnId="{95DB7A61-9027-457B-AAF6-99BEA978F451}">
      <dgm:prSet/>
      <dgm:spPr/>
      <dgm:t>
        <a:bodyPr/>
        <a:lstStyle/>
        <a:p>
          <a:endParaRPr lang="bg-BG"/>
        </a:p>
      </dgm:t>
    </dgm:pt>
    <dgm:pt modelId="{67F154D0-5EE4-4413-9338-15DB5CC38DC7}">
      <dgm:prSet phldrT="[Text]"/>
      <dgm:spPr/>
      <dgm:t>
        <a:bodyPr/>
        <a:lstStyle/>
        <a:p>
          <a:r>
            <a:rPr lang="bg-BG" dirty="0" smtClean="0"/>
            <a:t>Анализиране поведението на модела</a:t>
          </a:r>
          <a:endParaRPr lang="bg-BG" dirty="0"/>
        </a:p>
      </dgm:t>
    </dgm:pt>
    <dgm:pt modelId="{664E9EF2-7EE7-4A74-B5CC-5CBC9285E7EB}" type="parTrans" cxnId="{5BB84643-00BF-4C17-AE38-25BFE0A96391}">
      <dgm:prSet/>
      <dgm:spPr/>
      <dgm:t>
        <a:bodyPr/>
        <a:lstStyle/>
        <a:p>
          <a:endParaRPr lang="bg-BG"/>
        </a:p>
      </dgm:t>
    </dgm:pt>
    <dgm:pt modelId="{0F73E1DD-074C-488A-B224-F82851B0B602}" type="sibTrans" cxnId="{5BB84643-00BF-4C17-AE38-25BFE0A96391}">
      <dgm:prSet/>
      <dgm:spPr/>
      <dgm:t>
        <a:bodyPr/>
        <a:lstStyle/>
        <a:p>
          <a:endParaRPr lang="bg-BG"/>
        </a:p>
      </dgm:t>
    </dgm:pt>
    <dgm:pt modelId="{BA63B73F-F18E-408E-8BCE-8823D1EB3B0D}">
      <dgm:prSet phldrT="[Text]"/>
      <dgm:spPr/>
      <dgm:t>
        <a:bodyPr/>
        <a:lstStyle/>
        <a:p>
          <a:r>
            <a:rPr lang="bg-BG" dirty="0" smtClean="0"/>
            <a:t>Оценка на модела</a:t>
          </a:r>
          <a:endParaRPr lang="bg-BG" dirty="0"/>
        </a:p>
      </dgm:t>
    </dgm:pt>
    <dgm:pt modelId="{6AC15149-8F83-4AF5-9F83-58301F28282E}" type="parTrans" cxnId="{BA6B45CE-98CE-4055-BDFF-5131B9345A7F}">
      <dgm:prSet/>
      <dgm:spPr/>
      <dgm:t>
        <a:bodyPr/>
        <a:lstStyle/>
        <a:p>
          <a:endParaRPr lang="bg-BG"/>
        </a:p>
      </dgm:t>
    </dgm:pt>
    <dgm:pt modelId="{1DE3EBF4-998E-4CD8-948B-A21CD7E26F12}" type="sibTrans" cxnId="{BA6B45CE-98CE-4055-BDFF-5131B9345A7F}">
      <dgm:prSet/>
      <dgm:spPr/>
      <dgm:t>
        <a:bodyPr/>
        <a:lstStyle/>
        <a:p>
          <a:endParaRPr lang="bg-BG"/>
        </a:p>
      </dgm:t>
    </dgm:pt>
    <dgm:pt modelId="{C7FB8D0E-8DF5-4F68-AE5B-A076B91D6F40}">
      <dgm:prSet phldrT="[Text]" custT="1"/>
      <dgm:spPr>
        <a:solidFill>
          <a:schemeClr val="accent6">
            <a:lumMod val="75000"/>
          </a:schemeClr>
        </a:solidFill>
      </dgm:spPr>
      <dgm:t>
        <a:bodyPr/>
        <a:lstStyle/>
        <a:p>
          <a:r>
            <a:rPr lang="bg-BG" sz="1100" b="1" dirty="0" err="1" smtClean="0">
              <a:solidFill>
                <a:schemeClr val="tx1"/>
              </a:solidFill>
            </a:rPr>
            <a:t>Подобря-ване</a:t>
          </a:r>
          <a:endParaRPr lang="bg-BG" sz="800" b="1" dirty="0">
            <a:solidFill>
              <a:schemeClr val="tx1"/>
            </a:solidFill>
          </a:endParaRPr>
        </a:p>
      </dgm:t>
    </dgm:pt>
    <dgm:pt modelId="{64293DC8-6404-4BAD-BF7E-D1BC7BD2BD46}" type="parTrans" cxnId="{1971CB01-8D7D-438B-A2C5-397E42A091EC}">
      <dgm:prSet/>
      <dgm:spPr/>
      <dgm:t>
        <a:bodyPr/>
        <a:lstStyle/>
        <a:p>
          <a:endParaRPr lang="bg-BG"/>
        </a:p>
      </dgm:t>
    </dgm:pt>
    <dgm:pt modelId="{5D92EE22-6F67-49B4-A2EF-DDD171B77955}" type="sibTrans" cxnId="{1971CB01-8D7D-438B-A2C5-397E42A091EC}">
      <dgm:prSet/>
      <dgm:spPr/>
      <dgm:t>
        <a:bodyPr/>
        <a:lstStyle/>
        <a:p>
          <a:endParaRPr lang="bg-BG"/>
        </a:p>
      </dgm:t>
    </dgm:pt>
    <dgm:pt modelId="{52DB6635-E0C2-43A1-8D0C-D1010B2B8925}">
      <dgm:prSet phldrT="[Text]"/>
      <dgm:spPr/>
      <dgm:t>
        <a:bodyPr/>
        <a:lstStyle/>
        <a:p>
          <a:r>
            <a:rPr lang="bg-BG" dirty="0" smtClean="0"/>
            <a:t>Подобряване характеристиките на модела</a:t>
          </a:r>
          <a:endParaRPr lang="bg-BG" dirty="0"/>
        </a:p>
      </dgm:t>
    </dgm:pt>
    <dgm:pt modelId="{C4F68234-BF20-4EEF-8F3A-D8C0E1FE53BD}" type="parTrans" cxnId="{24815974-5B73-4599-BFE2-DD4247D5D08C}">
      <dgm:prSet/>
      <dgm:spPr/>
      <dgm:t>
        <a:bodyPr/>
        <a:lstStyle/>
        <a:p>
          <a:endParaRPr lang="bg-BG"/>
        </a:p>
      </dgm:t>
    </dgm:pt>
    <dgm:pt modelId="{1D523589-0ED7-4C64-A102-9D6ACDD43C41}" type="sibTrans" cxnId="{24815974-5B73-4599-BFE2-DD4247D5D08C}">
      <dgm:prSet/>
      <dgm:spPr/>
      <dgm:t>
        <a:bodyPr/>
        <a:lstStyle/>
        <a:p>
          <a:endParaRPr lang="bg-BG"/>
        </a:p>
      </dgm:t>
    </dgm:pt>
    <dgm:pt modelId="{6E239996-77EF-4027-B075-21ADDDD1878F}">
      <dgm:prSet phldrT="[Text]"/>
      <dgm:spPr/>
      <dgm:t>
        <a:bodyPr/>
        <a:lstStyle/>
        <a:p>
          <a:r>
            <a:rPr lang="bg-BG" dirty="0" smtClean="0"/>
            <a:t>Усложняване на модела</a:t>
          </a:r>
          <a:endParaRPr lang="bg-BG" dirty="0"/>
        </a:p>
      </dgm:t>
    </dgm:pt>
    <dgm:pt modelId="{6FBE24C2-9DB8-4F37-894B-8FCE69B0028A}" type="parTrans" cxnId="{9552AF8C-C424-4299-ACB0-9C341838309F}">
      <dgm:prSet/>
      <dgm:spPr/>
      <dgm:t>
        <a:bodyPr/>
        <a:lstStyle/>
        <a:p>
          <a:endParaRPr lang="bg-BG"/>
        </a:p>
      </dgm:t>
    </dgm:pt>
    <dgm:pt modelId="{3FB2E974-4386-48A3-B5B3-5DBA8658DD26}" type="sibTrans" cxnId="{9552AF8C-C424-4299-ACB0-9C341838309F}">
      <dgm:prSet/>
      <dgm:spPr/>
      <dgm:t>
        <a:bodyPr/>
        <a:lstStyle/>
        <a:p>
          <a:endParaRPr lang="bg-BG"/>
        </a:p>
      </dgm:t>
    </dgm:pt>
    <dgm:pt modelId="{9489241B-AC73-4930-B4C5-C41146389D5D}">
      <dgm:prSet custT="1"/>
      <dgm:spPr>
        <a:solidFill>
          <a:schemeClr val="tx2">
            <a:lumMod val="75000"/>
          </a:schemeClr>
        </a:solidFill>
      </dgm:spPr>
      <dgm:t>
        <a:bodyPr/>
        <a:lstStyle/>
        <a:p>
          <a:r>
            <a:rPr lang="bg-BG" sz="1100" b="1" dirty="0" smtClean="0">
              <a:solidFill>
                <a:schemeClr val="tx1"/>
              </a:solidFill>
            </a:rPr>
            <a:t>Карта</a:t>
          </a:r>
          <a:endParaRPr lang="bg-BG" sz="800" b="1" dirty="0">
            <a:solidFill>
              <a:schemeClr val="tx1"/>
            </a:solidFill>
          </a:endParaRPr>
        </a:p>
      </dgm:t>
    </dgm:pt>
    <dgm:pt modelId="{1658F263-E3CD-4434-9C11-D11F7A9BC97B}" type="parTrans" cxnId="{7D4F0A2C-A20F-480F-80ED-7C9E1B0D64B4}">
      <dgm:prSet/>
      <dgm:spPr/>
      <dgm:t>
        <a:bodyPr/>
        <a:lstStyle/>
        <a:p>
          <a:endParaRPr lang="bg-BG"/>
        </a:p>
      </dgm:t>
    </dgm:pt>
    <dgm:pt modelId="{54BF7142-0E17-4226-949A-64119A8FE689}" type="sibTrans" cxnId="{7D4F0A2C-A20F-480F-80ED-7C9E1B0D64B4}">
      <dgm:prSet/>
      <dgm:spPr/>
      <dgm:t>
        <a:bodyPr/>
        <a:lstStyle/>
        <a:p>
          <a:endParaRPr lang="bg-BG"/>
        </a:p>
      </dgm:t>
    </dgm:pt>
    <dgm:pt modelId="{C9219DE8-840B-43B2-9522-6F948C4BA5B5}">
      <dgm:prSet custT="1"/>
      <dgm:spPr>
        <a:solidFill>
          <a:schemeClr val="accent3">
            <a:lumMod val="60000"/>
            <a:lumOff val="40000"/>
          </a:schemeClr>
        </a:solidFill>
      </dgm:spPr>
      <dgm:t>
        <a:bodyPr/>
        <a:lstStyle/>
        <a:p>
          <a:r>
            <a:rPr lang="bg-BG" sz="1100" b="1" dirty="0" smtClean="0">
              <a:solidFill>
                <a:schemeClr val="tx1"/>
              </a:solidFill>
            </a:rPr>
            <a:t>Условия</a:t>
          </a:r>
          <a:endParaRPr lang="bg-BG" sz="800" b="1" dirty="0">
            <a:solidFill>
              <a:schemeClr val="tx1"/>
            </a:solidFill>
          </a:endParaRPr>
        </a:p>
      </dgm:t>
    </dgm:pt>
    <dgm:pt modelId="{B030D968-F193-4784-985F-FF8BEF5F3D8D}" type="parTrans" cxnId="{3B55A157-C0D9-4F15-91F7-F1CF12536FDE}">
      <dgm:prSet/>
      <dgm:spPr/>
      <dgm:t>
        <a:bodyPr/>
        <a:lstStyle/>
        <a:p>
          <a:endParaRPr lang="bg-BG"/>
        </a:p>
      </dgm:t>
    </dgm:pt>
    <dgm:pt modelId="{102727BB-F744-4B4B-8705-3BC92F4EFC08}" type="sibTrans" cxnId="{3B55A157-C0D9-4F15-91F7-F1CF12536FDE}">
      <dgm:prSet/>
      <dgm:spPr/>
      <dgm:t>
        <a:bodyPr/>
        <a:lstStyle/>
        <a:p>
          <a:endParaRPr lang="bg-BG"/>
        </a:p>
      </dgm:t>
    </dgm:pt>
    <dgm:pt modelId="{E0249951-FEF7-4338-9F62-2D62842E8EF0}">
      <dgm:prSet custT="1"/>
      <dgm:spPr>
        <a:solidFill>
          <a:schemeClr val="accent4">
            <a:lumMod val="75000"/>
          </a:schemeClr>
        </a:solidFill>
      </dgm:spPr>
      <dgm:t>
        <a:bodyPr/>
        <a:lstStyle/>
        <a:p>
          <a:r>
            <a:rPr lang="bg-BG" sz="1100" b="1" dirty="0" err="1" smtClean="0">
              <a:solidFill>
                <a:schemeClr val="tx1"/>
              </a:solidFill>
            </a:rPr>
            <a:t>Конструк-ция</a:t>
          </a:r>
          <a:endParaRPr lang="bg-BG" sz="800" b="1" dirty="0">
            <a:solidFill>
              <a:schemeClr val="tx1"/>
            </a:solidFill>
          </a:endParaRPr>
        </a:p>
      </dgm:t>
    </dgm:pt>
    <dgm:pt modelId="{36E3402B-E5F0-4F10-B5AC-F45FD8181AE6}" type="parTrans" cxnId="{F1649DFD-80E4-4226-9995-83A881531DE5}">
      <dgm:prSet/>
      <dgm:spPr/>
      <dgm:t>
        <a:bodyPr/>
        <a:lstStyle/>
        <a:p>
          <a:endParaRPr lang="bg-BG"/>
        </a:p>
      </dgm:t>
    </dgm:pt>
    <dgm:pt modelId="{1A500E8F-4908-4F71-BA79-2C025008960A}" type="sibTrans" cxnId="{F1649DFD-80E4-4226-9995-83A881531DE5}">
      <dgm:prSet/>
      <dgm:spPr/>
      <dgm:t>
        <a:bodyPr/>
        <a:lstStyle/>
        <a:p>
          <a:endParaRPr lang="bg-BG"/>
        </a:p>
      </dgm:t>
    </dgm:pt>
    <dgm:pt modelId="{214347FC-B350-4397-9544-33A9A66C74F6}">
      <dgm:prSet custT="1"/>
      <dgm:spPr/>
      <dgm:t>
        <a:bodyPr/>
        <a:lstStyle/>
        <a:p>
          <a:r>
            <a:rPr lang="bg-BG" sz="1700" dirty="0" smtClean="0"/>
            <a:t>Създаване на картината на модела</a:t>
          </a:r>
          <a:endParaRPr lang="bg-BG" sz="1700" dirty="0"/>
        </a:p>
      </dgm:t>
    </dgm:pt>
    <dgm:pt modelId="{2FEF1B96-4290-4322-BDC8-FD783B45E63F}" type="parTrans" cxnId="{AD4FE54D-DE5F-402C-8BD9-89AB0C38D72C}">
      <dgm:prSet/>
      <dgm:spPr/>
      <dgm:t>
        <a:bodyPr/>
        <a:lstStyle/>
        <a:p>
          <a:endParaRPr lang="bg-BG"/>
        </a:p>
      </dgm:t>
    </dgm:pt>
    <dgm:pt modelId="{C8D73143-5444-423E-BD84-22FCA8CFF244}" type="sibTrans" cxnId="{AD4FE54D-DE5F-402C-8BD9-89AB0C38D72C}">
      <dgm:prSet/>
      <dgm:spPr/>
      <dgm:t>
        <a:bodyPr/>
        <a:lstStyle/>
        <a:p>
          <a:endParaRPr lang="bg-BG"/>
        </a:p>
      </dgm:t>
    </dgm:pt>
    <dgm:pt modelId="{5A5161BE-6AC0-481E-956F-DEB0909E56B3}">
      <dgm:prSet/>
      <dgm:spPr/>
      <dgm:t>
        <a:bodyPr/>
        <a:lstStyle/>
        <a:p>
          <a:r>
            <a:rPr lang="bg-BG" dirty="0" smtClean="0"/>
            <a:t>Определяне на ограничителните условия</a:t>
          </a:r>
          <a:endParaRPr lang="bg-BG" dirty="0"/>
        </a:p>
      </dgm:t>
    </dgm:pt>
    <dgm:pt modelId="{865DBB38-045C-47B6-B73F-071E0239159E}" type="parTrans" cxnId="{71B68DCD-DE6B-438C-9B96-604C1B74D9E7}">
      <dgm:prSet/>
      <dgm:spPr/>
      <dgm:t>
        <a:bodyPr/>
        <a:lstStyle/>
        <a:p>
          <a:endParaRPr lang="bg-BG"/>
        </a:p>
      </dgm:t>
    </dgm:pt>
    <dgm:pt modelId="{1B734B8B-F039-44CF-A306-7FEB072F9178}" type="sibTrans" cxnId="{71B68DCD-DE6B-438C-9B96-604C1B74D9E7}">
      <dgm:prSet/>
      <dgm:spPr/>
      <dgm:t>
        <a:bodyPr/>
        <a:lstStyle/>
        <a:p>
          <a:endParaRPr lang="bg-BG"/>
        </a:p>
      </dgm:t>
    </dgm:pt>
    <dgm:pt modelId="{2E8FF34E-D409-4C8B-BD3D-3B3B44D40EDB}">
      <dgm:prSet/>
      <dgm:spPr/>
      <dgm:t>
        <a:bodyPr/>
        <a:lstStyle/>
        <a:p>
          <a:r>
            <a:rPr lang="bg-BG" dirty="0" smtClean="0"/>
            <a:t>Изграждане на връзките между величините</a:t>
          </a:r>
          <a:endParaRPr lang="bg-BG" dirty="0"/>
        </a:p>
      </dgm:t>
    </dgm:pt>
    <dgm:pt modelId="{29E39380-75E7-499D-9FF1-B954863C0E11}" type="parTrans" cxnId="{EFF5AA00-7B22-4BCE-A40A-2E423B4D4080}">
      <dgm:prSet/>
      <dgm:spPr/>
      <dgm:t>
        <a:bodyPr/>
        <a:lstStyle/>
        <a:p>
          <a:endParaRPr lang="bg-BG"/>
        </a:p>
      </dgm:t>
    </dgm:pt>
    <dgm:pt modelId="{5A97532B-CC82-46A7-9C1B-0FFDFAA401F7}" type="sibTrans" cxnId="{EFF5AA00-7B22-4BCE-A40A-2E423B4D4080}">
      <dgm:prSet/>
      <dgm:spPr/>
      <dgm:t>
        <a:bodyPr/>
        <a:lstStyle/>
        <a:p>
          <a:endParaRPr lang="bg-BG"/>
        </a:p>
      </dgm:t>
    </dgm:pt>
    <dgm:pt modelId="{CAB67FED-7C29-4F3A-8AF3-3603DD3989FA}" type="pres">
      <dgm:prSet presAssocID="{496B5772-2C06-416D-ADB3-227A729C8030}" presName="linearFlow" presStyleCnt="0">
        <dgm:presLayoutVars>
          <dgm:dir/>
          <dgm:animLvl val="lvl"/>
          <dgm:resizeHandles val="exact"/>
        </dgm:presLayoutVars>
      </dgm:prSet>
      <dgm:spPr/>
    </dgm:pt>
    <dgm:pt modelId="{74EB71ED-9A79-44F9-A93F-D0EDCDB11A5F}" type="pres">
      <dgm:prSet presAssocID="{9520817D-0A4C-4936-83AA-B93D8440A72E}" presName="composite" presStyleCnt="0"/>
      <dgm:spPr/>
    </dgm:pt>
    <dgm:pt modelId="{15A04372-002C-4AEF-AC04-EAEA4E259A0A}" type="pres">
      <dgm:prSet presAssocID="{9520817D-0A4C-4936-83AA-B93D8440A72E}" presName="parentText" presStyleLbl="alignNode1" presStyleIdx="0" presStyleCnt="6">
        <dgm:presLayoutVars>
          <dgm:chMax val="1"/>
          <dgm:bulletEnabled val="1"/>
        </dgm:presLayoutVars>
      </dgm:prSet>
      <dgm:spPr/>
    </dgm:pt>
    <dgm:pt modelId="{BA5EB354-9EC6-40C4-8482-6B3CF897679D}" type="pres">
      <dgm:prSet presAssocID="{9520817D-0A4C-4936-83AA-B93D8440A72E}" presName="descendantText" presStyleLbl="alignAcc1" presStyleIdx="0" presStyleCnt="6">
        <dgm:presLayoutVars>
          <dgm:bulletEnabled val="1"/>
        </dgm:presLayoutVars>
      </dgm:prSet>
      <dgm:spPr/>
    </dgm:pt>
    <dgm:pt modelId="{6822FB98-15EF-4D0F-B091-09D2B9000DD0}" type="pres">
      <dgm:prSet presAssocID="{C80C0E9B-A6D7-4C31-A556-0647FFD91B55}" presName="sp" presStyleCnt="0"/>
      <dgm:spPr/>
    </dgm:pt>
    <dgm:pt modelId="{479F003D-28FD-4AE4-8A52-2DB13F9C1EE7}" type="pres">
      <dgm:prSet presAssocID="{9489241B-AC73-4930-B4C5-C41146389D5D}" presName="composite" presStyleCnt="0"/>
      <dgm:spPr/>
    </dgm:pt>
    <dgm:pt modelId="{8A995E8F-9B47-45BC-AFD6-F443FB76F112}" type="pres">
      <dgm:prSet presAssocID="{9489241B-AC73-4930-B4C5-C41146389D5D}" presName="parentText" presStyleLbl="alignNode1" presStyleIdx="1" presStyleCnt="6">
        <dgm:presLayoutVars>
          <dgm:chMax val="1"/>
          <dgm:bulletEnabled val="1"/>
        </dgm:presLayoutVars>
      </dgm:prSet>
      <dgm:spPr/>
    </dgm:pt>
    <dgm:pt modelId="{EBF342F3-1A76-4BDE-9FDE-2BE7B1813058}" type="pres">
      <dgm:prSet presAssocID="{9489241B-AC73-4930-B4C5-C41146389D5D}" presName="descendantText" presStyleLbl="alignAcc1" presStyleIdx="1" presStyleCnt="6">
        <dgm:presLayoutVars>
          <dgm:bulletEnabled val="1"/>
        </dgm:presLayoutVars>
      </dgm:prSet>
      <dgm:spPr/>
      <dgm:t>
        <a:bodyPr/>
        <a:lstStyle/>
        <a:p>
          <a:endParaRPr lang="bg-BG"/>
        </a:p>
      </dgm:t>
    </dgm:pt>
    <dgm:pt modelId="{D2D3084D-8825-4A9E-ACB5-932B137EDEE0}" type="pres">
      <dgm:prSet presAssocID="{54BF7142-0E17-4226-949A-64119A8FE689}" presName="sp" presStyleCnt="0"/>
      <dgm:spPr/>
    </dgm:pt>
    <dgm:pt modelId="{0373B229-07FF-42F5-B8E5-D87C7FF4B795}" type="pres">
      <dgm:prSet presAssocID="{C9219DE8-840B-43B2-9522-6F948C4BA5B5}" presName="composite" presStyleCnt="0"/>
      <dgm:spPr/>
    </dgm:pt>
    <dgm:pt modelId="{2ADBE643-E056-4A8C-AA74-DA3238E0A575}" type="pres">
      <dgm:prSet presAssocID="{C9219DE8-840B-43B2-9522-6F948C4BA5B5}" presName="parentText" presStyleLbl="alignNode1" presStyleIdx="2" presStyleCnt="6">
        <dgm:presLayoutVars>
          <dgm:chMax val="1"/>
          <dgm:bulletEnabled val="1"/>
        </dgm:presLayoutVars>
      </dgm:prSet>
      <dgm:spPr/>
    </dgm:pt>
    <dgm:pt modelId="{4C984710-9B04-422F-A719-91A3BDC10885}" type="pres">
      <dgm:prSet presAssocID="{C9219DE8-840B-43B2-9522-6F948C4BA5B5}" presName="descendantText" presStyleLbl="alignAcc1" presStyleIdx="2" presStyleCnt="6" custLinFactNeighborX="-163" custLinFactNeighborY="-6552">
        <dgm:presLayoutVars>
          <dgm:bulletEnabled val="1"/>
        </dgm:presLayoutVars>
      </dgm:prSet>
      <dgm:spPr/>
      <dgm:t>
        <a:bodyPr/>
        <a:lstStyle/>
        <a:p>
          <a:endParaRPr lang="bg-BG"/>
        </a:p>
      </dgm:t>
    </dgm:pt>
    <dgm:pt modelId="{2882D957-07C3-4DFA-B4D4-3BCBC187BDF6}" type="pres">
      <dgm:prSet presAssocID="{102727BB-F744-4B4B-8705-3BC92F4EFC08}" presName="sp" presStyleCnt="0"/>
      <dgm:spPr/>
    </dgm:pt>
    <dgm:pt modelId="{025F90D7-6F63-4DA1-BC53-909D21E46B48}" type="pres">
      <dgm:prSet presAssocID="{E0249951-FEF7-4338-9F62-2D62842E8EF0}" presName="composite" presStyleCnt="0"/>
      <dgm:spPr/>
    </dgm:pt>
    <dgm:pt modelId="{1453C06E-3784-4BA4-8BC4-5C31C5B12FA9}" type="pres">
      <dgm:prSet presAssocID="{E0249951-FEF7-4338-9F62-2D62842E8EF0}" presName="parentText" presStyleLbl="alignNode1" presStyleIdx="3" presStyleCnt="6">
        <dgm:presLayoutVars>
          <dgm:chMax val="1"/>
          <dgm:bulletEnabled val="1"/>
        </dgm:presLayoutVars>
      </dgm:prSet>
      <dgm:spPr/>
    </dgm:pt>
    <dgm:pt modelId="{BF40C6BC-ECAB-45C9-946A-B281CA07302D}" type="pres">
      <dgm:prSet presAssocID="{E0249951-FEF7-4338-9F62-2D62842E8EF0}" presName="descendantText" presStyleLbl="alignAcc1" presStyleIdx="3" presStyleCnt="6">
        <dgm:presLayoutVars>
          <dgm:bulletEnabled val="1"/>
        </dgm:presLayoutVars>
      </dgm:prSet>
      <dgm:spPr/>
    </dgm:pt>
    <dgm:pt modelId="{14230158-C6BD-4328-BE47-DDED96D5BC32}" type="pres">
      <dgm:prSet presAssocID="{1A500E8F-4908-4F71-BA79-2C025008960A}" presName="sp" presStyleCnt="0"/>
      <dgm:spPr/>
    </dgm:pt>
    <dgm:pt modelId="{37B81AA6-90C3-46BA-8A0E-62CEFE8000F7}" type="pres">
      <dgm:prSet presAssocID="{0EF9BADD-E426-46B7-844C-B11911CB680E}" presName="composite" presStyleCnt="0"/>
      <dgm:spPr/>
    </dgm:pt>
    <dgm:pt modelId="{1FD9E6B6-8902-426F-879C-262C775B7692}" type="pres">
      <dgm:prSet presAssocID="{0EF9BADD-E426-46B7-844C-B11911CB680E}" presName="parentText" presStyleLbl="alignNode1" presStyleIdx="4" presStyleCnt="6">
        <dgm:presLayoutVars>
          <dgm:chMax val="1"/>
          <dgm:bulletEnabled val="1"/>
        </dgm:presLayoutVars>
      </dgm:prSet>
      <dgm:spPr/>
    </dgm:pt>
    <dgm:pt modelId="{EDBD3F51-EA76-4DD8-B943-967029E1EF30}" type="pres">
      <dgm:prSet presAssocID="{0EF9BADD-E426-46B7-844C-B11911CB680E}" presName="descendantText" presStyleLbl="alignAcc1" presStyleIdx="4" presStyleCnt="6">
        <dgm:presLayoutVars>
          <dgm:bulletEnabled val="1"/>
        </dgm:presLayoutVars>
      </dgm:prSet>
      <dgm:spPr/>
      <dgm:t>
        <a:bodyPr/>
        <a:lstStyle/>
        <a:p>
          <a:endParaRPr lang="bg-BG"/>
        </a:p>
      </dgm:t>
    </dgm:pt>
    <dgm:pt modelId="{A9CCEFA9-39DC-4281-B9CC-1AD7EF0C48ED}" type="pres">
      <dgm:prSet presAssocID="{8AB5DD49-D3E5-422F-9D6E-A12614DE2C18}" presName="sp" presStyleCnt="0"/>
      <dgm:spPr/>
    </dgm:pt>
    <dgm:pt modelId="{DE2AD81F-5B52-4E3E-9985-A7666BF4815F}" type="pres">
      <dgm:prSet presAssocID="{C7FB8D0E-8DF5-4F68-AE5B-A076B91D6F40}" presName="composite" presStyleCnt="0"/>
      <dgm:spPr/>
    </dgm:pt>
    <dgm:pt modelId="{E645A799-8623-4451-8826-9AD08C9C9540}" type="pres">
      <dgm:prSet presAssocID="{C7FB8D0E-8DF5-4F68-AE5B-A076B91D6F40}" presName="parentText" presStyleLbl="alignNode1" presStyleIdx="5" presStyleCnt="6">
        <dgm:presLayoutVars>
          <dgm:chMax val="1"/>
          <dgm:bulletEnabled val="1"/>
        </dgm:presLayoutVars>
      </dgm:prSet>
      <dgm:spPr/>
      <dgm:t>
        <a:bodyPr/>
        <a:lstStyle/>
        <a:p>
          <a:endParaRPr lang="bg-BG"/>
        </a:p>
      </dgm:t>
    </dgm:pt>
    <dgm:pt modelId="{6333977C-7D09-4E9D-8215-EC587B0B8E99}" type="pres">
      <dgm:prSet presAssocID="{C7FB8D0E-8DF5-4F68-AE5B-A076B91D6F40}" presName="descendantText" presStyleLbl="alignAcc1" presStyleIdx="5" presStyleCnt="6">
        <dgm:presLayoutVars>
          <dgm:bulletEnabled val="1"/>
        </dgm:presLayoutVars>
      </dgm:prSet>
      <dgm:spPr/>
    </dgm:pt>
  </dgm:ptLst>
  <dgm:cxnLst>
    <dgm:cxn modelId="{EFD6473C-F9AF-430D-BB5C-5C6D4E838769}" type="presOf" srcId="{C9219DE8-840B-43B2-9522-6F948C4BA5B5}" destId="{2ADBE643-E056-4A8C-AA74-DA3238E0A575}" srcOrd="0" destOrd="0" presId="urn:microsoft.com/office/officeart/2005/8/layout/chevron2"/>
    <dgm:cxn modelId="{7D4F0A2C-A20F-480F-80ED-7C9E1B0D64B4}" srcId="{496B5772-2C06-416D-ADB3-227A729C8030}" destId="{9489241B-AC73-4930-B4C5-C41146389D5D}" srcOrd="1" destOrd="0" parTransId="{1658F263-E3CD-4434-9C11-D11F7A9BC97B}" sibTransId="{54BF7142-0E17-4226-949A-64119A8FE689}"/>
    <dgm:cxn modelId="{9552AF8C-C424-4299-ACB0-9C341838309F}" srcId="{C7FB8D0E-8DF5-4F68-AE5B-A076B91D6F40}" destId="{6E239996-77EF-4027-B075-21ADDDD1878F}" srcOrd="1" destOrd="0" parTransId="{6FBE24C2-9DB8-4F37-894B-8FCE69B0028A}" sibTransId="{3FB2E974-4386-48A3-B5B3-5DBA8658DD26}"/>
    <dgm:cxn modelId="{7A748A47-78D4-4753-A2DB-680F02BBDEDD}" srcId="{9520817D-0A4C-4936-83AA-B93D8440A72E}" destId="{6C1AE5F8-DB2A-4A9C-9AC4-8727815B518A}" srcOrd="1" destOrd="0" parTransId="{E177FCFF-60D5-4B78-B7FF-C82021529B7D}" sibTransId="{D0A51801-545D-4D05-926A-8D193DD8BA63}"/>
    <dgm:cxn modelId="{1971CB01-8D7D-438B-A2C5-397E42A091EC}" srcId="{496B5772-2C06-416D-ADB3-227A729C8030}" destId="{C7FB8D0E-8DF5-4F68-AE5B-A076B91D6F40}" srcOrd="5" destOrd="0" parTransId="{64293DC8-6404-4BAD-BF7E-D1BC7BD2BD46}" sibTransId="{5D92EE22-6F67-49B4-A2EF-DDD171B77955}"/>
    <dgm:cxn modelId="{BA6B45CE-98CE-4055-BDFF-5131B9345A7F}" srcId="{0EF9BADD-E426-46B7-844C-B11911CB680E}" destId="{BA63B73F-F18E-408E-8BCE-8823D1EB3B0D}" srcOrd="1" destOrd="0" parTransId="{6AC15149-8F83-4AF5-9F83-58301F28282E}" sibTransId="{1DE3EBF4-998E-4CD8-948B-A21CD7E26F12}"/>
    <dgm:cxn modelId="{24FF3D06-8B5B-4779-BB07-F6C37B0CBC57}" srcId="{9520817D-0A4C-4936-83AA-B93D8440A72E}" destId="{AB1CE746-9B3E-4E14-8FBB-BE65C4F4A452}" srcOrd="0" destOrd="0" parTransId="{5A6C66D7-D694-4C67-BA5C-F8048A038C10}" sibTransId="{0BC9DA02-4D65-4C24-AA83-80E71A7856AB}"/>
    <dgm:cxn modelId="{95DB7A61-9027-457B-AAF6-99BEA978F451}" srcId="{496B5772-2C06-416D-ADB3-227A729C8030}" destId="{0EF9BADD-E426-46B7-844C-B11911CB680E}" srcOrd="4" destOrd="0" parTransId="{CE7F7BAA-544B-4E2C-B294-C5DB1A1C9107}" sibTransId="{8AB5DD49-D3E5-422F-9D6E-A12614DE2C18}"/>
    <dgm:cxn modelId="{4622115F-171E-4227-9250-11ADE1DC10B5}" type="presOf" srcId="{BA63B73F-F18E-408E-8BCE-8823D1EB3B0D}" destId="{EDBD3F51-EA76-4DD8-B943-967029E1EF30}" srcOrd="0" destOrd="1" presId="urn:microsoft.com/office/officeart/2005/8/layout/chevron2"/>
    <dgm:cxn modelId="{71B68DCD-DE6B-438C-9B96-604C1B74D9E7}" srcId="{C9219DE8-840B-43B2-9522-6F948C4BA5B5}" destId="{5A5161BE-6AC0-481E-956F-DEB0909E56B3}" srcOrd="0" destOrd="0" parTransId="{865DBB38-045C-47B6-B73F-071E0239159E}" sibTransId="{1B734B8B-F039-44CF-A306-7FEB072F9178}"/>
    <dgm:cxn modelId="{69C62B53-CA42-4470-BEF4-08B1D5CA0A9E}" type="presOf" srcId="{67F154D0-5EE4-4413-9338-15DB5CC38DC7}" destId="{EDBD3F51-EA76-4DD8-B943-967029E1EF30}" srcOrd="0" destOrd="0" presId="urn:microsoft.com/office/officeart/2005/8/layout/chevron2"/>
    <dgm:cxn modelId="{968EC7A3-902E-419A-9565-689341F102E9}" type="presOf" srcId="{5A5161BE-6AC0-481E-956F-DEB0909E56B3}" destId="{4C984710-9B04-422F-A719-91A3BDC10885}" srcOrd="0" destOrd="0" presId="urn:microsoft.com/office/officeart/2005/8/layout/chevron2"/>
    <dgm:cxn modelId="{2DD3CA61-161B-41D8-943D-C245D852C4ED}" type="presOf" srcId="{2E8FF34E-D409-4C8B-BD3D-3B3B44D40EDB}" destId="{BF40C6BC-ECAB-45C9-946A-B281CA07302D}" srcOrd="0" destOrd="0" presId="urn:microsoft.com/office/officeart/2005/8/layout/chevron2"/>
    <dgm:cxn modelId="{24815974-5B73-4599-BFE2-DD4247D5D08C}" srcId="{C7FB8D0E-8DF5-4F68-AE5B-A076B91D6F40}" destId="{52DB6635-E0C2-43A1-8D0C-D1010B2B8925}" srcOrd="0" destOrd="0" parTransId="{C4F68234-BF20-4EEF-8F3A-D8C0E1FE53BD}" sibTransId="{1D523589-0ED7-4C64-A102-9D6ACDD43C41}"/>
    <dgm:cxn modelId="{0FDB49C1-9C79-4101-BEDC-3CE3B55D4406}" type="presOf" srcId="{0EF9BADD-E426-46B7-844C-B11911CB680E}" destId="{1FD9E6B6-8902-426F-879C-262C775B7692}" srcOrd="0" destOrd="0" presId="urn:microsoft.com/office/officeart/2005/8/layout/chevron2"/>
    <dgm:cxn modelId="{AD4FE54D-DE5F-402C-8BD9-89AB0C38D72C}" srcId="{9489241B-AC73-4930-B4C5-C41146389D5D}" destId="{214347FC-B350-4397-9544-33A9A66C74F6}" srcOrd="0" destOrd="0" parTransId="{2FEF1B96-4290-4322-BDC8-FD783B45E63F}" sibTransId="{C8D73143-5444-423E-BD84-22FCA8CFF244}"/>
    <dgm:cxn modelId="{D7C32B26-64A9-4420-BC6C-0BFCF0599CB6}" type="presOf" srcId="{C7FB8D0E-8DF5-4F68-AE5B-A076B91D6F40}" destId="{E645A799-8623-4451-8826-9AD08C9C9540}" srcOrd="0" destOrd="0" presId="urn:microsoft.com/office/officeart/2005/8/layout/chevron2"/>
    <dgm:cxn modelId="{5BB84643-00BF-4C17-AE38-25BFE0A96391}" srcId="{0EF9BADD-E426-46B7-844C-B11911CB680E}" destId="{67F154D0-5EE4-4413-9338-15DB5CC38DC7}" srcOrd="0" destOrd="0" parTransId="{664E9EF2-7EE7-4A74-B5CC-5CBC9285E7EB}" sibTransId="{0F73E1DD-074C-488A-B224-F82851B0B602}"/>
    <dgm:cxn modelId="{E5F80E66-F997-439E-B13F-EB2DE1AC074A}" type="presOf" srcId="{9520817D-0A4C-4936-83AA-B93D8440A72E}" destId="{15A04372-002C-4AEF-AC04-EAEA4E259A0A}" srcOrd="0" destOrd="0" presId="urn:microsoft.com/office/officeart/2005/8/layout/chevron2"/>
    <dgm:cxn modelId="{3B55A157-C0D9-4F15-91F7-F1CF12536FDE}" srcId="{496B5772-2C06-416D-ADB3-227A729C8030}" destId="{C9219DE8-840B-43B2-9522-6F948C4BA5B5}" srcOrd="2" destOrd="0" parTransId="{B030D968-F193-4784-985F-FF8BEF5F3D8D}" sibTransId="{102727BB-F744-4B4B-8705-3BC92F4EFC08}"/>
    <dgm:cxn modelId="{EFF5AA00-7B22-4BCE-A40A-2E423B4D4080}" srcId="{E0249951-FEF7-4338-9F62-2D62842E8EF0}" destId="{2E8FF34E-D409-4C8B-BD3D-3B3B44D40EDB}" srcOrd="0" destOrd="0" parTransId="{29E39380-75E7-499D-9FF1-B954863C0E11}" sibTransId="{5A97532B-CC82-46A7-9C1B-0FFDFAA401F7}"/>
    <dgm:cxn modelId="{45510D47-F014-4D9A-97AC-E96C8CA454E3}" type="presOf" srcId="{496B5772-2C06-416D-ADB3-227A729C8030}" destId="{CAB67FED-7C29-4F3A-8AF3-3603DD3989FA}" srcOrd="0" destOrd="0" presId="urn:microsoft.com/office/officeart/2005/8/layout/chevron2"/>
    <dgm:cxn modelId="{F0C9392B-BDEF-47B4-BD79-5B42267E454C}" type="presOf" srcId="{AB1CE746-9B3E-4E14-8FBB-BE65C4F4A452}" destId="{BA5EB354-9EC6-40C4-8482-6B3CF897679D}" srcOrd="0" destOrd="0" presId="urn:microsoft.com/office/officeart/2005/8/layout/chevron2"/>
    <dgm:cxn modelId="{2AF25C68-5862-4821-B712-FF2F957B9528}" type="presOf" srcId="{9489241B-AC73-4930-B4C5-C41146389D5D}" destId="{8A995E8F-9B47-45BC-AFD6-F443FB76F112}" srcOrd="0" destOrd="0" presId="urn:microsoft.com/office/officeart/2005/8/layout/chevron2"/>
    <dgm:cxn modelId="{F1649DFD-80E4-4226-9995-83A881531DE5}" srcId="{496B5772-2C06-416D-ADB3-227A729C8030}" destId="{E0249951-FEF7-4338-9F62-2D62842E8EF0}" srcOrd="3" destOrd="0" parTransId="{36E3402B-E5F0-4F10-B5AC-F45FD8181AE6}" sibTransId="{1A500E8F-4908-4F71-BA79-2C025008960A}"/>
    <dgm:cxn modelId="{E4B14631-7FBB-4087-9CAD-08699AD0FBBF}" type="presOf" srcId="{6E239996-77EF-4027-B075-21ADDDD1878F}" destId="{6333977C-7D09-4E9D-8215-EC587B0B8E99}" srcOrd="0" destOrd="1" presId="urn:microsoft.com/office/officeart/2005/8/layout/chevron2"/>
    <dgm:cxn modelId="{7121AA11-FD11-450F-844C-0DCB07DCC946}" type="presOf" srcId="{52DB6635-E0C2-43A1-8D0C-D1010B2B8925}" destId="{6333977C-7D09-4E9D-8215-EC587B0B8E99}" srcOrd="0" destOrd="0" presId="urn:microsoft.com/office/officeart/2005/8/layout/chevron2"/>
    <dgm:cxn modelId="{A3DEC504-6870-4AE0-A2A2-209025D4BECF}" type="presOf" srcId="{214347FC-B350-4397-9544-33A9A66C74F6}" destId="{EBF342F3-1A76-4BDE-9FDE-2BE7B1813058}" srcOrd="0" destOrd="0" presId="urn:microsoft.com/office/officeart/2005/8/layout/chevron2"/>
    <dgm:cxn modelId="{3B1FFE6F-769C-4C08-B62A-23086619F1D3}" srcId="{496B5772-2C06-416D-ADB3-227A729C8030}" destId="{9520817D-0A4C-4936-83AA-B93D8440A72E}" srcOrd="0" destOrd="0" parTransId="{61D9A01B-3F07-41EF-9EFF-798632929899}" sibTransId="{C80C0E9B-A6D7-4C31-A556-0647FFD91B55}"/>
    <dgm:cxn modelId="{9DE33B61-637A-4539-9D33-A8361F203DAD}" type="presOf" srcId="{E0249951-FEF7-4338-9F62-2D62842E8EF0}" destId="{1453C06E-3784-4BA4-8BC4-5C31C5B12FA9}" srcOrd="0" destOrd="0" presId="urn:microsoft.com/office/officeart/2005/8/layout/chevron2"/>
    <dgm:cxn modelId="{D38B430C-AB24-4BF8-8E50-05FC6D6DDD7E}" type="presOf" srcId="{6C1AE5F8-DB2A-4A9C-9AC4-8727815B518A}" destId="{BA5EB354-9EC6-40C4-8482-6B3CF897679D}" srcOrd="0" destOrd="1" presId="urn:microsoft.com/office/officeart/2005/8/layout/chevron2"/>
    <dgm:cxn modelId="{F4A49446-06D0-42D0-BA63-885CBB04E397}" type="presParOf" srcId="{CAB67FED-7C29-4F3A-8AF3-3603DD3989FA}" destId="{74EB71ED-9A79-44F9-A93F-D0EDCDB11A5F}" srcOrd="0" destOrd="0" presId="urn:microsoft.com/office/officeart/2005/8/layout/chevron2"/>
    <dgm:cxn modelId="{125584D2-86F2-4446-A74A-12417EDF7F21}" type="presParOf" srcId="{74EB71ED-9A79-44F9-A93F-D0EDCDB11A5F}" destId="{15A04372-002C-4AEF-AC04-EAEA4E259A0A}" srcOrd="0" destOrd="0" presId="urn:microsoft.com/office/officeart/2005/8/layout/chevron2"/>
    <dgm:cxn modelId="{BF596004-5AD0-4054-924E-264CB9E4ADE5}" type="presParOf" srcId="{74EB71ED-9A79-44F9-A93F-D0EDCDB11A5F}" destId="{BA5EB354-9EC6-40C4-8482-6B3CF897679D}" srcOrd="1" destOrd="0" presId="urn:microsoft.com/office/officeart/2005/8/layout/chevron2"/>
    <dgm:cxn modelId="{C551A4D0-C270-4117-B06F-A7298105EA09}" type="presParOf" srcId="{CAB67FED-7C29-4F3A-8AF3-3603DD3989FA}" destId="{6822FB98-15EF-4D0F-B091-09D2B9000DD0}" srcOrd="1" destOrd="0" presId="urn:microsoft.com/office/officeart/2005/8/layout/chevron2"/>
    <dgm:cxn modelId="{F89DDAAE-C2B1-4D80-AEAB-C2F7CB616110}" type="presParOf" srcId="{CAB67FED-7C29-4F3A-8AF3-3603DD3989FA}" destId="{479F003D-28FD-4AE4-8A52-2DB13F9C1EE7}" srcOrd="2" destOrd="0" presId="urn:microsoft.com/office/officeart/2005/8/layout/chevron2"/>
    <dgm:cxn modelId="{AAEB9DA9-7EB3-4710-90C5-16BBCA4F06EC}" type="presParOf" srcId="{479F003D-28FD-4AE4-8A52-2DB13F9C1EE7}" destId="{8A995E8F-9B47-45BC-AFD6-F443FB76F112}" srcOrd="0" destOrd="0" presId="urn:microsoft.com/office/officeart/2005/8/layout/chevron2"/>
    <dgm:cxn modelId="{F52C042E-DBE1-4F77-AFA0-A30D291D3A09}" type="presParOf" srcId="{479F003D-28FD-4AE4-8A52-2DB13F9C1EE7}" destId="{EBF342F3-1A76-4BDE-9FDE-2BE7B1813058}" srcOrd="1" destOrd="0" presId="urn:microsoft.com/office/officeart/2005/8/layout/chevron2"/>
    <dgm:cxn modelId="{DCEE8912-7539-4EF1-9F98-CA680C159A1D}" type="presParOf" srcId="{CAB67FED-7C29-4F3A-8AF3-3603DD3989FA}" destId="{D2D3084D-8825-4A9E-ACB5-932B137EDEE0}" srcOrd="3" destOrd="0" presId="urn:microsoft.com/office/officeart/2005/8/layout/chevron2"/>
    <dgm:cxn modelId="{E0870442-9BCF-4116-9DAE-D1D36105664F}" type="presParOf" srcId="{CAB67FED-7C29-4F3A-8AF3-3603DD3989FA}" destId="{0373B229-07FF-42F5-B8E5-D87C7FF4B795}" srcOrd="4" destOrd="0" presId="urn:microsoft.com/office/officeart/2005/8/layout/chevron2"/>
    <dgm:cxn modelId="{09015486-55DA-4D4E-88B6-03A1A08633FF}" type="presParOf" srcId="{0373B229-07FF-42F5-B8E5-D87C7FF4B795}" destId="{2ADBE643-E056-4A8C-AA74-DA3238E0A575}" srcOrd="0" destOrd="0" presId="urn:microsoft.com/office/officeart/2005/8/layout/chevron2"/>
    <dgm:cxn modelId="{98B6FCB1-DD5C-4336-9FBB-A94E42CFCFD2}" type="presParOf" srcId="{0373B229-07FF-42F5-B8E5-D87C7FF4B795}" destId="{4C984710-9B04-422F-A719-91A3BDC10885}" srcOrd="1" destOrd="0" presId="urn:microsoft.com/office/officeart/2005/8/layout/chevron2"/>
    <dgm:cxn modelId="{A501A79D-238F-4208-95A9-739AA1F12D47}" type="presParOf" srcId="{CAB67FED-7C29-4F3A-8AF3-3603DD3989FA}" destId="{2882D957-07C3-4DFA-B4D4-3BCBC187BDF6}" srcOrd="5" destOrd="0" presId="urn:microsoft.com/office/officeart/2005/8/layout/chevron2"/>
    <dgm:cxn modelId="{0CECD669-C5AC-471E-BA38-271544C700A2}" type="presParOf" srcId="{CAB67FED-7C29-4F3A-8AF3-3603DD3989FA}" destId="{025F90D7-6F63-4DA1-BC53-909D21E46B48}" srcOrd="6" destOrd="0" presId="urn:microsoft.com/office/officeart/2005/8/layout/chevron2"/>
    <dgm:cxn modelId="{74C2293F-7D4A-4843-8668-BE76E39E4CA8}" type="presParOf" srcId="{025F90D7-6F63-4DA1-BC53-909D21E46B48}" destId="{1453C06E-3784-4BA4-8BC4-5C31C5B12FA9}" srcOrd="0" destOrd="0" presId="urn:microsoft.com/office/officeart/2005/8/layout/chevron2"/>
    <dgm:cxn modelId="{A198109C-3DD0-44BE-B0C2-EC6A7CCC369C}" type="presParOf" srcId="{025F90D7-6F63-4DA1-BC53-909D21E46B48}" destId="{BF40C6BC-ECAB-45C9-946A-B281CA07302D}" srcOrd="1" destOrd="0" presId="urn:microsoft.com/office/officeart/2005/8/layout/chevron2"/>
    <dgm:cxn modelId="{256BFABE-B072-4606-ACE8-A3A4B89B4756}" type="presParOf" srcId="{CAB67FED-7C29-4F3A-8AF3-3603DD3989FA}" destId="{14230158-C6BD-4328-BE47-DDED96D5BC32}" srcOrd="7" destOrd="0" presId="urn:microsoft.com/office/officeart/2005/8/layout/chevron2"/>
    <dgm:cxn modelId="{F9D04C64-E4E0-4044-8A64-49548B0E894E}" type="presParOf" srcId="{CAB67FED-7C29-4F3A-8AF3-3603DD3989FA}" destId="{37B81AA6-90C3-46BA-8A0E-62CEFE8000F7}" srcOrd="8" destOrd="0" presId="urn:microsoft.com/office/officeart/2005/8/layout/chevron2"/>
    <dgm:cxn modelId="{6016B805-324C-4B43-83AC-16D648574420}" type="presParOf" srcId="{37B81AA6-90C3-46BA-8A0E-62CEFE8000F7}" destId="{1FD9E6B6-8902-426F-879C-262C775B7692}" srcOrd="0" destOrd="0" presId="urn:microsoft.com/office/officeart/2005/8/layout/chevron2"/>
    <dgm:cxn modelId="{67B4C138-623B-4B5B-81B5-0550B170BDA3}" type="presParOf" srcId="{37B81AA6-90C3-46BA-8A0E-62CEFE8000F7}" destId="{EDBD3F51-EA76-4DD8-B943-967029E1EF30}" srcOrd="1" destOrd="0" presId="urn:microsoft.com/office/officeart/2005/8/layout/chevron2"/>
    <dgm:cxn modelId="{CDC417D4-8105-48A7-8254-69AD27DE79F4}" type="presParOf" srcId="{CAB67FED-7C29-4F3A-8AF3-3603DD3989FA}" destId="{A9CCEFA9-39DC-4281-B9CC-1AD7EF0C48ED}" srcOrd="9" destOrd="0" presId="urn:microsoft.com/office/officeart/2005/8/layout/chevron2"/>
    <dgm:cxn modelId="{88840E1A-A799-4CE8-8961-CD0AD604F95C}" type="presParOf" srcId="{CAB67FED-7C29-4F3A-8AF3-3603DD3989FA}" destId="{DE2AD81F-5B52-4E3E-9985-A7666BF4815F}" srcOrd="10" destOrd="0" presId="urn:microsoft.com/office/officeart/2005/8/layout/chevron2"/>
    <dgm:cxn modelId="{25453FCF-6EE3-439E-946A-66CDE535E203}" type="presParOf" srcId="{DE2AD81F-5B52-4E3E-9985-A7666BF4815F}" destId="{E645A799-8623-4451-8826-9AD08C9C9540}" srcOrd="0" destOrd="0" presId="urn:microsoft.com/office/officeart/2005/8/layout/chevron2"/>
    <dgm:cxn modelId="{A0671774-227D-4296-B969-A4E6C85FF983}" type="presParOf" srcId="{DE2AD81F-5B52-4E3E-9985-A7666BF4815F}" destId="{6333977C-7D09-4E9D-8215-EC587B0B8E9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46826-8372-4F8D-B6E6-9CA3404CBE60}">
      <dsp:nvSpPr>
        <dsp:cNvPr id="0" name=""/>
        <dsp:cNvSpPr/>
      </dsp:nvSpPr>
      <dsp:spPr>
        <a:xfrm>
          <a:off x="3561270" y="2834"/>
          <a:ext cx="1107058" cy="719587"/>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bg-BG" sz="1400" b="1" kern="1200" dirty="0" smtClean="0">
              <a:solidFill>
                <a:schemeClr val="tx1"/>
              </a:solidFill>
            </a:rPr>
            <a:t>Основни положения</a:t>
          </a:r>
          <a:endParaRPr lang="bg-BG" sz="1100" b="1" kern="1200" dirty="0">
            <a:solidFill>
              <a:schemeClr val="tx1"/>
            </a:solidFill>
          </a:endParaRPr>
        </a:p>
      </dsp:txBody>
      <dsp:txXfrm>
        <a:off x="3596397" y="37961"/>
        <a:ext cx="1036804" cy="649333"/>
      </dsp:txXfrm>
    </dsp:sp>
    <dsp:sp modelId="{2945CD23-0DB4-4C0F-889F-8DFCCF3731F8}">
      <dsp:nvSpPr>
        <dsp:cNvPr id="0" name=""/>
        <dsp:cNvSpPr/>
      </dsp:nvSpPr>
      <dsp:spPr>
        <a:xfrm>
          <a:off x="2062837" y="362628"/>
          <a:ext cx="4103925" cy="4103925"/>
        </a:xfrm>
        <a:custGeom>
          <a:avLst/>
          <a:gdLst/>
          <a:ahLst/>
          <a:cxnLst/>
          <a:rect l="0" t="0" r="0" b="0"/>
          <a:pathLst>
            <a:path>
              <a:moveTo>
                <a:pt x="2750121" y="122422"/>
              </a:moveTo>
              <a:arcTo wR="2051962" hR="2051962" stAng="17393488" swAng="770891"/>
            </a:path>
          </a:pathLst>
        </a:custGeom>
        <a:noFill/>
        <a:ln w="635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C06BD8D-6C3F-4379-B2F1-9EBC11C7F67A}">
      <dsp:nvSpPr>
        <dsp:cNvPr id="0" name=""/>
        <dsp:cNvSpPr/>
      </dsp:nvSpPr>
      <dsp:spPr>
        <a:xfrm>
          <a:off x="5165560" y="775419"/>
          <a:ext cx="1107058" cy="719587"/>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bg-BG" sz="1400" b="1" kern="1200" dirty="0" err="1" smtClean="0">
              <a:solidFill>
                <a:schemeClr val="tx1"/>
              </a:solidFill>
            </a:rPr>
            <a:t>Предпос-тавки</a:t>
          </a:r>
          <a:endParaRPr lang="bg-BG" sz="1100" b="1" kern="1200" dirty="0">
            <a:solidFill>
              <a:schemeClr val="tx1"/>
            </a:solidFill>
          </a:endParaRPr>
        </a:p>
      </dsp:txBody>
      <dsp:txXfrm>
        <a:off x="5200687" y="810546"/>
        <a:ext cx="1036804" cy="649333"/>
      </dsp:txXfrm>
    </dsp:sp>
    <dsp:sp modelId="{3AEFC0D4-20E0-44B9-B71F-4F302E15C981}">
      <dsp:nvSpPr>
        <dsp:cNvPr id="0" name=""/>
        <dsp:cNvSpPr/>
      </dsp:nvSpPr>
      <dsp:spPr>
        <a:xfrm>
          <a:off x="2062837" y="362628"/>
          <a:ext cx="4103925" cy="4103925"/>
        </a:xfrm>
        <a:custGeom>
          <a:avLst/>
          <a:gdLst/>
          <a:ahLst/>
          <a:cxnLst/>
          <a:rect l="0" t="0" r="0" b="0"/>
          <a:pathLst>
            <a:path>
              <a:moveTo>
                <a:pt x="3969898" y="1322527"/>
              </a:moveTo>
              <a:arcTo wR="2051962" hR="2051962" stAng="20350623" swAng="1063509"/>
            </a:path>
          </a:pathLst>
        </a:custGeom>
        <a:noFill/>
        <a:ln w="635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44CE109-D762-4612-9828-6F0B732CDB6E}">
      <dsp:nvSpPr>
        <dsp:cNvPr id="0" name=""/>
        <dsp:cNvSpPr/>
      </dsp:nvSpPr>
      <dsp:spPr>
        <a:xfrm>
          <a:off x="5561786" y="2511402"/>
          <a:ext cx="1107058" cy="719587"/>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bg-BG" sz="1400" b="1" kern="1200" dirty="0" smtClean="0">
              <a:solidFill>
                <a:schemeClr val="tx1"/>
              </a:solidFill>
            </a:rPr>
            <a:t>Данни</a:t>
          </a:r>
          <a:endParaRPr lang="bg-BG" sz="1100" b="1" kern="1200" dirty="0">
            <a:solidFill>
              <a:schemeClr val="tx1"/>
            </a:solidFill>
          </a:endParaRPr>
        </a:p>
      </dsp:txBody>
      <dsp:txXfrm>
        <a:off x="5596913" y="2546529"/>
        <a:ext cx="1036804" cy="649333"/>
      </dsp:txXfrm>
    </dsp:sp>
    <dsp:sp modelId="{AAF6EB7A-689E-4853-A3B3-FCCF3C348C35}">
      <dsp:nvSpPr>
        <dsp:cNvPr id="0" name=""/>
        <dsp:cNvSpPr/>
      </dsp:nvSpPr>
      <dsp:spPr>
        <a:xfrm>
          <a:off x="2062837" y="362628"/>
          <a:ext cx="4103925" cy="4103925"/>
        </a:xfrm>
        <a:custGeom>
          <a:avLst/>
          <a:gdLst/>
          <a:ahLst/>
          <a:cxnLst/>
          <a:rect l="0" t="0" r="0" b="0"/>
          <a:pathLst>
            <a:path>
              <a:moveTo>
                <a:pt x="3863254" y="3016210"/>
              </a:moveTo>
              <a:arcTo wR="2051962" hR="2051962" stAng="1681726" swAng="834489"/>
            </a:path>
          </a:pathLst>
        </a:custGeom>
        <a:noFill/>
        <a:ln w="635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15B2EE8-509C-40F8-9849-FCB6E7483909}">
      <dsp:nvSpPr>
        <dsp:cNvPr id="0" name=""/>
        <dsp:cNvSpPr/>
      </dsp:nvSpPr>
      <dsp:spPr>
        <a:xfrm>
          <a:off x="4451584" y="3903552"/>
          <a:ext cx="1107058" cy="719587"/>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bg-BG" sz="1400" b="1" kern="1200" dirty="0" smtClean="0">
              <a:solidFill>
                <a:schemeClr val="tx1"/>
              </a:solidFill>
            </a:rPr>
            <a:t>Методи на решения и софтуер</a:t>
          </a:r>
          <a:endParaRPr lang="bg-BG" sz="1100" b="1" kern="1200" dirty="0">
            <a:solidFill>
              <a:schemeClr val="tx1"/>
            </a:solidFill>
          </a:endParaRPr>
        </a:p>
      </dsp:txBody>
      <dsp:txXfrm>
        <a:off x="4486711" y="3938679"/>
        <a:ext cx="1036804" cy="649333"/>
      </dsp:txXfrm>
    </dsp:sp>
    <dsp:sp modelId="{8A7375DF-EAAD-495D-AF10-6607C755A7DC}">
      <dsp:nvSpPr>
        <dsp:cNvPr id="0" name=""/>
        <dsp:cNvSpPr/>
      </dsp:nvSpPr>
      <dsp:spPr>
        <a:xfrm>
          <a:off x="2062837" y="362628"/>
          <a:ext cx="4103925" cy="4103925"/>
        </a:xfrm>
        <a:custGeom>
          <a:avLst/>
          <a:gdLst/>
          <a:ahLst/>
          <a:cxnLst/>
          <a:rect l="0" t="0" r="0" b="0"/>
          <a:pathLst>
            <a:path>
              <a:moveTo>
                <a:pt x="2255230" y="4093832"/>
              </a:moveTo>
              <a:arcTo wR="2051962" hR="2051962" stAng="5058898" swAng="682205"/>
            </a:path>
          </a:pathLst>
        </a:custGeom>
        <a:noFill/>
        <a:ln w="635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7319D8A-5888-4FBB-9940-1DDB227FCA8E}">
      <dsp:nvSpPr>
        <dsp:cNvPr id="0" name=""/>
        <dsp:cNvSpPr/>
      </dsp:nvSpPr>
      <dsp:spPr>
        <a:xfrm>
          <a:off x="2670957" y="3903552"/>
          <a:ext cx="1107058" cy="719587"/>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bg-BG" sz="1400" b="1" kern="1200" dirty="0" smtClean="0">
              <a:solidFill>
                <a:schemeClr val="tx1"/>
              </a:solidFill>
            </a:rPr>
            <a:t>Качество на решението</a:t>
          </a:r>
          <a:endParaRPr lang="bg-BG" sz="1400" b="1" kern="1200" dirty="0">
            <a:solidFill>
              <a:schemeClr val="tx1"/>
            </a:solidFill>
          </a:endParaRPr>
        </a:p>
      </dsp:txBody>
      <dsp:txXfrm>
        <a:off x="2706084" y="3938679"/>
        <a:ext cx="1036804" cy="649333"/>
      </dsp:txXfrm>
    </dsp:sp>
    <dsp:sp modelId="{CFEF78B9-9B95-4CFA-B7EB-AC0E0C53D7BD}">
      <dsp:nvSpPr>
        <dsp:cNvPr id="0" name=""/>
        <dsp:cNvSpPr/>
      </dsp:nvSpPr>
      <dsp:spPr>
        <a:xfrm>
          <a:off x="2062837" y="362628"/>
          <a:ext cx="4103925" cy="4103925"/>
        </a:xfrm>
        <a:custGeom>
          <a:avLst/>
          <a:gdLst/>
          <a:ahLst/>
          <a:cxnLst/>
          <a:rect l="0" t="0" r="0" b="0"/>
          <a:pathLst>
            <a:path>
              <a:moveTo>
                <a:pt x="525546" y="3423314"/>
              </a:moveTo>
              <a:arcTo wR="2051962" hR="2051962" stAng="8283785" swAng="834489"/>
            </a:path>
          </a:pathLst>
        </a:custGeom>
        <a:noFill/>
        <a:ln w="635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F304F63-B786-490C-B443-9351EC9E28B8}">
      <dsp:nvSpPr>
        <dsp:cNvPr id="0" name=""/>
        <dsp:cNvSpPr/>
      </dsp:nvSpPr>
      <dsp:spPr>
        <a:xfrm>
          <a:off x="1560755" y="2511402"/>
          <a:ext cx="1107058" cy="719587"/>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bg-BG" sz="1400" b="1" kern="1200" dirty="0" smtClean="0">
              <a:solidFill>
                <a:schemeClr val="tx1"/>
              </a:solidFill>
            </a:rPr>
            <a:t>Системна и обкръжаваща среда</a:t>
          </a:r>
          <a:endParaRPr lang="bg-BG" sz="1400" b="1" kern="1200" dirty="0">
            <a:solidFill>
              <a:schemeClr val="tx1"/>
            </a:solidFill>
          </a:endParaRPr>
        </a:p>
      </dsp:txBody>
      <dsp:txXfrm>
        <a:off x="1595882" y="2546529"/>
        <a:ext cx="1036804" cy="649333"/>
      </dsp:txXfrm>
    </dsp:sp>
    <dsp:sp modelId="{D92C24A5-947D-4191-80FB-D243BF232DA0}">
      <dsp:nvSpPr>
        <dsp:cNvPr id="0" name=""/>
        <dsp:cNvSpPr/>
      </dsp:nvSpPr>
      <dsp:spPr>
        <a:xfrm>
          <a:off x="2062837" y="362628"/>
          <a:ext cx="4103925" cy="4103925"/>
        </a:xfrm>
        <a:custGeom>
          <a:avLst/>
          <a:gdLst/>
          <a:ahLst/>
          <a:cxnLst/>
          <a:rect l="0" t="0" r="0" b="0"/>
          <a:pathLst>
            <a:path>
              <a:moveTo>
                <a:pt x="2998" y="1941073"/>
              </a:moveTo>
              <a:arcTo wR="2051962" hR="2051962" stAng="10985868" swAng="1063509"/>
            </a:path>
          </a:pathLst>
        </a:custGeom>
        <a:noFill/>
        <a:ln w="635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D594FFC-A441-432C-86A3-62D325C8777D}">
      <dsp:nvSpPr>
        <dsp:cNvPr id="0" name=""/>
        <dsp:cNvSpPr/>
      </dsp:nvSpPr>
      <dsp:spPr>
        <a:xfrm>
          <a:off x="1956981" y="775419"/>
          <a:ext cx="1107058" cy="719587"/>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bg-BG" sz="1400" b="1" kern="1200" dirty="0" smtClean="0">
              <a:solidFill>
                <a:schemeClr val="tx1"/>
              </a:solidFill>
            </a:rPr>
            <a:t>Цел</a:t>
          </a:r>
          <a:endParaRPr lang="bg-BG" sz="1100" b="1" kern="1200" dirty="0">
            <a:solidFill>
              <a:schemeClr val="tx1"/>
            </a:solidFill>
          </a:endParaRPr>
        </a:p>
      </dsp:txBody>
      <dsp:txXfrm>
        <a:off x="1992108" y="810546"/>
        <a:ext cx="1036804" cy="649333"/>
      </dsp:txXfrm>
    </dsp:sp>
    <dsp:sp modelId="{8F6D5C19-51FA-495F-868C-5D3B511804C4}">
      <dsp:nvSpPr>
        <dsp:cNvPr id="0" name=""/>
        <dsp:cNvSpPr/>
      </dsp:nvSpPr>
      <dsp:spPr>
        <a:xfrm>
          <a:off x="2062837" y="362628"/>
          <a:ext cx="4103925" cy="4103925"/>
        </a:xfrm>
        <a:custGeom>
          <a:avLst/>
          <a:gdLst/>
          <a:ahLst/>
          <a:cxnLst/>
          <a:rect l="0" t="0" r="0" b="0"/>
          <a:pathLst>
            <a:path>
              <a:moveTo>
                <a:pt x="942215" y="325981"/>
              </a:moveTo>
              <a:arcTo wR="2051962" hR="2051962" stAng="14235621" swAng="770891"/>
            </a:path>
          </a:pathLst>
        </a:custGeom>
        <a:noFill/>
        <a:ln w="635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46826-8372-4F8D-B6E6-9CA3404CBE60}">
      <dsp:nvSpPr>
        <dsp:cNvPr id="0" name=""/>
        <dsp:cNvSpPr/>
      </dsp:nvSpPr>
      <dsp:spPr>
        <a:xfrm>
          <a:off x="3561270" y="2834"/>
          <a:ext cx="1107058" cy="719587"/>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bg-BG" sz="1400" b="1" kern="1200" dirty="0" smtClean="0">
              <a:solidFill>
                <a:schemeClr val="tx1"/>
              </a:solidFill>
            </a:rPr>
            <a:t>Основни положения</a:t>
          </a:r>
          <a:endParaRPr lang="bg-BG" sz="1100" b="1" kern="1200" dirty="0">
            <a:solidFill>
              <a:schemeClr val="tx1"/>
            </a:solidFill>
          </a:endParaRPr>
        </a:p>
      </dsp:txBody>
      <dsp:txXfrm>
        <a:off x="3596397" y="37961"/>
        <a:ext cx="1036804" cy="649333"/>
      </dsp:txXfrm>
    </dsp:sp>
    <dsp:sp modelId="{2945CD23-0DB4-4C0F-889F-8DFCCF3731F8}">
      <dsp:nvSpPr>
        <dsp:cNvPr id="0" name=""/>
        <dsp:cNvSpPr/>
      </dsp:nvSpPr>
      <dsp:spPr>
        <a:xfrm>
          <a:off x="2062837" y="362628"/>
          <a:ext cx="4103925" cy="4103925"/>
        </a:xfrm>
        <a:custGeom>
          <a:avLst/>
          <a:gdLst/>
          <a:ahLst/>
          <a:cxnLst/>
          <a:rect l="0" t="0" r="0" b="0"/>
          <a:pathLst>
            <a:path>
              <a:moveTo>
                <a:pt x="2750121" y="122422"/>
              </a:moveTo>
              <a:arcTo wR="2051962" hR="2051962" stAng="17393488" swAng="770891"/>
            </a:path>
          </a:pathLst>
        </a:custGeom>
        <a:noFill/>
        <a:ln w="635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C06BD8D-6C3F-4379-B2F1-9EBC11C7F67A}">
      <dsp:nvSpPr>
        <dsp:cNvPr id="0" name=""/>
        <dsp:cNvSpPr/>
      </dsp:nvSpPr>
      <dsp:spPr>
        <a:xfrm>
          <a:off x="5165560" y="775419"/>
          <a:ext cx="1107058" cy="719587"/>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bg-BG" sz="1400" b="1" kern="1200" dirty="0" err="1" smtClean="0">
              <a:solidFill>
                <a:schemeClr val="tx1"/>
              </a:solidFill>
            </a:rPr>
            <a:t>Предпос-тавки</a:t>
          </a:r>
          <a:endParaRPr lang="bg-BG" sz="1100" b="1" kern="1200" dirty="0">
            <a:solidFill>
              <a:schemeClr val="tx1"/>
            </a:solidFill>
          </a:endParaRPr>
        </a:p>
      </dsp:txBody>
      <dsp:txXfrm>
        <a:off x="5200687" y="810546"/>
        <a:ext cx="1036804" cy="649333"/>
      </dsp:txXfrm>
    </dsp:sp>
    <dsp:sp modelId="{3AEFC0D4-20E0-44B9-B71F-4F302E15C981}">
      <dsp:nvSpPr>
        <dsp:cNvPr id="0" name=""/>
        <dsp:cNvSpPr/>
      </dsp:nvSpPr>
      <dsp:spPr>
        <a:xfrm>
          <a:off x="2062837" y="362628"/>
          <a:ext cx="4103925" cy="4103925"/>
        </a:xfrm>
        <a:custGeom>
          <a:avLst/>
          <a:gdLst/>
          <a:ahLst/>
          <a:cxnLst/>
          <a:rect l="0" t="0" r="0" b="0"/>
          <a:pathLst>
            <a:path>
              <a:moveTo>
                <a:pt x="3969898" y="1322527"/>
              </a:moveTo>
              <a:arcTo wR="2051962" hR="2051962" stAng="20350623" swAng="1063509"/>
            </a:path>
          </a:pathLst>
        </a:custGeom>
        <a:noFill/>
        <a:ln w="635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44CE109-D762-4612-9828-6F0B732CDB6E}">
      <dsp:nvSpPr>
        <dsp:cNvPr id="0" name=""/>
        <dsp:cNvSpPr/>
      </dsp:nvSpPr>
      <dsp:spPr>
        <a:xfrm>
          <a:off x="5561786" y="2511402"/>
          <a:ext cx="1107058" cy="719587"/>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bg-BG" sz="1400" b="1" kern="1200" dirty="0" smtClean="0">
              <a:solidFill>
                <a:schemeClr val="tx1"/>
              </a:solidFill>
            </a:rPr>
            <a:t>Данни</a:t>
          </a:r>
          <a:endParaRPr lang="bg-BG" sz="1100" b="1" kern="1200" dirty="0">
            <a:solidFill>
              <a:schemeClr val="tx1"/>
            </a:solidFill>
          </a:endParaRPr>
        </a:p>
      </dsp:txBody>
      <dsp:txXfrm>
        <a:off x="5596913" y="2546529"/>
        <a:ext cx="1036804" cy="649333"/>
      </dsp:txXfrm>
    </dsp:sp>
    <dsp:sp modelId="{AAF6EB7A-689E-4853-A3B3-FCCF3C348C35}">
      <dsp:nvSpPr>
        <dsp:cNvPr id="0" name=""/>
        <dsp:cNvSpPr/>
      </dsp:nvSpPr>
      <dsp:spPr>
        <a:xfrm>
          <a:off x="2062837" y="362628"/>
          <a:ext cx="4103925" cy="4103925"/>
        </a:xfrm>
        <a:custGeom>
          <a:avLst/>
          <a:gdLst/>
          <a:ahLst/>
          <a:cxnLst/>
          <a:rect l="0" t="0" r="0" b="0"/>
          <a:pathLst>
            <a:path>
              <a:moveTo>
                <a:pt x="3863254" y="3016210"/>
              </a:moveTo>
              <a:arcTo wR="2051962" hR="2051962" stAng="1681726" swAng="834489"/>
            </a:path>
          </a:pathLst>
        </a:custGeom>
        <a:noFill/>
        <a:ln w="635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15B2EE8-509C-40F8-9849-FCB6E7483909}">
      <dsp:nvSpPr>
        <dsp:cNvPr id="0" name=""/>
        <dsp:cNvSpPr/>
      </dsp:nvSpPr>
      <dsp:spPr>
        <a:xfrm>
          <a:off x="4451584" y="3903552"/>
          <a:ext cx="1107058" cy="719587"/>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bg-BG" sz="1400" b="1" kern="1200" dirty="0" smtClean="0">
              <a:solidFill>
                <a:schemeClr val="tx1"/>
              </a:solidFill>
            </a:rPr>
            <a:t>Методи на решения и софтуер</a:t>
          </a:r>
          <a:endParaRPr lang="bg-BG" sz="1100" b="1" kern="1200" dirty="0">
            <a:solidFill>
              <a:schemeClr val="tx1"/>
            </a:solidFill>
          </a:endParaRPr>
        </a:p>
      </dsp:txBody>
      <dsp:txXfrm>
        <a:off x="4486711" y="3938679"/>
        <a:ext cx="1036804" cy="649333"/>
      </dsp:txXfrm>
    </dsp:sp>
    <dsp:sp modelId="{8A7375DF-EAAD-495D-AF10-6607C755A7DC}">
      <dsp:nvSpPr>
        <dsp:cNvPr id="0" name=""/>
        <dsp:cNvSpPr/>
      </dsp:nvSpPr>
      <dsp:spPr>
        <a:xfrm>
          <a:off x="2062837" y="362628"/>
          <a:ext cx="4103925" cy="4103925"/>
        </a:xfrm>
        <a:custGeom>
          <a:avLst/>
          <a:gdLst/>
          <a:ahLst/>
          <a:cxnLst/>
          <a:rect l="0" t="0" r="0" b="0"/>
          <a:pathLst>
            <a:path>
              <a:moveTo>
                <a:pt x="2255230" y="4093832"/>
              </a:moveTo>
              <a:arcTo wR="2051962" hR="2051962" stAng="5058898" swAng="682205"/>
            </a:path>
          </a:pathLst>
        </a:custGeom>
        <a:noFill/>
        <a:ln w="635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7319D8A-5888-4FBB-9940-1DDB227FCA8E}">
      <dsp:nvSpPr>
        <dsp:cNvPr id="0" name=""/>
        <dsp:cNvSpPr/>
      </dsp:nvSpPr>
      <dsp:spPr>
        <a:xfrm>
          <a:off x="2670957" y="3903552"/>
          <a:ext cx="1107058" cy="719587"/>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bg-BG" sz="1400" b="1" kern="1200" dirty="0" smtClean="0">
              <a:solidFill>
                <a:schemeClr val="tx1"/>
              </a:solidFill>
            </a:rPr>
            <a:t>Качество на решението</a:t>
          </a:r>
          <a:endParaRPr lang="bg-BG" sz="1400" b="1" kern="1200" dirty="0">
            <a:solidFill>
              <a:schemeClr val="tx1"/>
            </a:solidFill>
          </a:endParaRPr>
        </a:p>
      </dsp:txBody>
      <dsp:txXfrm>
        <a:off x="2706084" y="3938679"/>
        <a:ext cx="1036804" cy="649333"/>
      </dsp:txXfrm>
    </dsp:sp>
    <dsp:sp modelId="{CFEF78B9-9B95-4CFA-B7EB-AC0E0C53D7BD}">
      <dsp:nvSpPr>
        <dsp:cNvPr id="0" name=""/>
        <dsp:cNvSpPr/>
      </dsp:nvSpPr>
      <dsp:spPr>
        <a:xfrm>
          <a:off x="2062837" y="362628"/>
          <a:ext cx="4103925" cy="4103925"/>
        </a:xfrm>
        <a:custGeom>
          <a:avLst/>
          <a:gdLst/>
          <a:ahLst/>
          <a:cxnLst/>
          <a:rect l="0" t="0" r="0" b="0"/>
          <a:pathLst>
            <a:path>
              <a:moveTo>
                <a:pt x="525546" y="3423314"/>
              </a:moveTo>
              <a:arcTo wR="2051962" hR="2051962" stAng="8283785" swAng="834489"/>
            </a:path>
          </a:pathLst>
        </a:custGeom>
        <a:noFill/>
        <a:ln w="635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F304F63-B786-490C-B443-9351EC9E28B8}">
      <dsp:nvSpPr>
        <dsp:cNvPr id="0" name=""/>
        <dsp:cNvSpPr/>
      </dsp:nvSpPr>
      <dsp:spPr>
        <a:xfrm>
          <a:off x="1560755" y="2511402"/>
          <a:ext cx="1107058" cy="719587"/>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bg-BG" sz="1400" b="1" kern="1200" dirty="0" smtClean="0">
              <a:solidFill>
                <a:schemeClr val="tx1"/>
              </a:solidFill>
            </a:rPr>
            <a:t>Системна и обкръжаваща среда</a:t>
          </a:r>
          <a:endParaRPr lang="bg-BG" sz="1400" b="1" kern="1200" dirty="0">
            <a:solidFill>
              <a:schemeClr val="tx1"/>
            </a:solidFill>
          </a:endParaRPr>
        </a:p>
      </dsp:txBody>
      <dsp:txXfrm>
        <a:off x="1595882" y="2546529"/>
        <a:ext cx="1036804" cy="649333"/>
      </dsp:txXfrm>
    </dsp:sp>
    <dsp:sp modelId="{D92C24A5-947D-4191-80FB-D243BF232DA0}">
      <dsp:nvSpPr>
        <dsp:cNvPr id="0" name=""/>
        <dsp:cNvSpPr/>
      </dsp:nvSpPr>
      <dsp:spPr>
        <a:xfrm>
          <a:off x="2062837" y="362628"/>
          <a:ext cx="4103925" cy="4103925"/>
        </a:xfrm>
        <a:custGeom>
          <a:avLst/>
          <a:gdLst/>
          <a:ahLst/>
          <a:cxnLst/>
          <a:rect l="0" t="0" r="0" b="0"/>
          <a:pathLst>
            <a:path>
              <a:moveTo>
                <a:pt x="2998" y="1941073"/>
              </a:moveTo>
              <a:arcTo wR="2051962" hR="2051962" stAng="10985868" swAng="1063509"/>
            </a:path>
          </a:pathLst>
        </a:custGeom>
        <a:noFill/>
        <a:ln w="635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D594FFC-A441-432C-86A3-62D325C8777D}">
      <dsp:nvSpPr>
        <dsp:cNvPr id="0" name=""/>
        <dsp:cNvSpPr/>
      </dsp:nvSpPr>
      <dsp:spPr>
        <a:xfrm>
          <a:off x="1956981" y="775419"/>
          <a:ext cx="1107058" cy="719587"/>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bg-BG" sz="1400" b="1" kern="1200" dirty="0" smtClean="0">
              <a:solidFill>
                <a:schemeClr val="tx1"/>
              </a:solidFill>
            </a:rPr>
            <a:t>Цел</a:t>
          </a:r>
          <a:endParaRPr lang="bg-BG" sz="1100" b="1" kern="1200" dirty="0">
            <a:solidFill>
              <a:schemeClr val="tx1"/>
            </a:solidFill>
          </a:endParaRPr>
        </a:p>
      </dsp:txBody>
      <dsp:txXfrm>
        <a:off x="1992108" y="810546"/>
        <a:ext cx="1036804" cy="649333"/>
      </dsp:txXfrm>
    </dsp:sp>
    <dsp:sp modelId="{8F6D5C19-51FA-495F-868C-5D3B511804C4}">
      <dsp:nvSpPr>
        <dsp:cNvPr id="0" name=""/>
        <dsp:cNvSpPr/>
      </dsp:nvSpPr>
      <dsp:spPr>
        <a:xfrm>
          <a:off x="2062837" y="362628"/>
          <a:ext cx="4103925" cy="4103925"/>
        </a:xfrm>
        <a:custGeom>
          <a:avLst/>
          <a:gdLst/>
          <a:ahLst/>
          <a:cxnLst/>
          <a:rect l="0" t="0" r="0" b="0"/>
          <a:pathLst>
            <a:path>
              <a:moveTo>
                <a:pt x="942215" y="325981"/>
              </a:moveTo>
              <a:arcTo wR="2051962" hR="2051962" stAng="14235621" swAng="770891"/>
            </a:path>
          </a:pathLst>
        </a:custGeom>
        <a:noFill/>
        <a:ln w="635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04372-002C-4AEF-AC04-EAEA4E259A0A}">
      <dsp:nvSpPr>
        <dsp:cNvPr id="0" name=""/>
        <dsp:cNvSpPr/>
      </dsp:nvSpPr>
      <dsp:spPr>
        <a:xfrm rot="5400000">
          <a:off x="-141506" y="147436"/>
          <a:ext cx="943375" cy="660362"/>
        </a:xfrm>
        <a:prstGeom prst="chevron">
          <a:avLst/>
        </a:prstGeom>
        <a:solidFill>
          <a:schemeClr val="tx2">
            <a:lumMod val="60000"/>
            <a:lumOff val="4000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b="1" kern="1200" dirty="0" err="1" smtClean="0">
              <a:solidFill>
                <a:schemeClr val="tx1"/>
              </a:solidFill>
            </a:rPr>
            <a:t>Инфо</a:t>
          </a:r>
          <a:endParaRPr lang="bg-BG" sz="1050" b="1" kern="1200" dirty="0">
            <a:solidFill>
              <a:schemeClr val="tx1"/>
            </a:solidFill>
          </a:endParaRPr>
        </a:p>
      </dsp:txBody>
      <dsp:txXfrm rot="-5400000">
        <a:off x="1" y="336110"/>
        <a:ext cx="660362" cy="283013"/>
      </dsp:txXfrm>
    </dsp:sp>
    <dsp:sp modelId="{BA5EB354-9EC6-40C4-8482-6B3CF897679D}">
      <dsp:nvSpPr>
        <dsp:cNvPr id="0" name=""/>
        <dsp:cNvSpPr/>
      </dsp:nvSpPr>
      <dsp:spPr>
        <a:xfrm rot="5400000">
          <a:off x="4451915" y="-3785622"/>
          <a:ext cx="613193" cy="8196300"/>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bg-BG" sz="1700" kern="1200" dirty="0" smtClean="0"/>
            <a:t>Организиране на информацията</a:t>
          </a:r>
          <a:endParaRPr lang="bg-BG" sz="1700" kern="1200" dirty="0"/>
        </a:p>
        <a:p>
          <a:pPr marL="171450" lvl="1" indent="-171450" algn="l" defTabSz="755650">
            <a:lnSpc>
              <a:spcPct val="90000"/>
            </a:lnSpc>
            <a:spcBef>
              <a:spcPct val="0"/>
            </a:spcBef>
            <a:spcAft>
              <a:spcPct val="15000"/>
            </a:spcAft>
            <a:buChar char="••"/>
          </a:pPr>
          <a:r>
            <a:rPr lang="bg-BG" sz="1700" kern="1200" dirty="0" smtClean="0"/>
            <a:t>Дефиниране на променливите</a:t>
          </a:r>
          <a:endParaRPr lang="bg-BG" sz="1700" kern="1200" dirty="0"/>
        </a:p>
      </dsp:txBody>
      <dsp:txXfrm rot="-5400000">
        <a:off x="660362" y="35865"/>
        <a:ext cx="8166366" cy="553325"/>
      </dsp:txXfrm>
    </dsp:sp>
    <dsp:sp modelId="{8A995E8F-9B47-45BC-AFD6-F443FB76F112}">
      <dsp:nvSpPr>
        <dsp:cNvPr id="0" name=""/>
        <dsp:cNvSpPr/>
      </dsp:nvSpPr>
      <dsp:spPr>
        <a:xfrm rot="5400000">
          <a:off x="-141506" y="993344"/>
          <a:ext cx="943375" cy="660362"/>
        </a:xfrm>
        <a:prstGeom prst="chevron">
          <a:avLst/>
        </a:prstGeom>
        <a:solidFill>
          <a:schemeClr val="tx2">
            <a:lumMod val="7500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b="1" kern="1200" dirty="0" smtClean="0">
              <a:solidFill>
                <a:schemeClr val="tx1"/>
              </a:solidFill>
            </a:rPr>
            <a:t>Карта</a:t>
          </a:r>
          <a:endParaRPr lang="bg-BG" sz="800" b="1" kern="1200" dirty="0">
            <a:solidFill>
              <a:schemeClr val="tx1"/>
            </a:solidFill>
          </a:endParaRPr>
        </a:p>
      </dsp:txBody>
      <dsp:txXfrm rot="-5400000">
        <a:off x="1" y="1182018"/>
        <a:ext cx="660362" cy="283013"/>
      </dsp:txXfrm>
    </dsp:sp>
    <dsp:sp modelId="{EBF342F3-1A76-4BDE-9FDE-2BE7B1813058}">
      <dsp:nvSpPr>
        <dsp:cNvPr id="0" name=""/>
        <dsp:cNvSpPr/>
      </dsp:nvSpPr>
      <dsp:spPr>
        <a:xfrm rot="5400000">
          <a:off x="4451915" y="-2939714"/>
          <a:ext cx="613193" cy="8196300"/>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bg-BG" sz="1700" kern="1200" dirty="0" smtClean="0"/>
            <a:t>Създаване на картината на модела</a:t>
          </a:r>
          <a:endParaRPr lang="bg-BG" sz="1700" kern="1200" dirty="0"/>
        </a:p>
      </dsp:txBody>
      <dsp:txXfrm rot="-5400000">
        <a:off x="660362" y="881773"/>
        <a:ext cx="8166366" cy="553325"/>
      </dsp:txXfrm>
    </dsp:sp>
    <dsp:sp modelId="{2ADBE643-E056-4A8C-AA74-DA3238E0A575}">
      <dsp:nvSpPr>
        <dsp:cNvPr id="0" name=""/>
        <dsp:cNvSpPr/>
      </dsp:nvSpPr>
      <dsp:spPr>
        <a:xfrm rot="5400000">
          <a:off x="-141506" y="1839252"/>
          <a:ext cx="943375" cy="660362"/>
        </a:xfrm>
        <a:prstGeom prst="chevron">
          <a:avLst/>
        </a:prstGeom>
        <a:solidFill>
          <a:schemeClr val="accent3">
            <a:lumMod val="60000"/>
            <a:lumOff val="4000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b="1" kern="1200" dirty="0" smtClean="0">
              <a:solidFill>
                <a:schemeClr val="tx1"/>
              </a:solidFill>
            </a:rPr>
            <a:t>Условия</a:t>
          </a:r>
          <a:endParaRPr lang="bg-BG" sz="800" b="1" kern="1200" dirty="0">
            <a:solidFill>
              <a:schemeClr val="tx1"/>
            </a:solidFill>
          </a:endParaRPr>
        </a:p>
      </dsp:txBody>
      <dsp:txXfrm rot="-5400000">
        <a:off x="1" y="2027926"/>
        <a:ext cx="660362" cy="283013"/>
      </dsp:txXfrm>
    </dsp:sp>
    <dsp:sp modelId="{4C984710-9B04-422F-A719-91A3BDC10885}">
      <dsp:nvSpPr>
        <dsp:cNvPr id="0" name=""/>
        <dsp:cNvSpPr/>
      </dsp:nvSpPr>
      <dsp:spPr>
        <a:xfrm rot="5400000">
          <a:off x="4438555" y="-2133983"/>
          <a:ext cx="613193" cy="8196300"/>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bg-BG" sz="1700" kern="1200" dirty="0" smtClean="0"/>
            <a:t>Определяне на ограничителните условия</a:t>
          </a:r>
          <a:endParaRPr lang="bg-BG" sz="1700" kern="1200" dirty="0"/>
        </a:p>
      </dsp:txBody>
      <dsp:txXfrm rot="-5400000">
        <a:off x="647002" y="1687504"/>
        <a:ext cx="8166366" cy="553325"/>
      </dsp:txXfrm>
    </dsp:sp>
    <dsp:sp modelId="{1453C06E-3784-4BA4-8BC4-5C31C5B12FA9}">
      <dsp:nvSpPr>
        <dsp:cNvPr id="0" name=""/>
        <dsp:cNvSpPr/>
      </dsp:nvSpPr>
      <dsp:spPr>
        <a:xfrm rot="5400000">
          <a:off x="-141506" y="2685160"/>
          <a:ext cx="943375" cy="660362"/>
        </a:xfrm>
        <a:prstGeom prst="chevron">
          <a:avLst/>
        </a:prstGeom>
        <a:solidFill>
          <a:schemeClr val="accent4">
            <a:lumMod val="7500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b="1" kern="1200" dirty="0" err="1" smtClean="0">
              <a:solidFill>
                <a:schemeClr val="tx1"/>
              </a:solidFill>
            </a:rPr>
            <a:t>Конструк-ция</a:t>
          </a:r>
          <a:endParaRPr lang="bg-BG" sz="800" b="1" kern="1200" dirty="0">
            <a:solidFill>
              <a:schemeClr val="tx1"/>
            </a:solidFill>
          </a:endParaRPr>
        </a:p>
      </dsp:txBody>
      <dsp:txXfrm rot="-5400000">
        <a:off x="1" y="2873834"/>
        <a:ext cx="660362" cy="283013"/>
      </dsp:txXfrm>
    </dsp:sp>
    <dsp:sp modelId="{BF40C6BC-ECAB-45C9-946A-B281CA07302D}">
      <dsp:nvSpPr>
        <dsp:cNvPr id="0" name=""/>
        <dsp:cNvSpPr/>
      </dsp:nvSpPr>
      <dsp:spPr>
        <a:xfrm rot="5400000">
          <a:off x="4451754" y="-1247738"/>
          <a:ext cx="613516" cy="8196300"/>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bg-BG" sz="1700" kern="1200" dirty="0" smtClean="0"/>
            <a:t>Изграждане на връзките между величините</a:t>
          </a:r>
          <a:endParaRPr lang="bg-BG" sz="1700" kern="1200" dirty="0"/>
        </a:p>
      </dsp:txBody>
      <dsp:txXfrm rot="-5400000">
        <a:off x="660363" y="2573602"/>
        <a:ext cx="8166351" cy="553618"/>
      </dsp:txXfrm>
    </dsp:sp>
    <dsp:sp modelId="{1FD9E6B6-8902-426F-879C-262C775B7692}">
      <dsp:nvSpPr>
        <dsp:cNvPr id="0" name=""/>
        <dsp:cNvSpPr/>
      </dsp:nvSpPr>
      <dsp:spPr>
        <a:xfrm rot="5400000">
          <a:off x="-141506" y="3531067"/>
          <a:ext cx="943375" cy="660362"/>
        </a:xfrm>
        <a:prstGeom prst="chevron">
          <a:avLst/>
        </a:prstGeom>
        <a:solidFill>
          <a:schemeClr val="accent5">
            <a:lumMod val="7500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b="1" kern="1200" dirty="0" smtClean="0">
              <a:solidFill>
                <a:schemeClr val="tx1"/>
              </a:solidFill>
            </a:rPr>
            <a:t>Анализ</a:t>
          </a:r>
          <a:endParaRPr lang="bg-BG" sz="800" b="1" kern="1200" dirty="0">
            <a:solidFill>
              <a:schemeClr val="tx1"/>
            </a:solidFill>
          </a:endParaRPr>
        </a:p>
      </dsp:txBody>
      <dsp:txXfrm rot="-5400000">
        <a:off x="1" y="3719741"/>
        <a:ext cx="660362" cy="283013"/>
      </dsp:txXfrm>
    </dsp:sp>
    <dsp:sp modelId="{EDBD3F51-EA76-4DD8-B943-967029E1EF30}">
      <dsp:nvSpPr>
        <dsp:cNvPr id="0" name=""/>
        <dsp:cNvSpPr/>
      </dsp:nvSpPr>
      <dsp:spPr>
        <a:xfrm rot="5400000">
          <a:off x="4451915" y="-401991"/>
          <a:ext cx="613193" cy="8196300"/>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bg-BG" sz="1700" kern="1200" dirty="0" smtClean="0"/>
            <a:t>Анализиране поведението на модела</a:t>
          </a:r>
          <a:endParaRPr lang="bg-BG" sz="1700" kern="1200" dirty="0"/>
        </a:p>
        <a:p>
          <a:pPr marL="171450" lvl="1" indent="-171450" algn="l" defTabSz="755650">
            <a:lnSpc>
              <a:spcPct val="90000"/>
            </a:lnSpc>
            <a:spcBef>
              <a:spcPct val="0"/>
            </a:spcBef>
            <a:spcAft>
              <a:spcPct val="15000"/>
            </a:spcAft>
            <a:buChar char="••"/>
          </a:pPr>
          <a:r>
            <a:rPr lang="bg-BG" sz="1700" kern="1200" dirty="0" smtClean="0"/>
            <a:t>Оценка на модела</a:t>
          </a:r>
          <a:endParaRPr lang="bg-BG" sz="1700" kern="1200" dirty="0"/>
        </a:p>
      </dsp:txBody>
      <dsp:txXfrm rot="-5400000">
        <a:off x="660362" y="3419496"/>
        <a:ext cx="8166366" cy="553325"/>
      </dsp:txXfrm>
    </dsp:sp>
    <dsp:sp modelId="{E645A799-8623-4451-8826-9AD08C9C9540}">
      <dsp:nvSpPr>
        <dsp:cNvPr id="0" name=""/>
        <dsp:cNvSpPr/>
      </dsp:nvSpPr>
      <dsp:spPr>
        <a:xfrm rot="5400000">
          <a:off x="-141506" y="4376975"/>
          <a:ext cx="943375" cy="660362"/>
        </a:xfrm>
        <a:prstGeom prst="chevron">
          <a:avLst/>
        </a:prstGeom>
        <a:solidFill>
          <a:schemeClr val="accent6">
            <a:lumMod val="7500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b="1" kern="1200" dirty="0" err="1" smtClean="0">
              <a:solidFill>
                <a:schemeClr val="tx1"/>
              </a:solidFill>
            </a:rPr>
            <a:t>Подобря-ване</a:t>
          </a:r>
          <a:endParaRPr lang="bg-BG" sz="800" b="1" kern="1200" dirty="0">
            <a:solidFill>
              <a:schemeClr val="tx1"/>
            </a:solidFill>
          </a:endParaRPr>
        </a:p>
      </dsp:txBody>
      <dsp:txXfrm rot="-5400000">
        <a:off x="1" y="4565649"/>
        <a:ext cx="660362" cy="283013"/>
      </dsp:txXfrm>
    </dsp:sp>
    <dsp:sp modelId="{6333977C-7D09-4E9D-8215-EC587B0B8E99}">
      <dsp:nvSpPr>
        <dsp:cNvPr id="0" name=""/>
        <dsp:cNvSpPr/>
      </dsp:nvSpPr>
      <dsp:spPr>
        <a:xfrm rot="5400000">
          <a:off x="4451915" y="443915"/>
          <a:ext cx="613193" cy="8196300"/>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bg-BG" sz="1700" kern="1200" dirty="0" smtClean="0"/>
            <a:t>Подобряване характеристиките на модела</a:t>
          </a:r>
          <a:endParaRPr lang="bg-BG" sz="1700" kern="1200" dirty="0"/>
        </a:p>
        <a:p>
          <a:pPr marL="171450" lvl="1" indent="-171450" algn="l" defTabSz="755650">
            <a:lnSpc>
              <a:spcPct val="90000"/>
            </a:lnSpc>
            <a:spcBef>
              <a:spcPct val="0"/>
            </a:spcBef>
            <a:spcAft>
              <a:spcPct val="15000"/>
            </a:spcAft>
            <a:buChar char="••"/>
          </a:pPr>
          <a:r>
            <a:rPr lang="bg-BG" sz="1700" kern="1200" dirty="0" smtClean="0"/>
            <a:t>Усложняване на модела</a:t>
          </a:r>
          <a:endParaRPr lang="bg-BG" sz="1700" kern="1200" dirty="0"/>
        </a:p>
      </dsp:txBody>
      <dsp:txXfrm rot="-5400000">
        <a:off x="660362" y="4265402"/>
        <a:ext cx="8166366" cy="553325"/>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12561-86A1-47C3-890C-7F0671AAFCE4}" type="datetimeFigureOut">
              <a:rPr lang="bg-BG" smtClean="0"/>
              <a:t>19.3.2013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C48DE-F78F-417F-B387-BC06AFAE22D5}" type="slidenum">
              <a:rPr lang="bg-BG" smtClean="0"/>
              <a:t>‹#›</a:t>
            </a:fld>
            <a:endParaRPr lang="bg-BG"/>
          </a:p>
        </p:txBody>
      </p:sp>
    </p:spTree>
    <p:extLst>
      <p:ext uri="{BB962C8B-B14F-4D97-AF65-F5344CB8AC3E}">
        <p14:creationId xmlns:p14="http://schemas.microsoft.com/office/powerpoint/2010/main" val="2373011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A5F0F9D-373F-4185-B286-8D2BA004FA6E}" type="datetime1">
              <a:rPr lang="bg-BG" smtClean="0"/>
              <a:t>19.3.2013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FBA4614B-0420-42D9-990D-2F347D29117C}" type="slidenum">
              <a:rPr lang="bg-BG" smtClean="0"/>
              <a:t>‹#›</a:t>
            </a:fld>
            <a:endParaRPr lang="bg-BG"/>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D3B105-FC89-40D6-9D6F-2BD62D18D6ED}" type="datetime1">
              <a:rPr lang="bg-BG" smtClean="0"/>
              <a:t>19.3.2013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FBA4614B-0420-42D9-990D-2F347D29117C}"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27A66A-C925-4368-A74A-08343219FC19}" type="datetime1">
              <a:rPr lang="bg-BG" smtClean="0"/>
              <a:t>19.3.2013 г.</a:t>
            </a:fld>
            <a:endParaRPr lang="bg-BG"/>
          </a:p>
        </p:txBody>
      </p:sp>
      <p:sp>
        <p:nvSpPr>
          <p:cNvPr id="5" name="Footer Placeholder 4"/>
          <p:cNvSpPr>
            <a:spLocks noGrp="1"/>
          </p:cNvSpPr>
          <p:nvPr>
            <p:ph type="ftr" sz="quarter" idx="11"/>
          </p:nvPr>
        </p:nvSpPr>
        <p:spPr>
          <a:xfrm>
            <a:off x="2640597" y="6377459"/>
            <a:ext cx="3836404" cy="365125"/>
          </a:xfrm>
        </p:spPr>
        <p:txBody>
          <a:bodyPr/>
          <a:lstStyle/>
          <a:p>
            <a:endParaRPr lang="bg-BG"/>
          </a:p>
        </p:txBody>
      </p:sp>
      <p:sp>
        <p:nvSpPr>
          <p:cNvPr id="6" name="Slide Number Placeholder 5"/>
          <p:cNvSpPr>
            <a:spLocks noGrp="1"/>
          </p:cNvSpPr>
          <p:nvPr>
            <p:ph type="sldNum" sz="quarter" idx="12"/>
          </p:nvPr>
        </p:nvSpPr>
        <p:spPr/>
        <p:txBody>
          <a:bodyPr/>
          <a:lstStyle/>
          <a:p>
            <a:fld id="{FBA4614B-0420-42D9-990D-2F347D29117C}"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423A0C-C146-4EB0-B3F7-7793C0DC1325}" type="datetime1">
              <a:rPr lang="bg-BG" smtClean="0"/>
              <a:t>19.3.2013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FBA4614B-0420-42D9-990D-2F347D29117C}" type="slidenum">
              <a:rPr lang="bg-BG" smtClean="0"/>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EAD31A5-22D9-4125-94FC-0F74D9DD4D02}" type="datetime1">
              <a:rPr lang="bg-BG" smtClean="0"/>
              <a:t>19.3.2013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FBA4614B-0420-42D9-990D-2F347D29117C}" type="slidenum">
              <a:rPr lang="bg-BG" smtClean="0"/>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903456-5E83-4216-B2D1-D32475A017FC}" type="datetime1">
              <a:rPr lang="bg-BG" smtClean="0"/>
              <a:t>19.3.2013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FBA4614B-0420-42D9-990D-2F347D29117C}" type="slidenum">
              <a:rPr lang="bg-BG" smtClean="0"/>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8ADE136-82DB-4267-AEC5-21C3005F4D25}" type="datetime1">
              <a:rPr lang="bg-BG" smtClean="0"/>
              <a:t>19.3.2013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FBA4614B-0420-42D9-990D-2F347D29117C}" type="slidenum">
              <a:rPr lang="bg-BG" smtClean="0"/>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551709-F593-4E04-8F27-EF6B6CEFC200}" type="datetime1">
              <a:rPr lang="bg-BG" smtClean="0"/>
              <a:t>19.3.2013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FBA4614B-0420-42D9-990D-2F347D29117C}" type="slidenum">
              <a:rPr lang="bg-BG" smtClean="0"/>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21E00-018C-48BB-AED3-57E8EAFF4029}" type="datetime1">
              <a:rPr lang="bg-BG" smtClean="0"/>
              <a:t>19.3.2013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FBA4614B-0420-42D9-990D-2F347D29117C}"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6D72D5-6085-46A9-842E-A6251128D70F}" type="datetime1">
              <a:rPr lang="bg-BG" smtClean="0"/>
              <a:t>19.3.2013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FBA4614B-0420-42D9-990D-2F347D29117C}" type="slidenum">
              <a:rPr lang="bg-BG" smtClean="0"/>
              <a:t>‹#›</a:t>
            </a:fld>
            <a:endParaRPr lang="bg-BG"/>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593A081-1A20-4062-8FB6-BE9AF9007DD8}" type="datetime1">
              <a:rPr lang="bg-BG" smtClean="0"/>
              <a:t>19.3.2013 г.</a:t>
            </a:fld>
            <a:endParaRPr lang="bg-BG"/>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bg-BG"/>
          </a:p>
        </p:txBody>
      </p:sp>
      <p:sp>
        <p:nvSpPr>
          <p:cNvPr id="7" name="Slide Number Placeholder 6"/>
          <p:cNvSpPr>
            <a:spLocks noGrp="1"/>
          </p:cNvSpPr>
          <p:nvPr>
            <p:ph type="sldNum" sz="quarter" idx="12"/>
          </p:nvPr>
        </p:nvSpPr>
        <p:spPr>
          <a:xfrm>
            <a:off x="8339328" y="1170432"/>
            <a:ext cx="733864" cy="201168"/>
          </a:xfrm>
        </p:spPr>
        <p:txBody>
          <a:bodyPr/>
          <a:lstStyle/>
          <a:p>
            <a:fld id="{FBA4614B-0420-42D9-990D-2F347D29117C}"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2268BCF-B257-4728-9EDB-BEDB7B78B6CC}" type="datetime1">
              <a:rPr lang="bg-BG" smtClean="0"/>
              <a:t>19.3.2013 г.</a:t>
            </a:fld>
            <a:endParaRPr lang="bg-BG"/>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bg-BG"/>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BA4614B-0420-42D9-990D-2F347D29117C}" type="slidenum">
              <a:rPr lang="bg-BG" smtClean="0"/>
              <a:t>‹#›</a:t>
            </a:fld>
            <a:endParaRPr lang="bg-B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smtClean="0"/>
              <a:t>Моделиране на бизнес процеси</a:t>
            </a:r>
            <a:endParaRPr lang="bg-BG" dirty="0"/>
          </a:p>
        </p:txBody>
      </p:sp>
      <p:sp>
        <p:nvSpPr>
          <p:cNvPr id="3" name="Subtitle 2"/>
          <p:cNvSpPr>
            <a:spLocks noGrp="1"/>
          </p:cNvSpPr>
          <p:nvPr>
            <p:ph type="subTitle" idx="1"/>
          </p:nvPr>
        </p:nvSpPr>
        <p:spPr/>
        <p:txBody>
          <a:bodyPr/>
          <a:lstStyle/>
          <a:p>
            <a:r>
              <a:rPr lang="bg-BG" dirty="0" smtClean="0"/>
              <a:t>Управление на бизнес процесите</a:t>
            </a:r>
            <a:endParaRPr lang="bg-BG" dirty="0"/>
          </a:p>
        </p:txBody>
      </p:sp>
      <p:sp>
        <p:nvSpPr>
          <p:cNvPr id="4" name="Slide Number Placeholder 3"/>
          <p:cNvSpPr>
            <a:spLocks noGrp="1"/>
          </p:cNvSpPr>
          <p:nvPr>
            <p:ph type="sldNum" sz="quarter" idx="12"/>
          </p:nvPr>
        </p:nvSpPr>
        <p:spPr/>
        <p:txBody>
          <a:bodyPr/>
          <a:lstStyle/>
          <a:p>
            <a:fld id="{FBA4614B-0420-42D9-990D-2F347D29117C}" type="slidenum">
              <a:rPr lang="bg-BG" smtClean="0"/>
              <a:t>1</a:t>
            </a:fld>
            <a:endParaRPr lang="bg-BG"/>
          </a:p>
        </p:txBody>
      </p:sp>
    </p:spTree>
    <p:extLst>
      <p:ext uri="{BB962C8B-B14F-4D97-AF65-F5344CB8AC3E}">
        <p14:creationId xmlns:p14="http://schemas.microsoft.com/office/powerpoint/2010/main" val="1976209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bg-BG" dirty="0"/>
              <a:t>Процесът на моделиране</a:t>
            </a:r>
            <a:endParaRPr lang="bg-BG" dirty="0"/>
          </a:p>
        </p:txBody>
      </p:sp>
      <p:sp>
        <p:nvSpPr>
          <p:cNvPr id="3" name="Content Placeholder 2"/>
          <p:cNvSpPr>
            <a:spLocks noGrp="1"/>
          </p:cNvSpPr>
          <p:nvPr>
            <p:ph idx="1"/>
          </p:nvPr>
        </p:nvSpPr>
        <p:spPr>
          <a:xfrm>
            <a:off x="457200" y="1628800"/>
            <a:ext cx="8507288" cy="5040559"/>
          </a:xfrm>
        </p:spPr>
        <p:txBody>
          <a:bodyPr>
            <a:normAutofit/>
          </a:bodyPr>
          <a:lstStyle/>
          <a:p>
            <a:r>
              <a:rPr lang="bg-BG" sz="2400" b="1" u="sng" dirty="0" smtClean="0"/>
              <a:t>Изследване на достъпните методи на решение и софтуер</a:t>
            </a:r>
          </a:p>
          <a:p>
            <a:pPr marL="118872" indent="0">
              <a:buNone/>
            </a:pPr>
            <a:r>
              <a:rPr lang="bg-BG" sz="1800" dirty="0" smtClean="0"/>
              <a:t>Има два основни типа софтуер за решаване на мениджърски научни проблеми. </a:t>
            </a:r>
          </a:p>
          <a:p>
            <a:endParaRPr lang="bg-BG" sz="800" dirty="0" smtClean="0"/>
          </a:p>
          <a:p>
            <a:pPr>
              <a:buFont typeface="Wingdings" pitchFamily="2" charset="2"/>
              <a:buChar char="Ø"/>
            </a:pPr>
            <a:r>
              <a:rPr lang="bg-BG" sz="2000" b="1" i="1" dirty="0" smtClean="0"/>
              <a:t>Първият</a:t>
            </a:r>
            <a:r>
              <a:rPr lang="bg-BG" sz="2000" dirty="0" smtClean="0"/>
              <a:t> включва разработени за </a:t>
            </a:r>
            <a:r>
              <a:rPr lang="bg-BG" sz="2000" i="1" dirty="0" smtClean="0"/>
              <a:t>специални цели </a:t>
            </a:r>
            <a:r>
              <a:rPr lang="bg-BG" sz="2000" dirty="0" smtClean="0"/>
              <a:t>пакети и модели.</a:t>
            </a:r>
            <a:r>
              <a:rPr lang="bg-BG" sz="2000" dirty="0"/>
              <a:t> Предимствата им са в ефективността и лесното им ползване</a:t>
            </a:r>
            <a:r>
              <a:rPr lang="bg-BG" sz="2400" dirty="0"/>
              <a:t>.</a:t>
            </a:r>
            <a:endParaRPr lang="bg-BG" sz="2200" dirty="0" smtClean="0"/>
          </a:p>
          <a:p>
            <a:pPr lvl="2"/>
            <a:r>
              <a:rPr lang="bg-BG" sz="1700" dirty="0" smtClean="0"/>
              <a:t>Например за линейно програмиране, за </a:t>
            </a:r>
            <a:r>
              <a:rPr lang="bg-BG" sz="1700" dirty="0" err="1" smtClean="0"/>
              <a:t>симулационни</a:t>
            </a:r>
            <a:r>
              <a:rPr lang="bg-BG" sz="1700" dirty="0" smtClean="0"/>
              <a:t> модели, за мрежови анализи (мрежово моделиране). </a:t>
            </a:r>
          </a:p>
          <a:p>
            <a:pPr>
              <a:buFont typeface="Wingdings" pitchFamily="2" charset="2"/>
              <a:buChar char="Ø"/>
            </a:pPr>
            <a:r>
              <a:rPr lang="bg-BG" sz="2000" b="1" i="1" dirty="0" smtClean="0"/>
              <a:t>Вторият</a:t>
            </a:r>
            <a:r>
              <a:rPr lang="bg-BG" sz="2000" dirty="0" smtClean="0"/>
              <a:t> тип софтуер представляват програмни езици като </a:t>
            </a:r>
            <a:r>
              <a:rPr lang="bg-BG" sz="2000" dirty="0" err="1" smtClean="0"/>
              <a:t>Quick</a:t>
            </a:r>
            <a:r>
              <a:rPr lang="bg-BG" sz="2000" dirty="0" smtClean="0"/>
              <a:t> </a:t>
            </a:r>
            <a:r>
              <a:rPr lang="bg-BG" sz="2000" dirty="0" err="1" smtClean="0"/>
              <a:t>Basic</a:t>
            </a:r>
            <a:r>
              <a:rPr lang="bg-BG" sz="2000" dirty="0" smtClean="0"/>
              <a:t>, </a:t>
            </a:r>
            <a:r>
              <a:rPr lang="bg-BG" sz="2000" dirty="0" err="1" smtClean="0"/>
              <a:t>Fortran</a:t>
            </a:r>
            <a:r>
              <a:rPr lang="bg-BG" sz="2000" dirty="0" smtClean="0"/>
              <a:t>, </a:t>
            </a:r>
            <a:r>
              <a:rPr lang="bg-BG" sz="2000" dirty="0" err="1" smtClean="0"/>
              <a:t>Pascal</a:t>
            </a:r>
            <a:r>
              <a:rPr lang="bg-BG" sz="2000" dirty="0" smtClean="0"/>
              <a:t> и др. пакети за моделиране като електронни таблици.</a:t>
            </a:r>
          </a:p>
          <a:p>
            <a:endParaRPr lang="bg-BG" sz="800" dirty="0" smtClean="0"/>
          </a:p>
          <a:p>
            <a:pPr marL="118872" indent="0">
              <a:buNone/>
            </a:pPr>
            <a:r>
              <a:rPr lang="bg-BG" sz="1800" dirty="0" smtClean="0"/>
              <a:t>Езиците за обща употреба и пакетите често се използват за проблеми, които не попадат в близки категории модели, които могат да бъдат решени от специалните пакети. Те често изискват повече време, за да се разработи компютърна програма, която работи коректно, отколкото ако се използва специализиран софтуер за моделиране. Често се налага да се търсят консултанти, за да се разработи специален софтуер.</a:t>
            </a:r>
          </a:p>
        </p:txBody>
      </p:sp>
      <p:sp>
        <p:nvSpPr>
          <p:cNvPr id="4" name="Slide Number Placeholder 3"/>
          <p:cNvSpPr>
            <a:spLocks noGrp="1"/>
          </p:cNvSpPr>
          <p:nvPr>
            <p:ph type="sldNum" sz="quarter" idx="12"/>
          </p:nvPr>
        </p:nvSpPr>
        <p:spPr/>
        <p:txBody>
          <a:bodyPr/>
          <a:lstStyle/>
          <a:p>
            <a:fld id="{FBA4614B-0420-42D9-990D-2F347D29117C}" type="slidenum">
              <a:rPr lang="bg-BG" smtClean="0"/>
              <a:t>10</a:t>
            </a:fld>
            <a:endParaRPr lang="bg-BG"/>
          </a:p>
        </p:txBody>
      </p:sp>
    </p:spTree>
    <p:extLst>
      <p:ext uri="{BB962C8B-B14F-4D97-AF65-F5344CB8AC3E}">
        <p14:creationId xmlns:p14="http://schemas.microsoft.com/office/powerpoint/2010/main" val="675605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bg-BG" dirty="0"/>
              <a:t>Процесът на моделиране</a:t>
            </a:r>
            <a:endParaRPr lang="bg-BG" dirty="0"/>
          </a:p>
        </p:txBody>
      </p:sp>
      <p:sp>
        <p:nvSpPr>
          <p:cNvPr id="3" name="Content Placeholder 2"/>
          <p:cNvSpPr>
            <a:spLocks noGrp="1"/>
          </p:cNvSpPr>
          <p:nvPr>
            <p:ph idx="1"/>
          </p:nvPr>
        </p:nvSpPr>
        <p:spPr>
          <a:xfrm>
            <a:off x="457200" y="1628800"/>
            <a:ext cx="8507288" cy="5040559"/>
          </a:xfrm>
        </p:spPr>
        <p:txBody>
          <a:bodyPr>
            <a:normAutofit/>
          </a:bodyPr>
          <a:lstStyle/>
          <a:p>
            <a:r>
              <a:rPr lang="bg-BG" sz="2600" b="1" u="sng" dirty="0" smtClean="0"/>
              <a:t>Оценка на качеството на решението</a:t>
            </a:r>
            <a:endParaRPr lang="ru-RU" sz="2600" b="1" u="sng" dirty="0"/>
          </a:p>
          <a:p>
            <a:pPr marL="118872" indent="0">
              <a:buNone/>
            </a:pPr>
            <a:r>
              <a:rPr lang="bg-BG" sz="2000" dirty="0" smtClean="0"/>
              <a:t>Качеството на решение, получено чрез модела влияе на неговата сложност, компютърния софтуер и хардуер, който се използват. </a:t>
            </a:r>
          </a:p>
          <a:p>
            <a:pPr marL="118872" indent="0">
              <a:buNone/>
            </a:pPr>
            <a:r>
              <a:rPr lang="bg-BG" sz="2000" dirty="0" smtClean="0"/>
              <a:t>Принципно </a:t>
            </a:r>
            <a:r>
              <a:rPr lang="bg-BG" sz="2000" b="1" i="1" dirty="0" smtClean="0"/>
              <a:t>по-детайлен модел отразява по-добре реалността</a:t>
            </a:r>
            <a:r>
              <a:rPr lang="bg-BG" sz="2000" dirty="0" smtClean="0"/>
              <a:t>, но в същото време е неоправдано да се разработва голям и сложен математически модел, който ще изисква часове за решаване на </a:t>
            </a:r>
            <a:r>
              <a:rPr lang="bg-BG" sz="2000" dirty="0" err="1" smtClean="0"/>
              <a:t>суперкомпютър</a:t>
            </a:r>
            <a:r>
              <a:rPr lang="bg-BG" sz="2000" dirty="0" smtClean="0"/>
              <a:t>, когато е налице само персонален.</a:t>
            </a:r>
          </a:p>
          <a:p>
            <a:pPr marL="118872" indent="0">
              <a:buNone/>
            </a:pPr>
            <a:endParaRPr lang="bg-BG" sz="800" dirty="0" smtClean="0"/>
          </a:p>
          <a:p>
            <a:pPr marL="118872" indent="0">
              <a:buNone/>
            </a:pPr>
            <a:r>
              <a:rPr lang="bg-BG" sz="2000" dirty="0" smtClean="0"/>
              <a:t>Може да се решават проблеми и с </a:t>
            </a:r>
            <a:r>
              <a:rPr lang="bg-BG" sz="2000" b="1" i="1" dirty="0" smtClean="0"/>
              <a:t>прости модели </a:t>
            </a:r>
            <a:r>
              <a:rPr lang="bg-BG" sz="2000" dirty="0" smtClean="0"/>
              <a:t>които дават приблизителни резултати, но и с достатъчно за практиката качество.</a:t>
            </a:r>
          </a:p>
          <a:p>
            <a:pPr marL="411480" lvl="1" indent="0">
              <a:buNone/>
            </a:pPr>
            <a:r>
              <a:rPr lang="bg-BG" sz="1400" dirty="0" smtClean="0"/>
              <a:t>Например с електронни таблици за 2 дни може да се построи модел, който със специализирани езици изисква 2 месеца работа. </a:t>
            </a:r>
          </a:p>
          <a:p>
            <a:pPr marL="411480" lvl="1" indent="0">
              <a:buNone/>
            </a:pPr>
            <a:endParaRPr lang="bg-BG" sz="800" dirty="0" smtClean="0"/>
          </a:p>
          <a:p>
            <a:pPr marL="118872" indent="0">
              <a:buNone/>
            </a:pPr>
            <a:r>
              <a:rPr lang="bg-BG" sz="1800" dirty="0" smtClean="0"/>
              <a:t>Важно е да се определи </a:t>
            </a:r>
            <a:r>
              <a:rPr lang="bg-BG" sz="1800" b="1" i="1" dirty="0" smtClean="0"/>
              <a:t>точността на модела </a:t>
            </a:r>
            <a:r>
              <a:rPr lang="bg-BG" sz="1800" dirty="0" smtClean="0"/>
              <a:t>с която ще се работи. Ако за мениджмънта е важно решение с точност до милион лева, тогава и простият модел ще свърши работа. </a:t>
            </a:r>
            <a:r>
              <a:rPr lang="bg-BG" sz="1800" b="1" i="1" dirty="0" smtClean="0"/>
              <a:t>Когато се търси по-голяма точност, се прибягва до по-сложни модели.</a:t>
            </a:r>
          </a:p>
        </p:txBody>
      </p:sp>
      <p:sp>
        <p:nvSpPr>
          <p:cNvPr id="4" name="Slide Number Placeholder 3"/>
          <p:cNvSpPr>
            <a:spLocks noGrp="1"/>
          </p:cNvSpPr>
          <p:nvPr>
            <p:ph type="sldNum" sz="quarter" idx="12"/>
          </p:nvPr>
        </p:nvSpPr>
        <p:spPr/>
        <p:txBody>
          <a:bodyPr/>
          <a:lstStyle/>
          <a:p>
            <a:fld id="{FBA4614B-0420-42D9-990D-2F347D29117C}" type="slidenum">
              <a:rPr lang="bg-BG" smtClean="0"/>
              <a:t>11</a:t>
            </a:fld>
            <a:endParaRPr lang="bg-BG"/>
          </a:p>
        </p:txBody>
      </p:sp>
    </p:spTree>
    <p:extLst>
      <p:ext uri="{BB962C8B-B14F-4D97-AF65-F5344CB8AC3E}">
        <p14:creationId xmlns:p14="http://schemas.microsoft.com/office/powerpoint/2010/main" val="401965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2</a:t>
            </a:r>
            <a:r>
              <a:rPr lang="en-US" dirty="0" smtClean="0"/>
              <a:t>. </a:t>
            </a:r>
            <a:r>
              <a:rPr lang="bg-BG" dirty="0" smtClean="0"/>
              <a:t>Принципи в моделирането</a:t>
            </a:r>
            <a:endParaRPr lang="bg-BG" dirty="0"/>
          </a:p>
        </p:txBody>
      </p:sp>
      <p:sp>
        <p:nvSpPr>
          <p:cNvPr id="3" name="Content Placeholder 2"/>
          <p:cNvSpPr>
            <a:spLocks noGrp="1"/>
          </p:cNvSpPr>
          <p:nvPr>
            <p:ph idx="1"/>
          </p:nvPr>
        </p:nvSpPr>
        <p:spPr>
          <a:xfrm>
            <a:off x="457200" y="1484784"/>
            <a:ext cx="8507288" cy="5184575"/>
          </a:xfrm>
        </p:spPr>
        <p:txBody>
          <a:bodyPr>
            <a:normAutofit lnSpcReduction="10000"/>
          </a:bodyPr>
          <a:lstStyle/>
          <a:p>
            <a:pPr marL="118872" indent="0">
              <a:buNone/>
            </a:pPr>
            <a:r>
              <a:rPr lang="bg-BG" sz="2000" dirty="0" smtClean="0"/>
              <a:t>Въпреки че моделирането е творчески процес, специалистите в тази сфера препоръчват спазването на някои основни принципи при реализацията му:</a:t>
            </a:r>
          </a:p>
          <a:p>
            <a:pPr marL="118872" indent="0">
              <a:buNone/>
            </a:pPr>
            <a:endParaRPr lang="bg-BG" sz="800" dirty="0" smtClean="0"/>
          </a:p>
          <a:p>
            <a:pPr marL="461772" indent="-342900">
              <a:buFont typeface="+mj-lt"/>
              <a:buAutoNum type="arabicPeriod"/>
            </a:pPr>
            <a:r>
              <a:rPr lang="bg-BG" sz="2000" b="1" dirty="0" smtClean="0"/>
              <a:t>Принцип на коректност</a:t>
            </a:r>
            <a:r>
              <a:rPr lang="bg-BG" sz="2000" dirty="0" smtClean="0"/>
              <a:t>: Смисловата коректност на един модел се измерва по това, колко точно той отразява структурата и поведението на дадена система</a:t>
            </a:r>
            <a:r>
              <a:rPr lang="bg-BG" sz="1800" dirty="0" smtClean="0"/>
              <a:t>.</a:t>
            </a:r>
          </a:p>
          <a:p>
            <a:pPr>
              <a:buFont typeface="+mj-lt"/>
              <a:buAutoNum type="arabicPeriod"/>
            </a:pPr>
            <a:endParaRPr lang="bg-BG" sz="800" dirty="0" smtClean="0"/>
          </a:p>
          <a:p>
            <a:pPr marL="461772" indent="-342900">
              <a:buFont typeface="+mj-lt"/>
              <a:buAutoNum type="arabicPeriod"/>
            </a:pPr>
            <a:r>
              <a:rPr lang="bg-BG" sz="2000" b="1" dirty="0" smtClean="0"/>
              <a:t>Принцип на връзка</a:t>
            </a:r>
            <a:r>
              <a:rPr lang="bg-BG" sz="2000" dirty="0" smtClean="0"/>
              <a:t>: Отделни части на изследваната система от реалния живот трябва да бъдат моделирани само когато кореспондират с целта на модела. Моделите не трябва да съдържат повече информация от необходимото, по този начин осигуряват приемливо ниско ниво на съотношението разходи срещу ползи</a:t>
            </a:r>
            <a:r>
              <a:rPr lang="bg-BG" sz="1800" dirty="0" smtClean="0"/>
              <a:t>.</a:t>
            </a:r>
          </a:p>
          <a:p>
            <a:pPr>
              <a:buFont typeface="+mj-lt"/>
              <a:buAutoNum type="arabicPeriod"/>
            </a:pPr>
            <a:endParaRPr lang="bg-BG" sz="800" dirty="0" smtClean="0"/>
          </a:p>
          <a:p>
            <a:pPr marL="461772" indent="-342900">
              <a:buFont typeface="+mj-lt"/>
              <a:buAutoNum type="arabicPeriod"/>
            </a:pPr>
            <a:r>
              <a:rPr lang="bg-BG" sz="2000" b="1" dirty="0" smtClean="0"/>
              <a:t>Принцип на разходи срещу ползи</a:t>
            </a:r>
            <a:r>
              <a:rPr lang="bg-BG" sz="2000" dirty="0" smtClean="0"/>
              <a:t>: Едни от най-важните фактори, осигуряващ добро съотношение разходи-ползи, са усилията, които е необходимо да се вложат за създаването на модел; полезността от моделирането на сценария и това колко дълго ще бъде използван моделът</a:t>
            </a:r>
            <a:r>
              <a:rPr lang="ru-RU" sz="2000" dirty="0" smtClean="0"/>
              <a:t>.</a:t>
            </a:r>
            <a:endParaRPr lang="bg-BG" sz="2000" dirty="0" smtClean="0"/>
          </a:p>
          <a:p>
            <a:endParaRPr lang="bg-BG" sz="1800" dirty="0" smtClean="0"/>
          </a:p>
        </p:txBody>
      </p:sp>
      <p:sp>
        <p:nvSpPr>
          <p:cNvPr id="4" name="Slide Number Placeholder 3"/>
          <p:cNvSpPr>
            <a:spLocks noGrp="1"/>
          </p:cNvSpPr>
          <p:nvPr>
            <p:ph type="sldNum" sz="quarter" idx="12"/>
          </p:nvPr>
        </p:nvSpPr>
        <p:spPr/>
        <p:txBody>
          <a:bodyPr/>
          <a:lstStyle/>
          <a:p>
            <a:fld id="{FBA4614B-0420-42D9-990D-2F347D29117C}" type="slidenum">
              <a:rPr lang="bg-BG" smtClean="0"/>
              <a:t>12</a:t>
            </a:fld>
            <a:endParaRPr lang="bg-BG"/>
          </a:p>
        </p:txBody>
      </p:sp>
    </p:spTree>
    <p:extLst>
      <p:ext uri="{BB962C8B-B14F-4D97-AF65-F5344CB8AC3E}">
        <p14:creationId xmlns:p14="http://schemas.microsoft.com/office/powerpoint/2010/main" val="88000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2</a:t>
            </a:r>
            <a:r>
              <a:rPr lang="en-US" dirty="0" smtClean="0"/>
              <a:t>. </a:t>
            </a:r>
            <a:r>
              <a:rPr lang="bg-BG" dirty="0" smtClean="0"/>
              <a:t>Принципи в моделирането</a:t>
            </a:r>
            <a:endParaRPr lang="bg-BG" dirty="0"/>
          </a:p>
        </p:txBody>
      </p:sp>
      <p:sp>
        <p:nvSpPr>
          <p:cNvPr id="3" name="Content Placeholder 2"/>
          <p:cNvSpPr>
            <a:spLocks noGrp="1"/>
          </p:cNvSpPr>
          <p:nvPr>
            <p:ph idx="1"/>
          </p:nvPr>
        </p:nvSpPr>
        <p:spPr>
          <a:xfrm>
            <a:off x="457200" y="1700808"/>
            <a:ext cx="8507288" cy="4968551"/>
          </a:xfrm>
        </p:spPr>
        <p:txBody>
          <a:bodyPr>
            <a:normAutofit/>
          </a:bodyPr>
          <a:lstStyle/>
          <a:p>
            <a:pPr marL="461772" indent="-342900">
              <a:buFont typeface="+mj-lt"/>
              <a:buAutoNum type="arabicPeriod" startAt="4"/>
            </a:pPr>
            <a:r>
              <a:rPr lang="bg-BG" sz="2000" b="1" dirty="0" smtClean="0"/>
              <a:t>Принцип на яснота</a:t>
            </a:r>
            <a:r>
              <a:rPr lang="bg-BG" sz="2000" dirty="0" smtClean="0"/>
              <a:t>: Този принцип изисква моделът да е разбираем, за да може да се използва от потребителите, за които е създаден.</a:t>
            </a:r>
          </a:p>
          <a:p>
            <a:pPr marL="461772" indent="-342900">
              <a:buFont typeface="+mj-lt"/>
              <a:buAutoNum type="arabicPeriod" startAt="4"/>
            </a:pPr>
            <a:endParaRPr lang="bg-BG" sz="800" dirty="0" smtClean="0"/>
          </a:p>
          <a:p>
            <a:pPr marL="461772" indent="-342900">
              <a:buFont typeface="+mj-lt"/>
              <a:buAutoNum type="arabicPeriod" startAt="4"/>
            </a:pPr>
            <a:r>
              <a:rPr lang="bg-BG" sz="2000" b="1" dirty="0" smtClean="0"/>
              <a:t>Принцип на сравнимост</a:t>
            </a:r>
            <a:r>
              <a:rPr lang="bg-BG" sz="2000" dirty="0" smtClean="0"/>
              <a:t>: Моделите, създадени според определена концептуална рамка и език за моделиране са сравними, ако обектите са били наименувани съобразно установената практика или, ако са използвани идентични обекти на моделирането, както и еквивалентни степени на детайлизация. При модели, създадени с различни езици за моделиране е важно да се гарантира, че техните мета-модели могат да бъдат сравнявани</a:t>
            </a:r>
            <a:r>
              <a:rPr lang="bg-BG" sz="1800" dirty="0" smtClean="0"/>
              <a:t>.</a:t>
            </a:r>
          </a:p>
          <a:p>
            <a:pPr marL="461772" indent="-342900">
              <a:buFont typeface="+mj-lt"/>
              <a:buAutoNum type="arabicPeriod" startAt="4"/>
            </a:pPr>
            <a:endParaRPr lang="bg-BG" sz="800" dirty="0" smtClean="0"/>
          </a:p>
          <a:p>
            <a:pPr marL="461772" indent="-342900">
              <a:buFont typeface="+mj-lt"/>
              <a:buAutoNum type="arabicPeriod" startAt="4"/>
            </a:pPr>
            <a:r>
              <a:rPr lang="bg-BG" sz="2000" b="1" dirty="0" smtClean="0"/>
              <a:t>Принцип на систематична структура</a:t>
            </a:r>
            <a:r>
              <a:rPr lang="bg-BG" sz="2000" dirty="0" smtClean="0"/>
              <a:t>: Този принцип постановява, че трябва да е възможно да се интегрират модели, разработени в различни изгледи</a:t>
            </a:r>
            <a:r>
              <a:rPr lang="ru-RU" sz="2000" dirty="0" smtClean="0"/>
              <a:t>.</a:t>
            </a:r>
            <a:endParaRPr lang="bg-BG" sz="2000" dirty="0" smtClean="0"/>
          </a:p>
        </p:txBody>
      </p:sp>
      <p:sp>
        <p:nvSpPr>
          <p:cNvPr id="4" name="Slide Number Placeholder 3"/>
          <p:cNvSpPr>
            <a:spLocks noGrp="1"/>
          </p:cNvSpPr>
          <p:nvPr>
            <p:ph type="sldNum" sz="quarter" idx="12"/>
          </p:nvPr>
        </p:nvSpPr>
        <p:spPr/>
        <p:txBody>
          <a:bodyPr/>
          <a:lstStyle/>
          <a:p>
            <a:fld id="{FBA4614B-0420-42D9-990D-2F347D29117C}" type="slidenum">
              <a:rPr lang="bg-BG" smtClean="0"/>
              <a:t>13</a:t>
            </a:fld>
            <a:endParaRPr lang="bg-BG"/>
          </a:p>
        </p:txBody>
      </p:sp>
    </p:spTree>
    <p:extLst>
      <p:ext uri="{BB962C8B-B14F-4D97-AF65-F5344CB8AC3E}">
        <p14:creationId xmlns:p14="http://schemas.microsoft.com/office/powerpoint/2010/main" val="3363795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2</a:t>
            </a:r>
            <a:r>
              <a:rPr lang="en-US" dirty="0" smtClean="0"/>
              <a:t>. </a:t>
            </a:r>
            <a:r>
              <a:rPr lang="bg-BG" dirty="0" smtClean="0"/>
              <a:t>Принципи в моделирането</a:t>
            </a:r>
            <a:endParaRPr lang="bg-BG" dirty="0"/>
          </a:p>
        </p:txBody>
      </p:sp>
      <p:sp>
        <p:nvSpPr>
          <p:cNvPr id="3" name="Content Placeholder 2"/>
          <p:cNvSpPr>
            <a:spLocks noGrp="1"/>
          </p:cNvSpPr>
          <p:nvPr>
            <p:ph idx="1"/>
          </p:nvPr>
        </p:nvSpPr>
        <p:spPr>
          <a:xfrm>
            <a:off x="457200" y="1700808"/>
            <a:ext cx="8507288" cy="4968551"/>
          </a:xfrm>
        </p:spPr>
        <p:txBody>
          <a:bodyPr>
            <a:normAutofit fontScale="85000" lnSpcReduction="10000"/>
          </a:bodyPr>
          <a:lstStyle/>
          <a:p>
            <a:pPr marL="576072" indent="-457200">
              <a:buFont typeface="+mj-lt"/>
              <a:buAutoNum type="arabicPeriod" startAt="7"/>
            </a:pPr>
            <a:r>
              <a:rPr lang="bg-BG" sz="2000" b="1" dirty="0" smtClean="0"/>
              <a:t>Прост модел, комплексно мислене</a:t>
            </a:r>
            <a:r>
              <a:rPr lang="bg-BG" sz="2000" dirty="0" smtClean="0"/>
              <a:t>: Моделите не трябва да са нито прекалено елементарни, нито твърде сложни и детайлизирани. Реалните системи са комплексни и не могат да бъдат адекватно описани чрез един твърде опростен модел, но от друга страна, трябва да се има предвид, че построяването на един сложен модел коства време и усилията на специалисти в моделирането, освен това би бил труден за разбиране от потребителите. </a:t>
            </a:r>
          </a:p>
          <a:p>
            <a:pPr marL="576072" indent="-457200">
              <a:buFont typeface="+mj-lt"/>
              <a:buAutoNum type="arabicPeriod" startAt="7"/>
            </a:pPr>
            <a:endParaRPr lang="bg-BG" sz="800" dirty="0" smtClean="0"/>
          </a:p>
          <a:p>
            <a:pPr marL="576072" indent="-457200">
              <a:buFont typeface="+mj-lt"/>
              <a:buAutoNum type="arabicPeriod" startAt="7"/>
            </a:pPr>
            <a:r>
              <a:rPr lang="bg-BG" sz="2000" b="1" dirty="0" smtClean="0"/>
              <a:t>Бъди пестелив, започни с малко и добавяй</a:t>
            </a:r>
            <a:r>
              <a:rPr lang="bg-BG" sz="2000" dirty="0" smtClean="0"/>
              <a:t>: Този принцип изисква моделът да се разработва на малки стъпки чрез постоянно детайлизиране и то само при необходимост</a:t>
            </a:r>
            <a:r>
              <a:rPr lang="ru-RU" sz="2000" dirty="0" smtClean="0"/>
              <a:t>.</a:t>
            </a:r>
          </a:p>
          <a:p>
            <a:pPr marL="576072" indent="-457200">
              <a:buFont typeface="+mj-lt"/>
              <a:buAutoNum type="arabicPeriod" startAt="7"/>
            </a:pPr>
            <a:endParaRPr lang="ru-RU" sz="900" dirty="0" smtClean="0"/>
          </a:p>
          <a:p>
            <a:pPr marL="576072" indent="-457200">
              <a:buFont typeface="+mj-lt"/>
              <a:buAutoNum type="arabicPeriod" startAt="7"/>
            </a:pPr>
            <a:r>
              <a:rPr lang="bg-BG" sz="2000" b="1" dirty="0" smtClean="0"/>
              <a:t>Не прекалявай с данните</a:t>
            </a:r>
            <a:r>
              <a:rPr lang="bg-BG" sz="2000" dirty="0" smtClean="0"/>
              <a:t>: Често се смята, че с малко данни може да се построи модел. Такъв модел обаче може да се окаже неадекватен. В реалния живот данните обикновено не са лесно достъпни. Те имат цена и за набирането им е нужно да се направят определени усилия. Съвременните статистически пакети обработват данните бързо и прецизно, което ни позволява да анализираме и вземаме правилни управленски решения. Това обаче изисква предварително да осигурим достатъчно количество , точни данни, за да бъдат нашите решения правилни. Прекалено много данни също не са полезни – те изискват повече време за обработка, анализиране и обобщаване, струват повече и отнемат време на мениджърите</a:t>
            </a:r>
            <a:r>
              <a:rPr lang="ru-RU" sz="2000" dirty="0" smtClean="0"/>
              <a:t>.</a:t>
            </a:r>
          </a:p>
          <a:p>
            <a:pPr marL="118872" indent="0">
              <a:buNone/>
            </a:pPr>
            <a:endParaRPr lang="bg-BG" sz="2000" dirty="0" smtClean="0"/>
          </a:p>
        </p:txBody>
      </p:sp>
      <p:sp>
        <p:nvSpPr>
          <p:cNvPr id="4" name="Slide Number Placeholder 3"/>
          <p:cNvSpPr>
            <a:spLocks noGrp="1"/>
          </p:cNvSpPr>
          <p:nvPr>
            <p:ph type="sldNum" sz="quarter" idx="12"/>
          </p:nvPr>
        </p:nvSpPr>
        <p:spPr/>
        <p:txBody>
          <a:bodyPr/>
          <a:lstStyle/>
          <a:p>
            <a:fld id="{FBA4614B-0420-42D9-990D-2F347D29117C}" type="slidenum">
              <a:rPr lang="bg-BG" smtClean="0"/>
              <a:t>14</a:t>
            </a:fld>
            <a:endParaRPr lang="bg-BG"/>
          </a:p>
        </p:txBody>
      </p:sp>
    </p:spTree>
    <p:extLst>
      <p:ext uri="{BB962C8B-B14F-4D97-AF65-F5344CB8AC3E}">
        <p14:creationId xmlns:p14="http://schemas.microsoft.com/office/powerpoint/2010/main" val="2207050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2</a:t>
            </a:r>
            <a:r>
              <a:rPr lang="en-US" dirty="0" smtClean="0"/>
              <a:t>. </a:t>
            </a:r>
            <a:r>
              <a:rPr lang="bg-BG" dirty="0" smtClean="0"/>
              <a:t>Принципи в моделирането</a:t>
            </a:r>
            <a:endParaRPr lang="bg-BG" dirty="0"/>
          </a:p>
        </p:txBody>
      </p:sp>
      <p:sp>
        <p:nvSpPr>
          <p:cNvPr id="3" name="Content Placeholder 2"/>
          <p:cNvSpPr>
            <a:spLocks noGrp="1"/>
          </p:cNvSpPr>
          <p:nvPr>
            <p:ph idx="1"/>
          </p:nvPr>
        </p:nvSpPr>
        <p:spPr>
          <a:xfrm>
            <a:off x="457200" y="1700808"/>
            <a:ext cx="8507288" cy="4968551"/>
          </a:xfrm>
        </p:spPr>
        <p:txBody>
          <a:bodyPr>
            <a:normAutofit/>
          </a:bodyPr>
          <a:lstStyle/>
          <a:p>
            <a:pPr marL="118872" indent="0">
              <a:buNone/>
            </a:pPr>
            <a:r>
              <a:rPr lang="bg-BG" sz="2000" dirty="0" smtClean="0"/>
              <a:t>При работа с данни имаме няколко </a:t>
            </a:r>
            <a:r>
              <a:rPr lang="bg-BG" sz="2000" b="1" dirty="0" smtClean="0"/>
              <a:t>етапа</a:t>
            </a:r>
            <a:r>
              <a:rPr lang="bg-BG" sz="2000" dirty="0" smtClean="0"/>
              <a:t>:</a:t>
            </a:r>
          </a:p>
          <a:p>
            <a:r>
              <a:rPr lang="bg-BG" sz="2000" dirty="0" smtClean="0"/>
              <a:t>Избор на данни (какъв тип информация е необходима</a:t>
            </a:r>
            <a:r>
              <a:rPr lang="ru-RU" sz="2000" dirty="0" smtClean="0"/>
              <a:t>);</a:t>
            </a:r>
          </a:p>
          <a:p>
            <a:r>
              <a:rPr lang="bg-BG" sz="2000" dirty="0" smtClean="0"/>
              <a:t>Събиране на данни;</a:t>
            </a:r>
          </a:p>
          <a:p>
            <a:r>
              <a:rPr lang="bg-BG" sz="2000" dirty="0" smtClean="0"/>
              <a:t>Анализиране на данните, често с използване на компютър и програмни продукти.</a:t>
            </a:r>
          </a:p>
          <a:p>
            <a:pPr marL="118872" indent="0">
              <a:buNone/>
            </a:pPr>
            <a:endParaRPr lang="bg-BG" sz="2000" dirty="0" smtClean="0"/>
          </a:p>
          <a:p>
            <a:pPr marL="118872" indent="0">
              <a:buNone/>
            </a:pPr>
            <a:r>
              <a:rPr lang="bg-BG" sz="2000" dirty="0" smtClean="0"/>
              <a:t>Данните, използвани в моделирането, могат да бъдат разделени на </a:t>
            </a:r>
            <a:br>
              <a:rPr lang="bg-BG" sz="2000" dirty="0" smtClean="0"/>
            </a:br>
            <a:r>
              <a:rPr lang="bg-BG" sz="2000" b="1" dirty="0" smtClean="0"/>
              <a:t>три групи</a:t>
            </a:r>
            <a:r>
              <a:rPr lang="bg-BG" sz="2000" dirty="0" smtClean="0"/>
              <a:t>:</a:t>
            </a:r>
          </a:p>
          <a:p>
            <a:pPr marL="1073150" indent="-457200">
              <a:buFont typeface="+mj-lt"/>
              <a:buAutoNum type="arabicParenR"/>
            </a:pPr>
            <a:r>
              <a:rPr lang="bg-BG" sz="2000" dirty="0" smtClean="0"/>
              <a:t>предварителни – контекстуални;</a:t>
            </a:r>
          </a:p>
          <a:p>
            <a:pPr marL="1073150" indent="-457200">
              <a:buFont typeface="+mj-lt"/>
              <a:buAutoNum type="arabicParenR"/>
            </a:pPr>
            <a:r>
              <a:rPr lang="bg-BG" sz="2000" dirty="0" smtClean="0"/>
              <a:t>данни за построяване на модела;</a:t>
            </a:r>
          </a:p>
          <a:p>
            <a:pPr marL="1073150" indent="-457200">
              <a:buFont typeface="+mj-lt"/>
              <a:buAutoNum type="arabicParenR"/>
            </a:pPr>
            <a:r>
              <a:rPr lang="bg-BG" sz="2000" dirty="0" smtClean="0"/>
              <a:t> данни за тестване на модела</a:t>
            </a:r>
          </a:p>
        </p:txBody>
      </p:sp>
      <p:sp>
        <p:nvSpPr>
          <p:cNvPr id="4" name="Slide Number Placeholder 3"/>
          <p:cNvSpPr>
            <a:spLocks noGrp="1"/>
          </p:cNvSpPr>
          <p:nvPr>
            <p:ph type="sldNum" sz="quarter" idx="12"/>
          </p:nvPr>
        </p:nvSpPr>
        <p:spPr/>
        <p:txBody>
          <a:bodyPr/>
          <a:lstStyle/>
          <a:p>
            <a:fld id="{FBA4614B-0420-42D9-990D-2F347D29117C}" type="slidenum">
              <a:rPr lang="bg-BG" smtClean="0"/>
              <a:t>15</a:t>
            </a:fld>
            <a:endParaRPr lang="bg-BG"/>
          </a:p>
        </p:txBody>
      </p:sp>
    </p:spTree>
    <p:extLst>
      <p:ext uri="{BB962C8B-B14F-4D97-AF65-F5344CB8AC3E}">
        <p14:creationId xmlns:p14="http://schemas.microsoft.com/office/powerpoint/2010/main" val="2485385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38163" indent="-538163"/>
            <a:r>
              <a:rPr lang="bg-BG" dirty="0" smtClean="0"/>
              <a:t>3</a:t>
            </a:r>
            <a:r>
              <a:rPr lang="en-US" dirty="0" smtClean="0"/>
              <a:t>. </a:t>
            </a:r>
            <a:r>
              <a:rPr lang="bg-BG" dirty="0" smtClean="0"/>
              <a:t>Етапи в процеса на създаване на модела</a:t>
            </a:r>
            <a:endParaRPr lang="bg-B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37006266"/>
              </p:ext>
            </p:extLst>
          </p:nvPr>
        </p:nvGraphicFramePr>
        <p:xfrm>
          <a:off x="107950" y="1484313"/>
          <a:ext cx="8856663" cy="5184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BA4614B-0420-42D9-990D-2F347D29117C}" type="slidenum">
              <a:rPr lang="bg-BG" smtClean="0"/>
              <a:t>16</a:t>
            </a:fld>
            <a:endParaRPr lang="bg-BG"/>
          </a:p>
        </p:txBody>
      </p:sp>
    </p:spTree>
    <p:extLst>
      <p:ext uri="{BB962C8B-B14F-4D97-AF65-F5344CB8AC3E}">
        <p14:creationId xmlns:p14="http://schemas.microsoft.com/office/powerpoint/2010/main" val="1797871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38163" indent="-538163"/>
            <a:r>
              <a:rPr lang="ru-RU" dirty="0"/>
              <a:t>3. </a:t>
            </a:r>
            <a:r>
              <a:rPr lang="bg-BG" dirty="0" smtClean="0"/>
              <a:t>Етапи в процеса на създаване на модела</a:t>
            </a:r>
            <a:endParaRPr lang="bg-BG" dirty="0"/>
          </a:p>
        </p:txBody>
      </p:sp>
      <p:sp>
        <p:nvSpPr>
          <p:cNvPr id="3" name="Content Placeholder 2"/>
          <p:cNvSpPr>
            <a:spLocks noGrp="1"/>
          </p:cNvSpPr>
          <p:nvPr>
            <p:ph idx="1"/>
          </p:nvPr>
        </p:nvSpPr>
        <p:spPr>
          <a:xfrm>
            <a:off x="457200" y="1700808"/>
            <a:ext cx="8507288" cy="4968551"/>
          </a:xfrm>
        </p:spPr>
        <p:txBody>
          <a:bodyPr>
            <a:normAutofit lnSpcReduction="10000"/>
          </a:bodyPr>
          <a:lstStyle/>
          <a:p>
            <a:pPr marL="118872" indent="0">
              <a:buNone/>
            </a:pPr>
            <a:r>
              <a:rPr lang="bg-BG" sz="2400" b="1" dirty="0" smtClean="0">
                <a:solidFill>
                  <a:srgbClr val="FFC000"/>
                </a:solidFill>
              </a:rPr>
              <a:t>1.</a:t>
            </a:r>
            <a:r>
              <a:rPr lang="bg-BG" sz="2400" b="1" dirty="0" smtClean="0"/>
              <a:t> Организиране на информацията и дефиниране на променливите</a:t>
            </a:r>
          </a:p>
          <a:p>
            <a:pPr marL="118872" indent="0">
              <a:buNone/>
            </a:pPr>
            <a:endParaRPr lang="ru-RU" sz="2000" dirty="0"/>
          </a:p>
          <a:p>
            <a:pPr marL="118872" indent="0">
              <a:buNone/>
            </a:pPr>
            <a:endParaRPr lang="bg-BG" sz="2000" dirty="0" smtClean="0"/>
          </a:p>
          <a:p>
            <a:pPr marL="118872" indent="0">
              <a:buNone/>
            </a:pPr>
            <a:endParaRPr lang="bg-BG" sz="2000" dirty="0"/>
          </a:p>
          <a:p>
            <a:pPr marL="118872" indent="0">
              <a:buNone/>
            </a:pPr>
            <a:endParaRPr lang="bg-BG" sz="2000" dirty="0" smtClean="0"/>
          </a:p>
          <a:p>
            <a:pPr marL="118872" indent="0">
              <a:buNone/>
            </a:pPr>
            <a:endParaRPr lang="bg-BG" sz="2000" dirty="0"/>
          </a:p>
          <a:p>
            <a:endParaRPr lang="bg-BG" sz="2000" dirty="0" smtClean="0"/>
          </a:p>
          <a:p>
            <a:r>
              <a:rPr lang="bg-BG" sz="2000" dirty="0" smtClean="0"/>
              <a:t>Основната задача на един модел е просто да трансформира входните елементи в изходни</a:t>
            </a:r>
            <a:r>
              <a:rPr lang="ru-RU" sz="2000" dirty="0" smtClean="0"/>
              <a:t>.</a:t>
            </a:r>
          </a:p>
          <a:p>
            <a:endParaRPr lang="ru-RU" sz="800" dirty="0" smtClean="0"/>
          </a:p>
          <a:p>
            <a:r>
              <a:rPr lang="bg-BG" sz="2000" dirty="0" smtClean="0"/>
              <a:t>Първата информация от която се нуждаем е списък на входните и изходните величини.</a:t>
            </a:r>
          </a:p>
          <a:p>
            <a:endParaRPr lang="bg-BG" sz="900" dirty="0" smtClean="0"/>
          </a:p>
          <a:p>
            <a:r>
              <a:rPr lang="bg-BG" sz="2000" dirty="0" smtClean="0"/>
              <a:t>Входът съдържа:</a:t>
            </a:r>
          </a:p>
          <a:p>
            <a:pPr lvl="1"/>
            <a:r>
              <a:rPr lang="bg-BG" sz="1600" dirty="0" smtClean="0"/>
              <a:t>Променливи на решението</a:t>
            </a:r>
          </a:p>
          <a:p>
            <a:pPr lvl="1"/>
            <a:r>
              <a:rPr lang="bg-BG" sz="1600" dirty="0" smtClean="0"/>
              <a:t>Параметри и неконтролируеми променливи.</a:t>
            </a:r>
          </a:p>
          <a:p>
            <a:pPr marL="118872" indent="0">
              <a:buNone/>
            </a:pPr>
            <a:endParaRPr lang="bg-BG" sz="2000" dirty="0" smtClean="0"/>
          </a:p>
        </p:txBody>
      </p:sp>
      <p:sp>
        <p:nvSpPr>
          <p:cNvPr id="4" name="Slide Number Placeholder 3"/>
          <p:cNvSpPr>
            <a:spLocks noGrp="1"/>
          </p:cNvSpPr>
          <p:nvPr>
            <p:ph type="sldNum" sz="quarter" idx="12"/>
          </p:nvPr>
        </p:nvSpPr>
        <p:spPr/>
        <p:txBody>
          <a:bodyPr/>
          <a:lstStyle/>
          <a:p>
            <a:fld id="{FBA4614B-0420-42D9-990D-2F347D29117C}" type="slidenum">
              <a:rPr lang="bg-BG" smtClean="0"/>
              <a:t>17</a:t>
            </a:fld>
            <a:endParaRPr lang="bg-BG"/>
          </a:p>
        </p:txBody>
      </p:sp>
      <p:sp>
        <p:nvSpPr>
          <p:cNvPr id="5" name="Chevron 4"/>
          <p:cNvSpPr/>
          <p:nvPr/>
        </p:nvSpPr>
        <p:spPr>
          <a:xfrm>
            <a:off x="3167844" y="3094566"/>
            <a:ext cx="1692188" cy="6944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6" name="TextBox 5"/>
          <p:cNvSpPr txBox="1"/>
          <p:nvPr/>
        </p:nvSpPr>
        <p:spPr>
          <a:xfrm>
            <a:off x="3545886" y="3210970"/>
            <a:ext cx="954106" cy="523220"/>
          </a:xfrm>
          <a:prstGeom prst="rect">
            <a:avLst/>
          </a:prstGeom>
          <a:noFill/>
        </p:spPr>
        <p:txBody>
          <a:bodyPr wrap="square" rtlCol="0">
            <a:spAutoFit/>
          </a:bodyPr>
          <a:lstStyle/>
          <a:p>
            <a:r>
              <a:rPr lang="bg-BG" sz="1400" b="1" dirty="0" smtClean="0"/>
              <a:t>Система</a:t>
            </a:r>
          </a:p>
          <a:p>
            <a:r>
              <a:rPr lang="bg-BG" sz="1400" b="1" dirty="0" smtClean="0"/>
              <a:t>(МОДЕЛ)</a:t>
            </a:r>
            <a:endParaRPr lang="bg-BG" sz="1400" b="1" dirty="0"/>
          </a:p>
        </p:txBody>
      </p:sp>
      <p:sp>
        <p:nvSpPr>
          <p:cNvPr id="7" name="Notched Right Arrow 6"/>
          <p:cNvSpPr/>
          <p:nvPr/>
        </p:nvSpPr>
        <p:spPr>
          <a:xfrm>
            <a:off x="4860032" y="3094566"/>
            <a:ext cx="1440160" cy="72208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TextBox 7"/>
          <p:cNvSpPr txBox="1"/>
          <p:nvPr/>
        </p:nvSpPr>
        <p:spPr>
          <a:xfrm>
            <a:off x="5148064" y="3236994"/>
            <a:ext cx="886254" cy="369332"/>
          </a:xfrm>
          <a:prstGeom prst="rect">
            <a:avLst/>
          </a:prstGeom>
          <a:noFill/>
        </p:spPr>
        <p:txBody>
          <a:bodyPr wrap="square" rtlCol="0">
            <a:spAutoFit/>
          </a:bodyPr>
          <a:lstStyle/>
          <a:p>
            <a:r>
              <a:rPr lang="bg-BG" b="1" dirty="0" smtClean="0"/>
              <a:t>Изход</a:t>
            </a:r>
            <a:endParaRPr lang="bg-BG"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006" y="3029935"/>
            <a:ext cx="1536700"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urved Up Arrow 12"/>
          <p:cNvSpPr/>
          <p:nvPr/>
        </p:nvSpPr>
        <p:spPr>
          <a:xfrm rot="10800000">
            <a:off x="2557356" y="2420888"/>
            <a:ext cx="2736304" cy="680611"/>
          </a:xfrm>
          <a:prstGeom prst="curvedUp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Tree>
    <p:extLst>
      <p:ext uri="{BB962C8B-B14F-4D97-AF65-F5344CB8AC3E}">
        <p14:creationId xmlns:p14="http://schemas.microsoft.com/office/powerpoint/2010/main" val="851619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323318"/>
            <a:ext cx="4427984" cy="2953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pPr marL="538163" indent="-538163"/>
            <a:r>
              <a:rPr lang="ru-RU" dirty="0"/>
              <a:t>3. </a:t>
            </a:r>
            <a:r>
              <a:rPr lang="bg-BG" dirty="0" smtClean="0"/>
              <a:t>Етапи в процеса на създаване на модела</a:t>
            </a:r>
            <a:endParaRPr lang="bg-BG" dirty="0"/>
          </a:p>
        </p:txBody>
      </p:sp>
      <p:sp>
        <p:nvSpPr>
          <p:cNvPr id="3" name="Content Placeholder 2"/>
          <p:cNvSpPr>
            <a:spLocks noGrp="1"/>
          </p:cNvSpPr>
          <p:nvPr>
            <p:ph idx="1"/>
          </p:nvPr>
        </p:nvSpPr>
        <p:spPr>
          <a:xfrm>
            <a:off x="457200" y="1700808"/>
            <a:ext cx="8507288" cy="4968551"/>
          </a:xfrm>
        </p:spPr>
        <p:txBody>
          <a:bodyPr>
            <a:normAutofit/>
          </a:bodyPr>
          <a:lstStyle/>
          <a:p>
            <a:pPr marL="118872" indent="0">
              <a:buNone/>
            </a:pPr>
            <a:r>
              <a:rPr lang="bg-BG" sz="2400" b="1" dirty="0" smtClean="0">
                <a:solidFill>
                  <a:srgbClr val="FFC000"/>
                </a:solidFill>
              </a:rPr>
              <a:t>2.</a:t>
            </a:r>
            <a:r>
              <a:rPr lang="bg-BG" sz="2400" b="1" dirty="0" smtClean="0"/>
              <a:t> Картина на модела (Структура)</a:t>
            </a:r>
          </a:p>
          <a:p>
            <a:pPr marL="118872" indent="0">
              <a:buNone/>
            </a:pPr>
            <a:endParaRPr lang="bg-BG" sz="800" dirty="0" smtClean="0"/>
          </a:p>
          <a:p>
            <a:pPr marL="118872" indent="0">
              <a:buNone/>
            </a:pPr>
            <a:r>
              <a:rPr lang="bg-BG" sz="2000" dirty="0" smtClean="0"/>
              <a:t>Полезен метод който позволява да се видят по-ясно връзките и помага да се дефинират </a:t>
            </a:r>
            <a:r>
              <a:rPr lang="bg-BG" sz="2000" b="1" i="1" dirty="0" smtClean="0"/>
              <a:t>математическите взаимоотношения</a:t>
            </a:r>
            <a:r>
              <a:rPr lang="bg-BG" sz="2000" dirty="0" smtClean="0"/>
              <a:t>. </a:t>
            </a:r>
          </a:p>
          <a:p>
            <a:pPr marL="118872" indent="0">
              <a:buNone/>
            </a:pPr>
            <a:r>
              <a:rPr lang="bg-BG" sz="2000" b="1" i="1" dirty="0" smtClean="0"/>
              <a:t>Диаграмите на влияние </a:t>
            </a:r>
            <a:r>
              <a:rPr lang="bg-BG" sz="2000" dirty="0" smtClean="0"/>
              <a:t>позволяват да се видят частите на модела и да се построят в логическа последователност.</a:t>
            </a:r>
          </a:p>
          <a:p>
            <a:pPr marL="118872" indent="0">
              <a:buNone/>
            </a:pPr>
            <a:endParaRPr lang="bg-BG" sz="2400" dirty="0" smtClean="0"/>
          </a:p>
          <a:p>
            <a:r>
              <a:rPr lang="bg-BG" sz="2000" dirty="0" smtClean="0"/>
              <a:t>Един удобен начин да се определи</a:t>
            </a:r>
          </a:p>
          <a:p>
            <a:pPr marL="118872" indent="0">
              <a:buNone/>
            </a:pPr>
            <a:r>
              <a:rPr lang="bg-BG" sz="2000" dirty="0" smtClean="0"/>
              <a:t>дали моделът е завършен е да се</a:t>
            </a:r>
          </a:p>
          <a:p>
            <a:pPr marL="118872" indent="0">
              <a:buNone/>
            </a:pPr>
            <a:r>
              <a:rPr lang="bg-BG" sz="2000" dirty="0" smtClean="0"/>
              <a:t>провери дали </a:t>
            </a:r>
            <a:r>
              <a:rPr lang="bg-BG" sz="2000" b="1" i="1" dirty="0" smtClean="0"/>
              <a:t>всички независими</a:t>
            </a:r>
          </a:p>
          <a:p>
            <a:pPr marL="118872" indent="0">
              <a:buNone/>
            </a:pPr>
            <a:r>
              <a:rPr lang="bg-BG" sz="2000" b="1" i="1" dirty="0" smtClean="0"/>
              <a:t>променливи са или управляеми или с</a:t>
            </a:r>
          </a:p>
          <a:p>
            <a:pPr marL="118872" indent="0">
              <a:buNone/>
            </a:pPr>
            <a:r>
              <a:rPr lang="bg-BG" sz="2000" b="1" i="1" dirty="0" smtClean="0"/>
              <a:t>известни стойности</a:t>
            </a:r>
            <a:r>
              <a:rPr lang="bg-BG" sz="2000" dirty="0" smtClean="0"/>
              <a:t>.</a:t>
            </a:r>
            <a:endParaRPr lang="bg-BG" sz="2400" dirty="0" smtClean="0"/>
          </a:p>
          <a:p>
            <a:pPr marL="118872" indent="0">
              <a:buNone/>
            </a:pPr>
            <a:endParaRPr lang="bg-BG" sz="2000" dirty="0" smtClean="0"/>
          </a:p>
        </p:txBody>
      </p:sp>
      <p:sp>
        <p:nvSpPr>
          <p:cNvPr id="4" name="Slide Number Placeholder 3"/>
          <p:cNvSpPr>
            <a:spLocks noGrp="1"/>
          </p:cNvSpPr>
          <p:nvPr>
            <p:ph type="sldNum" sz="quarter" idx="12"/>
          </p:nvPr>
        </p:nvSpPr>
        <p:spPr/>
        <p:txBody>
          <a:bodyPr/>
          <a:lstStyle/>
          <a:p>
            <a:fld id="{FBA4614B-0420-42D9-990D-2F347D29117C}" type="slidenum">
              <a:rPr lang="bg-BG" smtClean="0"/>
              <a:t>18</a:t>
            </a:fld>
            <a:endParaRPr lang="bg-BG"/>
          </a:p>
        </p:txBody>
      </p:sp>
    </p:spTree>
    <p:extLst>
      <p:ext uri="{BB962C8B-B14F-4D97-AF65-F5344CB8AC3E}">
        <p14:creationId xmlns:p14="http://schemas.microsoft.com/office/powerpoint/2010/main" val="1593207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38163" indent="-538163"/>
            <a:r>
              <a:rPr lang="ru-RU" dirty="0"/>
              <a:t>3. </a:t>
            </a:r>
            <a:r>
              <a:rPr lang="bg-BG" dirty="0" smtClean="0"/>
              <a:t>Етапи в процеса на създаване на модела</a:t>
            </a:r>
            <a:endParaRPr lang="bg-BG" dirty="0"/>
          </a:p>
        </p:txBody>
      </p:sp>
      <p:sp>
        <p:nvSpPr>
          <p:cNvPr id="3" name="Content Placeholder 2"/>
          <p:cNvSpPr>
            <a:spLocks noGrp="1"/>
          </p:cNvSpPr>
          <p:nvPr>
            <p:ph idx="1"/>
          </p:nvPr>
        </p:nvSpPr>
        <p:spPr>
          <a:xfrm>
            <a:off x="457200" y="1700808"/>
            <a:ext cx="8507288" cy="4968551"/>
          </a:xfrm>
        </p:spPr>
        <p:txBody>
          <a:bodyPr>
            <a:normAutofit/>
          </a:bodyPr>
          <a:lstStyle/>
          <a:p>
            <a:pPr marL="118872" indent="0">
              <a:buNone/>
            </a:pPr>
            <a:r>
              <a:rPr lang="bg-BG" sz="2400" b="1" dirty="0" smtClean="0">
                <a:solidFill>
                  <a:srgbClr val="FFC000"/>
                </a:solidFill>
              </a:rPr>
              <a:t>3.</a:t>
            </a:r>
            <a:r>
              <a:rPr lang="bg-BG" sz="2400" b="1" dirty="0" smtClean="0"/>
              <a:t> Определяне на ограничителните условия</a:t>
            </a:r>
          </a:p>
          <a:p>
            <a:pPr marL="118872" indent="0">
              <a:buNone/>
            </a:pPr>
            <a:endParaRPr lang="bg-BG" sz="2400" b="1" dirty="0"/>
          </a:p>
          <a:p>
            <a:r>
              <a:rPr lang="bg-BG" sz="2000" dirty="0" smtClean="0"/>
              <a:t>Когато се определят променливите или ограниченията, можем да създадем символи за всяка от тях и да преобразуваме ограниченията и целите в </a:t>
            </a:r>
            <a:r>
              <a:rPr lang="bg-BG" sz="2000" b="1" i="1" dirty="0" smtClean="0"/>
              <a:t>математически формули</a:t>
            </a:r>
            <a:r>
              <a:rPr lang="bg-BG" sz="2000" dirty="0" smtClean="0"/>
              <a:t>.</a:t>
            </a:r>
          </a:p>
          <a:p>
            <a:endParaRPr lang="bg-BG" sz="2000" dirty="0" smtClean="0"/>
          </a:p>
          <a:p>
            <a:pPr marL="803275" indent="0">
              <a:buNone/>
            </a:pPr>
            <a:r>
              <a:rPr lang="bg-BG" sz="2000" dirty="0" smtClean="0"/>
              <a:t>х, y, z – управляеми променливи</a:t>
            </a:r>
          </a:p>
          <a:p>
            <a:pPr marL="803275" indent="0">
              <a:buNone/>
            </a:pPr>
            <a:r>
              <a:rPr lang="bg-BG" sz="2000" dirty="0" smtClean="0"/>
              <a:t>а, в, с – параметри</a:t>
            </a:r>
          </a:p>
          <a:p>
            <a:pPr marL="118872" indent="0">
              <a:buNone/>
            </a:pPr>
            <a:endParaRPr lang="bg-BG" sz="2000" dirty="0" smtClean="0"/>
          </a:p>
          <a:p>
            <a:r>
              <a:rPr lang="bg-BG" sz="2000" dirty="0" smtClean="0"/>
              <a:t>При моделирането може да се използват и описателни имена или </a:t>
            </a:r>
            <a:r>
              <a:rPr lang="bg-BG" sz="2000" dirty="0" err="1" smtClean="0"/>
              <a:t>акроними</a:t>
            </a:r>
            <a:r>
              <a:rPr lang="bg-BG" sz="2000" dirty="0" smtClean="0"/>
              <a:t>, за по-лесна работа.</a:t>
            </a:r>
            <a:endParaRPr lang="bg-BG" sz="2000" dirty="0"/>
          </a:p>
          <a:p>
            <a:pPr marL="118872" indent="0">
              <a:buNone/>
            </a:pPr>
            <a:endParaRPr lang="ru-RU" sz="2000" dirty="0"/>
          </a:p>
          <a:p>
            <a:pPr marL="118872" indent="0">
              <a:buNone/>
            </a:pPr>
            <a:endParaRPr lang="bg-BG" sz="2000" dirty="0" smtClean="0"/>
          </a:p>
          <a:p>
            <a:pPr marL="118872" indent="0">
              <a:buNone/>
            </a:pPr>
            <a:endParaRPr lang="bg-BG" sz="2000" dirty="0"/>
          </a:p>
          <a:p>
            <a:pPr marL="118872" indent="0">
              <a:buNone/>
            </a:pPr>
            <a:endParaRPr lang="bg-BG" sz="2000" dirty="0" smtClean="0"/>
          </a:p>
          <a:p>
            <a:pPr marL="118872" indent="0">
              <a:buNone/>
            </a:pPr>
            <a:endParaRPr lang="bg-BG" sz="2000" dirty="0"/>
          </a:p>
          <a:p>
            <a:endParaRPr lang="bg-BG" sz="2000" dirty="0" smtClean="0"/>
          </a:p>
        </p:txBody>
      </p:sp>
      <p:sp>
        <p:nvSpPr>
          <p:cNvPr id="4" name="Slide Number Placeholder 3"/>
          <p:cNvSpPr>
            <a:spLocks noGrp="1"/>
          </p:cNvSpPr>
          <p:nvPr>
            <p:ph type="sldNum" sz="quarter" idx="12"/>
          </p:nvPr>
        </p:nvSpPr>
        <p:spPr/>
        <p:txBody>
          <a:bodyPr/>
          <a:lstStyle/>
          <a:p>
            <a:fld id="{FBA4614B-0420-42D9-990D-2F347D29117C}" type="slidenum">
              <a:rPr lang="bg-BG" smtClean="0"/>
              <a:t>19</a:t>
            </a:fld>
            <a:endParaRPr lang="bg-BG"/>
          </a:p>
        </p:txBody>
      </p:sp>
    </p:spTree>
    <p:extLst>
      <p:ext uri="{BB962C8B-B14F-4D97-AF65-F5344CB8AC3E}">
        <p14:creationId xmlns:p14="http://schemas.microsoft.com/office/powerpoint/2010/main" val="148612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Моделиране на бизнес процеси</a:t>
            </a:r>
          </a:p>
        </p:txBody>
      </p:sp>
      <p:sp>
        <p:nvSpPr>
          <p:cNvPr id="3" name="Content Placeholder 2"/>
          <p:cNvSpPr>
            <a:spLocks noGrp="1"/>
          </p:cNvSpPr>
          <p:nvPr>
            <p:ph idx="1"/>
          </p:nvPr>
        </p:nvSpPr>
        <p:spPr/>
        <p:txBody>
          <a:bodyPr/>
          <a:lstStyle/>
          <a:p>
            <a:pPr marL="633222" indent="-514350">
              <a:buFont typeface="+mj-lt"/>
              <a:buAutoNum type="arabicPeriod"/>
            </a:pPr>
            <a:r>
              <a:rPr lang="bg-BG" dirty="0" smtClean="0"/>
              <a:t>Процесът на моделиране</a:t>
            </a:r>
          </a:p>
          <a:p>
            <a:pPr marL="633222" indent="-514350">
              <a:buFont typeface="+mj-lt"/>
              <a:buAutoNum type="arabicPeriod"/>
            </a:pPr>
            <a:r>
              <a:rPr lang="bg-BG" dirty="0" smtClean="0"/>
              <a:t>Принципи в моделирането</a:t>
            </a:r>
          </a:p>
          <a:p>
            <a:pPr marL="633222" indent="-514350">
              <a:buFont typeface="+mj-lt"/>
              <a:buAutoNum type="arabicPeriod"/>
            </a:pPr>
            <a:r>
              <a:rPr lang="bg-BG" dirty="0" smtClean="0"/>
              <a:t>Етапи в процеса на създаване на модела</a:t>
            </a:r>
            <a:endParaRPr lang="bg-BG" dirty="0"/>
          </a:p>
        </p:txBody>
      </p:sp>
      <p:sp>
        <p:nvSpPr>
          <p:cNvPr id="4" name="Slide Number Placeholder 3"/>
          <p:cNvSpPr>
            <a:spLocks noGrp="1"/>
          </p:cNvSpPr>
          <p:nvPr>
            <p:ph type="sldNum" sz="quarter" idx="12"/>
          </p:nvPr>
        </p:nvSpPr>
        <p:spPr/>
        <p:txBody>
          <a:bodyPr/>
          <a:lstStyle/>
          <a:p>
            <a:fld id="{FBA4614B-0420-42D9-990D-2F347D29117C}" type="slidenum">
              <a:rPr lang="bg-BG" smtClean="0"/>
              <a:t>2</a:t>
            </a:fld>
            <a:endParaRPr lang="bg-BG"/>
          </a:p>
        </p:txBody>
      </p:sp>
    </p:spTree>
    <p:extLst>
      <p:ext uri="{BB962C8B-B14F-4D97-AF65-F5344CB8AC3E}">
        <p14:creationId xmlns:p14="http://schemas.microsoft.com/office/powerpoint/2010/main" val="2150502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4005064"/>
            <a:ext cx="4032448" cy="2400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pPr marL="538163" indent="-538163"/>
            <a:r>
              <a:rPr lang="ru-RU" dirty="0"/>
              <a:t>3. </a:t>
            </a:r>
            <a:r>
              <a:rPr lang="bg-BG" dirty="0" smtClean="0"/>
              <a:t>Етапи в процеса на създаване на модела</a:t>
            </a:r>
            <a:endParaRPr lang="bg-BG" dirty="0"/>
          </a:p>
        </p:txBody>
      </p:sp>
      <p:sp>
        <p:nvSpPr>
          <p:cNvPr id="3" name="Content Placeholder 2"/>
          <p:cNvSpPr>
            <a:spLocks noGrp="1"/>
          </p:cNvSpPr>
          <p:nvPr>
            <p:ph idx="1"/>
          </p:nvPr>
        </p:nvSpPr>
        <p:spPr>
          <a:xfrm>
            <a:off x="457200" y="1700808"/>
            <a:ext cx="8507288" cy="4968551"/>
          </a:xfrm>
        </p:spPr>
        <p:txBody>
          <a:bodyPr>
            <a:normAutofit/>
          </a:bodyPr>
          <a:lstStyle/>
          <a:p>
            <a:pPr marL="118872" indent="0">
              <a:buNone/>
            </a:pPr>
            <a:r>
              <a:rPr lang="bg-BG" sz="2400" b="1" dirty="0" smtClean="0">
                <a:solidFill>
                  <a:srgbClr val="FFC000"/>
                </a:solidFill>
              </a:rPr>
              <a:t>4.</a:t>
            </a:r>
            <a:r>
              <a:rPr lang="bg-BG" sz="2400" b="1" dirty="0" smtClean="0"/>
              <a:t> Конструиране на модела</a:t>
            </a:r>
          </a:p>
          <a:p>
            <a:r>
              <a:rPr lang="bg-BG" sz="2000" dirty="0" smtClean="0"/>
              <a:t>Включва описание на всички </a:t>
            </a:r>
            <a:r>
              <a:rPr lang="bg-BG" sz="2000" b="1" i="1" dirty="0" smtClean="0"/>
              <a:t>връзки</a:t>
            </a:r>
            <a:r>
              <a:rPr lang="bg-BG" sz="2000" dirty="0" smtClean="0"/>
              <a:t> между променливите с математически зависимости. </a:t>
            </a:r>
          </a:p>
          <a:p>
            <a:r>
              <a:rPr lang="bg-BG" sz="2000" i="1" dirty="0" smtClean="0"/>
              <a:t>Връзките идентифицират ограниченията на модела и целите – целевата функция</a:t>
            </a:r>
            <a:r>
              <a:rPr lang="bg-BG" sz="2000" dirty="0" smtClean="0"/>
              <a:t>. </a:t>
            </a:r>
          </a:p>
          <a:p>
            <a:r>
              <a:rPr lang="bg-BG" sz="2000" dirty="0" smtClean="0"/>
              <a:t>Ограниченията обвързват заедно управляемите променливи с независимите променливи и параметрите. </a:t>
            </a:r>
          </a:p>
          <a:p>
            <a:r>
              <a:rPr lang="bg-BG" sz="2000" dirty="0" smtClean="0"/>
              <a:t>В много случаи връзките могат да </a:t>
            </a:r>
          </a:p>
          <a:p>
            <a:pPr marL="118872" indent="0">
              <a:buNone/>
            </a:pPr>
            <a:r>
              <a:rPr lang="bg-BG" sz="2000" dirty="0" smtClean="0"/>
              <a:t>формират много изключителни </a:t>
            </a:r>
          </a:p>
          <a:p>
            <a:pPr marL="118872" indent="0">
              <a:buNone/>
            </a:pPr>
            <a:r>
              <a:rPr lang="bg-BG" sz="2000" dirty="0" smtClean="0"/>
              <a:t>проблеми на статуса, в други, ние </a:t>
            </a:r>
          </a:p>
          <a:p>
            <a:pPr marL="118872" indent="0">
              <a:buNone/>
            </a:pPr>
            <a:r>
              <a:rPr lang="bg-BG" sz="2000" dirty="0" smtClean="0"/>
              <a:t>можем да се опрем на опита и общите</a:t>
            </a:r>
          </a:p>
          <a:p>
            <a:pPr marL="118872" indent="0">
              <a:buNone/>
            </a:pPr>
            <a:r>
              <a:rPr lang="bg-BG" sz="2000" dirty="0" smtClean="0"/>
              <a:t> познания за да ги открием.</a:t>
            </a:r>
            <a:endParaRPr lang="bg-BG" sz="2400" dirty="0" smtClean="0"/>
          </a:p>
          <a:p>
            <a:pPr marL="118872" indent="0">
              <a:buNone/>
            </a:pPr>
            <a:endParaRPr lang="bg-BG" sz="2000" dirty="0" smtClean="0"/>
          </a:p>
          <a:p>
            <a:pPr marL="118872" indent="0">
              <a:buNone/>
            </a:pPr>
            <a:endParaRPr lang="bg-BG" sz="2000" dirty="0"/>
          </a:p>
          <a:p>
            <a:endParaRPr lang="bg-BG" sz="2000" dirty="0" smtClean="0"/>
          </a:p>
        </p:txBody>
      </p:sp>
      <p:sp>
        <p:nvSpPr>
          <p:cNvPr id="4" name="Slide Number Placeholder 3"/>
          <p:cNvSpPr>
            <a:spLocks noGrp="1"/>
          </p:cNvSpPr>
          <p:nvPr>
            <p:ph type="sldNum" sz="quarter" idx="12"/>
          </p:nvPr>
        </p:nvSpPr>
        <p:spPr/>
        <p:txBody>
          <a:bodyPr/>
          <a:lstStyle/>
          <a:p>
            <a:fld id="{FBA4614B-0420-42D9-990D-2F347D29117C}" type="slidenum">
              <a:rPr lang="bg-BG" smtClean="0"/>
              <a:t>20</a:t>
            </a:fld>
            <a:endParaRPr lang="bg-BG"/>
          </a:p>
        </p:txBody>
      </p:sp>
    </p:spTree>
    <p:extLst>
      <p:ext uri="{BB962C8B-B14F-4D97-AF65-F5344CB8AC3E}">
        <p14:creationId xmlns:p14="http://schemas.microsoft.com/office/powerpoint/2010/main" val="3317746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38163" indent="-538163"/>
            <a:r>
              <a:rPr lang="ru-RU" dirty="0"/>
              <a:t>3. </a:t>
            </a:r>
            <a:r>
              <a:rPr lang="bg-BG" dirty="0" smtClean="0"/>
              <a:t>Етапи в процеса на създаване на модела</a:t>
            </a:r>
            <a:endParaRPr lang="bg-BG" dirty="0"/>
          </a:p>
        </p:txBody>
      </p:sp>
      <p:sp>
        <p:nvSpPr>
          <p:cNvPr id="3" name="Content Placeholder 2"/>
          <p:cNvSpPr>
            <a:spLocks noGrp="1"/>
          </p:cNvSpPr>
          <p:nvPr>
            <p:ph idx="1"/>
          </p:nvPr>
        </p:nvSpPr>
        <p:spPr>
          <a:xfrm>
            <a:off x="457200" y="1700808"/>
            <a:ext cx="8507288" cy="4968551"/>
          </a:xfrm>
        </p:spPr>
        <p:txBody>
          <a:bodyPr>
            <a:normAutofit fontScale="92500"/>
          </a:bodyPr>
          <a:lstStyle/>
          <a:p>
            <a:pPr marL="118872" indent="0">
              <a:buNone/>
            </a:pPr>
            <a:r>
              <a:rPr lang="bg-BG" sz="2400" b="1" dirty="0" smtClean="0">
                <a:solidFill>
                  <a:srgbClr val="FFC000"/>
                </a:solidFill>
              </a:rPr>
              <a:t>5.</a:t>
            </a:r>
            <a:r>
              <a:rPr lang="bg-BG" sz="2400" b="1" dirty="0" smtClean="0"/>
              <a:t> Анализ и оценка на модела</a:t>
            </a:r>
          </a:p>
          <a:p>
            <a:pPr marL="118872" indent="0">
              <a:buNone/>
            </a:pPr>
            <a:r>
              <a:rPr lang="bg-BG" sz="2200" dirty="0" smtClean="0"/>
              <a:t>При моделирането е важно да се избере </a:t>
            </a:r>
            <a:r>
              <a:rPr lang="bg-BG" sz="2200" b="1" i="1" dirty="0" smtClean="0"/>
              <a:t>подходящ метод</a:t>
            </a:r>
            <a:r>
              <a:rPr lang="bg-BG" sz="2200" dirty="0" smtClean="0"/>
              <a:t>, с който да намерим оптимално решение или да ни достави полезна информация, за да вземем решение. За целта могат да се използват </a:t>
            </a:r>
            <a:r>
              <a:rPr lang="bg-BG" sz="2200" b="1" i="1" dirty="0" smtClean="0"/>
              <a:t>електронни таблици </a:t>
            </a:r>
            <a:r>
              <a:rPr lang="bg-BG" sz="2200" dirty="0" smtClean="0"/>
              <a:t>и или да се разработи </a:t>
            </a:r>
            <a:r>
              <a:rPr lang="bg-BG" sz="2200" b="1" i="1" dirty="0" smtClean="0"/>
              <a:t>самостоятелен алгоритъм </a:t>
            </a:r>
            <a:r>
              <a:rPr lang="bg-BG" sz="2200" dirty="0" smtClean="0"/>
              <a:t>за намиране на оптимално решение. В допълнение можем да поискаме да направим </a:t>
            </a:r>
            <a:r>
              <a:rPr lang="bg-BG" sz="2200" b="1" i="1" dirty="0" smtClean="0"/>
              <a:t>анализ на чувствителността </a:t>
            </a:r>
            <a:r>
              <a:rPr lang="bg-BG" sz="2200" dirty="0" smtClean="0"/>
              <a:t>на модела и решението.</a:t>
            </a:r>
          </a:p>
          <a:p>
            <a:pPr marL="118872" indent="0">
              <a:buNone/>
            </a:pPr>
            <a:endParaRPr lang="bg-BG" sz="900" dirty="0" smtClean="0"/>
          </a:p>
          <a:p>
            <a:pPr marL="118872" indent="0">
              <a:buNone/>
            </a:pPr>
            <a:r>
              <a:rPr lang="bg-BG" sz="2200" dirty="0" smtClean="0"/>
              <a:t>След построяването, моделите трябва да се оценят критично по отношение на тяхната адекватност и валидност. Някой важни въпроси, които трябва да бъдат обсъдени са следните:</a:t>
            </a:r>
          </a:p>
          <a:p>
            <a:r>
              <a:rPr lang="bg-BG" sz="2200" dirty="0" smtClean="0"/>
              <a:t>Каква е обективната интерпретация на модела?</a:t>
            </a:r>
          </a:p>
          <a:p>
            <a:r>
              <a:rPr lang="bg-BG" sz="2200" dirty="0" smtClean="0"/>
              <a:t>Близки ли са резултатите до този, който взема решение?</a:t>
            </a:r>
          </a:p>
          <a:p>
            <a:r>
              <a:rPr lang="bg-BG" sz="2200" dirty="0" smtClean="0"/>
              <a:t>Променя ли се изхода на модела както се очаква при промяна на входа?</a:t>
            </a:r>
          </a:p>
          <a:p>
            <a:r>
              <a:rPr lang="bg-BG" sz="2200" dirty="0" smtClean="0"/>
              <a:t>Как определен препоръчителен начин на действие от модела се сравнява с интуицията на вземащия решение</a:t>
            </a:r>
            <a:r>
              <a:rPr lang="ru-RU" sz="2200" dirty="0" smtClean="0"/>
              <a:t>?</a:t>
            </a:r>
            <a:endParaRPr lang="bg-BG" sz="2200" dirty="0" smtClean="0"/>
          </a:p>
          <a:p>
            <a:pPr marL="118872" indent="0">
              <a:buNone/>
            </a:pPr>
            <a:endParaRPr lang="bg-BG" sz="2400" b="1" dirty="0"/>
          </a:p>
          <a:p>
            <a:pPr marL="118872" indent="0">
              <a:buNone/>
            </a:pPr>
            <a:endParaRPr lang="bg-BG" sz="2000" dirty="0" smtClean="0"/>
          </a:p>
          <a:p>
            <a:pPr marL="118872" indent="0">
              <a:buNone/>
            </a:pPr>
            <a:endParaRPr lang="bg-BG" sz="2000" dirty="0"/>
          </a:p>
          <a:p>
            <a:pPr marL="118872" indent="0">
              <a:buNone/>
            </a:pPr>
            <a:endParaRPr lang="bg-BG" sz="2000" dirty="0" smtClean="0"/>
          </a:p>
          <a:p>
            <a:pPr marL="118872" indent="0">
              <a:buNone/>
            </a:pPr>
            <a:endParaRPr lang="bg-BG" sz="2000" dirty="0"/>
          </a:p>
          <a:p>
            <a:endParaRPr lang="bg-BG" sz="2000" dirty="0" smtClean="0"/>
          </a:p>
        </p:txBody>
      </p:sp>
      <p:sp>
        <p:nvSpPr>
          <p:cNvPr id="4" name="Slide Number Placeholder 3"/>
          <p:cNvSpPr>
            <a:spLocks noGrp="1"/>
          </p:cNvSpPr>
          <p:nvPr>
            <p:ph type="sldNum" sz="quarter" idx="12"/>
          </p:nvPr>
        </p:nvSpPr>
        <p:spPr/>
        <p:txBody>
          <a:bodyPr/>
          <a:lstStyle/>
          <a:p>
            <a:fld id="{FBA4614B-0420-42D9-990D-2F347D29117C}" type="slidenum">
              <a:rPr lang="bg-BG" smtClean="0"/>
              <a:t>21</a:t>
            </a:fld>
            <a:endParaRPr lang="bg-BG"/>
          </a:p>
        </p:txBody>
      </p:sp>
    </p:spTree>
    <p:extLst>
      <p:ext uri="{BB962C8B-B14F-4D97-AF65-F5344CB8AC3E}">
        <p14:creationId xmlns:p14="http://schemas.microsoft.com/office/powerpoint/2010/main" val="2361316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38163" indent="-538163"/>
            <a:r>
              <a:rPr lang="ru-RU" dirty="0"/>
              <a:t>3. </a:t>
            </a:r>
            <a:r>
              <a:rPr lang="bg-BG" dirty="0" smtClean="0"/>
              <a:t>Етапи в процеса на създаване на модела</a:t>
            </a:r>
            <a:endParaRPr lang="bg-BG" dirty="0"/>
          </a:p>
        </p:txBody>
      </p:sp>
      <p:sp>
        <p:nvSpPr>
          <p:cNvPr id="3" name="Content Placeholder 2"/>
          <p:cNvSpPr>
            <a:spLocks noGrp="1"/>
          </p:cNvSpPr>
          <p:nvPr>
            <p:ph idx="1"/>
          </p:nvPr>
        </p:nvSpPr>
        <p:spPr>
          <a:xfrm>
            <a:off x="457200" y="1700808"/>
            <a:ext cx="8507288" cy="4968551"/>
          </a:xfrm>
        </p:spPr>
        <p:txBody>
          <a:bodyPr>
            <a:normAutofit/>
          </a:bodyPr>
          <a:lstStyle/>
          <a:p>
            <a:pPr marL="118872" indent="0">
              <a:buNone/>
            </a:pPr>
            <a:r>
              <a:rPr lang="bg-BG" sz="2400" b="1" dirty="0" smtClean="0">
                <a:solidFill>
                  <a:srgbClr val="FFC000"/>
                </a:solidFill>
              </a:rPr>
              <a:t>6.</a:t>
            </a:r>
            <a:r>
              <a:rPr lang="bg-BG" sz="2400" b="1" dirty="0" smtClean="0"/>
              <a:t> Подобряване на модела</a:t>
            </a:r>
          </a:p>
          <a:p>
            <a:endParaRPr lang="bg-BG" sz="800" dirty="0" smtClean="0"/>
          </a:p>
          <a:p>
            <a:r>
              <a:rPr lang="bg-BG" sz="2000" dirty="0" smtClean="0"/>
              <a:t>Моделирането може да се разглежда като </a:t>
            </a:r>
            <a:r>
              <a:rPr lang="bg-BG" sz="2000" b="1" i="1" dirty="0" smtClean="0"/>
              <a:t>процес на подобряване или усложняване</a:t>
            </a:r>
            <a:r>
              <a:rPr lang="bg-BG" sz="2000" dirty="0" smtClean="0"/>
              <a:t>. Това означава, че ние започваме с прости модели, често съвсем различни от реалния обект и се движим към усложняване, което обхваща все по-близко сложността на реалния свят. Сложните модели обаче се възприемат по-трудно от потребителите. Така, че тези, които строят модели не трябва да ги правят по-сложни, отколкото е необходимо.</a:t>
            </a:r>
          </a:p>
          <a:p>
            <a:endParaRPr lang="bg-BG" sz="800" dirty="0" smtClean="0"/>
          </a:p>
          <a:p>
            <a:r>
              <a:rPr lang="bg-BG" sz="2000" dirty="0" smtClean="0"/>
              <a:t>Има няколко </a:t>
            </a:r>
            <a:r>
              <a:rPr lang="bg-BG" sz="2000" b="1" i="1" dirty="0" smtClean="0"/>
              <a:t>начина</a:t>
            </a:r>
            <a:r>
              <a:rPr lang="bg-BG" sz="2000" dirty="0" smtClean="0"/>
              <a:t> да се подобри модела. </a:t>
            </a:r>
          </a:p>
          <a:p>
            <a:pPr lvl="1"/>
            <a:r>
              <a:rPr lang="bg-BG" sz="1600" dirty="0" smtClean="0"/>
              <a:t>Да се променят </a:t>
            </a:r>
            <a:r>
              <a:rPr lang="bg-BG" sz="1600" b="1" i="1" dirty="0" smtClean="0"/>
              <a:t>константите в променливи</a:t>
            </a:r>
            <a:r>
              <a:rPr lang="bg-BG" sz="1600" dirty="0" smtClean="0"/>
              <a:t>, </a:t>
            </a:r>
          </a:p>
          <a:p>
            <a:pPr lvl="1"/>
            <a:r>
              <a:rPr lang="bg-BG" sz="1600" dirty="0" smtClean="0"/>
              <a:t>да се добавят </a:t>
            </a:r>
            <a:r>
              <a:rPr lang="bg-BG" sz="1600" b="1" i="1" dirty="0" smtClean="0"/>
              <a:t>нови променливи</a:t>
            </a:r>
            <a:r>
              <a:rPr lang="bg-BG" sz="1600" dirty="0" smtClean="0"/>
              <a:t>, </a:t>
            </a:r>
          </a:p>
          <a:p>
            <a:pPr lvl="1"/>
            <a:r>
              <a:rPr lang="bg-BG" sz="1600" dirty="0" smtClean="0"/>
              <a:t>да се </a:t>
            </a:r>
            <a:r>
              <a:rPr lang="bg-BG" sz="1600" b="1" i="1" dirty="0" smtClean="0"/>
              <a:t>детайлизират</a:t>
            </a:r>
            <a:r>
              <a:rPr lang="bg-BG" sz="1600" dirty="0" smtClean="0"/>
              <a:t> някой обобщения, </a:t>
            </a:r>
          </a:p>
          <a:p>
            <a:pPr lvl="1"/>
            <a:r>
              <a:rPr lang="bg-BG" sz="1600" dirty="0" smtClean="0"/>
              <a:t>да се добавят </a:t>
            </a:r>
            <a:r>
              <a:rPr lang="bg-BG" sz="1600" b="1" i="1" dirty="0" smtClean="0"/>
              <a:t>вероятностни характеристики </a:t>
            </a:r>
            <a:r>
              <a:rPr lang="bg-BG" sz="1600" dirty="0" smtClean="0"/>
              <a:t>на модела</a:t>
            </a:r>
            <a:r>
              <a:rPr lang="ru-RU" sz="1600" b="1" dirty="0" smtClean="0"/>
              <a:t>.</a:t>
            </a:r>
            <a:endParaRPr lang="bg-BG" sz="1600" b="1" dirty="0" smtClean="0"/>
          </a:p>
          <a:p>
            <a:pPr marL="411480" lvl="1" indent="0">
              <a:buNone/>
            </a:pPr>
            <a:endParaRPr lang="bg-BG" sz="2000" b="1" dirty="0"/>
          </a:p>
          <a:p>
            <a:pPr marL="118872" indent="0">
              <a:buNone/>
            </a:pPr>
            <a:endParaRPr lang="bg-BG" sz="2000" dirty="0" smtClean="0"/>
          </a:p>
          <a:p>
            <a:pPr marL="118872" indent="0">
              <a:buNone/>
            </a:pPr>
            <a:endParaRPr lang="bg-BG" sz="2000" dirty="0"/>
          </a:p>
          <a:p>
            <a:pPr marL="118872" indent="0">
              <a:buNone/>
            </a:pPr>
            <a:endParaRPr lang="bg-BG" sz="2000" dirty="0" smtClean="0"/>
          </a:p>
          <a:p>
            <a:pPr marL="118872" indent="0">
              <a:buNone/>
            </a:pPr>
            <a:endParaRPr lang="bg-BG" sz="2000" dirty="0"/>
          </a:p>
          <a:p>
            <a:endParaRPr lang="bg-BG" sz="2000" dirty="0" smtClean="0"/>
          </a:p>
        </p:txBody>
      </p:sp>
      <p:sp>
        <p:nvSpPr>
          <p:cNvPr id="4" name="Slide Number Placeholder 3"/>
          <p:cNvSpPr>
            <a:spLocks noGrp="1"/>
          </p:cNvSpPr>
          <p:nvPr>
            <p:ph type="sldNum" sz="quarter" idx="12"/>
          </p:nvPr>
        </p:nvSpPr>
        <p:spPr/>
        <p:txBody>
          <a:bodyPr/>
          <a:lstStyle/>
          <a:p>
            <a:fld id="{FBA4614B-0420-42D9-990D-2F347D29117C}" type="slidenum">
              <a:rPr lang="bg-BG" smtClean="0"/>
              <a:t>22</a:t>
            </a:fld>
            <a:endParaRPr lang="bg-BG"/>
          </a:p>
        </p:txBody>
      </p:sp>
    </p:spTree>
    <p:extLst>
      <p:ext uri="{BB962C8B-B14F-4D97-AF65-F5344CB8AC3E}">
        <p14:creationId xmlns:p14="http://schemas.microsoft.com/office/powerpoint/2010/main" val="3243548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bg-BG" dirty="0" smtClean="0"/>
              <a:t>Процесът </a:t>
            </a:r>
            <a:r>
              <a:rPr lang="bg-BG" dirty="0"/>
              <a:t>на </a:t>
            </a:r>
            <a:r>
              <a:rPr lang="bg-BG" dirty="0" smtClean="0"/>
              <a:t>моделиране</a:t>
            </a:r>
            <a:endParaRPr lang="bg-BG"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665604694"/>
              </p:ext>
            </p:extLst>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2627784" y="5157192"/>
            <a:ext cx="64807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extBox 11"/>
          <p:cNvSpPr txBox="1"/>
          <p:nvPr/>
        </p:nvSpPr>
        <p:spPr>
          <a:xfrm>
            <a:off x="4087034" y="4040213"/>
            <a:ext cx="936104" cy="369332"/>
          </a:xfrm>
          <a:prstGeom prst="rect">
            <a:avLst/>
          </a:prstGeom>
          <a:noFill/>
        </p:spPr>
        <p:txBody>
          <a:bodyPr wrap="square" rtlCol="0">
            <a:spAutoFit/>
          </a:bodyPr>
          <a:lstStyle/>
          <a:p>
            <a:r>
              <a:rPr lang="bg-BG" dirty="0" smtClean="0"/>
              <a:t>Модел</a:t>
            </a:r>
            <a:endParaRPr lang="bg-BG" dirty="0"/>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7262" y="3862136"/>
            <a:ext cx="1109663"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087034" y="4040213"/>
            <a:ext cx="936104" cy="369332"/>
          </a:xfrm>
          <a:prstGeom prst="rect">
            <a:avLst/>
          </a:prstGeom>
          <a:noFill/>
        </p:spPr>
        <p:txBody>
          <a:bodyPr wrap="square" rtlCol="0">
            <a:spAutoFit/>
          </a:bodyPr>
          <a:lstStyle/>
          <a:p>
            <a:r>
              <a:rPr lang="bg-BG" b="1" dirty="0" smtClean="0"/>
              <a:t>Модел</a:t>
            </a:r>
            <a:endParaRPr lang="bg-BG" b="1" dirty="0"/>
          </a:p>
        </p:txBody>
      </p:sp>
      <p:cxnSp>
        <p:nvCxnSpPr>
          <p:cNvPr id="15" name="Straight Arrow Connector 14"/>
          <p:cNvCxnSpPr/>
          <p:nvPr/>
        </p:nvCxnSpPr>
        <p:spPr>
          <a:xfrm flipH="1">
            <a:off x="3131840" y="4224879"/>
            <a:ext cx="845422" cy="362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555086" y="2492896"/>
            <a:ext cx="0" cy="1369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554551" y="3177516"/>
            <a:ext cx="977542" cy="684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086925" y="4224879"/>
            <a:ext cx="997243" cy="362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28" idx="2"/>
          </p:cNvCxnSpPr>
          <p:nvPr/>
        </p:nvCxnSpPr>
        <p:spPr>
          <a:xfrm>
            <a:off x="4532094" y="4587623"/>
            <a:ext cx="904002" cy="1145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3707904" y="4587623"/>
            <a:ext cx="720080" cy="100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a:stCxn id="1028" idx="0"/>
          </p:cNvCxnSpPr>
          <p:nvPr/>
        </p:nvCxnSpPr>
        <p:spPr>
          <a:xfrm flipV="1">
            <a:off x="4532094" y="3177516"/>
            <a:ext cx="1053452" cy="684620"/>
          </a:xfrm>
          <a:prstGeom prst="line">
            <a:avLst/>
          </a:prstGeom>
        </p:spPr>
        <p:style>
          <a:lnRef idx="1">
            <a:schemeClr val="accent1"/>
          </a:lnRef>
          <a:fillRef idx="0">
            <a:schemeClr val="accent1"/>
          </a:fillRef>
          <a:effectRef idx="0">
            <a:schemeClr val="accent1"/>
          </a:effectRef>
          <a:fontRef idx="minor">
            <a:schemeClr val="tx1"/>
          </a:fontRef>
        </p:style>
      </p:cxnSp>
      <p:sp>
        <p:nvSpPr>
          <p:cNvPr id="1029" name="TextBox 1028"/>
          <p:cNvSpPr txBox="1"/>
          <p:nvPr/>
        </p:nvSpPr>
        <p:spPr>
          <a:xfrm>
            <a:off x="2754886" y="6488668"/>
            <a:ext cx="3905346" cy="369332"/>
          </a:xfrm>
          <a:prstGeom prst="rect">
            <a:avLst/>
          </a:prstGeom>
          <a:noFill/>
        </p:spPr>
        <p:txBody>
          <a:bodyPr wrap="square" rtlCol="0">
            <a:spAutoFit/>
          </a:bodyPr>
          <a:lstStyle/>
          <a:p>
            <a:r>
              <a:rPr lang="bg-BG" b="1" dirty="0" smtClean="0"/>
              <a:t>Цикъл на процеса на моделиране</a:t>
            </a:r>
            <a:endParaRPr lang="bg-BG" b="1" dirty="0"/>
          </a:p>
        </p:txBody>
      </p:sp>
      <p:sp>
        <p:nvSpPr>
          <p:cNvPr id="1033" name="Slide Number Placeholder 1032"/>
          <p:cNvSpPr>
            <a:spLocks noGrp="1"/>
          </p:cNvSpPr>
          <p:nvPr>
            <p:ph type="sldNum" sz="quarter" idx="12"/>
          </p:nvPr>
        </p:nvSpPr>
        <p:spPr/>
        <p:txBody>
          <a:bodyPr/>
          <a:lstStyle/>
          <a:p>
            <a:fld id="{FBA4614B-0420-42D9-990D-2F347D29117C}" type="slidenum">
              <a:rPr lang="bg-BG" smtClean="0"/>
              <a:t>3</a:t>
            </a:fld>
            <a:endParaRPr lang="bg-BG"/>
          </a:p>
        </p:txBody>
      </p:sp>
    </p:spTree>
    <p:extLst>
      <p:ext uri="{BB962C8B-B14F-4D97-AF65-F5344CB8AC3E}">
        <p14:creationId xmlns:p14="http://schemas.microsoft.com/office/powerpoint/2010/main" val="3171770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bg-BG" dirty="0"/>
              <a:t>Процесът на моделиране</a:t>
            </a:r>
            <a:endParaRPr lang="bg-BG" dirty="0"/>
          </a:p>
        </p:txBody>
      </p:sp>
      <p:sp>
        <p:nvSpPr>
          <p:cNvPr id="3" name="Content Placeholder 2"/>
          <p:cNvSpPr>
            <a:spLocks noGrp="1"/>
          </p:cNvSpPr>
          <p:nvPr>
            <p:ph idx="1"/>
          </p:nvPr>
        </p:nvSpPr>
        <p:spPr/>
        <p:txBody>
          <a:bodyPr>
            <a:normAutofit fontScale="92500"/>
          </a:bodyPr>
          <a:lstStyle/>
          <a:p>
            <a:r>
              <a:rPr lang="bg-BG" sz="2400" dirty="0" smtClean="0"/>
              <a:t>Няколко </a:t>
            </a:r>
            <a:r>
              <a:rPr lang="bg-BG" sz="2400" b="1" i="1" dirty="0" smtClean="0"/>
              <a:t>фактора</a:t>
            </a:r>
            <a:r>
              <a:rPr lang="bg-BG" sz="2400" dirty="0" smtClean="0"/>
              <a:t> влияят върху процесите на развитието на модела. </a:t>
            </a:r>
            <a:r>
              <a:rPr lang="bg-BG" sz="1800" dirty="0"/>
              <a:t>Тези фактори се определят от етапите в процеса на моделиране. Тяхното взаимодействието се визуализира на  фигурата, представяща цикъла на процеса на </a:t>
            </a:r>
            <a:r>
              <a:rPr lang="bg-BG" sz="1800" dirty="0" smtClean="0"/>
              <a:t>моделиране. Елементите са:</a:t>
            </a:r>
          </a:p>
          <a:p>
            <a:endParaRPr lang="bg-BG" sz="800" dirty="0" smtClean="0"/>
          </a:p>
          <a:p>
            <a:pPr lvl="1"/>
            <a:r>
              <a:rPr lang="bg-BG" sz="2400" b="1" dirty="0" smtClean="0"/>
              <a:t>системата и обкръжаващата среда</a:t>
            </a:r>
            <a:r>
              <a:rPr lang="bg-BG" sz="2400" dirty="0" smtClean="0"/>
              <a:t>, в която моделът се създава, </a:t>
            </a:r>
          </a:p>
          <a:p>
            <a:pPr lvl="1"/>
            <a:r>
              <a:rPr lang="bg-BG" sz="2400" b="1" dirty="0" smtClean="0"/>
              <a:t>целта</a:t>
            </a:r>
            <a:r>
              <a:rPr lang="bg-BG" sz="2400" dirty="0" smtClean="0"/>
              <a:t> на моделирането, </a:t>
            </a:r>
          </a:p>
          <a:p>
            <a:pPr lvl="1"/>
            <a:r>
              <a:rPr lang="bg-BG" sz="2400" b="1" dirty="0" smtClean="0"/>
              <a:t>предпоставките</a:t>
            </a:r>
            <a:r>
              <a:rPr lang="bg-BG" sz="2400" dirty="0" smtClean="0"/>
              <a:t>, с които той следва да се съобразява, </a:t>
            </a:r>
          </a:p>
          <a:p>
            <a:pPr lvl="1"/>
            <a:r>
              <a:rPr lang="bg-BG" sz="2400" dirty="0" smtClean="0"/>
              <a:t>наличните </a:t>
            </a:r>
            <a:r>
              <a:rPr lang="bg-BG" sz="2400" b="1" dirty="0" smtClean="0"/>
              <a:t>данни</a:t>
            </a:r>
            <a:r>
              <a:rPr lang="bg-BG" sz="2400" dirty="0" smtClean="0"/>
              <a:t>, които трябва да описва, </a:t>
            </a:r>
          </a:p>
          <a:p>
            <a:pPr lvl="1"/>
            <a:r>
              <a:rPr lang="bg-BG" sz="2400" b="1" dirty="0" smtClean="0"/>
              <a:t>методите на решения и софтуерът</a:t>
            </a:r>
            <a:r>
              <a:rPr lang="bg-BG" sz="2400" dirty="0" smtClean="0"/>
              <a:t>, който може да бъде използван и </a:t>
            </a:r>
          </a:p>
          <a:p>
            <a:pPr lvl="1"/>
            <a:r>
              <a:rPr lang="bg-BG" sz="2400" b="1" dirty="0" smtClean="0"/>
              <a:t>качеството</a:t>
            </a:r>
            <a:r>
              <a:rPr lang="bg-BG" sz="2400" dirty="0" smtClean="0"/>
              <a:t> на решение, което се изисква при моделирането</a:t>
            </a:r>
            <a:endParaRPr lang="bg-BG" sz="2400" dirty="0"/>
          </a:p>
        </p:txBody>
      </p:sp>
      <p:sp>
        <p:nvSpPr>
          <p:cNvPr id="4" name="Slide Number Placeholder 3"/>
          <p:cNvSpPr>
            <a:spLocks noGrp="1"/>
          </p:cNvSpPr>
          <p:nvPr>
            <p:ph type="sldNum" sz="quarter" idx="12"/>
          </p:nvPr>
        </p:nvSpPr>
        <p:spPr/>
        <p:txBody>
          <a:bodyPr/>
          <a:lstStyle/>
          <a:p>
            <a:fld id="{FBA4614B-0420-42D9-990D-2F347D29117C}" type="slidenum">
              <a:rPr lang="bg-BG" smtClean="0"/>
              <a:t>4</a:t>
            </a:fld>
            <a:endParaRPr lang="bg-BG"/>
          </a:p>
        </p:txBody>
      </p:sp>
    </p:spTree>
    <p:extLst>
      <p:ext uri="{BB962C8B-B14F-4D97-AF65-F5344CB8AC3E}">
        <p14:creationId xmlns:p14="http://schemas.microsoft.com/office/powerpoint/2010/main" val="105941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bg-BG" dirty="0" smtClean="0"/>
              <a:t>Процесът </a:t>
            </a:r>
            <a:r>
              <a:rPr lang="bg-BG" dirty="0"/>
              <a:t>на </a:t>
            </a:r>
            <a:r>
              <a:rPr lang="bg-BG" dirty="0" smtClean="0"/>
              <a:t>моделиране</a:t>
            </a:r>
            <a:endParaRPr lang="bg-BG"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0834681"/>
              </p:ext>
            </p:extLst>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2627784" y="5157192"/>
            <a:ext cx="64807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extBox 11"/>
          <p:cNvSpPr txBox="1"/>
          <p:nvPr/>
        </p:nvSpPr>
        <p:spPr>
          <a:xfrm>
            <a:off x="4087034" y="4040213"/>
            <a:ext cx="936104" cy="369332"/>
          </a:xfrm>
          <a:prstGeom prst="rect">
            <a:avLst/>
          </a:prstGeom>
          <a:noFill/>
        </p:spPr>
        <p:txBody>
          <a:bodyPr wrap="square" rtlCol="0">
            <a:spAutoFit/>
          </a:bodyPr>
          <a:lstStyle/>
          <a:p>
            <a:r>
              <a:rPr lang="bg-BG" dirty="0" smtClean="0"/>
              <a:t>Модел</a:t>
            </a:r>
            <a:endParaRPr lang="bg-BG" dirty="0"/>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7262" y="3862136"/>
            <a:ext cx="1109663"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087034" y="4040213"/>
            <a:ext cx="936104" cy="369332"/>
          </a:xfrm>
          <a:prstGeom prst="rect">
            <a:avLst/>
          </a:prstGeom>
          <a:noFill/>
        </p:spPr>
        <p:txBody>
          <a:bodyPr wrap="square" rtlCol="0">
            <a:spAutoFit/>
          </a:bodyPr>
          <a:lstStyle/>
          <a:p>
            <a:r>
              <a:rPr lang="bg-BG" b="1" dirty="0" smtClean="0"/>
              <a:t>Модел</a:t>
            </a:r>
            <a:endParaRPr lang="bg-BG" b="1" dirty="0"/>
          </a:p>
        </p:txBody>
      </p:sp>
      <p:cxnSp>
        <p:nvCxnSpPr>
          <p:cNvPr id="15" name="Straight Arrow Connector 14"/>
          <p:cNvCxnSpPr/>
          <p:nvPr/>
        </p:nvCxnSpPr>
        <p:spPr>
          <a:xfrm flipH="1">
            <a:off x="3131840" y="4224879"/>
            <a:ext cx="845422" cy="362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555086" y="2492896"/>
            <a:ext cx="0" cy="1369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554551" y="3177516"/>
            <a:ext cx="977542" cy="684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086925" y="4224879"/>
            <a:ext cx="997243" cy="362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28" idx="2"/>
          </p:cNvCxnSpPr>
          <p:nvPr/>
        </p:nvCxnSpPr>
        <p:spPr>
          <a:xfrm>
            <a:off x="4532094" y="4587623"/>
            <a:ext cx="904002" cy="1145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3707904" y="4587623"/>
            <a:ext cx="720080" cy="100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a:stCxn id="1028" idx="0"/>
          </p:cNvCxnSpPr>
          <p:nvPr/>
        </p:nvCxnSpPr>
        <p:spPr>
          <a:xfrm flipV="1">
            <a:off x="4532094" y="3177516"/>
            <a:ext cx="1053452" cy="684620"/>
          </a:xfrm>
          <a:prstGeom prst="line">
            <a:avLst/>
          </a:prstGeom>
        </p:spPr>
        <p:style>
          <a:lnRef idx="1">
            <a:schemeClr val="accent1"/>
          </a:lnRef>
          <a:fillRef idx="0">
            <a:schemeClr val="accent1"/>
          </a:fillRef>
          <a:effectRef idx="0">
            <a:schemeClr val="accent1"/>
          </a:effectRef>
          <a:fontRef idx="minor">
            <a:schemeClr val="tx1"/>
          </a:fontRef>
        </p:style>
      </p:cxnSp>
      <p:sp>
        <p:nvSpPr>
          <p:cNvPr id="1029" name="TextBox 1028"/>
          <p:cNvSpPr txBox="1"/>
          <p:nvPr/>
        </p:nvSpPr>
        <p:spPr>
          <a:xfrm>
            <a:off x="2754886" y="6488668"/>
            <a:ext cx="3905346" cy="369332"/>
          </a:xfrm>
          <a:prstGeom prst="rect">
            <a:avLst/>
          </a:prstGeom>
          <a:noFill/>
        </p:spPr>
        <p:txBody>
          <a:bodyPr wrap="square" rtlCol="0">
            <a:spAutoFit/>
          </a:bodyPr>
          <a:lstStyle/>
          <a:p>
            <a:r>
              <a:rPr lang="bg-BG" b="1" dirty="0" smtClean="0"/>
              <a:t>Цикъл на процеса на моделиране</a:t>
            </a:r>
            <a:endParaRPr lang="bg-BG" b="1" dirty="0"/>
          </a:p>
        </p:txBody>
      </p:sp>
      <p:sp>
        <p:nvSpPr>
          <p:cNvPr id="1033" name="Slide Number Placeholder 1032"/>
          <p:cNvSpPr>
            <a:spLocks noGrp="1"/>
          </p:cNvSpPr>
          <p:nvPr>
            <p:ph type="sldNum" sz="quarter" idx="12"/>
          </p:nvPr>
        </p:nvSpPr>
        <p:spPr/>
        <p:txBody>
          <a:bodyPr/>
          <a:lstStyle/>
          <a:p>
            <a:fld id="{FBA4614B-0420-42D9-990D-2F347D29117C}" type="slidenum">
              <a:rPr lang="bg-BG" smtClean="0"/>
              <a:t>5</a:t>
            </a:fld>
            <a:endParaRPr lang="bg-BG"/>
          </a:p>
        </p:txBody>
      </p:sp>
    </p:spTree>
    <p:extLst>
      <p:ext uri="{BB962C8B-B14F-4D97-AF65-F5344CB8AC3E}">
        <p14:creationId xmlns:p14="http://schemas.microsoft.com/office/powerpoint/2010/main" val="2518135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bg-BG" dirty="0"/>
              <a:t>Процесът на моделиране</a:t>
            </a:r>
            <a:endParaRPr lang="bg-BG" dirty="0"/>
          </a:p>
        </p:txBody>
      </p:sp>
      <p:sp>
        <p:nvSpPr>
          <p:cNvPr id="3" name="Content Placeholder 2"/>
          <p:cNvSpPr>
            <a:spLocks noGrp="1"/>
          </p:cNvSpPr>
          <p:nvPr>
            <p:ph idx="1"/>
          </p:nvPr>
        </p:nvSpPr>
        <p:spPr/>
        <p:txBody>
          <a:bodyPr>
            <a:normAutofit/>
          </a:bodyPr>
          <a:lstStyle/>
          <a:p>
            <a:r>
              <a:rPr lang="bg-BG" sz="2400" b="1" u="sng" dirty="0" smtClean="0"/>
              <a:t>Разбиране на системата и нейната среда</a:t>
            </a:r>
          </a:p>
          <a:p>
            <a:endParaRPr lang="bg-BG" sz="900" dirty="0" smtClean="0"/>
          </a:p>
          <a:p>
            <a:pPr marL="118872" indent="0">
              <a:buNone/>
            </a:pPr>
            <a:r>
              <a:rPr lang="bg-BG" sz="2000" dirty="0" smtClean="0"/>
              <a:t>Първа стъпка в разработването на добри модели е разбиране същността на системата и средата, в която моделът ще се използва. Това често може да се подпомогне от начертаване на схеми на проблема – </a:t>
            </a:r>
            <a:r>
              <a:rPr lang="bg-BG" sz="2000" b="1" i="1" dirty="0" smtClean="0"/>
              <a:t>схематично представяне</a:t>
            </a:r>
            <a:r>
              <a:rPr lang="bg-BG" sz="2000" dirty="0" smtClean="0"/>
              <a:t>. </a:t>
            </a:r>
          </a:p>
          <a:p>
            <a:pPr marL="118872" indent="0">
              <a:buNone/>
            </a:pPr>
            <a:endParaRPr lang="bg-BG" sz="800" dirty="0" smtClean="0"/>
          </a:p>
          <a:p>
            <a:pPr marL="118872" indent="0">
              <a:buNone/>
            </a:pPr>
            <a:r>
              <a:rPr lang="bg-BG" sz="2000" dirty="0" smtClean="0"/>
              <a:t>Има много начини за това – </a:t>
            </a:r>
            <a:r>
              <a:rPr lang="bg-BG" sz="2000" i="1" dirty="0" smtClean="0"/>
              <a:t>снимка на физическата система </a:t>
            </a:r>
            <a:r>
              <a:rPr lang="bg-BG" sz="2000" dirty="0" smtClean="0"/>
              <a:t>като такава, </a:t>
            </a:r>
            <a:r>
              <a:rPr lang="bg-BG" sz="2000" i="1" dirty="0" smtClean="0"/>
              <a:t>диаграма на влиянията</a:t>
            </a:r>
            <a:r>
              <a:rPr lang="bg-BG" sz="2000" dirty="0" smtClean="0"/>
              <a:t>, </a:t>
            </a:r>
            <a:r>
              <a:rPr lang="bg-BG" sz="2000" i="1" dirty="0" smtClean="0"/>
              <a:t>диаграма на потоците</a:t>
            </a:r>
            <a:r>
              <a:rPr lang="bg-BG" sz="2000" dirty="0" smtClean="0"/>
              <a:t>, която показва как функционира системата. </a:t>
            </a:r>
          </a:p>
          <a:p>
            <a:pPr marL="118872" indent="0">
              <a:buNone/>
            </a:pPr>
            <a:r>
              <a:rPr lang="bg-BG" sz="2000" b="1" i="1" dirty="0" smtClean="0"/>
              <a:t>Диаграмата на потоците </a:t>
            </a:r>
            <a:r>
              <a:rPr lang="bg-BG" sz="2000" dirty="0" smtClean="0"/>
              <a:t>е снимка на последователността от стъпки в един процес, която помага да визуализираме взаимодействията в системата. В нея се отбелязват </a:t>
            </a:r>
            <a:r>
              <a:rPr lang="bg-BG" sz="2000" i="1" dirty="0" smtClean="0"/>
              <a:t>източниците</a:t>
            </a:r>
            <a:r>
              <a:rPr lang="bg-BG" sz="2000" dirty="0" smtClean="0"/>
              <a:t> на данни и разкрива </a:t>
            </a:r>
            <a:r>
              <a:rPr lang="bg-BG" sz="2000" i="1" dirty="0" smtClean="0"/>
              <a:t>препятствията</a:t>
            </a:r>
            <a:r>
              <a:rPr lang="bg-BG" sz="2000" dirty="0" smtClean="0"/>
              <a:t> при прилагане на модела</a:t>
            </a:r>
            <a:r>
              <a:rPr lang="ru-RU" sz="2000" dirty="0" smtClean="0"/>
              <a:t>.</a:t>
            </a:r>
            <a:endParaRPr lang="bg-BG" sz="2000" dirty="0"/>
          </a:p>
        </p:txBody>
      </p:sp>
      <p:sp>
        <p:nvSpPr>
          <p:cNvPr id="4" name="Slide Number Placeholder 3"/>
          <p:cNvSpPr>
            <a:spLocks noGrp="1"/>
          </p:cNvSpPr>
          <p:nvPr>
            <p:ph type="sldNum" sz="quarter" idx="12"/>
          </p:nvPr>
        </p:nvSpPr>
        <p:spPr/>
        <p:txBody>
          <a:bodyPr/>
          <a:lstStyle/>
          <a:p>
            <a:fld id="{FBA4614B-0420-42D9-990D-2F347D29117C}" type="slidenum">
              <a:rPr lang="bg-BG" smtClean="0"/>
              <a:t>6</a:t>
            </a:fld>
            <a:endParaRPr lang="bg-BG"/>
          </a:p>
        </p:txBody>
      </p:sp>
    </p:spTree>
    <p:extLst>
      <p:ext uri="{BB962C8B-B14F-4D97-AF65-F5344CB8AC3E}">
        <p14:creationId xmlns:p14="http://schemas.microsoft.com/office/powerpoint/2010/main" val="1609663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bg-BG" dirty="0"/>
              <a:t>Процесът на моделиране</a:t>
            </a:r>
            <a:endParaRPr lang="bg-BG" dirty="0"/>
          </a:p>
        </p:txBody>
      </p:sp>
      <p:sp>
        <p:nvSpPr>
          <p:cNvPr id="3" name="Content Placeholder 2"/>
          <p:cNvSpPr>
            <a:spLocks noGrp="1"/>
          </p:cNvSpPr>
          <p:nvPr>
            <p:ph idx="1"/>
          </p:nvPr>
        </p:nvSpPr>
        <p:spPr>
          <a:xfrm>
            <a:off x="457200" y="1628800"/>
            <a:ext cx="8229600" cy="5229200"/>
          </a:xfrm>
        </p:spPr>
        <p:txBody>
          <a:bodyPr>
            <a:normAutofit fontScale="85000" lnSpcReduction="20000"/>
          </a:bodyPr>
          <a:lstStyle/>
          <a:p>
            <a:r>
              <a:rPr lang="bg-BG" sz="2800" b="1" u="sng" dirty="0" smtClean="0"/>
              <a:t>Определяне целта на моделирането </a:t>
            </a:r>
          </a:p>
          <a:p>
            <a:pPr marL="118872" indent="0">
              <a:buNone/>
            </a:pPr>
            <a:r>
              <a:rPr lang="bg-BG" sz="1800" dirty="0" smtClean="0"/>
              <a:t>- да се спечели, например чрез определяне на количеството търговски сделки, които могат да бъдат сключени.</a:t>
            </a:r>
          </a:p>
          <a:p>
            <a:pPr marL="118872" indent="0">
              <a:buNone/>
            </a:pPr>
            <a:endParaRPr lang="bg-BG" sz="900" dirty="0"/>
          </a:p>
          <a:p>
            <a:pPr marL="118872" indent="0">
              <a:buNone/>
            </a:pPr>
            <a:r>
              <a:rPr lang="bg-BG" sz="2200" b="1" i="1" dirty="0" smtClean="0"/>
              <a:t>Различните модели имат различни цели</a:t>
            </a:r>
            <a:r>
              <a:rPr lang="bg-BG" sz="2200" dirty="0" smtClean="0"/>
              <a:t>. </a:t>
            </a:r>
          </a:p>
          <a:p>
            <a:pPr marL="118872" indent="0">
              <a:buNone/>
            </a:pPr>
            <a:r>
              <a:rPr lang="bg-BG" sz="2200" dirty="0" smtClean="0"/>
              <a:t>Какво искаме да прави моделът? -</a:t>
            </a:r>
            <a:r>
              <a:rPr lang="bg-BG" sz="2200" i="1" dirty="0" smtClean="0"/>
              <a:t>да </a:t>
            </a:r>
            <a:r>
              <a:rPr lang="bg-BG" sz="2200" i="1" u="sng" dirty="0" smtClean="0"/>
              <a:t>прогнозира</a:t>
            </a:r>
            <a:r>
              <a:rPr lang="bg-BG" sz="2200" dirty="0" smtClean="0"/>
              <a:t>, да </a:t>
            </a:r>
            <a:r>
              <a:rPr lang="bg-BG" sz="2200" i="1" u="sng" dirty="0" smtClean="0"/>
              <a:t>оценява</a:t>
            </a:r>
            <a:r>
              <a:rPr lang="bg-BG" sz="2200" dirty="0" smtClean="0"/>
              <a:t>, да </a:t>
            </a:r>
            <a:r>
              <a:rPr lang="bg-BG" sz="2200" i="1" u="sng" dirty="0" smtClean="0"/>
              <a:t>оптимизира</a:t>
            </a:r>
            <a:r>
              <a:rPr lang="bg-BG" sz="2200" dirty="0" smtClean="0"/>
              <a:t>. </a:t>
            </a:r>
          </a:p>
          <a:p>
            <a:pPr>
              <a:spcBef>
                <a:spcPts val="600"/>
              </a:spcBef>
              <a:buFont typeface="Wingdings" pitchFamily="2" charset="2"/>
              <a:buChar char="Ø"/>
            </a:pPr>
            <a:r>
              <a:rPr lang="bg-BG" sz="2200" dirty="0" smtClean="0"/>
              <a:t>Ако желаем да използваме модела за предвиждане на бъдещия доход или да оценим резултатите от предложените промени в системата, тогава </a:t>
            </a:r>
            <a:r>
              <a:rPr lang="bg-BG" sz="2200" dirty="0"/>
              <a:t>е </a:t>
            </a:r>
            <a:r>
              <a:rPr lang="bg-BG" sz="2200" dirty="0" smtClean="0"/>
              <a:t>подходящ един </a:t>
            </a:r>
            <a:r>
              <a:rPr lang="bg-BG" sz="2200" b="1" i="1" dirty="0" smtClean="0"/>
              <a:t>описателен</a:t>
            </a:r>
            <a:r>
              <a:rPr lang="bg-BG" sz="2200" dirty="0" smtClean="0"/>
              <a:t> модел. </a:t>
            </a:r>
            <a:r>
              <a:rPr lang="bg-BG" sz="2200" dirty="0"/>
              <a:t>Описателните модели могат да се създават чрез </a:t>
            </a:r>
            <a:r>
              <a:rPr lang="bg-BG" sz="2200" i="1" dirty="0"/>
              <a:t>диаграми на потоците </a:t>
            </a:r>
            <a:r>
              <a:rPr lang="bg-BG" sz="2200" dirty="0"/>
              <a:t>и </a:t>
            </a:r>
            <a:r>
              <a:rPr lang="bg-BG" sz="2200" i="1" dirty="0"/>
              <a:t>диаграми на влиянието </a:t>
            </a:r>
            <a:r>
              <a:rPr lang="bg-BG" sz="2200" dirty="0"/>
              <a:t>или чрез разработване на </a:t>
            </a:r>
            <a:r>
              <a:rPr lang="bg-BG" sz="2200" i="1" dirty="0"/>
              <a:t>математически системи от уравнения</a:t>
            </a:r>
            <a:r>
              <a:rPr lang="bg-BG" sz="2200" dirty="0"/>
              <a:t>, които описват елементите на системата. </a:t>
            </a:r>
            <a:endParaRPr lang="bg-BG" sz="2200" dirty="0" smtClean="0"/>
          </a:p>
          <a:p>
            <a:pPr>
              <a:spcBef>
                <a:spcPts val="600"/>
              </a:spcBef>
              <a:buFont typeface="Wingdings" pitchFamily="2" charset="2"/>
              <a:buChar char="Ø"/>
            </a:pPr>
            <a:r>
              <a:rPr lang="bg-BG" sz="2200" dirty="0" smtClean="0"/>
              <a:t>Ако искаме да определим най-доброто поведение, което да следваме, тогава е необходим </a:t>
            </a:r>
            <a:r>
              <a:rPr lang="bg-BG" sz="2200" b="1" i="1" dirty="0" err="1" smtClean="0"/>
              <a:t>предписателен</a:t>
            </a:r>
            <a:r>
              <a:rPr lang="bg-BG" sz="2200" dirty="0" smtClean="0"/>
              <a:t> модел (</a:t>
            </a:r>
            <a:r>
              <a:rPr lang="bg-BG" sz="2200" dirty="0" err="1" smtClean="0"/>
              <a:t>prescriptive</a:t>
            </a:r>
            <a:r>
              <a:rPr lang="bg-BG" sz="2200" dirty="0" smtClean="0"/>
              <a:t>). </a:t>
            </a:r>
          </a:p>
          <a:p>
            <a:pPr>
              <a:spcBef>
                <a:spcPts val="600"/>
              </a:spcBef>
              <a:buFont typeface="Wingdings" pitchFamily="2" charset="2"/>
              <a:buChar char="Ø"/>
            </a:pPr>
            <a:r>
              <a:rPr lang="bg-BG" sz="2200" dirty="0" smtClean="0"/>
              <a:t>Ако моделът е </a:t>
            </a:r>
            <a:r>
              <a:rPr lang="bg-BG" sz="2200" b="1" i="1" dirty="0" smtClean="0"/>
              <a:t>оптимизационен</a:t>
            </a:r>
            <a:r>
              <a:rPr lang="bg-BG" sz="2200" dirty="0" smtClean="0"/>
              <a:t> (целеви), тогава ние трябва да дефинираме една или повече цели за оптимизиране, както и ограничения на оптимизацията .</a:t>
            </a:r>
          </a:p>
          <a:p>
            <a:pPr>
              <a:spcBef>
                <a:spcPts val="600"/>
              </a:spcBef>
              <a:buFont typeface="Wingdings" pitchFamily="2" charset="2"/>
              <a:buChar char="Ø"/>
            </a:pPr>
            <a:r>
              <a:rPr lang="bg-BG" sz="2200" dirty="0" smtClean="0"/>
              <a:t>Често започваме с описателни модели, за да разберем по-добре системата и тогава разработваме оптимизационни, за да вземем по-добро </a:t>
            </a:r>
            <a:r>
              <a:rPr lang="ru-RU" sz="2200" dirty="0" smtClean="0"/>
              <a:t>решение.</a:t>
            </a:r>
            <a:endParaRPr lang="bg-BG" sz="2200" dirty="0" smtClean="0"/>
          </a:p>
        </p:txBody>
      </p:sp>
      <p:sp>
        <p:nvSpPr>
          <p:cNvPr id="4" name="Slide Number Placeholder 3"/>
          <p:cNvSpPr>
            <a:spLocks noGrp="1"/>
          </p:cNvSpPr>
          <p:nvPr>
            <p:ph type="sldNum" sz="quarter" idx="12"/>
          </p:nvPr>
        </p:nvSpPr>
        <p:spPr/>
        <p:txBody>
          <a:bodyPr/>
          <a:lstStyle/>
          <a:p>
            <a:fld id="{FBA4614B-0420-42D9-990D-2F347D29117C}" type="slidenum">
              <a:rPr lang="bg-BG" smtClean="0"/>
              <a:t>7</a:t>
            </a:fld>
            <a:endParaRPr lang="bg-BG"/>
          </a:p>
        </p:txBody>
      </p:sp>
    </p:spTree>
    <p:extLst>
      <p:ext uri="{BB962C8B-B14F-4D97-AF65-F5344CB8AC3E}">
        <p14:creationId xmlns:p14="http://schemas.microsoft.com/office/powerpoint/2010/main" val="3368409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bg-BG" dirty="0"/>
              <a:t>Процесът на моделиране</a:t>
            </a:r>
            <a:endParaRPr lang="bg-BG" dirty="0"/>
          </a:p>
        </p:txBody>
      </p:sp>
      <p:sp>
        <p:nvSpPr>
          <p:cNvPr id="3" name="Content Placeholder 2"/>
          <p:cNvSpPr>
            <a:spLocks noGrp="1"/>
          </p:cNvSpPr>
          <p:nvPr>
            <p:ph idx="1"/>
          </p:nvPr>
        </p:nvSpPr>
        <p:spPr>
          <a:xfrm>
            <a:off x="457200" y="1628800"/>
            <a:ext cx="8229600" cy="5040559"/>
          </a:xfrm>
        </p:spPr>
        <p:txBody>
          <a:bodyPr>
            <a:normAutofit/>
          </a:bodyPr>
          <a:lstStyle/>
          <a:p>
            <a:r>
              <a:rPr lang="bg-BG" sz="2400" b="1" u="sng" dirty="0" smtClean="0"/>
              <a:t>Определяне на основните положения на проблема</a:t>
            </a:r>
          </a:p>
          <a:p>
            <a:pPr marL="118872" indent="0">
              <a:buNone/>
            </a:pPr>
            <a:endParaRPr lang="bg-BG" sz="800" dirty="0" smtClean="0"/>
          </a:p>
          <a:p>
            <a:pPr marL="118872" indent="0">
              <a:buNone/>
            </a:pPr>
            <a:r>
              <a:rPr lang="bg-BG" sz="2000" dirty="0" smtClean="0"/>
              <a:t>Моделите зависят от множество </a:t>
            </a:r>
            <a:r>
              <a:rPr lang="bg-BG" sz="2000" b="1" i="1" dirty="0" smtClean="0"/>
              <a:t>фактори</a:t>
            </a:r>
            <a:r>
              <a:rPr lang="bg-BG" sz="2000" dirty="0" smtClean="0"/>
              <a:t> . Те са нужни, за да се вземе предвид информацията, която не е достъпна или, за да се опрости модела, така че да може да се манипулира или реши по-лесно.</a:t>
            </a:r>
          </a:p>
          <a:p>
            <a:pPr marL="118872" indent="0">
              <a:buNone/>
            </a:pPr>
            <a:endParaRPr lang="bg-BG" sz="800" dirty="0" smtClean="0"/>
          </a:p>
          <a:p>
            <a:pPr marL="118872" indent="0">
              <a:buNone/>
            </a:pPr>
            <a:r>
              <a:rPr lang="bg-BG" sz="2000" dirty="0" smtClean="0"/>
              <a:t> Ако факторите не се отчетат </a:t>
            </a:r>
            <a:r>
              <a:rPr lang="bg-BG" sz="2000" i="1" dirty="0" smtClean="0"/>
              <a:t>реалистично</a:t>
            </a:r>
            <a:r>
              <a:rPr lang="bg-BG" sz="2000" dirty="0" smtClean="0"/>
              <a:t>, резултатът от моделирането също ще бъде нереален. </a:t>
            </a:r>
          </a:p>
          <a:p>
            <a:pPr marL="118872" indent="0">
              <a:buNone/>
            </a:pPr>
            <a:endParaRPr lang="bg-BG" sz="800" dirty="0" smtClean="0"/>
          </a:p>
          <a:p>
            <a:pPr marL="118872" indent="0">
              <a:buNone/>
            </a:pPr>
            <a:r>
              <a:rPr lang="bg-BG" sz="2000" dirty="0" smtClean="0"/>
              <a:t>Важно е да се направи </a:t>
            </a:r>
            <a:r>
              <a:rPr lang="bg-BG" sz="2000" i="1" dirty="0" smtClean="0"/>
              <a:t>пълно описание на факторите</a:t>
            </a:r>
            <a:r>
              <a:rPr lang="bg-BG" sz="2000" dirty="0" smtClean="0"/>
              <a:t>, така че потребителите на модела да имат ясна представа от неговите ограничения.</a:t>
            </a:r>
          </a:p>
        </p:txBody>
      </p:sp>
      <p:sp>
        <p:nvSpPr>
          <p:cNvPr id="4" name="Slide Number Placeholder 3"/>
          <p:cNvSpPr>
            <a:spLocks noGrp="1"/>
          </p:cNvSpPr>
          <p:nvPr>
            <p:ph type="sldNum" sz="quarter" idx="12"/>
          </p:nvPr>
        </p:nvSpPr>
        <p:spPr/>
        <p:txBody>
          <a:bodyPr/>
          <a:lstStyle/>
          <a:p>
            <a:fld id="{FBA4614B-0420-42D9-990D-2F347D29117C}" type="slidenum">
              <a:rPr lang="bg-BG" smtClean="0"/>
              <a:t>8</a:t>
            </a:fld>
            <a:endParaRPr lang="bg-BG"/>
          </a:p>
        </p:txBody>
      </p:sp>
    </p:spTree>
    <p:extLst>
      <p:ext uri="{BB962C8B-B14F-4D97-AF65-F5344CB8AC3E}">
        <p14:creationId xmlns:p14="http://schemas.microsoft.com/office/powerpoint/2010/main" val="1535821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bg-BG" dirty="0"/>
              <a:t>Процесът на моделиране</a:t>
            </a:r>
            <a:endParaRPr lang="bg-BG" dirty="0"/>
          </a:p>
        </p:txBody>
      </p:sp>
      <p:sp>
        <p:nvSpPr>
          <p:cNvPr id="3" name="Content Placeholder 2"/>
          <p:cNvSpPr>
            <a:spLocks noGrp="1"/>
          </p:cNvSpPr>
          <p:nvPr>
            <p:ph idx="1"/>
          </p:nvPr>
        </p:nvSpPr>
        <p:spPr>
          <a:xfrm>
            <a:off x="457200" y="1628800"/>
            <a:ext cx="8229600" cy="5040559"/>
          </a:xfrm>
        </p:spPr>
        <p:txBody>
          <a:bodyPr>
            <a:normAutofit fontScale="92500" lnSpcReduction="20000"/>
          </a:bodyPr>
          <a:lstStyle/>
          <a:p>
            <a:r>
              <a:rPr lang="bg-BG" sz="2600" u="sng" dirty="0"/>
              <a:t>Кои </a:t>
            </a:r>
            <a:r>
              <a:rPr lang="bg-BG" sz="2600" b="1" u="sng" dirty="0"/>
              <a:t>данни </a:t>
            </a:r>
            <a:r>
              <a:rPr lang="bg-BG" sz="2600" u="sng" dirty="0"/>
              <a:t>са налични</a:t>
            </a:r>
            <a:r>
              <a:rPr lang="bg-BG" sz="2600" u="sng" dirty="0" smtClean="0"/>
              <a:t>?</a:t>
            </a:r>
          </a:p>
          <a:p>
            <a:endParaRPr lang="bg-BG" sz="800" dirty="0" smtClean="0"/>
          </a:p>
          <a:p>
            <a:pPr marL="118872" indent="0">
              <a:buNone/>
            </a:pPr>
            <a:r>
              <a:rPr lang="bg-BG" sz="2000" dirty="0" smtClean="0"/>
              <a:t>Наличието на повече информация за проблема дава възможност да се съгласуват повече различни варианти и да се разработи по-полезен модел. </a:t>
            </a:r>
          </a:p>
          <a:p>
            <a:pPr marL="118872" indent="0">
              <a:buNone/>
            </a:pPr>
            <a:endParaRPr lang="bg-BG" sz="900" dirty="0" smtClean="0"/>
          </a:p>
          <a:p>
            <a:pPr marL="118872" indent="0">
              <a:buNone/>
            </a:pPr>
            <a:r>
              <a:rPr lang="bg-BG" sz="2000" dirty="0" smtClean="0"/>
              <a:t>Като общо правило трябва </a:t>
            </a:r>
            <a:r>
              <a:rPr lang="bg-BG" sz="2000" i="1" dirty="0" smtClean="0"/>
              <a:t>да се определи минимумът от данни</a:t>
            </a:r>
            <a:r>
              <a:rPr lang="bg-BG" sz="2000" dirty="0" smtClean="0"/>
              <a:t>. </a:t>
            </a:r>
          </a:p>
          <a:p>
            <a:pPr marL="118872" indent="0">
              <a:buNone/>
            </a:pPr>
            <a:endParaRPr lang="bg-BG" sz="900" dirty="0" smtClean="0"/>
          </a:p>
          <a:p>
            <a:pPr marL="118872" indent="0">
              <a:buNone/>
            </a:pPr>
            <a:r>
              <a:rPr lang="bg-BG" sz="2000" dirty="0" smtClean="0"/>
              <a:t>Към данните трябва се подхожда внимателно, тъй като те не винаги отразяват реалността: хората не винаги се държат по правилата (например когато се разработват стандарти за работа чрез изследване на времето и емоциите) хората не винаги правят това , което казват, по причини, които изтъкват и данните могат да бъдат повлияни от организационната политика. </a:t>
            </a:r>
          </a:p>
          <a:p>
            <a:pPr marL="118872" indent="0">
              <a:buNone/>
            </a:pPr>
            <a:endParaRPr lang="bg-BG" sz="900" dirty="0" smtClean="0"/>
          </a:p>
          <a:p>
            <a:pPr marL="118872" indent="0">
              <a:buNone/>
            </a:pPr>
            <a:r>
              <a:rPr lang="bg-BG" sz="2000" dirty="0" smtClean="0"/>
              <a:t>Една диаграма на системата може да даде указание, къде могат да бъдат получени </a:t>
            </a:r>
            <a:r>
              <a:rPr lang="bg-BG" sz="2000" dirty="0"/>
              <a:t>съответните </a:t>
            </a:r>
            <a:r>
              <a:rPr lang="bg-BG" sz="2000" dirty="0" smtClean="0"/>
              <a:t>данни.  Друга добра техника е да работим в системата и да научим как тя наистина действа. Например ако работим за един модел, представящ политика за разпределяне – караме автомобили за доставка, ако работим върху проблема на запасите – работим в склад. Докато такива дейности не винаги могат да бъдат разумни, има много аспекти на една система, която може да бъде разучена само когато се осъществява.</a:t>
            </a:r>
          </a:p>
        </p:txBody>
      </p:sp>
      <p:sp>
        <p:nvSpPr>
          <p:cNvPr id="4" name="Slide Number Placeholder 3"/>
          <p:cNvSpPr>
            <a:spLocks noGrp="1"/>
          </p:cNvSpPr>
          <p:nvPr>
            <p:ph type="sldNum" sz="quarter" idx="12"/>
          </p:nvPr>
        </p:nvSpPr>
        <p:spPr/>
        <p:txBody>
          <a:bodyPr/>
          <a:lstStyle/>
          <a:p>
            <a:fld id="{FBA4614B-0420-42D9-990D-2F347D29117C}" type="slidenum">
              <a:rPr lang="bg-BG" smtClean="0"/>
              <a:t>9</a:t>
            </a:fld>
            <a:endParaRPr lang="bg-BG"/>
          </a:p>
        </p:txBody>
      </p:sp>
    </p:spTree>
    <p:extLst>
      <p:ext uri="{BB962C8B-B14F-4D97-AF65-F5344CB8AC3E}">
        <p14:creationId xmlns:p14="http://schemas.microsoft.com/office/powerpoint/2010/main" val="29143093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1399</TotalTime>
  <Words>2235</Words>
  <Application>Microsoft Office PowerPoint</Application>
  <PresentationFormat>On-screen Show (4:3)</PresentationFormat>
  <Paragraphs>238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Module</vt:lpstr>
      <vt:lpstr>Моделиране на бизнес процеси</vt:lpstr>
      <vt:lpstr>Моделиране на бизнес процеси</vt:lpstr>
      <vt:lpstr>1. Процесът на моделиране</vt:lpstr>
      <vt:lpstr>1. Процесът на моделиране</vt:lpstr>
      <vt:lpstr>1. Процесът на моделиране</vt:lpstr>
      <vt:lpstr>1. Процесът на моделиране</vt:lpstr>
      <vt:lpstr>1. Процесът на моделиране</vt:lpstr>
      <vt:lpstr>1. Процесът на моделиране</vt:lpstr>
      <vt:lpstr>1. Процесът на моделиране</vt:lpstr>
      <vt:lpstr>1. Процесът на моделиране</vt:lpstr>
      <vt:lpstr>1. Процесът на моделиране</vt:lpstr>
      <vt:lpstr>2. Принципи в моделирането</vt:lpstr>
      <vt:lpstr>2. Принципи в моделирането</vt:lpstr>
      <vt:lpstr>2. Принципи в моделирането</vt:lpstr>
      <vt:lpstr>2. Принципи в моделирането</vt:lpstr>
      <vt:lpstr>3. Етапи в процеса на създаване на модела</vt:lpstr>
      <vt:lpstr>3. Етапи в процеса на създаване на модела</vt:lpstr>
      <vt:lpstr>3. Етапи в процеса на създаване на модела</vt:lpstr>
      <vt:lpstr>3. Етапи в процеса на създаване на модела</vt:lpstr>
      <vt:lpstr>3. Етапи в процеса на създаване на модела</vt:lpstr>
      <vt:lpstr>3. Етапи в процеса на създаване на модела</vt:lpstr>
      <vt:lpstr>3. Етапи в процеса на създаване на модела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Моделиране на бизнес процеси</dc:title>
  <dc:creator>User</dc:creator>
  <cp:lastModifiedBy>User</cp:lastModifiedBy>
  <cp:revision>43</cp:revision>
  <dcterms:created xsi:type="dcterms:W3CDTF">2013-03-19T09:28:39Z</dcterms:created>
  <dcterms:modified xsi:type="dcterms:W3CDTF">2013-03-20T08:57:33Z</dcterms:modified>
</cp:coreProperties>
</file>