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105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1A3A4E-DBF7-4608-A341-BE66178B8D9C}" type="datetimeFigureOut">
              <a:rPr lang="bg-BG" smtClean="0"/>
              <a:t>4.9.2012 г.</a:t>
            </a:fld>
            <a:endParaRPr lang="bg-B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174ADC-9374-4594-8FB0-1EB79BD585EB}" type="slidenum">
              <a:rPr lang="bg-BG" smtClean="0"/>
              <a:t>‹#›</a:t>
            </a:fld>
            <a:endParaRPr lang="bg-BG"/>
          </a:p>
        </p:txBody>
      </p:sp>
    </p:spTree>
    <p:extLst>
      <p:ext uri="{BB962C8B-B14F-4D97-AF65-F5344CB8AC3E}">
        <p14:creationId xmlns:p14="http://schemas.microsoft.com/office/powerpoint/2010/main" val="611661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27761D7-1CE9-4EF5-822B-9A71BBEB1DF0}" type="datetime1">
              <a:rPr lang="bg-BG" smtClean="0"/>
              <a:t>4.9.2012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20BD64B0-5035-4C5C-928E-4C0F6E3F863C}" type="slidenum">
              <a:rPr lang="bg-BG" smtClean="0"/>
              <a:t>‹#›</a:t>
            </a:fld>
            <a:endParaRPr lang="bg-B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EF9C91-CCEE-4472-A093-4DE4DAD94089}" type="datetime1">
              <a:rPr lang="bg-BG" smtClean="0"/>
              <a:t>4.9.2012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20BD64B0-5035-4C5C-928E-4C0F6E3F863C}" type="slidenum">
              <a:rPr lang="bg-BG" smtClean="0"/>
              <a:t>‹#›</a:t>
            </a:fld>
            <a:endParaRPr lang="bg-B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87C421-D0E8-4872-97A4-D538315BECC4}" type="datetime1">
              <a:rPr lang="bg-BG" smtClean="0"/>
              <a:t>4.9.2012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20BD64B0-5035-4C5C-928E-4C0F6E3F863C}" type="slidenum">
              <a:rPr lang="bg-BG" smtClean="0"/>
              <a:t>‹#›</a:t>
            </a:fld>
            <a:endParaRPr lang="bg-B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0FC144-E63B-4EE2-A24A-C9CFD5387372}" type="datetime1">
              <a:rPr lang="bg-BG" smtClean="0"/>
              <a:t>4.9.2012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20BD64B0-5035-4C5C-928E-4C0F6E3F863C}" type="slidenum">
              <a:rPr lang="bg-BG" smtClean="0"/>
              <a:t>‹#›</a:t>
            </a:fld>
            <a:endParaRPr lang="bg-B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D5AC06-B5B4-42EA-BFC9-E891CCB48D61}" type="datetime1">
              <a:rPr lang="bg-BG" smtClean="0"/>
              <a:t>4.9.2012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20BD64B0-5035-4C5C-928E-4C0F6E3F863C}" type="slidenum">
              <a:rPr lang="bg-BG" smtClean="0"/>
              <a:t>‹#›</a:t>
            </a:fld>
            <a:endParaRPr lang="bg-BG"/>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B7BD2E4-B6C9-46D6-9BE1-47B67CD52846}" type="datetime1">
              <a:rPr lang="bg-BG" smtClean="0"/>
              <a:t>4.9.2012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20BD64B0-5035-4C5C-928E-4C0F6E3F863C}" type="slidenum">
              <a:rPr lang="bg-BG" smtClean="0"/>
              <a:t>‹#›</a:t>
            </a:fld>
            <a:endParaRPr lang="bg-B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F349F2-9DA0-4872-8B7F-199828BABB0A}" type="datetime1">
              <a:rPr lang="bg-BG" smtClean="0"/>
              <a:t>4.9.2012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20BD64B0-5035-4C5C-928E-4C0F6E3F863C}" type="slidenum">
              <a:rPr lang="bg-BG" smtClean="0"/>
              <a:t>‹#›</a:t>
            </a:fld>
            <a:endParaRPr lang="bg-B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EF361B1-CFF8-4F90-B0E8-C9B88CB336C1}" type="datetime1">
              <a:rPr lang="bg-BG" smtClean="0"/>
              <a:t>4.9.2012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20BD64B0-5035-4C5C-928E-4C0F6E3F863C}" type="slidenum">
              <a:rPr lang="bg-BG" smtClean="0"/>
              <a:t>‹#›</a:t>
            </a:fld>
            <a:endParaRPr lang="bg-B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D12722-1854-40A4-B222-EC3760155D63}" type="datetime1">
              <a:rPr lang="bg-BG" smtClean="0"/>
              <a:t>4.9.2012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20BD64B0-5035-4C5C-928E-4C0F6E3F863C}" type="slidenum">
              <a:rPr lang="bg-BG" smtClean="0"/>
              <a:t>‹#›</a:t>
            </a:fld>
            <a:endParaRPr lang="bg-B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433ACE-098E-4208-9B32-079C9C7F46E6}" type="datetime1">
              <a:rPr lang="bg-BG" smtClean="0"/>
              <a:t>4.9.2012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20BD64B0-5035-4C5C-928E-4C0F6E3F863C}" type="slidenum">
              <a:rPr lang="bg-BG" smtClean="0"/>
              <a:t>‹#›</a:t>
            </a:fld>
            <a:endParaRPr lang="bg-BG"/>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77AD224-A417-41CE-865D-0C47C97DFE0F}" type="datetime1">
              <a:rPr lang="bg-BG" smtClean="0"/>
              <a:t>4.9.2012 г.</a:t>
            </a:fld>
            <a:endParaRPr lang="bg-BG"/>
          </a:p>
        </p:txBody>
      </p:sp>
      <p:sp>
        <p:nvSpPr>
          <p:cNvPr id="9" name="Slide Number Placeholder 8"/>
          <p:cNvSpPr>
            <a:spLocks noGrp="1"/>
          </p:cNvSpPr>
          <p:nvPr>
            <p:ph type="sldNum" sz="quarter" idx="11"/>
          </p:nvPr>
        </p:nvSpPr>
        <p:spPr/>
        <p:txBody>
          <a:bodyPr/>
          <a:lstStyle/>
          <a:p>
            <a:fld id="{20BD64B0-5035-4C5C-928E-4C0F6E3F863C}" type="slidenum">
              <a:rPr lang="bg-BG" smtClean="0"/>
              <a:t>‹#›</a:t>
            </a:fld>
            <a:endParaRPr lang="bg-BG"/>
          </a:p>
        </p:txBody>
      </p:sp>
      <p:sp>
        <p:nvSpPr>
          <p:cNvPr id="10" name="Footer Placeholder 9"/>
          <p:cNvSpPr>
            <a:spLocks noGrp="1"/>
          </p:cNvSpPr>
          <p:nvPr>
            <p:ph type="ftr" sz="quarter" idx="12"/>
          </p:nvPr>
        </p:nvSpPr>
        <p:spPr/>
        <p:txBody>
          <a:bodyPr/>
          <a:lstStyle/>
          <a:p>
            <a:endParaRPr lang="bg-BG"/>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20BD64B0-5035-4C5C-928E-4C0F6E3F863C}" type="slidenum">
              <a:rPr lang="bg-BG" smtClean="0"/>
              <a:t>‹#›</a:t>
            </a:fld>
            <a:endParaRPr lang="bg-BG"/>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bg-BG"/>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454DC6E9-4069-4F3E-B7A8-83E2FFD4FE18}" type="datetime1">
              <a:rPr lang="bg-BG" smtClean="0"/>
              <a:t>4.9.2012 г.</a:t>
            </a:fld>
            <a:endParaRPr lang="bg-BG"/>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bg-BG" sz="4800" dirty="0"/>
              <a:t>Управление на бизнес </a:t>
            </a:r>
            <a:r>
              <a:rPr lang="bg-BG" sz="4800" dirty="0" smtClean="0"/>
              <a:t>процесите</a:t>
            </a:r>
            <a:endParaRPr lang="bg-BG" sz="4800" dirty="0"/>
          </a:p>
        </p:txBody>
      </p:sp>
      <p:sp>
        <p:nvSpPr>
          <p:cNvPr id="3" name="Subtitle 2"/>
          <p:cNvSpPr>
            <a:spLocks noGrp="1"/>
          </p:cNvSpPr>
          <p:nvPr>
            <p:ph type="subTitle" idx="1"/>
          </p:nvPr>
        </p:nvSpPr>
        <p:spPr/>
        <p:txBody>
          <a:bodyPr>
            <a:normAutofit/>
          </a:bodyPr>
          <a:lstStyle/>
          <a:p>
            <a:r>
              <a:rPr lang="bg-BG" sz="3200" dirty="0"/>
              <a:t>различните нива на управление на бизнес процесите</a:t>
            </a:r>
          </a:p>
        </p:txBody>
      </p:sp>
      <p:sp>
        <p:nvSpPr>
          <p:cNvPr id="4" name="Slide Number Placeholder 3"/>
          <p:cNvSpPr>
            <a:spLocks noGrp="1"/>
          </p:cNvSpPr>
          <p:nvPr>
            <p:ph type="sldNum" sz="quarter" idx="12"/>
          </p:nvPr>
        </p:nvSpPr>
        <p:spPr/>
        <p:txBody>
          <a:bodyPr/>
          <a:lstStyle/>
          <a:p>
            <a:fld id="{20BD64B0-5035-4C5C-928E-4C0F6E3F863C}" type="slidenum">
              <a:rPr lang="bg-BG" smtClean="0"/>
              <a:t>1</a:t>
            </a:fld>
            <a:endParaRPr lang="bg-BG"/>
          </a:p>
        </p:txBody>
      </p:sp>
    </p:spTree>
    <p:extLst>
      <p:ext uri="{BB962C8B-B14F-4D97-AF65-F5344CB8AC3E}">
        <p14:creationId xmlns:p14="http://schemas.microsoft.com/office/powerpoint/2010/main" val="25530349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922114"/>
          </a:xfrm>
        </p:spPr>
        <p:txBody>
          <a:bodyPr/>
          <a:lstStyle/>
          <a:p>
            <a:pPr marL="444500" indent="-444500"/>
            <a:r>
              <a:rPr lang="bg-BG" sz="3200" b="1" dirty="0" smtClean="0"/>
              <a:t>1. </a:t>
            </a:r>
            <a:r>
              <a:rPr lang="bg-BG" sz="3200" b="1" dirty="0"/>
              <a:t>Процеси, в които участват само </a:t>
            </a:r>
            <a:r>
              <a:rPr lang="bg-BG" sz="3200" b="1" dirty="0" smtClean="0"/>
              <a:t>хора</a:t>
            </a:r>
            <a:endParaRPr lang="bg-BG" sz="3200" dirty="0"/>
          </a:p>
        </p:txBody>
      </p:sp>
      <p:sp>
        <p:nvSpPr>
          <p:cNvPr id="3" name="Content Placeholder 2"/>
          <p:cNvSpPr>
            <a:spLocks noGrp="1"/>
          </p:cNvSpPr>
          <p:nvPr>
            <p:ph idx="1"/>
          </p:nvPr>
        </p:nvSpPr>
        <p:spPr>
          <a:xfrm>
            <a:off x="395536" y="1196752"/>
            <a:ext cx="7681664" cy="5204048"/>
          </a:xfrm>
        </p:spPr>
        <p:txBody>
          <a:bodyPr>
            <a:normAutofit/>
          </a:bodyPr>
          <a:lstStyle/>
          <a:p>
            <a:r>
              <a:rPr lang="bg-BG" i="1" dirty="0"/>
              <a:t>На това ниво на употреба на BPMS ползата от нея е ограничена</a:t>
            </a:r>
            <a:r>
              <a:rPr lang="bg-BG" dirty="0"/>
              <a:t>, понеже все още е нужна човешка намеса за изпълнение и отчитане на задачи, които могат напълно да се автоматизират. </a:t>
            </a:r>
            <a:endParaRPr lang="bg-BG" dirty="0" smtClean="0"/>
          </a:p>
          <a:p>
            <a:r>
              <a:rPr lang="bg-BG" dirty="0" smtClean="0"/>
              <a:t>Но </a:t>
            </a:r>
            <a:r>
              <a:rPr lang="bg-BG" dirty="0"/>
              <a:t>дори и в тази форма внедряването на BPMS дава съществени предимства: </a:t>
            </a:r>
            <a:endParaRPr lang="bg-BG" dirty="0" smtClean="0"/>
          </a:p>
          <a:p>
            <a:pPr lvl="1"/>
            <a:r>
              <a:rPr lang="bg-BG" dirty="0" smtClean="0"/>
              <a:t>не </a:t>
            </a:r>
            <a:r>
              <a:rPr lang="bg-BG" dirty="0"/>
              <a:t>се губят и забравят задачи, </a:t>
            </a:r>
            <a:endParaRPr lang="bg-BG" dirty="0" smtClean="0"/>
          </a:p>
          <a:p>
            <a:pPr lvl="1"/>
            <a:r>
              <a:rPr lang="bg-BG" dirty="0" smtClean="0"/>
              <a:t>автоматично </a:t>
            </a:r>
            <a:r>
              <a:rPr lang="bg-BG" dirty="0"/>
              <a:t>се следят срокове, </a:t>
            </a:r>
            <a:endParaRPr lang="bg-BG" dirty="0" smtClean="0"/>
          </a:p>
          <a:p>
            <a:pPr lvl="1"/>
            <a:r>
              <a:rPr lang="bg-BG" dirty="0" smtClean="0"/>
              <a:t>информацията </a:t>
            </a:r>
            <a:r>
              <a:rPr lang="bg-BG" dirty="0"/>
              <a:t>за един процес се пази на едно място. </a:t>
            </a:r>
            <a:endParaRPr lang="bg-BG" dirty="0" smtClean="0"/>
          </a:p>
          <a:p>
            <a:r>
              <a:rPr lang="bg-BG" dirty="0" smtClean="0"/>
              <a:t>Овен </a:t>
            </a:r>
            <a:r>
              <a:rPr lang="bg-BG" dirty="0"/>
              <a:t>това, ако са добре проектирани и документирани, бизнес процесите могат много да улеснят вземането на решения и да намалят вероятността от грешки и вършене на ненужни дейности.</a:t>
            </a:r>
          </a:p>
        </p:txBody>
      </p:sp>
      <p:sp>
        <p:nvSpPr>
          <p:cNvPr id="4" name="Slide Number Placeholder 3"/>
          <p:cNvSpPr>
            <a:spLocks noGrp="1"/>
          </p:cNvSpPr>
          <p:nvPr>
            <p:ph type="sldNum" sz="quarter" idx="12"/>
          </p:nvPr>
        </p:nvSpPr>
        <p:spPr/>
        <p:txBody>
          <a:bodyPr/>
          <a:lstStyle/>
          <a:p>
            <a:fld id="{20BD64B0-5035-4C5C-928E-4C0F6E3F863C}" type="slidenum">
              <a:rPr lang="bg-BG" smtClean="0"/>
              <a:t>10</a:t>
            </a:fld>
            <a:endParaRPr lang="bg-BG"/>
          </a:p>
        </p:txBody>
      </p:sp>
    </p:spTree>
    <p:extLst>
      <p:ext uri="{BB962C8B-B14F-4D97-AF65-F5344CB8AC3E}">
        <p14:creationId xmlns:p14="http://schemas.microsoft.com/office/powerpoint/2010/main" val="25733607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922114"/>
          </a:xfrm>
        </p:spPr>
        <p:txBody>
          <a:bodyPr/>
          <a:lstStyle/>
          <a:p>
            <a:pPr marL="444500" indent="-444500"/>
            <a:r>
              <a:rPr lang="bg-BG" sz="3200" b="1" dirty="0" smtClean="0"/>
              <a:t>1. </a:t>
            </a:r>
            <a:r>
              <a:rPr lang="bg-BG" sz="3200" b="1" dirty="0"/>
              <a:t>Процеси, в които участват само </a:t>
            </a:r>
            <a:r>
              <a:rPr lang="bg-BG" sz="3200" b="1" dirty="0" smtClean="0"/>
              <a:t>хора</a:t>
            </a:r>
            <a:endParaRPr lang="bg-BG" sz="3200" dirty="0"/>
          </a:p>
        </p:txBody>
      </p:sp>
      <p:sp>
        <p:nvSpPr>
          <p:cNvPr id="3" name="Content Placeholder 2"/>
          <p:cNvSpPr>
            <a:spLocks noGrp="1"/>
          </p:cNvSpPr>
          <p:nvPr>
            <p:ph idx="1"/>
          </p:nvPr>
        </p:nvSpPr>
        <p:spPr>
          <a:xfrm>
            <a:off x="395536" y="1196752"/>
            <a:ext cx="7681664" cy="5204048"/>
          </a:xfrm>
        </p:spPr>
        <p:txBody>
          <a:bodyPr>
            <a:normAutofit/>
          </a:bodyPr>
          <a:lstStyle/>
          <a:p>
            <a:pPr marL="114300" indent="0">
              <a:buNone/>
            </a:pPr>
            <a:r>
              <a:rPr lang="bg-BG" b="1" dirty="0"/>
              <a:t>Кога се използва</a:t>
            </a:r>
            <a:r>
              <a:rPr lang="bg-BG" dirty="0"/>
              <a:t/>
            </a:r>
            <a:br>
              <a:rPr lang="bg-BG" dirty="0"/>
            </a:br>
            <a:r>
              <a:rPr lang="bg-BG" dirty="0"/>
              <a:t/>
            </a:r>
            <a:br>
              <a:rPr lang="bg-BG" dirty="0"/>
            </a:br>
            <a:r>
              <a:rPr lang="bg-BG" dirty="0"/>
              <a:t>Тази проста употреба на BPMS е приложима практически навсякъде: </a:t>
            </a:r>
            <a:endParaRPr lang="bg-BG" dirty="0" smtClean="0"/>
          </a:p>
          <a:p>
            <a:pPr lvl="1"/>
            <a:r>
              <a:rPr lang="bg-BG" dirty="0" smtClean="0"/>
              <a:t>при </a:t>
            </a:r>
            <a:r>
              <a:rPr lang="bg-BG" dirty="0"/>
              <a:t>координацията на всички офис и административни дейности, </a:t>
            </a:r>
            <a:endParaRPr lang="bg-BG" dirty="0" smtClean="0"/>
          </a:p>
          <a:p>
            <a:pPr lvl="1"/>
            <a:r>
              <a:rPr lang="bg-BG" dirty="0" smtClean="0"/>
              <a:t>в </a:t>
            </a:r>
            <a:r>
              <a:rPr lang="bg-BG" dirty="0"/>
              <a:t>процесите, свързани с предоставяне на услуги и </a:t>
            </a:r>
            <a:endParaRPr lang="bg-BG" dirty="0" smtClean="0"/>
          </a:p>
          <a:p>
            <a:pPr lvl="1"/>
            <a:r>
              <a:rPr lang="bg-BG" dirty="0" smtClean="0"/>
              <a:t>като </a:t>
            </a:r>
            <a:r>
              <a:rPr lang="bg-BG" dirty="0"/>
              <a:t>първа стъпка към внедряване на по-мащабни BPMS. </a:t>
            </a:r>
            <a:endParaRPr lang="bg-BG" dirty="0" smtClean="0"/>
          </a:p>
          <a:p>
            <a:pPr marL="114300" indent="0">
              <a:buNone/>
            </a:pPr>
            <a:r>
              <a:rPr lang="bg-BG" b="1" i="1" dirty="0" smtClean="0"/>
              <a:t>Автоматизирането </a:t>
            </a:r>
            <a:r>
              <a:rPr lang="bg-BG" b="1" i="1" dirty="0"/>
              <a:t>на "човешките" процеси </a:t>
            </a:r>
            <a:r>
              <a:rPr lang="bg-BG" dirty="0"/>
              <a:t>е идеална първа стъпка към налагане на </a:t>
            </a:r>
            <a:r>
              <a:rPr lang="bg-BG" dirty="0" err="1"/>
              <a:t>процесно-ориентирано</a:t>
            </a:r>
            <a:r>
              <a:rPr lang="bg-BG" dirty="0"/>
              <a:t> мислене в организацията, дисциплиниране на служителите и стимулиране на мениджмънта към формализиране, изчистване и оптимизиране на бизнес процесите.</a:t>
            </a:r>
          </a:p>
        </p:txBody>
      </p:sp>
      <p:sp>
        <p:nvSpPr>
          <p:cNvPr id="4" name="Slide Number Placeholder 3"/>
          <p:cNvSpPr>
            <a:spLocks noGrp="1"/>
          </p:cNvSpPr>
          <p:nvPr>
            <p:ph type="sldNum" sz="quarter" idx="12"/>
          </p:nvPr>
        </p:nvSpPr>
        <p:spPr/>
        <p:txBody>
          <a:bodyPr/>
          <a:lstStyle/>
          <a:p>
            <a:fld id="{20BD64B0-5035-4C5C-928E-4C0F6E3F863C}" type="slidenum">
              <a:rPr lang="bg-BG" smtClean="0"/>
              <a:t>11</a:t>
            </a:fld>
            <a:endParaRPr lang="bg-BG"/>
          </a:p>
        </p:txBody>
      </p:sp>
    </p:spTree>
    <p:extLst>
      <p:ext uri="{BB962C8B-B14F-4D97-AF65-F5344CB8AC3E}">
        <p14:creationId xmlns:p14="http://schemas.microsoft.com/office/powerpoint/2010/main" val="28737997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922114"/>
          </a:xfrm>
        </p:spPr>
        <p:txBody>
          <a:bodyPr/>
          <a:lstStyle/>
          <a:p>
            <a:pPr marL="444500" indent="-444500"/>
            <a:r>
              <a:rPr lang="bg-BG" sz="3200" b="1" dirty="0" smtClean="0"/>
              <a:t>1. </a:t>
            </a:r>
            <a:r>
              <a:rPr lang="bg-BG" sz="3200" b="1" dirty="0"/>
              <a:t>Процеси, в които участват само </a:t>
            </a:r>
            <a:r>
              <a:rPr lang="bg-BG" sz="3200" b="1" dirty="0" smtClean="0"/>
              <a:t>хора</a:t>
            </a:r>
            <a:endParaRPr lang="bg-BG" sz="3200" dirty="0"/>
          </a:p>
        </p:txBody>
      </p:sp>
      <p:sp>
        <p:nvSpPr>
          <p:cNvPr id="3" name="Content Placeholder 2"/>
          <p:cNvSpPr>
            <a:spLocks noGrp="1"/>
          </p:cNvSpPr>
          <p:nvPr>
            <p:ph idx="1"/>
          </p:nvPr>
        </p:nvSpPr>
        <p:spPr>
          <a:xfrm>
            <a:off x="179512" y="1052736"/>
            <a:ext cx="8280920" cy="5348064"/>
          </a:xfrm>
        </p:spPr>
        <p:txBody>
          <a:bodyPr>
            <a:normAutofit fontScale="92500" lnSpcReduction="20000"/>
          </a:bodyPr>
          <a:lstStyle/>
          <a:p>
            <a:pPr marL="114300" indent="0">
              <a:buNone/>
            </a:pPr>
            <a:r>
              <a:rPr lang="bg-BG" b="1" dirty="0"/>
              <a:t>Необходими инвестиции и </a:t>
            </a:r>
            <a:r>
              <a:rPr lang="bg-BG" b="1" dirty="0" smtClean="0"/>
              <a:t>технологии</a:t>
            </a:r>
          </a:p>
          <a:p>
            <a:pPr marL="114300" indent="0">
              <a:buNone/>
            </a:pPr>
            <a:endParaRPr lang="bg-BG" sz="900" dirty="0" smtClean="0"/>
          </a:p>
          <a:p>
            <a:r>
              <a:rPr lang="bg-BG" dirty="0" smtClean="0"/>
              <a:t>Тъй </a:t>
            </a:r>
            <a:r>
              <a:rPr lang="bg-BG" dirty="0"/>
              <a:t>като в този случай BPMS е отделна система и не се интегрира с другите елементи на ИТ инфраструктурата, внедряването е лесно и евтино. </a:t>
            </a:r>
            <a:endParaRPr lang="bg-BG" dirty="0" smtClean="0"/>
          </a:p>
          <a:p>
            <a:r>
              <a:rPr lang="bg-BG" dirty="0" smtClean="0"/>
              <a:t>Никакви </a:t>
            </a:r>
            <a:r>
              <a:rPr lang="bg-BG" dirty="0"/>
              <a:t>нови технологии не са необходими. </a:t>
            </a:r>
            <a:r>
              <a:rPr lang="bg-BG" dirty="0" smtClean="0"/>
              <a:t>BPMS </a:t>
            </a:r>
            <a:r>
              <a:rPr lang="bg-BG" dirty="0"/>
              <a:t>просто е още едно приложение, което се добавя към ИТ инфраструктурата без да влияе на останалите елементи (ERP, CRM и др.) и без да ги измества. </a:t>
            </a:r>
            <a:endParaRPr lang="bg-BG" dirty="0" smtClean="0"/>
          </a:p>
          <a:p>
            <a:r>
              <a:rPr lang="bg-BG" dirty="0" smtClean="0"/>
              <a:t>Прагът </a:t>
            </a:r>
            <a:r>
              <a:rPr lang="bg-BG" dirty="0"/>
              <a:t>на възприемане на такава система е много нисък, защото потребителите работят с един елементарен списък от задачи, а веднага усещат ползата от това задачите им да са събрани на едно място със съответните срокове, приоритети и съпътстваща информация. </a:t>
            </a:r>
            <a:endParaRPr lang="bg-BG" dirty="0" smtClean="0"/>
          </a:p>
          <a:p>
            <a:r>
              <a:rPr lang="bg-BG" dirty="0" smtClean="0"/>
              <a:t>Голямо </a:t>
            </a:r>
            <a:r>
              <a:rPr lang="bg-BG" dirty="0"/>
              <a:t>удобство създава и обстоятелството, че при отчитане на задачите, всички, които очакват техните резултати се уведомяват автоматично и незабавно. </a:t>
            </a:r>
            <a:endParaRPr lang="bg-BG" dirty="0" smtClean="0"/>
          </a:p>
          <a:p>
            <a:r>
              <a:rPr lang="bg-BG" dirty="0" smtClean="0"/>
              <a:t>Прехвърляне </a:t>
            </a:r>
            <a:r>
              <a:rPr lang="bg-BG" dirty="0"/>
              <a:t>на информация между различни административни единици и географски отдалечени офиси също е автоматизирана. </a:t>
            </a:r>
            <a:endParaRPr lang="bg-BG" dirty="0" smtClean="0"/>
          </a:p>
          <a:p>
            <a:r>
              <a:rPr lang="bg-BG" dirty="0" smtClean="0"/>
              <a:t>Тъй </a:t>
            </a:r>
            <a:r>
              <a:rPr lang="bg-BG" dirty="0"/>
              <a:t>като работата със системата е в Интернет среда, възможно е дори включване на потребители, които са извън организацията</a:t>
            </a:r>
            <a:r>
              <a:rPr lang="bg-BG" dirty="0" smtClean="0"/>
              <a:t>.</a:t>
            </a:r>
            <a:endParaRPr lang="bg-BG" dirty="0"/>
          </a:p>
        </p:txBody>
      </p:sp>
      <p:sp>
        <p:nvSpPr>
          <p:cNvPr id="4" name="Slide Number Placeholder 3"/>
          <p:cNvSpPr>
            <a:spLocks noGrp="1"/>
          </p:cNvSpPr>
          <p:nvPr>
            <p:ph type="sldNum" sz="quarter" idx="12"/>
          </p:nvPr>
        </p:nvSpPr>
        <p:spPr/>
        <p:txBody>
          <a:bodyPr/>
          <a:lstStyle/>
          <a:p>
            <a:fld id="{20BD64B0-5035-4C5C-928E-4C0F6E3F863C}" type="slidenum">
              <a:rPr lang="bg-BG" smtClean="0"/>
              <a:t>12</a:t>
            </a:fld>
            <a:endParaRPr lang="bg-BG"/>
          </a:p>
        </p:txBody>
      </p:sp>
    </p:spTree>
    <p:extLst>
      <p:ext uri="{BB962C8B-B14F-4D97-AF65-F5344CB8AC3E}">
        <p14:creationId xmlns:p14="http://schemas.microsoft.com/office/powerpoint/2010/main" val="11563101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3200" b="1" dirty="0" smtClean="0"/>
              <a:t>2. Автоматизирано </a:t>
            </a:r>
            <a:r>
              <a:rPr lang="bg-BG" sz="3200" b="1" dirty="0"/>
              <a:t>изпълнение на </a:t>
            </a:r>
            <a:r>
              <a:rPr lang="bg-BG" sz="3200" b="1" dirty="0" smtClean="0"/>
              <a:t>дейности</a:t>
            </a:r>
            <a:endParaRPr lang="bg-BG" sz="3200" dirty="0"/>
          </a:p>
        </p:txBody>
      </p:sp>
      <p:sp>
        <p:nvSpPr>
          <p:cNvPr id="3" name="Content Placeholder 2"/>
          <p:cNvSpPr>
            <a:spLocks noGrp="1"/>
          </p:cNvSpPr>
          <p:nvPr>
            <p:ph idx="1"/>
          </p:nvPr>
        </p:nvSpPr>
        <p:spPr/>
        <p:txBody>
          <a:bodyPr/>
          <a:lstStyle/>
          <a:p>
            <a:r>
              <a:rPr lang="bg-BG" dirty="0" smtClean="0"/>
              <a:t>Естествената </a:t>
            </a:r>
            <a:r>
              <a:rPr lang="bg-BG" dirty="0"/>
              <a:t>следваща стъпка е да автоматизираме изпълнението на някои задачи от работните процеси. </a:t>
            </a:r>
            <a:endParaRPr lang="bg-BG" dirty="0" smtClean="0"/>
          </a:p>
          <a:p>
            <a:pPr marL="114300" indent="0">
              <a:buNone/>
            </a:pPr>
            <a:endParaRPr lang="bg-BG" sz="800" dirty="0" smtClean="0"/>
          </a:p>
          <a:p>
            <a:r>
              <a:rPr lang="bg-BG" b="1" i="1" dirty="0" smtClean="0"/>
              <a:t>Интеграцията </a:t>
            </a:r>
            <a:r>
              <a:rPr lang="bg-BG" b="1" i="1" dirty="0"/>
              <a:t>на системите </a:t>
            </a:r>
            <a:r>
              <a:rPr lang="bg-BG" dirty="0"/>
              <a:t>се осъществява чрез използване </a:t>
            </a:r>
            <a:r>
              <a:rPr lang="bg-BG" dirty="0" smtClean="0"/>
              <a:t>на:</a:t>
            </a:r>
          </a:p>
          <a:p>
            <a:pPr marL="895350"/>
            <a:r>
              <a:rPr lang="en-US" b="1" dirty="0" smtClean="0"/>
              <a:t>Web </a:t>
            </a:r>
            <a:r>
              <a:rPr lang="bg-BG" b="1" dirty="0" smtClean="0"/>
              <a:t>услуги;</a:t>
            </a:r>
          </a:p>
          <a:p>
            <a:pPr marL="895350"/>
            <a:r>
              <a:rPr lang="en-US" b="1" dirty="0" smtClean="0"/>
              <a:t>Service-Oriented Architecture </a:t>
            </a:r>
            <a:r>
              <a:rPr lang="bg-BG" b="1" dirty="0" smtClean="0"/>
              <a:t>(</a:t>
            </a:r>
            <a:r>
              <a:rPr lang="bg-BG" b="1" dirty="0"/>
              <a:t>SOA</a:t>
            </a:r>
            <a:r>
              <a:rPr lang="bg-BG" b="1" dirty="0" smtClean="0"/>
              <a:t>); </a:t>
            </a:r>
          </a:p>
          <a:p>
            <a:pPr marL="895350"/>
            <a:r>
              <a:rPr lang="bg-BG" b="1" dirty="0" smtClean="0"/>
              <a:t>Enterprise </a:t>
            </a:r>
            <a:r>
              <a:rPr lang="bg-BG" b="1" dirty="0"/>
              <a:t>Service </a:t>
            </a:r>
            <a:r>
              <a:rPr lang="en-US" b="1" dirty="0" smtClean="0"/>
              <a:t>Bus</a:t>
            </a:r>
            <a:r>
              <a:rPr lang="bg-BG" b="1" dirty="0" smtClean="0"/>
              <a:t> </a:t>
            </a:r>
            <a:r>
              <a:rPr lang="bg-BG" b="1" dirty="0"/>
              <a:t>(ESB).</a:t>
            </a:r>
          </a:p>
        </p:txBody>
      </p:sp>
      <p:sp>
        <p:nvSpPr>
          <p:cNvPr id="4" name="Slide Number Placeholder 3"/>
          <p:cNvSpPr>
            <a:spLocks noGrp="1"/>
          </p:cNvSpPr>
          <p:nvPr>
            <p:ph type="sldNum" sz="quarter" idx="12"/>
          </p:nvPr>
        </p:nvSpPr>
        <p:spPr/>
        <p:txBody>
          <a:bodyPr/>
          <a:lstStyle/>
          <a:p>
            <a:fld id="{20BD64B0-5035-4C5C-928E-4C0F6E3F863C}" type="slidenum">
              <a:rPr lang="bg-BG" smtClean="0"/>
              <a:t>13</a:t>
            </a:fld>
            <a:endParaRPr lang="bg-BG"/>
          </a:p>
        </p:txBody>
      </p:sp>
    </p:spTree>
    <p:extLst>
      <p:ext uri="{BB962C8B-B14F-4D97-AF65-F5344CB8AC3E}">
        <p14:creationId xmlns:p14="http://schemas.microsoft.com/office/powerpoint/2010/main" val="6647618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850106"/>
          </a:xfrm>
        </p:spPr>
        <p:txBody>
          <a:bodyPr/>
          <a:lstStyle/>
          <a:p>
            <a:r>
              <a:rPr lang="bg-BG" sz="3200" b="1" dirty="0" smtClean="0"/>
              <a:t>2. Автоматизирано </a:t>
            </a:r>
            <a:r>
              <a:rPr lang="bg-BG" sz="3200" b="1" dirty="0"/>
              <a:t>изпълнение на </a:t>
            </a:r>
            <a:r>
              <a:rPr lang="bg-BG" sz="3200" b="1" dirty="0" smtClean="0"/>
              <a:t>дейности</a:t>
            </a:r>
            <a:endParaRPr lang="bg-BG" sz="3200" dirty="0"/>
          </a:p>
        </p:txBody>
      </p:sp>
      <p:sp>
        <p:nvSpPr>
          <p:cNvPr id="3" name="Content Placeholder 2"/>
          <p:cNvSpPr>
            <a:spLocks noGrp="1"/>
          </p:cNvSpPr>
          <p:nvPr>
            <p:ph idx="1"/>
          </p:nvPr>
        </p:nvSpPr>
        <p:spPr>
          <a:xfrm>
            <a:off x="611560" y="1268760"/>
            <a:ext cx="7704856" cy="5328592"/>
          </a:xfrm>
        </p:spPr>
        <p:txBody>
          <a:bodyPr>
            <a:normAutofit/>
          </a:bodyPr>
          <a:lstStyle/>
          <a:p>
            <a:r>
              <a:rPr lang="bg-BG" dirty="0"/>
              <a:t>Това означава да накараме някакъв софтуер да свърши нещо без участието на човек </a:t>
            </a:r>
            <a:r>
              <a:rPr lang="bg-BG" dirty="0" smtClean="0"/>
              <a:t>("</a:t>
            </a:r>
            <a:r>
              <a:rPr lang="bg-BG" dirty="0"/>
              <a:t>в </a:t>
            </a:r>
            <a:r>
              <a:rPr lang="bg-BG" dirty="0" err="1"/>
              <a:t>background</a:t>
            </a:r>
            <a:r>
              <a:rPr lang="bg-BG" dirty="0"/>
              <a:t> режим</a:t>
            </a:r>
            <a:r>
              <a:rPr lang="bg-BG" dirty="0" smtClean="0"/>
              <a:t>").</a:t>
            </a:r>
          </a:p>
          <a:p>
            <a:pPr marL="114300" indent="0">
              <a:buNone/>
            </a:pPr>
            <a:endParaRPr lang="bg-BG" sz="800" dirty="0" smtClean="0"/>
          </a:p>
          <a:p>
            <a:r>
              <a:rPr lang="bg-BG" dirty="0" smtClean="0"/>
              <a:t>В </a:t>
            </a:r>
            <a:r>
              <a:rPr lang="bg-BG" dirty="0"/>
              <a:t>нашия пример за отпускане на кредит </a:t>
            </a:r>
            <a:r>
              <a:rPr lang="bg-BG" dirty="0" smtClean="0"/>
              <a:t>кандидати </a:t>
            </a:r>
            <a:r>
              <a:rPr lang="bg-BG" dirty="0"/>
              <a:t>за автоматизация са последните </a:t>
            </a:r>
            <a:r>
              <a:rPr lang="bg-BG" b="1" dirty="0"/>
              <a:t>задачи</a:t>
            </a:r>
            <a:r>
              <a:rPr lang="bg-BG" dirty="0"/>
              <a:t>: </a:t>
            </a:r>
            <a:endParaRPr lang="bg-BG" dirty="0" smtClean="0"/>
          </a:p>
          <a:p>
            <a:pPr lvl="1"/>
            <a:r>
              <a:rPr lang="bg-BG" dirty="0" smtClean="0"/>
              <a:t>"</a:t>
            </a:r>
            <a:r>
              <a:rPr lang="bg-BG" dirty="0"/>
              <a:t>Обнови данните в </a:t>
            </a:r>
            <a:r>
              <a:rPr lang="bg-BG" dirty="0" smtClean="0"/>
              <a:t>досието„; </a:t>
            </a:r>
          </a:p>
          <a:p>
            <a:pPr lvl="1"/>
            <a:r>
              <a:rPr lang="bg-BG" dirty="0" smtClean="0"/>
              <a:t>"</a:t>
            </a:r>
            <a:r>
              <a:rPr lang="bg-BG" dirty="0"/>
              <a:t>Открий </a:t>
            </a:r>
            <a:r>
              <a:rPr lang="bg-BG" dirty="0" smtClean="0"/>
              <a:t>сметка„; </a:t>
            </a:r>
          </a:p>
          <a:p>
            <a:pPr lvl="1"/>
            <a:r>
              <a:rPr lang="bg-BG" dirty="0" smtClean="0"/>
              <a:t>"</a:t>
            </a:r>
            <a:r>
              <a:rPr lang="bg-BG" dirty="0"/>
              <a:t>Стартирай процеса на плащане". </a:t>
            </a:r>
            <a:endParaRPr lang="bg-BG" dirty="0" smtClean="0"/>
          </a:p>
          <a:p>
            <a:pPr lvl="1"/>
            <a:endParaRPr lang="bg-BG" sz="800" dirty="0" smtClean="0"/>
          </a:p>
          <a:p>
            <a:r>
              <a:rPr lang="bg-BG" dirty="0" smtClean="0"/>
              <a:t>След </a:t>
            </a:r>
            <a:r>
              <a:rPr lang="bg-BG" dirty="0"/>
              <a:t>като кредитът е одобрен и имаме пълна информация за клиента, няма нужда наш служител да се занимава с тези рутинни неща. </a:t>
            </a:r>
            <a:r>
              <a:rPr lang="bg-BG" dirty="0" smtClean="0"/>
              <a:t/>
            </a:r>
            <a:br>
              <a:rPr lang="bg-BG" dirty="0" smtClean="0"/>
            </a:br>
            <a:r>
              <a:rPr lang="bg-BG" dirty="0" smtClean="0"/>
              <a:t>Важно </a:t>
            </a:r>
            <a:r>
              <a:rPr lang="bg-BG" dirty="0"/>
              <a:t>е да разберем разликата между задача, изпълнявана от човек и автоматизирана задача. </a:t>
            </a:r>
            <a:endParaRPr lang="bg-BG" dirty="0" smtClean="0"/>
          </a:p>
        </p:txBody>
      </p:sp>
      <p:sp>
        <p:nvSpPr>
          <p:cNvPr id="4" name="Slide Number Placeholder 3"/>
          <p:cNvSpPr>
            <a:spLocks noGrp="1"/>
          </p:cNvSpPr>
          <p:nvPr>
            <p:ph type="sldNum" sz="quarter" idx="12"/>
          </p:nvPr>
        </p:nvSpPr>
        <p:spPr/>
        <p:txBody>
          <a:bodyPr/>
          <a:lstStyle/>
          <a:p>
            <a:fld id="{20BD64B0-5035-4C5C-928E-4C0F6E3F863C}" type="slidenum">
              <a:rPr lang="bg-BG" smtClean="0"/>
              <a:t>14</a:t>
            </a:fld>
            <a:endParaRPr lang="bg-BG"/>
          </a:p>
        </p:txBody>
      </p:sp>
    </p:spTree>
    <p:extLst>
      <p:ext uri="{BB962C8B-B14F-4D97-AF65-F5344CB8AC3E}">
        <p14:creationId xmlns:p14="http://schemas.microsoft.com/office/powerpoint/2010/main" val="6652837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850106"/>
          </a:xfrm>
        </p:spPr>
        <p:txBody>
          <a:bodyPr/>
          <a:lstStyle/>
          <a:p>
            <a:r>
              <a:rPr lang="bg-BG" sz="3200" b="1" dirty="0" smtClean="0"/>
              <a:t>2. Автоматизирано </a:t>
            </a:r>
            <a:r>
              <a:rPr lang="bg-BG" sz="3200" b="1" dirty="0"/>
              <a:t>изпълнение на </a:t>
            </a:r>
            <a:r>
              <a:rPr lang="bg-BG" sz="3200" b="1" dirty="0" smtClean="0"/>
              <a:t>дейности</a:t>
            </a:r>
            <a:endParaRPr lang="bg-BG" sz="3200" dirty="0"/>
          </a:p>
        </p:txBody>
      </p:sp>
      <p:sp>
        <p:nvSpPr>
          <p:cNvPr id="3" name="Content Placeholder 2"/>
          <p:cNvSpPr>
            <a:spLocks noGrp="1"/>
          </p:cNvSpPr>
          <p:nvPr>
            <p:ph idx="1"/>
          </p:nvPr>
        </p:nvSpPr>
        <p:spPr>
          <a:xfrm>
            <a:off x="395536" y="1268760"/>
            <a:ext cx="7920880" cy="5472608"/>
          </a:xfrm>
        </p:spPr>
        <p:txBody>
          <a:bodyPr>
            <a:normAutofit fontScale="92500" lnSpcReduction="10000"/>
          </a:bodyPr>
          <a:lstStyle/>
          <a:p>
            <a:pPr marL="114300" indent="0">
              <a:buNone/>
            </a:pPr>
            <a:r>
              <a:rPr lang="bg-BG" dirty="0" smtClean="0"/>
              <a:t>Когато </a:t>
            </a:r>
            <a:r>
              <a:rPr lang="bg-BG" dirty="0"/>
              <a:t>BPMS активира една задача, изпълнявана от човек нормално се случва следната поредица от събития</a:t>
            </a:r>
            <a:r>
              <a:rPr lang="bg-BG" dirty="0" smtClean="0"/>
              <a:t>:</a:t>
            </a:r>
          </a:p>
          <a:p>
            <a:pPr marL="114300" indent="0">
              <a:buNone/>
            </a:pPr>
            <a:endParaRPr lang="bg-BG" sz="800" dirty="0"/>
          </a:p>
          <a:p>
            <a:pPr marL="531813" lvl="0"/>
            <a:r>
              <a:rPr lang="bg-BG" dirty="0"/>
              <a:t>BPMS поставя задачата в списъка със задачи на потребителя. </a:t>
            </a:r>
            <a:r>
              <a:rPr lang="bg-BG" dirty="0" smtClean="0"/>
              <a:t>Примерно </a:t>
            </a:r>
            <a:r>
              <a:rPr lang="bg-BG" dirty="0"/>
              <a:t>задачата "Обнови данните в досието на клиента"</a:t>
            </a:r>
          </a:p>
          <a:p>
            <a:pPr marL="531813" lvl="0"/>
            <a:r>
              <a:rPr lang="bg-BG" dirty="0"/>
              <a:t>потребителят проверява списъка със задачи (това може да стане след неопределено време, например чак на следващия работен ден)</a:t>
            </a:r>
          </a:p>
          <a:p>
            <a:pPr marL="531813" lvl="0"/>
            <a:r>
              <a:rPr lang="bg-BG" dirty="0"/>
              <a:t>той решава да изпълни задачата (също след неопределено забавяне)</a:t>
            </a:r>
          </a:p>
          <a:p>
            <a:pPr marL="531813" lvl="0"/>
            <a:r>
              <a:rPr lang="bg-BG" dirty="0"/>
              <a:t>изпълнява задачата извън BPMS. </a:t>
            </a:r>
          </a:p>
          <a:p>
            <a:pPr marL="777240" lvl="2" indent="0">
              <a:buNone/>
            </a:pPr>
            <a:r>
              <a:rPr lang="bg-BG" dirty="0"/>
              <a:t>В нашия пример:</a:t>
            </a:r>
          </a:p>
          <a:p>
            <a:pPr lvl="2"/>
            <a:r>
              <a:rPr lang="bg-BG" dirty="0"/>
              <a:t>влиза в друго приложение (например CRM)</a:t>
            </a:r>
          </a:p>
          <a:p>
            <a:pPr lvl="2"/>
            <a:r>
              <a:rPr lang="bg-BG" dirty="0"/>
              <a:t>намира необходимия запис (клиента)</a:t>
            </a:r>
          </a:p>
          <a:p>
            <a:pPr lvl="2"/>
            <a:r>
              <a:rPr lang="bg-BG" dirty="0"/>
              <a:t>въвежда новата информация</a:t>
            </a:r>
          </a:p>
          <a:p>
            <a:pPr lvl="2"/>
            <a:r>
              <a:rPr lang="bg-BG" dirty="0"/>
              <a:t>връща се в BPMS и отбелязва задачата като завършена (също след известно време)</a:t>
            </a:r>
          </a:p>
          <a:p>
            <a:pPr lvl="2"/>
            <a:r>
              <a:rPr lang="bg-BG" dirty="0"/>
              <a:t>сега вече BPMS може да продължи процеса нататък.</a:t>
            </a:r>
          </a:p>
          <a:p>
            <a:endParaRPr lang="bg-BG" b="1" dirty="0"/>
          </a:p>
        </p:txBody>
      </p:sp>
      <p:sp>
        <p:nvSpPr>
          <p:cNvPr id="4" name="Slide Number Placeholder 3"/>
          <p:cNvSpPr>
            <a:spLocks noGrp="1"/>
          </p:cNvSpPr>
          <p:nvPr>
            <p:ph type="sldNum" sz="quarter" idx="12"/>
          </p:nvPr>
        </p:nvSpPr>
        <p:spPr/>
        <p:txBody>
          <a:bodyPr/>
          <a:lstStyle/>
          <a:p>
            <a:fld id="{20BD64B0-5035-4C5C-928E-4C0F6E3F863C}" type="slidenum">
              <a:rPr lang="bg-BG" smtClean="0"/>
              <a:t>15</a:t>
            </a:fld>
            <a:endParaRPr lang="bg-BG"/>
          </a:p>
        </p:txBody>
      </p:sp>
    </p:spTree>
    <p:extLst>
      <p:ext uri="{BB962C8B-B14F-4D97-AF65-F5344CB8AC3E}">
        <p14:creationId xmlns:p14="http://schemas.microsoft.com/office/powerpoint/2010/main" val="11847489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850106"/>
          </a:xfrm>
        </p:spPr>
        <p:txBody>
          <a:bodyPr/>
          <a:lstStyle/>
          <a:p>
            <a:r>
              <a:rPr lang="bg-BG" sz="3200" b="1" dirty="0" smtClean="0"/>
              <a:t>2. Автоматизирано </a:t>
            </a:r>
            <a:r>
              <a:rPr lang="bg-BG" sz="3200" b="1" dirty="0"/>
              <a:t>изпълнение на </a:t>
            </a:r>
            <a:r>
              <a:rPr lang="bg-BG" sz="3200" b="1" dirty="0" smtClean="0"/>
              <a:t>дейности</a:t>
            </a:r>
            <a:endParaRPr lang="bg-BG" sz="3200" dirty="0"/>
          </a:p>
        </p:txBody>
      </p:sp>
      <p:sp>
        <p:nvSpPr>
          <p:cNvPr id="3" name="Content Placeholder 2"/>
          <p:cNvSpPr>
            <a:spLocks noGrp="1"/>
          </p:cNvSpPr>
          <p:nvPr>
            <p:ph idx="1"/>
          </p:nvPr>
        </p:nvSpPr>
        <p:spPr>
          <a:xfrm>
            <a:off x="395536" y="1268760"/>
            <a:ext cx="7920880" cy="5472608"/>
          </a:xfrm>
        </p:spPr>
        <p:txBody>
          <a:bodyPr>
            <a:normAutofit/>
          </a:bodyPr>
          <a:lstStyle/>
          <a:p>
            <a:pPr marL="114300" indent="0">
              <a:buNone/>
            </a:pPr>
            <a:r>
              <a:rPr lang="bg-BG" dirty="0" smtClean="0"/>
              <a:t>Всяка </a:t>
            </a:r>
            <a:r>
              <a:rPr lang="bg-BG" dirty="0"/>
              <a:t>стъпка по получаването, изпълнението и отчитането на задачата може да предизвика забавяне във времето, през което целият процес чака. </a:t>
            </a:r>
            <a:r>
              <a:rPr lang="bg-BG" dirty="0" smtClean="0"/>
              <a:t/>
            </a:r>
            <a:br>
              <a:rPr lang="bg-BG" dirty="0" smtClean="0"/>
            </a:br>
            <a:r>
              <a:rPr lang="bg-BG" dirty="0" smtClean="0"/>
              <a:t>От </a:t>
            </a:r>
            <a:r>
              <a:rPr lang="bg-BG" dirty="0"/>
              <a:t>друга страна, ако тази задача е автоматична, тя ще се изпълни веднага след като е генерирана и процесът ще продължи нататък без забавяне.</a:t>
            </a:r>
            <a:br>
              <a:rPr lang="bg-BG" dirty="0"/>
            </a:br>
            <a:endParaRPr lang="bg-BG" dirty="0" smtClean="0"/>
          </a:p>
          <a:p>
            <a:pPr marL="114300" indent="0" algn="ctr">
              <a:buNone/>
            </a:pPr>
            <a:r>
              <a:rPr lang="bg-BG" b="1" i="1" dirty="0" smtClean="0"/>
              <a:t>Как </a:t>
            </a:r>
            <a:r>
              <a:rPr lang="bg-BG" b="1" i="1" dirty="0"/>
              <a:t>обаче една софтуерна система (BPMS) да накара друга софтуерна система да изпълни определена задача?</a:t>
            </a:r>
            <a:br>
              <a:rPr lang="bg-BG" b="1" i="1" dirty="0"/>
            </a:br>
            <a:endParaRPr lang="bg-BG" b="1" i="1" dirty="0"/>
          </a:p>
        </p:txBody>
      </p:sp>
      <p:sp>
        <p:nvSpPr>
          <p:cNvPr id="4" name="Slide Number Placeholder 3"/>
          <p:cNvSpPr>
            <a:spLocks noGrp="1"/>
          </p:cNvSpPr>
          <p:nvPr>
            <p:ph type="sldNum" sz="quarter" idx="12"/>
          </p:nvPr>
        </p:nvSpPr>
        <p:spPr/>
        <p:txBody>
          <a:bodyPr/>
          <a:lstStyle/>
          <a:p>
            <a:fld id="{20BD64B0-5035-4C5C-928E-4C0F6E3F863C}" type="slidenum">
              <a:rPr lang="bg-BG" smtClean="0"/>
              <a:t>16</a:t>
            </a:fld>
            <a:endParaRPr lang="bg-BG"/>
          </a:p>
        </p:txBody>
      </p:sp>
    </p:spTree>
    <p:extLst>
      <p:ext uri="{BB962C8B-B14F-4D97-AF65-F5344CB8AC3E}">
        <p14:creationId xmlns:p14="http://schemas.microsoft.com/office/powerpoint/2010/main" val="1088516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34082"/>
          </a:xfrm>
        </p:spPr>
        <p:txBody>
          <a:bodyPr/>
          <a:lstStyle/>
          <a:p>
            <a:r>
              <a:rPr lang="bg-BG" sz="3200" b="1" dirty="0" smtClean="0"/>
              <a:t>2. Автоматизирано </a:t>
            </a:r>
            <a:r>
              <a:rPr lang="bg-BG" sz="3200" b="1" dirty="0"/>
              <a:t>изпълнение на </a:t>
            </a:r>
            <a:r>
              <a:rPr lang="bg-BG" sz="3200" b="1" dirty="0" smtClean="0"/>
              <a:t>дейности</a:t>
            </a:r>
            <a:endParaRPr lang="bg-BG" sz="3200" dirty="0"/>
          </a:p>
        </p:txBody>
      </p:sp>
      <p:sp>
        <p:nvSpPr>
          <p:cNvPr id="3" name="Content Placeholder 2"/>
          <p:cNvSpPr>
            <a:spLocks noGrp="1"/>
          </p:cNvSpPr>
          <p:nvPr>
            <p:ph idx="1"/>
          </p:nvPr>
        </p:nvSpPr>
        <p:spPr>
          <a:xfrm>
            <a:off x="107504" y="1124744"/>
            <a:ext cx="8352928" cy="5616624"/>
          </a:xfrm>
        </p:spPr>
        <p:txBody>
          <a:bodyPr>
            <a:normAutofit fontScale="77500" lnSpcReduction="20000"/>
          </a:bodyPr>
          <a:lstStyle/>
          <a:p>
            <a:r>
              <a:rPr lang="bg-BG" sz="2300" dirty="0"/>
              <a:t>Ако служител изпълнява задачата "Обнови данните в досието", </a:t>
            </a:r>
            <a:r>
              <a:rPr lang="bg-BG" sz="2300" dirty="0" smtClean="0"/>
              <a:t>той </a:t>
            </a:r>
            <a:r>
              <a:rPr lang="bg-BG" sz="2300" dirty="0"/>
              <a:t>ще влезе в системата с досиетата на клиентите (CRM), ще избере клиента (по номер, име или ЕГН), ще въведе данните за новия кредит и ще даде командата "Запази". </a:t>
            </a:r>
            <a:endParaRPr lang="bg-BG" sz="2300" dirty="0" smtClean="0"/>
          </a:p>
          <a:p>
            <a:r>
              <a:rPr lang="bg-BG" sz="2300" dirty="0" smtClean="0"/>
              <a:t>За </a:t>
            </a:r>
            <a:r>
              <a:rPr lang="bg-BG" sz="2300" dirty="0"/>
              <a:t>да може BPMS да накара CRM да извърши тази операция, трябва самата CRM да предоставя тази функционалност във вид на уеб услуга (</a:t>
            </a:r>
            <a:r>
              <a:rPr lang="bg-BG" sz="2300" dirty="0" err="1"/>
              <a:t>web</a:t>
            </a:r>
            <a:r>
              <a:rPr lang="bg-BG" sz="2300" dirty="0"/>
              <a:t> </a:t>
            </a:r>
            <a:r>
              <a:rPr lang="bg-BG" sz="2300" dirty="0" err="1"/>
              <a:t>service</a:t>
            </a:r>
            <a:r>
              <a:rPr lang="bg-BG" sz="2300" dirty="0"/>
              <a:t>). </a:t>
            </a:r>
            <a:endParaRPr lang="bg-BG" sz="2300" dirty="0" smtClean="0"/>
          </a:p>
          <a:p>
            <a:r>
              <a:rPr lang="bg-BG" sz="2300" dirty="0" smtClean="0"/>
              <a:t>Езиците </a:t>
            </a:r>
            <a:r>
              <a:rPr lang="bg-BG" sz="2300" dirty="0"/>
              <a:t>за описание и комуникация с уеб услугите са строго дефинирани и стандартизирани. Всяко бизнес приложение (ERP, CRM, BPMS...) публикува своите уеб услуги в специален регистър, откъдето останалите приложения могат да прочетат как да се свържат с него, какви данни да поставят в заявката и какъв резултат да очакват. </a:t>
            </a:r>
            <a:endParaRPr lang="bg-BG" sz="2300" dirty="0" smtClean="0"/>
          </a:p>
          <a:p>
            <a:pPr lvl="1"/>
            <a:r>
              <a:rPr lang="bg-BG" dirty="0" smtClean="0"/>
              <a:t>Например </a:t>
            </a:r>
            <a:r>
              <a:rPr lang="bg-BG" dirty="0"/>
              <a:t>ERP може да предостави уеб услуги, които да променят определено складово количество, да изчислят себестойността на даден детайл, да изготвят заявка към доставчик и т.н. </a:t>
            </a:r>
            <a:endParaRPr lang="bg-BG" dirty="0" smtClean="0"/>
          </a:p>
          <a:p>
            <a:r>
              <a:rPr lang="bg-BG" sz="2300" dirty="0" smtClean="0"/>
              <a:t>Имайки </a:t>
            </a:r>
            <a:r>
              <a:rPr lang="bg-BG" sz="2300" dirty="0"/>
              <a:t>на разположение тези услуги </a:t>
            </a:r>
            <a:r>
              <a:rPr lang="bg-BG" sz="2300" i="1" dirty="0"/>
              <a:t>дизайнерът на бизнес процеси </a:t>
            </a:r>
            <a:r>
              <a:rPr lang="bg-BG" sz="2300" dirty="0"/>
              <a:t>може да ги определя като изпълнители на отделни задачи в схемата на процеса. Така се създават </a:t>
            </a:r>
            <a:r>
              <a:rPr lang="bg-BG" sz="2300" i="1" dirty="0"/>
              <a:t>автоматизирани задачи</a:t>
            </a:r>
            <a:r>
              <a:rPr lang="bg-BG" sz="2300" dirty="0"/>
              <a:t>. Когато конкретният бизнес процес стигне до такава задача, вместо да я постави в списъка на някой потребител, той </a:t>
            </a:r>
            <a:r>
              <a:rPr lang="bg-BG" sz="2300" i="1" dirty="0"/>
              <a:t>извиква съответната уеб услуга </a:t>
            </a:r>
            <a:r>
              <a:rPr lang="bg-BG" sz="2300" dirty="0"/>
              <a:t>като предварително преобразува данните, които са и нужни в съответния формат. </a:t>
            </a:r>
            <a:endParaRPr lang="bg-BG" sz="2300" dirty="0" smtClean="0"/>
          </a:p>
          <a:p>
            <a:r>
              <a:rPr lang="bg-BG" sz="2300" dirty="0" smtClean="0"/>
              <a:t>Може </a:t>
            </a:r>
            <a:r>
              <a:rPr lang="bg-BG" sz="2300" dirty="0"/>
              <a:t>да има напълно </a:t>
            </a:r>
            <a:r>
              <a:rPr lang="bg-BG" sz="2300" i="1" dirty="0"/>
              <a:t>автоматични бизнес процеси</a:t>
            </a:r>
            <a:r>
              <a:rPr lang="bg-BG" sz="2300" dirty="0"/>
              <a:t>, които след като бъдат стартирани изобщо не изискват човешка намеса. </a:t>
            </a:r>
            <a:endParaRPr lang="bg-BG" sz="2300" dirty="0" smtClean="0"/>
          </a:p>
          <a:p>
            <a:r>
              <a:rPr lang="bg-BG" sz="2300" dirty="0" smtClean="0"/>
              <a:t>Най-често бизнес </a:t>
            </a:r>
            <a:r>
              <a:rPr lang="bg-BG" sz="2300" dirty="0"/>
              <a:t>процесите са </a:t>
            </a:r>
            <a:r>
              <a:rPr lang="bg-BG" sz="2300" i="1" dirty="0"/>
              <a:t>смесени</a:t>
            </a:r>
            <a:r>
              <a:rPr lang="bg-BG" sz="2300" dirty="0"/>
              <a:t> - включват както автоматични, така и персонални задачи.</a:t>
            </a:r>
          </a:p>
          <a:p>
            <a:endParaRPr lang="bg-BG" b="1" i="1" dirty="0"/>
          </a:p>
        </p:txBody>
      </p:sp>
      <p:sp>
        <p:nvSpPr>
          <p:cNvPr id="4" name="Slide Number Placeholder 3"/>
          <p:cNvSpPr>
            <a:spLocks noGrp="1"/>
          </p:cNvSpPr>
          <p:nvPr>
            <p:ph type="sldNum" sz="quarter" idx="12"/>
          </p:nvPr>
        </p:nvSpPr>
        <p:spPr/>
        <p:txBody>
          <a:bodyPr/>
          <a:lstStyle/>
          <a:p>
            <a:fld id="{20BD64B0-5035-4C5C-928E-4C0F6E3F863C}" type="slidenum">
              <a:rPr lang="bg-BG" smtClean="0"/>
              <a:t>17</a:t>
            </a:fld>
            <a:endParaRPr lang="bg-BG"/>
          </a:p>
        </p:txBody>
      </p:sp>
    </p:spTree>
    <p:extLst>
      <p:ext uri="{BB962C8B-B14F-4D97-AF65-F5344CB8AC3E}">
        <p14:creationId xmlns:p14="http://schemas.microsoft.com/office/powerpoint/2010/main" val="27406170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34082"/>
          </a:xfrm>
        </p:spPr>
        <p:txBody>
          <a:bodyPr/>
          <a:lstStyle/>
          <a:p>
            <a:r>
              <a:rPr lang="bg-BG" sz="3200" b="1" dirty="0" smtClean="0"/>
              <a:t>2. Автоматизирано </a:t>
            </a:r>
            <a:r>
              <a:rPr lang="bg-BG" sz="3200" b="1" dirty="0"/>
              <a:t>изпълнение на </a:t>
            </a:r>
            <a:r>
              <a:rPr lang="bg-BG" sz="3200" b="1" dirty="0" smtClean="0"/>
              <a:t>дейности</a:t>
            </a:r>
            <a:endParaRPr lang="bg-BG" sz="3200" dirty="0"/>
          </a:p>
        </p:txBody>
      </p:sp>
      <p:sp>
        <p:nvSpPr>
          <p:cNvPr id="3" name="Content Placeholder 2"/>
          <p:cNvSpPr>
            <a:spLocks noGrp="1"/>
          </p:cNvSpPr>
          <p:nvPr>
            <p:ph idx="1"/>
          </p:nvPr>
        </p:nvSpPr>
        <p:spPr>
          <a:xfrm>
            <a:off x="467544" y="1196752"/>
            <a:ext cx="7992888" cy="5544616"/>
          </a:xfrm>
        </p:spPr>
        <p:txBody>
          <a:bodyPr>
            <a:normAutofit/>
          </a:bodyPr>
          <a:lstStyle/>
          <a:p>
            <a:r>
              <a:rPr lang="bg-BG" dirty="0"/>
              <a:t>Модерните бизнес системи са изградени изцяло върху концепцията на уеб услугите. </a:t>
            </a:r>
            <a:endParaRPr lang="bg-BG" dirty="0" smtClean="0"/>
          </a:p>
          <a:p>
            <a:pPr lvl="1"/>
            <a:r>
              <a:rPr lang="bg-BG" dirty="0" smtClean="0"/>
              <a:t>Дори </a:t>
            </a:r>
            <a:r>
              <a:rPr lang="bg-BG" dirty="0"/>
              <a:t>стандартният потребителски интерфейс, с който работят потребителите, е отделна специфична уеб услуга</a:t>
            </a:r>
            <a:r>
              <a:rPr lang="bg-BG" dirty="0" smtClean="0"/>
              <a:t>.</a:t>
            </a:r>
          </a:p>
          <a:p>
            <a:pPr lvl="1"/>
            <a:endParaRPr lang="bg-BG" sz="800" dirty="0" smtClean="0"/>
          </a:p>
          <a:p>
            <a:r>
              <a:rPr lang="bg-BG" dirty="0" smtClean="0"/>
              <a:t>Начинът </a:t>
            </a:r>
            <a:r>
              <a:rPr lang="bg-BG" dirty="0"/>
              <a:t>на проектиране на софтуерни </a:t>
            </a:r>
            <a:r>
              <a:rPr lang="bg-BG" dirty="0" smtClean="0"/>
              <a:t>системи, </a:t>
            </a:r>
            <a:r>
              <a:rPr lang="bg-BG" dirty="0"/>
              <a:t>базиран на предоставянето на уеб услуги се нарича </a:t>
            </a:r>
            <a:r>
              <a:rPr lang="bg-BG" b="1" dirty="0" smtClean="0"/>
              <a:t>SOA</a:t>
            </a:r>
            <a:r>
              <a:rPr lang="bg-BG" dirty="0" smtClean="0"/>
              <a:t>. </a:t>
            </a:r>
            <a:br>
              <a:rPr lang="bg-BG" dirty="0" smtClean="0"/>
            </a:br>
            <a:r>
              <a:rPr lang="bg-BG" dirty="0" smtClean="0"/>
              <a:t>Можем </a:t>
            </a:r>
            <a:r>
              <a:rPr lang="bg-BG" dirty="0"/>
              <a:t>да имаме огромно количество уеб услуги - стотици, предоставяни от едно бизнес приложение (например ERP или CRM). </a:t>
            </a:r>
            <a:r>
              <a:rPr lang="bg-BG" dirty="0" smtClean="0"/>
              <a:t/>
            </a:r>
            <a:br>
              <a:rPr lang="bg-BG" dirty="0" smtClean="0"/>
            </a:br>
            <a:r>
              <a:rPr lang="bg-BG" dirty="0" smtClean="0"/>
              <a:t>Действието </a:t>
            </a:r>
            <a:r>
              <a:rPr lang="bg-BG" dirty="0"/>
              <a:t>на услугите може да бъде от елементарно печатане на фактура, проверка на валидността на пощенски адрес или форматиране на документ, до сложни бизнес транзакции.</a:t>
            </a:r>
            <a:br>
              <a:rPr lang="bg-BG" dirty="0"/>
            </a:br>
            <a:endParaRPr lang="bg-BG" b="1" i="1" dirty="0"/>
          </a:p>
        </p:txBody>
      </p:sp>
      <p:sp>
        <p:nvSpPr>
          <p:cNvPr id="4" name="Slide Number Placeholder 3"/>
          <p:cNvSpPr>
            <a:spLocks noGrp="1"/>
          </p:cNvSpPr>
          <p:nvPr>
            <p:ph type="sldNum" sz="quarter" idx="12"/>
          </p:nvPr>
        </p:nvSpPr>
        <p:spPr/>
        <p:txBody>
          <a:bodyPr/>
          <a:lstStyle/>
          <a:p>
            <a:fld id="{20BD64B0-5035-4C5C-928E-4C0F6E3F863C}" type="slidenum">
              <a:rPr lang="bg-BG" smtClean="0"/>
              <a:t>18</a:t>
            </a:fld>
            <a:endParaRPr lang="bg-BG"/>
          </a:p>
        </p:txBody>
      </p:sp>
    </p:spTree>
    <p:extLst>
      <p:ext uri="{BB962C8B-B14F-4D97-AF65-F5344CB8AC3E}">
        <p14:creationId xmlns:p14="http://schemas.microsoft.com/office/powerpoint/2010/main" val="21134738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34082"/>
          </a:xfrm>
        </p:spPr>
        <p:txBody>
          <a:bodyPr/>
          <a:lstStyle/>
          <a:p>
            <a:r>
              <a:rPr lang="bg-BG" sz="3200" b="1" dirty="0" smtClean="0"/>
              <a:t>2. Автоматизирано </a:t>
            </a:r>
            <a:r>
              <a:rPr lang="bg-BG" sz="3200" b="1" dirty="0"/>
              <a:t>изпълнение на </a:t>
            </a:r>
            <a:r>
              <a:rPr lang="bg-BG" sz="3200" b="1" dirty="0" smtClean="0"/>
              <a:t>дейности</a:t>
            </a:r>
            <a:endParaRPr lang="bg-BG" sz="3200" dirty="0"/>
          </a:p>
        </p:txBody>
      </p:sp>
      <p:sp>
        <p:nvSpPr>
          <p:cNvPr id="3" name="Content Placeholder 2"/>
          <p:cNvSpPr>
            <a:spLocks noGrp="1"/>
          </p:cNvSpPr>
          <p:nvPr>
            <p:ph idx="1"/>
          </p:nvPr>
        </p:nvSpPr>
        <p:spPr>
          <a:xfrm>
            <a:off x="467544" y="1196752"/>
            <a:ext cx="7992888" cy="5544616"/>
          </a:xfrm>
        </p:spPr>
        <p:txBody>
          <a:bodyPr>
            <a:normAutofit fontScale="92500" lnSpcReduction="10000"/>
          </a:bodyPr>
          <a:lstStyle/>
          <a:p>
            <a:r>
              <a:rPr lang="bg-BG" dirty="0"/>
              <a:t>Публикуването на уеб услугите на различни приложения позволява на другите приложения да ги използват за свои цели. </a:t>
            </a:r>
            <a:endParaRPr lang="bg-BG" dirty="0" smtClean="0"/>
          </a:p>
          <a:p>
            <a:r>
              <a:rPr lang="bg-BG" dirty="0" smtClean="0"/>
              <a:t>Така се създава впечатлението</a:t>
            </a:r>
            <a:r>
              <a:rPr lang="bg-BG" dirty="0"/>
              <a:t>, че всички бизнес приложения са свързани в една обща </a:t>
            </a:r>
            <a:r>
              <a:rPr lang="bg-BG" i="1" dirty="0"/>
              <a:t>информационна магистрала</a:t>
            </a:r>
            <a:r>
              <a:rPr lang="bg-BG" dirty="0"/>
              <a:t>, по която те могат да взаимодействат едно с друго по предварително зададени алгоритми (чрез схемите на работните процеси</a:t>
            </a:r>
            <a:r>
              <a:rPr lang="bg-BG" dirty="0" smtClean="0"/>
              <a:t>), </a:t>
            </a:r>
            <a:r>
              <a:rPr lang="bg-BG" dirty="0"/>
              <a:t>без намесата на оператор като си обменят информация, съобщения и команди. </a:t>
            </a:r>
            <a:endParaRPr lang="bg-BG" dirty="0" smtClean="0"/>
          </a:p>
          <a:p>
            <a:r>
              <a:rPr lang="bg-BG" dirty="0" smtClean="0"/>
              <a:t>Този </a:t>
            </a:r>
            <a:r>
              <a:rPr lang="bg-BG" dirty="0"/>
              <a:t>образ е </a:t>
            </a:r>
            <a:r>
              <a:rPr lang="bg-BG" dirty="0" smtClean="0"/>
              <a:t>известен с термина </a:t>
            </a:r>
            <a:r>
              <a:rPr lang="bg-BG" b="1" i="1" u="sng" dirty="0" smtClean="0"/>
              <a:t>Enterprise </a:t>
            </a:r>
            <a:r>
              <a:rPr lang="bg-BG" b="1" i="1" u="sng" dirty="0"/>
              <a:t>Service </a:t>
            </a:r>
            <a:r>
              <a:rPr lang="bg-BG" b="1" i="1" u="sng" dirty="0" err="1"/>
              <a:t>Bus</a:t>
            </a:r>
            <a:r>
              <a:rPr lang="bg-BG" b="1" i="1" u="sng" dirty="0"/>
              <a:t> (ESB). </a:t>
            </a:r>
            <a:endParaRPr lang="bg-BG" b="1" i="1" u="sng" dirty="0" smtClean="0"/>
          </a:p>
          <a:p>
            <a:r>
              <a:rPr lang="bg-BG" dirty="0" smtClean="0"/>
              <a:t>"</a:t>
            </a:r>
            <a:r>
              <a:rPr lang="bg-BG" dirty="0"/>
              <a:t>Физическият носител" на ESB е системата, в която уеб услугите се регистрират и от която потребителите на услугите получават информация къде какви услуги има, какъв е форматът на входните данни и на резултатите и т.н. </a:t>
            </a:r>
            <a:endParaRPr lang="bg-BG" dirty="0" smtClean="0"/>
          </a:p>
          <a:p>
            <a:r>
              <a:rPr lang="bg-BG" dirty="0" smtClean="0"/>
              <a:t>Самата </a:t>
            </a:r>
            <a:r>
              <a:rPr lang="bg-BG" dirty="0"/>
              <a:t>концепция на SOA изтрива границите между отделните приложения. </a:t>
            </a:r>
            <a:endParaRPr lang="bg-BG" dirty="0" smtClean="0"/>
          </a:p>
          <a:p>
            <a:r>
              <a:rPr lang="bg-BG" b="1" i="1" dirty="0" smtClean="0"/>
              <a:t>Дизайнерът </a:t>
            </a:r>
            <a:r>
              <a:rPr lang="bg-BG" b="1" i="1" dirty="0"/>
              <a:t>на бизнес процесите разполага с пълен списък на услугите и тяхната функционалност, без да се интересува кое точно приложение предлага всяка конкретна услуга.</a:t>
            </a:r>
            <a:r>
              <a:rPr lang="bg-BG" dirty="0"/>
              <a:t/>
            </a:r>
            <a:br>
              <a:rPr lang="bg-BG" dirty="0"/>
            </a:br>
            <a:endParaRPr lang="bg-BG" b="1" i="1" dirty="0"/>
          </a:p>
        </p:txBody>
      </p:sp>
      <p:sp>
        <p:nvSpPr>
          <p:cNvPr id="4" name="Slide Number Placeholder 3"/>
          <p:cNvSpPr>
            <a:spLocks noGrp="1"/>
          </p:cNvSpPr>
          <p:nvPr>
            <p:ph type="sldNum" sz="quarter" idx="12"/>
          </p:nvPr>
        </p:nvSpPr>
        <p:spPr/>
        <p:txBody>
          <a:bodyPr/>
          <a:lstStyle/>
          <a:p>
            <a:fld id="{20BD64B0-5035-4C5C-928E-4C0F6E3F863C}" type="slidenum">
              <a:rPr lang="bg-BG" smtClean="0"/>
              <a:t>19</a:t>
            </a:fld>
            <a:endParaRPr lang="bg-BG"/>
          </a:p>
        </p:txBody>
      </p:sp>
    </p:spTree>
    <p:extLst>
      <p:ext uri="{BB962C8B-B14F-4D97-AF65-F5344CB8AC3E}">
        <p14:creationId xmlns:p14="http://schemas.microsoft.com/office/powerpoint/2010/main" val="11383824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3200" b="1" dirty="0"/>
              <a:t>Как работи една система за управление на процесите.</a:t>
            </a:r>
            <a:endParaRPr lang="bg-BG" sz="3200"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1448721"/>
            <a:ext cx="6264696" cy="4427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83568" y="5877272"/>
            <a:ext cx="7272808" cy="646331"/>
          </a:xfrm>
          <a:prstGeom prst="rect">
            <a:avLst/>
          </a:prstGeom>
          <a:noFill/>
        </p:spPr>
        <p:txBody>
          <a:bodyPr wrap="square" rtlCol="0">
            <a:spAutoFit/>
          </a:bodyPr>
          <a:lstStyle/>
          <a:p>
            <a:r>
              <a:rPr lang="bg-BG" dirty="0"/>
              <a:t>В сърцето на всяка BPMS е </a:t>
            </a:r>
            <a:r>
              <a:rPr lang="bg-BG" b="1" i="1" u="sng" dirty="0"/>
              <a:t>системата за дефиниране и изпълнение на процеси</a:t>
            </a:r>
            <a:r>
              <a:rPr lang="bg-BG" dirty="0"/>
              <a:t> (</a:t>
            </a:r>
            <a:r>
              <a:rPr lang="bg-BG" dirty="0" err="1"/>
              <a:t>workflow</a:t>
            </a:r>
            <a:r>
              <a:rPr lang="bg-BG" dirty="0"/>
              <a:t> </a:t>
            </a:r>
            <a:r>
              <a:rPr lang="bg-BG" dirty="0" err="1"/>
              <a:t>engine</a:t>
            </a:r>
            <a:r>
              <a:rPr lang="bg-BG" dirty="0"/>
              <a:t>). </a:t>
            </a:r>
          </a:p>
        </p:txBody>
      </p:sp>
      <p:sp>
        <p:nvSpPr>
          <p:cNvPr id="5" name="Slide Number Placeholder 4"/>
          <p:cNvSpPr>
            <a:spLocks noGrp="1"/>
          </p:cNvSpPr>
          <p:nvPr>
            <p:ph type="sldNum" sz="quarter" idx="12"/>
          </p:nvPr>
        </p:nvSpPr>
        <p:spPr/>
        <p:txBody>
          <a:bodyPr/>
          <a:lstStyle/>
          <a:p>
            <a:fld id="{20BD64B0-5035-4C5C-928E-4C0F6E3F863C}" type="slidenum">
              <a:rPr lang="bg-BG" smtClean="0"/>
              <a:t>2</a:t>
            </a:fld>
            <a:endParaRPr lang="bg-BG"/>
          </a:p>
        </p:txBody>
      </p:sp>
    </p:spTree>
    <p:extLst>
      <p:ext uri="{BB962C8B-B14F-4D97-AF65-F5344CB8AC3E}">
        <p14:creationId xmlns:p14="http://schemas.microsoft.com/office/powerpoint/2010/main" val="34670786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34082"/>
          </a:xfrm>
        </p:spPr>
        <p:txBody>
          <a:bodyPr/>
          <a:lstStyle/>
          <a:p>
            <a:r>
              <a:rPr lang="bg-BG" sz="2800" b="1" dirty="0" smtClean="0"/>
              <a:t>2. Автоматизирано </a:t>
            </a:r>
            <a:r>
              <a:rPr lang="bg-BG" sz="2800" b="1" dirty="0"/>
              <a:t>изпълнение на </a:t>
            </a:r>
            <a:r>
              <a:rPr lang="bg-BG" sz="2800" b="1" dirty="0" smtClean="0"/>
              <a:t>дейности - използване</a:t>
            </a:r>
            <a:endParaRPr lang="bg-BG" sz="2800" dirty="0"/>
          </a:p>
        </p:txBody>
      </p:sp>
      <p:sp>
        <p:nvSpPr>
          <p:cNvPr id="3" name="Content Placeholder 2"/>
          <p:cNvSpPr>
            <a:spLocks noGrp="1"/>
          </p:cNvSpPr>
          <p:nvPr>
            <p:ph idx="1"/>
          </p:nvPr>
        </p:nvSpPr>
        <p:spPr>
          <a:xfrm>
            <a:off x="179512" y="980728"/>
            <a:ext cx="8280920" cy="5760640"/>
          </a:xfrm>
        </p:spPr>
        <p:txBody>
          <a:bodyPr>
            <a:normAutofit fontScale="77500" lnSpcReduction="20000"/>
          </a:bodyPr>
          <a:lstStyle/>
          <a:p>
            <a:r>
              <a:rPr lang="bg-BG" sz="2300" dirty="0"/>
              <a:t>Интеграцията на BPMS с останалите бизнес приложения на основата на уеб сервизи и ESB има смисъл винаги, когато това е технически и технологично възможно. </a:t>
            </a:r>
            <a:r>
              <a:rPr lang="bg-BG" sz="2300" dirty="0" smtClean="0"/>
              <a:t>По-точно</a:t>
            </a:r>
            <a:r>
              <a:rPr lang="bg-BG" sz="2300" dirty="0"/>
              <a:t>, интеграцията е желателна, когато потребителите използват други системи (освен системата за управление на задачите си) за да изпълнят работата си. На практика всеки бизнес използва различни корпоративни софтуерни системи</a:t>
            </a:r>
            <a:r>
              <a:rPr lang="bg-BG" sz="2300" dirty="0" smtClean="0"/>
              <a:t>.</a:t>
            </a:r>
          </a:p>
          <a:p>
            <a:r>
              <a:rPr lang="bg-BG" sz="2300" dirty="0" smtClean="0"/>
              <a:t>Извеждането </a:t>
            </a:r>
            <a:r>
              <a:rPr lang="bg-BG" sz="2300" dirty="0"/>
              <a:t>на операции извън рамките на едно бизнес приложение и публикуването им като уеб услуги позволява на дизайнерите на процеси изключителна гъвкавост при моделирането на бизнеса. </a:t>
            </a:r>
            <a:endParaRPr lang="bg-BG" sz="2300" dirty="0" smtClean="0"/>
          </a:p>
          <a:p>
            <a:pPr lvl="1"/>
            <a:r>
              <a:rPr lang="bg-BG" b="1" i="1" dirty="0" smtClean="0"/>
              <a:t>Можем </a:t>
            </a:r>
            <a:r>
              <a:rPr lang="bg-BG" b="1" i="1" dirty="0"/>
              <a:t>да направим следната аналогия:</a:t>
            </a:r>
            <a:r>
              <a:rPr lang="bg-BG" dirty="0"/>
              <a:t> както обектно-ориентираното програмиране позволи на програмистите многократно използване на един и същ програмен код (</a:t>
            </a:r>
            <a:r>
              <a:rPr lang="bg-BG" dirty="0" err="1"/>
              <a:t>code</a:t>
            </a:r>
            <a:r>
              <a:rPr lang="bg-BG" dirty="0"/>
              <a:t> </a:t>
            </a:r>
            <a:r>
              <a:rPr lang="bg-BG" dirty="0" err="1"/>
              <a:t>reusing</a:t>
            </a:r>
            <a:r>
              <a:rPr lang="bg-BG" dirty="0"/>
              <a:t>), така SOA позволява на дизайнерите на бизнес процеси многократно използване на една и съща бизнес логика. </a:t>
            </a:r>
            <a:endParaRPr lang="bg-BG" dirty="0" smtClean="0"/>
          </a:p>
          <a:p>
            <a:pPr lvl="1"/>
            <a:r>
              <a:rPr lang="bg-BG" dirty="0" smtClean="0"/>
              <a:t>В </a:t>
            </a:r>
            <a:r>
              <a:rPr lang="bg-BG" dirty="0"/>
              <a:t>този смисъл SOA представлява </a:t>
            </a:r>
            <a:r>
              <a:rPr lang="bg-BG" i="1" dirty="0"/>
              <a:t>истинска интеграция на различните бизнес системи</a:t>
            </a:r>
            <a:r>
              <a:rPr lang="bg-BG" dirty="0"/>
              <a:t>: от отделни затворени бизнес логики те се превръщат в съвкупност от общодостъпни компоненти, с които дизайнерите на процеси могат да изграждат сложни приложения без нуждата от програмиране, само със средствата за моделиране, предоставяни от BPMS. </a:t>
            </a:r>
            <a:endParaRPr lang="bg-BG" dirty="0" smtClean="0"/>
          </a:p>
          <a:p>
            <a:r>
              <a:rPr lang="bg-BG" sz="2300" dirty="0" smtClean="0"/>
              <a:t>Това </a:t>
            </a:r>
            <a:r>
              <a:rPr lang="bg-BG" sz="2300" dirty="0"/>
              <a:t>води до качествен скок в ефективността на работа на организацията. Хората се освобождават от рутинни дейности като едновременно с това рутинните дейности се изпълняват моментално - компютрите работят по 24 часа на ден без почивка и отпуска. </a:t>
            </a:r>
            <a:endParaRPr lang="bg-BG" sz="2300" dirty="0" smtClean="0"/>
          </a:p>
          <a:p>
            <a:r>
              <a:rPr lang="bg-BG" sz="2300" dirty="0" smtClean="0"/>
              <a:t>По </a:t>
            </a:r>
            <a:r>
              <a:rPr lang="bg-BG" sz="2300" dirty="0"/>
              <a:t>този начин единствените забавяния в изпълнението на бизнес процесите са там, където се намесват хората или в дейностите, които се изпълняват извън интегрираната система.</a:t>
            </a:r>
          </a:p>
          <a:p>
            <a:endParaRPr lang="bg-BG" b="1" i="1" dirty="0"/>
          </a:p>
        </p:txBody>
      </p:sp>
      <p:sp>
        <p:nvSpPr>
          <p:cNvPr id="4" name="Slide Number Placeholder 3"/>
          <p:cNvSpPr>
            <a:spLocks noGrp="1"/>
          </p:cNvSpPr>
          <p:nvPr>
            <p:ph type="sldNum" sz="quarter" idx="12"/>
          </p:nvPr>
        </p:nvSpPr>
        <p:spPr/>
        <p:txBody>
          <a:bodyPr/>
          <a:lstStyle/>
          <a:p>
            <a:fld id="{20BD64B0-5035-4C5C-928E-4C0F6E3F863C}" type="slidenum">
              <a:rPr lang="bg-BG" smtClean="0"/>
              <a:t>20</a:t>
            </a:fld>
            <a:endParaRPr lang="bg-BG"/>
          </a:p>
        </p:txBody>
      </p:sp>
    </p:spTree>
    <p:extLst>
      <p:ext uri="{BB962C8B-B14F-4D97-AF65-F5344CB8AC3E}">
        <p14:creationId xmlns:p14="http://schemas.microsoft.com/office/powerpoint/2010/main" val="23337252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34082"/>
          </a:xfrm>
        </p:spPr>
        <p:txBody>
          <a:bodyPr/>
          <a:lstStyle/>
          <a:p>
            <a:r>
              <a:rPr lang="bg-BG" sz="2800" b="1" dirty="0" smtClean="0"/>
              <a:t>2. Автоматизирано </a:t>
            </a:r>
            <a:r>
              <a:rPr lang="bg-BG" sz="2800" b="1" dirty="0"/>
              <a:t>изпълнение на </a:t>
            </a:r>
            <a:r>
              <a:rPr lang="bg-BG" sz="2800" b="1" dirty="0" smtClean="0"/>
              <a:t>дейности - използване</a:t>
            </a:r>
            <a:endParaRPr lang="bg-BG" sz="2800" dirty="0"/>
          </a:p>
        </p:txBody>
      </p:sp>
      <p:sp>
        <p:nvSpPr>
          <p:cNvPr id="3" name="Content Placeholder 2"/>
          <p:cNvSpPr>
            <a:spLocks noGrp="1"/>
          </p:cNvSpPr>
          <p:nvPr>
            <p:ph idx="1"/>
          </p:nvPr>
        </p:nvSpPr>
        <p:spPr>
          <a:xfrm>
            <a:off x="179512" y="980728"/>
            <a:ext cx="8280920" cy="5760640"/>
          </a:xfrm>
        </p:spPr>
        <p:txBody>
          <a:bodyPr>
            <a:normAutofit lnSpcReduction="10000"/>
          </a:bodyPr>
          <a:lstStyle/>
          <a:p>
            <a:r>
              <a:rPr lang="bg-BG" sz="2000" b="1" dirty="0"/>
              <a:t>Необходими инвестиции и </a:t>
            </a:r>
            <a:r>
              <a:rPr lang="bg-BG" sz="2000" b="1" dirty="0" smtClean="0"/>
              <a:t>технологии</a:t>
            </a:r>
          </a:p>
          <a:p>
            <a:pPr marL="114300" indent="0">
              <a:buNone/>
            </a:pPr>
            <a:endParaRPr lang="bg-BG" sz="800" b="1" dirty="0" smtClean="0"/>
          </a:p>
          <a:p>
            <a:r>
              <a:rPr lang="bg-BG" sz="2000" dirty="0" smtClean="0"/>
              <a:t>За </a:t>
            </a:r>
            <a:r>
              <a:rPr lang="bg-BG" sz="2000" dirty="0"/>
              <a:t>да изградим напълно интегрирана система, управлявана от BPMS, необходимо е </a:t>
            </a:r>
            <a:r>
              <a:rPr lang="bg-BG" sz="2000" i="1" dirty="0"/>
              <a:t>всички нейни компоненти да са създадени на принципа на предоставяне на уеб услуги</a:t>
            </a:r>
            <a:r>
              <a:rPr lang="bg-BG" sz="2000" dirty="0"/>
              <a:t>. </a:t>
            </a:r>
            <a:endParaRPr lang="bg-BG" sz="2000" dirty="0" smtClean="0"/>
          </a:p>
          <a:p>
            <a:r>
              <a:rPr lang="bg-BG" sz="2000" dirty="0" smtClean="0"/>
              <a:t>За </a:t>
            </a:r>
            <a:r>
              <a:rPr lang="bg-BG" sz="2000" dirty="0"/>
              <a:t>съжаление това далеч не винаги е така. SOA е сравнително нова концепция и затова само последните версии на най-развитите бизнес системи я поддържат при това на цени, които малцина могат да си позволят. </a:t>
            </a:r>
            <a:endParaRPr lang="bg-BG" sz="2000" dirty="0" smtClean="0"/>
          </a:p>
          <a:p>
            <a:r>
              <a:rPr lang="bg-BG" sz="2000" dirty="0" smtClean="0"/>
              <a:t>У нас</a:t>
            </a:r>
            <a:endParaRPr lang="bg-BG" sz="2000" dirty="0"/>
          </a:p>
          <a:p>
            <a:pPr lvl="1"/>
            <a:r>
              <a:rPr lang="bg-BG" sz="1600" dirty="0" smtClean="0"/>
              <a:t>Българските </a:t>
            </a:r>
            <a:r>
              <a:rPr lang="bg-BG" sz="1600" dirty="0"/>
              <a:t>производители на бизнес софтуер са длъжница на своите клиенти в тази посока. </a:t>
            </a:r>
            <a:endParaRPr lang="bg-BG" sz="1600" dirty="0" smtClean="0"/>
          </a:p>
          <a:p>
            <a:pPr lvl="1"/>
            <a:r>
              <a:rPr lang="bg-BG" sz="1600" dirty="0" smtClean="0"/>
              <a:t>Друг </a:t>
            </a:r>
            <a:r>
              <a:rPr lang="bg-BG" sz="1600" dirty="0"/>
              <a:t>голям проблем у нас са малкото на брой подготвени консултанти за проектиране на интегрирани системи, базирани на уеб услуги. </a:t>
            </a:r>
            <a:endParaRPr lang="bg-BG" sz="1600" dirty="0" smtClean="0"/>
          </a:p>
          <a:p>
            <a:pPr lvl="1"/>
            <a:r>
              <a:rPr lang="bg-BG" sz="1600" dirty="0" smtClean="0"/>
              <a:t>Самата </a:t>
            </a:r>
            <a:r>
              <a:rPr lang="bg-BG" sz="1600" dirty="0"/>
              <a:t>концепция SOA променя радикално правилата за планиране и стиковане на различните бизнес приложения. </a:t>
            </a:r>
            <a:endParaRPr lang="bg-BG" sz="1600" dirty="0" smtClean="0"/>
          </a:p>
          <a:p>
            <a:pPr lvl="1"/>
            <a:r>
              <a:rPr lang="bg-BG" sz="1600" dirty="0" smtClean="0"/>
              <a:t>Нужна </a:t>
            </a:r>
            <a:r>
              <a:rPr lang="bg-BG" sz="1600" dirty="0"/>
              <a:t>е сериозна промяна в мисленето, целите и "хоризонтите" за да може получената интегрирана система да оправдае големите капиталовложения. Въпреки, че чисто формално SOA просто добавя един нов слой в "технологичния стек" концептуално промените трябва да са много по-дълбоки за да реализират огромния потенциал, заложен в самата идея</a:t>
            </a:r>
            <a:r>
              <a:rPr lang="bg-BG" sz="1600" dirty="0" smtClean="0"/>
              <a:t>.</a:t>
            </a:r>
            <a:endParaRPr lang="bg-BG" b="1" i="1" dirty="0"/>
          </a:p>
        </p:txBody>
      </p:sp>
      <p:sp>
        <p:nvSpPr>
          <p:cNvPr id="4" name="Slide Number Placeholder 3"/>
          <p:cNvSpPr>
            <a:spLocks noGrp="1"/>
          </p:cNvSpPr>
          <p:nvPr>
            <p:ph type="sldNum" sz="quarter" idx="12"/>
          </p:nvPr>
        </p:nvSpPr>
        <p:spPr/>
        <p:txBody>
          <a:bodyPr/>
          <a:lstStyle/>
          <a:p>
            <a:fld id="{20BD64B0-5035-4C5C-928E-4C0F6E3F863C}" type="slidenum">
              <a:rPr lang="bg-BG" smtClean="0"/>
              <a:t>21</a:t>
            </a:fld>
            <a:endParaRPr lang="bg-BG"/>
          </a:p>
        </p:txBody>
      </p:sp>
    </p:spTree>
    <p:extLst>
      <p:ext uri="{BB962C8B-B14F-4D97-AF65-F5344CB8AC3E}">
        <p14:creationId xmlns:p14="http://schemas.microsoft.com/office/powerpoint/2010/main" val="7249660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78098"/>
          </a:xfrm>
        </p:spPr>
        <p:txBody>
          <a:bodyPr/>
          <a:lstStyle/>
          <a:p>
            <a:r>
              <a:rPr lang="bg-BG" sz="3200" b="1" dirty="0" smtClean="0"/>
              <a:t>3. </a:t>
            </a:r>
            <a:r>
              <a:rPr lang="bg-BG" sz="3200" b="1" dirty="0"/>
              <a:t>SOA организираната </a:t>
            </a:r>
            <a:r>
              <a:rPr lang="bg-BG" sz="3200" b="1" dirty="0" smtClean="0"/>
              <a:t>система</a:t>
            </a:r>
            <a:endParaRPr lang="bg-BG" sz="3200" b="1" dirty="0"/>
          </a:p>
        </p:txBody>
      </p:sp>
      <p:sp>
        <p:nvSpPr>
          <p:cNvPr id="3" name="Content Placeholder 2"/>
          <p:cNvSpPr>
            <a:spLocks noGrp="1"/>
          </p:cNvSpPr>
          <p:nvPr>
            <p:ph idx="1"/>
          </p:nvPr>
        </p:nvSpPr>
        <p:spPr>
          <a:xfrm>
            <a:off x="457200" y="1124744"/>
            <a:ext cx="7620000" cy="5276056"/>
          </a:xfrm>
        </p:spPr>
        <p:txBody>
          <a:bodyPr/>
          <a:lstStyle/>
          <a:p>
            <a:r>
              <a:rPr lang="bg-BG" dirty="0"/>
              <a:t>За да реализираме сложни, многовариантни процеси трябва да разполагаме с механизъм за избор на различни алтернативи. При задачите, изпълнявани от сътрудник той сам избира как да продължи процесът на основата на собствената си преценка. </a:t>
            </a:r>
            <a:endParaRPr lang="bg-BG" dirty="0" smtClean="0"/>
          </a:p>
          <a:p>
            <a:endParaRPr lang="bg-BG" sz="800" dirty="0" smtClean="0"/>
          </a:p>
          <a:p>
            <a:pPr marL="114300" indent="0" algn="ctr">
              <a:buNone/>
            </a:pPr>
            <a:r>
              <a:rPr lang="bg-BG" dirty="0" smtClean="0"/>
              <a:t>При </a:t>
            </a:r>
            <a:r>
              <a:rPr lang="bg-BG" dirty="0"/>
              <a:t>автоматизираните процеси тази задача се изпълнява от </a:t>
            </a:r>
            <a:r>
              <a:rPr lang="bg-BG" b="1" i="1" u="sng" dirty="0"/>
              <a:t>системата за управление на бизнес правила</a:t>
            </a:r>
            <a:r>
              <a:rPr lang="bg-BG" dirty="0"/>
              <a:t> </a:t>
            </a:r>
            <a:r>
              <a:rPr lang="bg-BG" dirty="0" smtClean="0"/>
              <a:t/>
            </a:r>
            <a:br>
              <a:rPr lang="bg-BG" dirty="0" smtClean="0"/>
            </a:br>
            <a:r>
              <a:rPr lang="bg-BG" dirty="0" smtClean="0"/>
              <a:t>(</a:t>
            </a:r>
            <a:r>
              <a:rPr lang="bg-BG" dirty="0" err="1"/>
              <a:t>Business</a:t>
            </a:r>
            <a:r>
              <a:rPr lang="bg-BG" dirty="0"/>
              <a:t> </a:t>
            </a:r>
            <a:r>
              <a:rPr lang="bg-BG" dirty="0" err="1"/>
              <a:t>Rules</a:t>
            </a:r>
            <a:r>
              <a:rPr lang="bg-BG" dirty="0"/>
              <a:t> </a:t>
            </a:r>
            <a:r>
              <a:rPr lang="bg-BG" dirty="0" err="1"/>
              <a:t>Engine</a:t>
            </a:r>
            <a:r>
              <a:rPr lang="bg-BG" dirty="0"/>
              <a:t> - BRE). </a:t>
            </a:r>
            <a:endParaRPr lang="bg-BG" dirty="0" smtClean="0"/>
          </a:p>
          <a:p>
            <a:pPr marL="114300" indent="0" algn="ctr">
              <a:buNone/>
            </a:pPr>
            <a:endParaRPr lang="bg-BG" sz="800" dirty="0" smtClean="0"/>
          </a:p>
          <a:p>
            <a:r>
              <a:rPr lang="bg-BG" dirty="0" smtClean="0"/>
              <a:t>Това </a:t>
            </a:r>
            <a:r>
              <a:rPr lang="bg-BG" dirty="0"/>
              <a:t>е втората най-важна част на BPMS (заедно с </a:t>
            </a:r>
            <a:r>
              <a:rPr lang="bg-BG" dirty="0" err="1"/>
              <a:t>workflow</a:t>
            </a:r>
            <a:r>
              <a:rPr lang="bg-BG" dirty="0"/>
              <a:t> </a:t>
            </a:r>
            <a:r>
              <a:rPr lang="bg-BG" dirty="0" err="1"/>
              <a:t>engine</a:t>
            </a:r>
            <a:r>
              <a:rPr lang="bg-BG" dirty="0"/>
              <a:t>).</a:t>
            </a:r>
          </a:p>
        </p:txBody>
      </p:sp>
      <p:sp>
        <p:nvSpPr>
          <p:cNvPr id="4" name="Slide Number Placeholder 3"/>
          <p:cNvSpPr>
            <a:spLocks noGrp="1"/>
          </p:cNvSpPr>
          <p:nvPr>
            <p:ph type="sldNum" sz="quarter" idx="12"/>
          </p:nvPr>
        </p:nvSpPr>
        <p:spPr/>
        <p:txBody>
          <a:bodyPr/>
          <a:lstStyle/>
          <a:p>
            <a:fld id="{20BD64B0-5035-4C5C-928E-4C0F6E3F863C}" type="slidenum">
              <a:rPr lang="bg-BG" smtClean="0"/>
              <a:t>22</a:t>
            </a:fld>
            <a:endParaRPr lang="bg-BG"/>
          </a:p>
        </p:txBody>
      </p:sp>
    </p:spTree>
    <p:extLst>
      <p:ext uri="{BB962C8B-B14F-4D97-AF65-F5344CB8AC3E}">
        <p14:creationId xmlns:p14="http://schemas.microsoft.com/office/powerpoint/2010/main" val="34948349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78098"/>
          </a:xfrm>
        </p:spPr>
        <p:txBody>
          <a:bodyPr/>
          <a:lstStyle/>
          <a:p>
            <a:r>
              <a:rPr lang="bg-BG" sz="3200" b="1" dirty="0" smtClean="0"/>
              <a:t>3. </a:t>
            </a:r>
            <a:r>
              <a:rPr lang="bg-BG" sz="3200" b="1" dirty="0"/>
              <a:t>SOA организираната </a:t>
            </a:r>
            <a:r>
              <a:rPr lang="bg-BG" sz="3200" b="1" dirty="0" smtClean="0"/>
              <a:t>система</a:t>
            </a:r>
            <a:endParaRPr lang="bg-BG" sz="3200" b="1" dirty="0"/>
          </a:p>
        </p:txBody>
      </p:sp>
      <p:sp>
        <p:nvSpPr>
          <p:cNvPr id="3" name="Content Placeholder 2"/>
          <p:cNvSpPr>
            <a:spLocks noGrp="1"/>
          </p:cNvSpPr>
          <p:nvPr>
            <p:ph idx="1"/>
          </p:nvPr>
        </p:nvSpPr>
        <p:spPr>
          <a:xfrm>
            <a:off x="457200" y="1124744"/>
            <a:ext cx="7620000" cy="5276056"/>
          </a:xfrm>
        </p:spPr>
        <p:txBody>
          <a:bodyPr>
            <a:normAutofit fontScale="92500"/>
          </a:bodyPr>
          <a:lstStyle/>
          <a:p>
            <a:pPr marL="114300" indent="0">
              <a:buNone/>
            </a:pPr>
            <a:r>
              <a:rPr lang="bg-BG" b="1" i="1" dirty="0"/>
              <a:t>Системата от бизнес правила </a:t>
            </a:r>
            <a:r>
              <a:rPr lang="bg-BG" dirty="0"/>
              <a:t>задава условията за избор между различните алтернативи в един процес. </a:t>
            </a:r>
            <a:endParaRPr lang="bg-BG" dirty="0" smtClean="0"/>
          </a:p>
          <a:p>
            <a:r>
              <a:rPr lang="bg-BG" dirty="0" smtClean="0"/>
              <a:t>Концептуално </a:t>
            </a:r>
            <a:r>
              <a:rPr lang="bg-BG" dirty="0"/>
              <a:t>всяко бизнес правило представлява някакво логическо условие и действия, следващи при различните резултати от проверката му. </a:t>
            </a:r>
            <a:endParaRPr lang="bg-BG" dirty="0" smtClean="0"/>
          </a:p>
          <a:p>
            <a:pPr lvl="1"/>
            <a:r>
              <a:rPr lang="bg-BG" dirty="0" smtClean="0"/>
              <a:t>Например </a:t>
            </a:r>
            <a:r>
              <a:rPr lang="bg-BG" dirty="0"/>
              <a:t>можем да имаме правило "Ако един клиент има отпуснат кредит по даден имот, той не може да получи втори". </a:t>
            </a:r>
            <a:endParaRPr lang="bg-BG" dirty="0" smtClean="0"/>
          </a:p>
          <a:p>
            <a:pPr lvl="1"/>
            <a:r>
              <a:rPr lang="bg-BG" dirty="0" smtClean="0"/>
              <a:t>Или </a:t>
            </a:r>
            <a:r>
              <a:rPr lang="bg-BG" dirty="0"/>
              <a:t>"Ако един клиент не е собственик на даден имот, той не може да поучи кредит". </a:t>
            </a:r>
            <a:endParaRPr lang="bg-BG" dirty="0" smtClean="0"/>
          </a:p>
          <a:p>
            <a:r>
              <a:rPr lang="bg-BG" dirty="0" smtClean="0"/>
              <a:t>Това </a:t>
            </a:r>
            <a:r>
              <a:rPr lang="bg-BG" dirty="0"/>
              <a:t>ни дава идея, че можем да автоматизираме и задачата "Потвърди собствеността" като приложим последното правило и ако резултатът е отрицателен (клиентът не е собственик на имота), направо да отидем към отказване на кредит. </a:t>
            </a:r>
            <a:endParaRPr lang="bg-BG" dirty="0" smtClean="0"/>
          </a:p>
          <a:p>
            <a:r>
              <a:rPr lang="bg-BG" dirty="0" smtClean="0"/>
              <a:t>Също </a:t>
            </a:r>
            <a:r>
              <a:rPr lang="bg-BG" dirty="0"/>
              <a:t>можем да добавим нова автоматизирана задача, която да проверява правилото за втория кредит.</a:t>
            </a:r>
            <a:br>
              <a:rPr lang="bg-BG" dirty="0"/>
            </a:br>
            <a:endParaRPr lang="bg-BG" dirty="0"/>
          </a:p>
        </p:txBody>
      </p:sp>
      <p:sp>
        <p:nvSpPr>
          <p:cNvPr id="4" name="Slide Number Placeholder 3"/>
          <p:cNvSpPr>
            <a:spLocks noGrp="1"/>
          </p:cNvSpPr>
          <p:nvPr>
            <p:ph type="sldNum" sz="quarter" idx="12"/>
          </p:nvPr>
        </p:nvSpPr>
        <p:spPr/>
        <p:txBody>
          <a:bodyPr/>
          <a:lstStyle/>
          <a:p>
            <a:fld id="{20BD64B0-5035-4C5C-928E-4C0F6E3F863C}" type="slidenum">
              <a:rPr lang="bg-BG" smtClean="0"/>
              <a:t>23</a:t>
            </a:fld>
            <a:endParaRPr lang="bg-BG"/>
          </a:p>
        </p:txBody>
      </p:sp>
    </p:spTree>
    <p:extLst>
      <p:ext uri="{BB962C8B-B14F-4D97-AF65-F5344CB8AC3E}">
        <p14:creationId xmlns:p14="http://schemas.microsoft.com/office/powerpoint/2010/main" val="35371237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78098"/>
          </a:xfrm>
        </p:spPr>
        <p:txBody>
          <a:bodyPr/>
          <a:lstStyle/>
          <a:p>
            <a:r>
              <a:rPr lang="bg-BG" sz="3200" b="1" dirty="0" smtClean="0"/>
              <a:t>3. </a:t>
            </a:r>
            <a:r>
              <a:rPr lang="bg-BG" sz="3200" b="1" dirty="0"/>
              <a:t>SOA организираната </a:t>
            </a:r>
            <a:r>
              <a:rPr lang="bg-BG" sz="3200" b="1" dirty="0" smtClean="0"/>
              <a:t>система</a:t>
            </a:r>
            <a:endParaRPr lang="bg-BG" sz="3200" b="1" dirty="0"/>
          </a:p>
        </p:txBody>
      </p:sp>
      <p:sp>
        <p:nvSpPr>
          <p:cNvPr id="3" name="Content Placeholder 2"/>
          <p:cNvSpPr>
            <a:spLocks noGrp="1"/>
          </p:cNvSpPr>
          <p:nvPr>
            <p:ph idx="1"/>
          </p:nvPr>
        </p:nvSpPr>
        <p:spPr>
          <a:xfrm>
            <a:off x="457200" y="980728"/>
            <a:ext cx="7620000" cy="5420072"/>
          </a:xfrm>
        </p:spPr>
        <p:txBody>
          <a:bodyPr>
            <a:normAutofit fontScale="85000" lnSpcReduction="20000"/>
          </a:bodyPr>
          <a:lstStyle/>
          <a:p>
            <a:pPr marL="114300" indent="0">
              <a:buNone/>
            </a:pPr>
            <a:r>
              <a:rPr lang="bg-BG" b="1" dirty="0"/>
              <a:t>Кога се </a:t>
            </a:r>
            <a:r>
              <a:rPr lang="bg-BG" b="1" dirty="0" smtClean="0"/>
              <a:t>използва? </a:t>
            </a:r>
          </a:p>
          <a:p>
            <a:pPr marL="114300" indent="0">
              <a:buNone/>
            </a:pPr>
            <a:endParaRPr lang="bg-BG" sz="900" b="1" dirty="0" smtClean="0"/>
          </a:p>
          <a:p>
            <a:r>
              <a:rPr lang="bg-BG" dirty="0" smtClean="0"/>
              <a:t>BRE </a:t>
            </a:r>
            <a:r>
              <a:rPr lang="bg-BG" dirty="0"/>
              <a:t>е необходима винаги, когато изграждаме интегрирана SOA базирана система. </a:t>
            </a:r>
            <a:endParaRPr lang="bg-BG" dirty="0" smtClean="0"/>
          </a:p>
          <a:p>
            <a:r>
              <a:rPr lang="bg-BG" dirty="0" smtClean="0"/>
              <a:t>Без </a:t>
            </a:r>
            <a:r>
              <a:rPr lang="bg-BG" dirty="0"/>
              <a:t>бизнес правилата не можем да въведем решаваща логика в бизнес процесите, което ни ограничава силно в разработването на автоматизирани бизнес процеси. </a:t>
            </a:r>
            <a:endParaRPr lang="bg-BG" dirty="0" smtClean="0"/>
          </a:p>
          <a:p>
            <a:r>
              <a:rPr lang="bg-BG" dirty="0" smtClean="0"/>
              <a:t>Самата </a:t>
            </a:r>
            <a:r>
              <a:rPr lang="bg-BG" dirty="0"/>
              <a:t>идея за изваждане на бизнес правилата в отделен слой, извън конкретните приложения, създава огромна гъвкавост при прилагането им. </a:t>
            </a:r>
            <a:endParaRPr lang="bg-BG" dirty="0" smtClean="0"/>
          </a:p>
          <a:p>
            <a:pPr lvl="1"/>
            <a:r>
              <a:rPr lang="bg-BG" dirty="0" smtClean="0"/>
              <a:t>Основно </a:t>
            </a:r>
            <a:r>
              <a:rPr lang="bg-BG" dirty="0"/>
              <a:t>качество на BPMS е възможността схемите на бизнес процесите да бъдат променяни в реално време без забавяне и без нужда от допълнително програмиране. </a:t>
            </a:r>
            <a:endParaRPr lang="bg-BG" dirty="0" smtClean="0"/>
          </a:p>
          <a:p>
            <a:pPr lvl="1"/>
            <a:r>
              <a:rPr lang="bg-BG" dirty="0" smtClean="0"/>
              <a:t>Възможността </a:t>
            </a:r>
            <a:r>
              <a:rPr lang="bg-BG" dirty="0"/>
              <a:t>да променяме бизнес правилата в реално време и без промяна на схемата на бизнес процесите дава допълнителна гъвкавост на логическо ниво. </a:t>
            </a:r>
            <a:endParaRPr lang="bg-BG" dirty="0" smtClean="0"/>
          </a:p>
          <a:p>
            <a:r>
              <a:rPr lang="bg-BG" dirty="0" smtClean="0"/>
              <a:t>В </a:t>
            </a:r>
            <a:r>
              <a:rPr lang="bg-BG" dirty="0"/>
              <a:t>нашия пример ако решим да променим правилото за собствеността върху имота (например да позволим да се иска кредит върху имот, собственост на пряк роднина), ние само ще променим правилото и начина, по който се изчислява, но задачата "Потвърди собствеността" няма да се промени. Всъщност целият процес "няма да разбере", че правилото е променено.</a:t>
            </a:r>
          </a:p>
        </p:txBody>
      </p:sp>
      <p:sp>
        <p:nvSpPr>
          <p:cNvPr id="4" name="Slide Number Placeholder 3"/>
          <p:cNvSpPr>
            <a:spLocks noGrp="1"/>
          </p:cNvSpPr>
          <p:nvPr>
            <p:ph type="sldNum" sz="quarter" idx="12"/>
          </p:nvPr>
        </p:nvSpPr>
        <p:spPr/>
        <p:txBody>
          <a:bodyPr/>
          <a:lstStyle/>
          <a:p>
            <a:fld id="{20BD64B0-5035-4C5C-928E-4C0F6E3F863C}" type="slidenum">
              <a:rPr lang="bg-BG" smtClean="0"/>
              <a:t>24</a:t>
            </a:fld>
            <a:endParaRPr lang="bg-BG"/>
          </a:p>
        </p:txBody>
      </p:sp>
    </p:spTree>
    <p:extLst>
      <p:ext uri="{BB962C8B-B14F-4D97-AF65-F5344CB8AC3E}">
        <p14:creationId xmlns:p14="http://schemas.microsoft.com/office/powerpoint/2010/main" val="14929824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78098"/>
          </a:xfrm>
        </p:spPr>
        <p:txBody>
          <a:bodyPr/>
          <a:lstStyle/>
          <a:p>
            <a:r>
              <a:rPr lang="bg-BG" sz="3200" b="1" dirty="0" smtClean="0"/>
              <a:t>3. </a:t>
            </a:r>
            <a:r>
              <a:rPr lang="bg-BG" sz="3200" b="1" dirty="0"/>
              <a:t>SOA организираната </a:t>
            </a:r>
            <a:r>
              <a:rPr lang="bg-BG" sz="3200" b="1" dirty="0" smtClean="0"/>
              <a:t>система</a:t>
            </a:r>
            <a:endParaRPr lang="bg-BG" sz="3200" b="1" dirty="0"/>
          </a:p>
        </p:txBody>
      </p:sp>
      <p:sp>
        <p:nvSpPr>
          <p:cNvPr id="3" name="Content Placeholder 2"/>
          <p:cNvSpPr>
            <a:spLocks noGrp="1"/>
          </p:cNvSpPr>
          <p:nvPr>
            <p:ph idx="1"/>
          </p:nvPr>
        </p:nvSpPr>
        <p:spPr>
          <a:xfrm>
            <a:off x="827584" y="980728"/>
            <a:ext cx="7249616" cy="5420072"/>
          </a:xfrm>
        </p:spPr>
        <p:txBody>
          <a:bodyPr>
            <a:normAutofit/>
          </a:bodyPr>
          <a:lstStyle/>
          <a:p>
            <a:pPr marL="114300" indent="0">
              <a:buNone/>
            </a:pPr>
            <a:r>
              <a:rPr lang="bg-BG" b="1" dirty="0"/>
              <a:t>Необходими инвестиции и </a:t>
            </a:r>
            <a:r>
              <a:rPr lang="bg-BG" b="1" dirty="0" smtClean="0"/>
              <a:t>технологии</a:t>
            </a:r>
          </a:p>
          <a:p>
            <a:pPr marL="114300" indent="0">
              <a:buNone/>
            </a:pPr>
            <a:endParaRPr lang="bg-BG" sz="800" b="1" dirty="0" smtClean="0"/>
          </a:p>
          <a:p>
            <a:r>
              <a:rPr lang="bg-BG" dirty="0" smtClean="0"/>
              <a:t>Системата </a:t>
            </a:r>
            <a:r>
              <a:rPr lang="bg-BG" dirty="0"/>
              <a:t>за управление на бизнес правилата най-общо се състои от две части</a:t>
            </a:r>
            <a:r>
              <a:rPr lang="bg-BG" dirty="0" smtClean="0"/>
              <a:t>:</a:t>
            </a:r>
          </a:p>
          <a:p>
            <a:pPr lvl="1"/>
            <a:r>
              <a:rPr lang="bg-BG" dirty="0" smtClean="0"/>
              <a:t>дизайнер </a:t>
            </a:r>
            <a:r>
              <a:rPr lang="bg-BG" dirty="0"/>
              <a:t>на правила, където правилата се дефинират </a:t>
            </a:r>
            <a:r>
              <a:rPr lang="bg-BG" dirty="0" smtClean="0"/>
              <a:t>и</a:t>
            </a:r>
          </a:p>
          <a:p>
            <a:pPr lvl="1"/>
            <a:r>
              <a:rPr lang="bg-BG" dirty="0" smtClean="0"/>
              <a:t>BRE </a:t>
            </a:r>
            <a:r>
              <a:rPr lang="bg-BG" dirty="0"/>
              <a:t>- механизъм прилагащ правилата по време на изпълнение. </a:t>
            </a:r>
            <a:endParaRPr lang="bg-BG" dirty="0" smtClean="0"/>
          </a:p>
          <a:p>
            <a:r>
              <a:rPr lang="bg-BG" dirty="0" smtClean="0"/>
              <a:t>Най-често </a:t>
            </a:r>
            <a:r>
              <a:rPr lang="bg-BG" dirty="0"/>
              <a:t>и двете части се "представят пред света" във вид на уеб услуги и са части от BPMS. </a:t>
            </a:r>
            <a:endParaRPr lang="bg-BG" dirty="0" smtClean="0"/>
          </a:p>
          <a:p>
            <a:r>
              <a:rPr lang="bg-BG" dirty="0" smtClean="0"/>
              <a:t>Нищо </a:t>
            </a:r>
            <a:r>
              <a:rPr lang="bg-BG" dirty="0"/>
              <a:t>допълнително не е необходимо</a:t>
            </a:r>
            <a:r>
              <a:rPr lang="bg-BG" dirty="0" smtClean="0"/>
              <a:t>.</a:t>
            </a:r>
            <a:endParaRPr lang="bg-BG" dirty="0"/>
          </a:p>
        </p:txBody>
      </p:sp>
      <p:sp>
        <p:nvSpPr>
          <p:cNvPr id="4" name="Slide Number Placeholder 3"/>
          <p:cNvSpPr>
            <a:spLocks noGrp="1"/>
          </p:cNvSpPr>
          <p:nvPr>
            <p:ph type="sldNum" sz="quarter" idx="12"/>
          </p:nvPr>
        </p:nvSpPr>
        <p:spPr/>
        <p:txBody>
          <a:bodyPr/>
          <a:lstStyle/>
          <a:p>
            <a:fld id="{20BD64B0-5035-4C5C-928E-4C0F6E3F863C}" type="slidenum">
              <a:rPr lang="bg-BG" smtClean="0"/>
              <a:t>25</a:t>
            </a:fld>
            <a:endParaRPr lang="bg-BG"/>
          </a:p>
        </p:txBody>
      </p:sp>
    </p:spTree>
    <p:extLst>
      <p:ext uri="{BB962C8B-B14F-4D97-AF65-F5344CB8AC3E}">
        <p14:creationId xmlns:p14="http://schemas.microsoft.com/office/powerpoint/2010/main" val="29816974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3200" b="1" dirty="0" smtClean="0"/>
              <a:t>4. "</a:t>
            </a:r>
            <a:r>
              <a:rPr lang="bg-BG" sz="3200" b="1" dirty="0" err="1"/>
              <a:t>Рефлективност</a:t>
            </a:r>
            <a:r>
              <a:rPr lang="bg-BG" sz="3200" b="1" dirty="0"/>
              <a:t>" - реакция на външни събития</a:t>
            </a:r>
          </a:p>
        </p:txBody>
      </p:sp>
      <p:sp>
        <p:nvSpPr>
          <p:cNvPr id="3" name="Content Placeholder 2"/>
          <p:cNvSpPr>
            <a:spLocks noGrp="1"/>
          </p:cNvSpPr>
          <p:nvPr>
            <p:ph idx="1"/>
          </p:nvPr>
        </p:nvSpPr>
        <p:spPr/>
        <p:txBody>
          <a:bodyPr>
            <a:normAutofit fontScale="92500" lnSpcReduction="20000"/>
          </a:bodyPr>
          <a:lstStyle/>
          <a:p>
            <a:r>
              <a:rPr lang="bg-BG" dirty="0"/>
              <a:t>Всяко същество притежава способността да </a:t>
            </a:r>
            <a:r>
              <a:rPr lang="bg-BG" b="1" i="1" dirty="0"/>
              <a:t>реагира</a:t>
            </a:r>
            <a:r>
              <a:rPr lang="bg-BG" dirty="0"/>
              <a:t> на външни събития. Почти всичко, което правим е реакция на някакво външно събитие. </a:t>
            </a:r>
            <a:endParaRPr lang="bg-BG" dirty="0" smtClean="0"/>
          </a:p>
          <a:p>
            <a:r>
              <a:rPr lang="bg-BG" dirty="0" smtClean="0"/>
              <a:t>Същото </a:t>
            </a:r>
            <a:r>
              <a:rPr lang="bg-BG" dirty="0"/>
              <a:t>се случва в бизнеса. Отговаряме на запитвания от клиенти, попълваме запасите си, когато намалеят, подготвяме се за участие в мероприятия на точно определена дата... Хубаво би било нашата автоматизирана и интегрирана ИТ система да реагира сама поне в някои случаи. </a:t>
            </a:r>
            <a:endParaRPr lang="bg-BG" dirty="0" smtClean="0"/>
          </a:p>
          <a:p>
            <a:r>
              <a:rPr lang="bg-BG" dirty="0" smtClean="0"/>
              <a:t>Например</a:t>
            </a:r>
            <a:r>
              <a:rPr lang="bg-BG" dirty="0"/>
              <a:t>:</a:t>
            </a:r>
          </a:p>
          <a:p>
            <a:pPr lvl="1"/>
            <a:r>
              <a:rPr lang="bg-BG" dirty="0"/>
              <a:t>при получаване на имейл на адреса за клиентска поддръжка системата автоматично да стартира съответния процес всяка неделя да се изготвят серия справки за изминалата седмица, да се форматират и да се изпращат на съответните ръководители така, че в понеделник сутринта те да имат информацията получена на имейла си</a:t>
            </a:r>
          </a:p>
          <a:p>
            <a:pPr lvl="1"/>
            <a:r>
              <a:rPr lang="bg-BG" dirty="0"/>
              <a:t>всеки месец на десето число да се изчисляват и пускат плащанията към НОИ.</a:t>
            </a:r>
          </a:p>
        </p:txBody>
      </p:sp>
      <p:sp>
        <p:nvSpPr>
          <p:cNvPr id="4" name="Slide Number Placeholder 3"/>
          <p:cNvSpPr>
            <a:spLocks noGrp="1"/>
          </p:cNvSpPr>
          <p:nvPr>
            <p:ph type="sldNum" sz="quarter" idx="12"/>
          </p:nvPr>
        </p:nvSpPr>
        <p:spPr/>
        <p:txBody>
          <a:bodyPr/>
          <a:lstStyle/>
          <a:p>
            <a:fld id="{20BD64B0-5035-4C5C-928E-4C0F6E3F863C}" type="slidenum">
              <a:rPr lang="bg-BG" smtClean="0"/>
              <a:t>26</a:t>
            </a:fld>
            <a:endParaRPr lang="bg-BG"/>
          </a:p>
        </p:txBody>
      </p:sp>
    </p:spTree>
    <p:extLst>
      <p:ext uri="{BB962C8B-B14F-4D97-AF65-F5344CB8AC3E}">
        <p14:creationId xmlns:p14="http://schemas.microsoft.com/office/powerpoint/2010/main" val="11577669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136904" cy="922114"/>
          </a:xfrm>
        </p:spPr>
        <p:txBody>
          <a:bodyPr/>
          <a:lstStyle/>
          <a:p>
            <a:r>
              <a:rPr lang="bg-BG" sz="2600" b="1" dirty="0" smtClean="0"/>
              <a:t>4. "</a:t>
            </a:r>
            <a:r>
              <a:rPr lang="bg-BG" sz="2600" b="1" dirty="0" err="1"/>
              <a:t>Рефлективност</a:t>
            </a:r>
            <a:r>
              <a:rPr lang="bg-BG" sz="2600" b="1" dirty="0"/>
              <a:t>" - реакция на външни събития</a:t>
            </a:r>
          </a:p>
        </p:txBody>
      </p:sp>
      <p:sp>
        <p:nvSpPr>
          <p:cNvPr id="3" name="Content Placeholder 2"/>
          <p:cNvSpPr>
            <a:spLocks noGrp="1"/>
          </p:cNvSpPr>
          <p:nvPr>
            <p:ph idx="1"/>
          </p:nvPr>
        </p:nvSpPr>
        <p:spPr>
          <a:xfrm>
            <a:off x="0" y="1052736"/>
            <a:ext cx="8532440" cy="5616624"/>
          </a:xfrm>
        </p:spPr>
        <p:txBody>
          <a:bodyPr>
            <a:normAutofit fontScale="77500" lnSpcReduction="20000"/>
          </a:bodyPr>
          <a:lstStyle/>
          <a:p>
            <a:r>
              <a:rPr lang="bg-BG" sz="2300" b="1" dirty="0"/>
              <a:t>Какво </a:t>
            </a:r>
            <a:r>
              <a:rPr lang="bg-BG" sz="2300" b="1" dirty="0" smtClean="0"/>
              <a:t>представлява</a:t>
            </a:r>
          </a:p>
          <a:p>
            <a:r>
              <a:rPr lang="bg-BG" sz="2300" b="1" i="1" u="sng" dirty="0" err="1" smtClean="0"/>
              <a:t>Event-driven</a:t>
            </a:r>
            <a:r>
              <a:rPr lang="bg-BG" sz="2300" b="1" i="1" u="sng" dirty="0" smtClean="0"/>
              <a:t> </a:t>
            </a:r>
            <a:r>
              <a:rPr lang="bg-BG" sz="2300" b="1" i="1" u="sng" dirty="0" err="1"/>
              <a:t>Architecture</a:t>
            </a:r>
            <a:r>
              <a:rPr lang="bg-BG" sz="2300" b="1" i="1" u="sng" dirty="0"/>
              <a:t> </a:t>
            </a:r>
            <a:r>
              <a:rPr lang="bg-BG" sz="2300" dirty="0"/>
              <a:t>е концепция, според която системата трябва да реагира на всяко значимо за бизнеса събитие. </a:t>
            </a:r>
            <a:endParaRPr lang="bg-BG" sz="2300" dirty="0" smtClean="0"/>
          </a:p>
          <a:p>
            <a:r>
              <a:rPr lang="bg-BG" sz="2300" dirty="0" smtClean="0"/>
              <a:t>Реакциите </a:t>
            </a:r>
            <a:r>
              <a:rPr lang="bg-BG" sz="2300" dirty="0"/>
              <a:t>могат да бъдат както просто информиране на съответни отговорници, така и активни действия: отделни операции или стартиране на процеси. </a:t>
            </a:r>
            <a:endParaRPr lang="bg-BG" sz="2300" dirty="0" smtClean="0"/>
          </a:p>
          <a:p>
            <a:r>
              <a:rPr lang="bg-BG" sz="2300" dirty="0" smtClean="0"/>
              <a:t>Според </a:t>
            </a:r>
            <a:r>
              <a:rPr lang="bg-BG" sz="2300" dirty="0"/>
              <a:t>характера си събитията се делят на два вида: </a:t>
            </a:r>
            <a:r>
              <a:rPr lang="bg-BG" sz="2300" b="1" i="1" dirty="0"/>
              <a:t>нотификации</a:t>
            </a:r>
            <a:r>
              <a:rPr lang="bg-BG" sz="2300" dirty="0"/>
              <a:t> и </a:t>
            </a:r>
            <a:r>
              <a:rPr lang="bg-BG" sz="2300" b="1" i="1" dirty="0"/>
              <a:t>таймери</a:t>
            </a:r>
            <a:r>
              <a:rPr lang="bg-BG" sz="2300" dirty="0" smtClean="0"/>
              <a:t>.</a:t>
            </a:r>
          </a:p>
          <a:p>
            <a:pPr lvl="1"/>
            <a:r>
              <a:rPr lang="bg-BG" dirty="0" smtClean="0"/>
              <a:t>Нотификациите </a:t>
            </a:r>
            <a:r>
              <a:rPr lang="bg-BG" dirty="0"/>
              <a:t>са инцидентни събития. Те възникват случайно и еднократно. Пример за това е запитване на клиент. </a:t>
            </a:r>
            <a:endParaRPr lang="bg-BG" dirty="0" smtClean="0"/>
          </a:p>
          <a:p>
            <a:pPr marL="411480" lvl="1" indent="0">
              <a:buNone/>
            </a:pPr>
            <a:r>
              <a:rPr lang="bg-BG" dirty="0" smtClean="0"/>
              <a:t>Таймерите </a:t>
            </a:r>
            <a:r>
              <a:rPr lang="bg-BG" dirty="0"/>
              <a:t>са периодични събития, възникващи по определена схема във времето. Плащането на заплати е такова събитие</a:t>
            </a:r>
            <a:r>
              <a:rPr lang="bg-BG" dirty="0" smtClean="0"/>
              <a:t>.</a:t>
            </a:r>
          </a:p>
          <a:p>
            <a:pPr marL="411480" lvl="1" indent="0">
              <a:buNone/>
            </a:pPr>
            <a:endParaRPr lang="bg-BG" sz="1000" dirty="0" smtClean="0"/>
          </a:p>
          <a:p>
            <a:r>
              <a:rPr lang="bg-BG" sz="2300" dirty="0" smtClean="0"/>
              <a:t>Според </a:t>
            </a:r>
            <a:r>
              <a:rPr lang="bg-BG" sz="2300" dirty="0"/>
              <a:t>мястото си на възникване събитията могат да бъдат </a:t>
            </a:r>
            <a:r>
              <a:rPr lang="bg-BG" sz="2300" b="1" i="1" dirty="0"/>
              <a:t>вътрешни</a:t>
            </a:r>
            <a:r>
              <a:rPr lang="bg-BG" sz="2300" dirty="0"/>
              <a:t> и </a:t>
            </a:r>
            <a:r>
              <a:rPr lang="bg-BG" sz="2300" b="1" i="1" dirty="0"/>
              <a:t>външни</a:t>
            </a:r>
            <a:r>
              <a:rPr lang="bg-BG" sz="2300" dirty="0"/>
              <a:t>. </a:t>
            </a:r>
            <a:endParaRPr lang="bg-BG" sz="2300" dirty="0" smtClean="0"/>
          </a:p>
          <a:p>
            <a:pPr lvl="1"/>
            <a:r>
              <a:rPr lang="bg-BG" dirty="0" smtClean="0"/>
              <a:t>Вътрешните </a:t>
            </a:r>
            <a:r>
              <a:rPr lang="bg-BG" dirty="0"/>
              <a:t>се предизвикват от ежедневната дейност на фирмата и се съобщават на системата от някоя от интегрираните бизнес системи, например ERP. </a:t>
            </a:r>
            <a:endParaRPr lang="bg-BG" dirty="0" smtClean="0"/>
          </a:p>
          <a:p>
            <a:pPr lvl="1"/>
            <a:r>
              <a:rPr lang="bg-BG" dirty="0" smtClean="0"/>
              <a:t>За </a:t>
            </a:r>
            <a:r>
              <a:rPr lang="bg-BG" dirty="0"/>
              <a:t>външните събития трябва да се създадат специални "сензори". Това могат да бъдат уеб форми, които клиентът попълва, електронни магазини, специални имейли за поддръжка и т.н</a:t>
            </a:r>
            <a:r>
              <a:rPr lang="bg-BG" dirty="0" smtClean="0"/>
              <a:t>.</a:t>
            </a:r>
          </a:p>
          <a:p>
            <a:r>
              <a:rPr lang="bg-BG" dirty="0" smtClean="0"/>
              <a:t> </a:t>
            </a:r>
            <a:r>
              <a:rPr lang="bg-BG" sz="2300" dirty="0"/>
              <a:t>Инициативата "електронно правителство" е един голям и сложен пример. Но "сензорите" могат да бъдат и уеб услуги, публикувани на общодостъпно място. Това е "покана" на външни приложения да се възползват от нашите услуги. Примери за това са </a:t>
            </a:r>
            <a:r>
              <a:rPr lang="bg-BG" sz="2300" dirty="0" err="1"/>
              <a:t>Google</a:t>
            </a:r>
            <a:r>
              <a:rPr lang="bg-BG" sz="2300" dirty="0"/>
              <a:t> </a:t>
            </a:r>
            <a:r>
              <a:rPr lang="bg-BG" sz="2300" dirty="0" err="1"/>
              <a:t>Maps</a:t>
            </a:r>
            <a:r>
              <a:rPr lang="bg-BG" sz="2300" dirty="0"/>
              <a:t>, услугите за онлайн данни на </a:t>
            </a:r>
            <a:r>
              <a:rPr lang="bg-BG" sz="2300" dirty="0" err="1"/>
              <a:t>Reuters</a:t>
            </a:r>
            <a:r>
              <a:rPr lang="bg-BG" sz="2300" dirty="0"/>
              <a:t> и </a:t>
            </a:r>
            <a:r>
              <a:rPr lang="bg-BG" sz="2300" dirty="0" err="1"/>
              <a:t>Bloomberg</a:t>
            </a:r>
            <a:r>
              <a:rPr lang="bg-BG" sz="2300" dirty="0"/>
              <a:t>, системите за Интернет разплащания и др</a:t>
            </a:r>
            <a:r>
              <a:rPr lang="bg-BG" sz="2300" dirty="0" smtClean="0"/>
              <a:t>.</a:t>
            </a:r>
            <a:endParaRPr lang="bg-BG" sz="2300" dirty="0"/>
          </a:p>
        </p:txBody>
      </p:sp>
      <p:sp>
        <p:nvSpPr>
          <p:cNvPr id="4" name="Slide Number Placeholder 3"/>
          <p:cNvSpPr>
            <a:spLocks noGrp="1"/>
          </p:cNvSpPr>
          <p:nvPr>
            <p:ph type="sldNum" sz="quarter" idx="12"/>
          </p:nvPr>
        </p:nvSpPr>
        <p:spPr/>
        <p:txBody>
          <a:bodyPr/>
          <a:lstStyle/>
          <a:p>
            <a:fld id="{20BD64B0-5035-4C5C-928E-4C0F6E3F863C}" type="slidenum">
              <a:rPr lang="bg-BG" smtClean="0"/>
              <a:t>27</a:t>
            </a:fld>
            <a:endParaRPr lang="bg-BG"/>
          </a:p>
        </p:txBody>
      </p:sp>
    </p:spTree>
    <p:extLst>
      <p:ext uri="{BB962C8B-B14F-4D97-AF65-F5344CB8AC3E}">
        <p14:creationId xmlns:p14="http://schemas.microsoft.com/office/powerpoint/2010/main" val="18887716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136904" cy="922114"/>
          </a:xfrm>
        </p:spPr>
        <p:txBody>
          <a:bodyPr/>
          <a:lstStyle/>
          <a:p>
            <a:r>
              <a:rPr lang="bg-BG" sz="2600" b="1" dirty="0" smtClean="0"/>
              <a:t>4. "</a:t>
            </a:r>
            <a:r>
              <a:rPr lang="bg-BG" sz="2600" b="1" dirty="0" err="1"/>
              <a:t>Рефлективност</a:t>
            </a:r>
            <a:r>
              <a:rPr lang="bg-BG" sz="2600" b="1" dirty="0"/>
              <a:t>" - реакция на външни събития</a:t>
            </a:r>
          </a:p>
        </p:txBody>
      </p:sp>
      <p:sp>
        <p:nvSpPr>
          <p:cNvPr id="3" name="Content Placeholder 2"/>
          <p:cNvSpPr>
            <a:spLocks noGrp="1"/>
          </p:cNvSpPr>
          <p:nvPr>
            <p:ph idx="1"/>
          </p:nvPr>
        </p:nvSpPr>
        <p:spPr>
          <a:xfrm>
            <a:off x="251520" y="1052736"/>
            <a:ext cx="8280920" cy="5616624"/>
          </a:xfrm>
        </p:spPr>
        <p:txBody>
          <a:bodyPr>
            <a:normAutofit fontScale="92500" lnSpcReduction="20000"/>
          </a:bodyPr>
          <a:lstStyle/>
          <a:p>
            <a:r>
              <a:rPr lang="bg-BG" sz="2400" b="1" dirty="0"/>
              <a:t>Кога се използва</a:t>
            </a:r>
            <a:r>
              <a:rPr lang="bg-BG" sz="2400" dirty="0"/>
              <a:t/>
            </a:r>
            <a:br>
              <a:rPr lang="bg-BG" sz="2400" dirty="0"/>
            </a:br>
            <a:r>
              <a:rPr lang="bg-BG" sz="2400" dirty="0" err="1" smtClean="0"/>
              <a:t>Event-driven</a:t>
            </a:r>
            <a:r>
              <a:rPr lang="bg-BG" sz="2400" dirty="0" smtClean="0"/>
              <a:t> </a:t>
            </a:r>
            <a:r>
              <a:rPr lang="bg-BG" sz="2400" dirty="0"/>
              <a:t>архитектурата създава бързина на реакцията. Хората (като основен източник на забавяне) се освобождават от още една грижа. Не можем да се надяваме, че телефонните обаждания съвсем ще отпаднат, но можем да разчитаме, че поне част от запитванията и транзакциите ще се обработват автоматично. Таймерите ни освобождават от грижата да помним рутинни периодични дейности</a:t>
            </a:r>
            <a:r>
              <a:rPr lang="bg-BG" sz="2400" dirty="0" smtClean="0"/>
              <a:t>.</a:t>
            </a:r>
          </a:p>
          <a:p>
            <a:endParaRPr lang="bg-BG" sz="900" dirty="0" smtClean="0"/>
          </a:p>
          <a:p>
            <a:r>
              <a:rPr lang="bg-BG" sz="2400" b="1" dirty="0" smtClean="0"/>
              <a:t>Необходими </a:t>
            </a:r>
            <a:r>
              <a:rPr lang="bg-BG" sz="2400" b="1" dirty="0"/>
              <a:t>инвестиции и </a:t>
            </a:r>
            <a:r>
              <a:rPr lang="bg-BG" sz="2400" b="1" dirty="0" smtClean="0"/>
              <a:t>технологии</a:t>
            </a:r>
            <a:br>
              <a:rPr lang="bg-BG" sz="2400" b="1" dirty="0" smtClean="0"/>
            </a:br>
            <a:r>
              <a:rPr lang="bg-BG" sz="2400" dirty="0" smtClean="0"/>
              <a:t>BPMS </a:t>
            </a:r>
            <a:r>
              <a:rPr lang="bg-BG" sz="2400" dirty="0"/>
              <a:t>+ BRE комбинирани с уеб услугите интегрирани в ESB са достатъчни за покриване на вътрешно генерираните събития. </a:t>
            </a:r>
            <a:r>
              <a:rPr lang="bg-BG" sz="2400" dirty="0" smtClean="0"/>
              <a:t/>
            </a:r>
            <a:br>
              <a:rPr lang="bg-BG" sz="2400" dirty="0" smtClean="0"/>
            </a:br>
            <a:r>
              <a:rPr lang="bg-BG" sz="2400" dirty="0" smtClean="0"/>
              <a:t>За </a:t>
            </a:r>
            <a:r>
              <a:rPr lang="bg-BG" sz="2400" dirty="0"/>
              <a:t>външните събития обикновено се налага да се напишат прости отделни приложения (например уеб форми), които после се интегрират в общия оркестър на уеб услугите. </a:t>
            </a:r>
            <a:r>
              <a:rPr lang="bg-BG" sz="2400" dirty="0" smtClean="0"/>
              <a:t/>
            </a:r>
            <a:br>
              <a:rPr lang="bg-BG" sz="2400" dirty="0" smtClean="0"/>
            </a:br>
            <a:r>
              <a:rPr lang="bg-BG" sz="2400" dirty="0" smtClean="0"/>
              <a:t>Таймерите </a:t>
            </a:r>
            <a:r>
              <a:rPr lang="bg-BG" sz="2400" dirty="0"/>
              <a:t>обикновено имат собствен сървър (част от BPMS), но могат да се използват и вградените във всяка операционна система </a:t>
            </a:r>
            <a:r>
              <a:rPr lang="bg-BG" sz="2400" dirty="0" err="1"/>
              <a:t>Scheduler-и</a:t>
            </a:r>
            <a:r>
              <a:rPr lang="bg-BG" sz="2400" dirty="0"/>
              <a:t>.</a:t>
            </a:r>
            <a:br>
              <a:rPr lang="bg-BG" sz="2400" dirty="0"/>
            </a:br>
            <a:endParaRPr lang="bg-BG" sz="2300" dirty="0"/>
          </a:p>
        </p:txBody>
      </p:sp>
      <p:sp>
        <p:nvSpPr>
          <p:cNvPr id="4" name="Slide Number Placeholder 3"/>
          <p:cNvSpPr>
            <a:spLocks noGrp="1"/>
          </p:cNvSpPr>
          <p:nvPr>
            <p:ph type="sldNum" sz="quarter" idx="12"/>
          </p:nvPr>
        </p:nvSpPr>
        <p:spPr/>
        <p:txBody>
          <a:bodyPr/>
          <a:lstStyle/>
          <a:p>
            <a:fld id="{20BD64B0-5035-4C5C-928E-4C0F6E3F863C}" type="slidenum">
              <a:rPr lang="bg-BG" smtClean="0"/>
              <a:t>28</a:t>
            </a:fld>
            <a:endParaRPr lang="bg-BG"/>
          </a:p>
        </p:txBody>
      </p:sp>
    </p:spTree>
    <p:extLst>
      <p:ext uri="{BB962C8B-B14F-4D97-AF65-F5344CB8AC3E}">
        <p14:creationId xmlns:p14="http://schemas.microsoft.com/office/powerpoint/2010/main" val="42264179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3200" b="1" dirty="0" smtClean="0"/>
              <a:t>5. </a:t>
            </a:r>
            <a:r>
              <a:rPr lang="bg-BG" sz="3200" b="1" dirty="0" err="1"/>
              <a:t>Мащабируемост</a:t>
            </a:r>
            <a:r>
              <a:rPr lang="bg-BG" sz="3200" b="1" dirty="0"/>
              <a:t> отвъд границите на организацията</a:t>
            </a:r>
          </a:p>
        </p:txBody>
      </p:sp>
      <p:sp>
        <p:nvSpPr>
          <p:cNvPr id="3" name="Content Placeholder 2"/>
          <p:cNvSpPr>
            <a:spLocks noGrp="1"/>
          </p:cNvSpPr>
          <p:nvPr>
            <p:ph idx="1"/>
          </p:nvPr>
        </p:nvSpPr>
        <p:spPr>
          <a:xfrm>
            <a:off x="251520" y="1600200"/>
            <a:ext cx="8136904" cy="4997152"/>
          </a:xfrm>
        </p:spPr>
        <p:txBody>
          <a:bodyPr>
            <a:normAutofit fontScale="92500" lnSpcReduction="20000"/>
          </a:bodyPr>
          <a:lstStyle/>
          <a:p>
            <a:r>
              <a:rPr lang="bg-BG" dirty="0"/>
              <a:t>Фактът, че автоматичната реакцията на външни събития може да бъде оформена като уеб услуга, описана в публичното пространство ни подсказва идеята за следващия етап на разширението - </a:t>
            </a:r>
            <a:r>
              <a:rPr lang="bg-BG" b="1" i="1" u="sng" dirty="0"/>
              <a:t>публични уеб услуги</a:t>
            </a:r>
            <a:r>
              <a:rPr lang="bg-BG" dirty="0"/>
              <a:t>. </a:t>
            </a:r>
            <a:endParaRPr lang="bg-BG" dirty="0" smtClean="0"/>
          </a:p>
          <a:p>
            <a:r>
              <a:rPr lang="bg-BG" dirty="0" smtClean="0"/>
              <a:t>Ние </a:t>
            </a:r>
            <a:r>
              <a:rPr lang="bg-BG" dirty="0"/>
              <a:t>позволяваме на нашите партньори да се възползват от функционалностите на собствените ни бизнес системи и директно да свържат своите системи с нашите. </a:t>
            </a:r>
            <a:endParaRPr lang="bg-BG" dirty="0" smtClean="0"/>
          </a:p>
          <a:p>
            <a:r>
              <a:rPr lang="bg-BG" dirty="0" smtClean="0"/>
              <a:t>По </a:t>
            </a:r>
            <a:r>
              <a:rPr lang="bg-BG" dirty="0"/>
              <a:t>такъв начин нашата Enterprise Service </a:t>
            </a:r>
            <a:r>
              <a:rPr lang="bg-BG" dirty="0" err="1"/>
              <a:t>Bus</a:t>
            </a:r>
            <a:r>
              <a:rPr lang="bg-BG" dirty="0"/>
              <a:t> преминава границите на организацията ни и се съединява със съответните информационни магистрали на нашите партньори. </a:t>
            </a:r>
            <a:endParaRPr lang="bg-BG" dirty="0" smtClean="0"/>
          </a:p>
          <a:p>
            <a:r>
              <a:rPr lang="bg-BG" dirty="0" smtClean="0"/>
              <a:t>Естествено </a:t>
            </a:r>
            <a:r>
              <a:rPr lang="bg-BG" dirty="0"/>
              <a:t>за да стане това сливане трябва организациите да са на едно ниво по отношение внедряването на SOA и интегрирането на системите чрез уеб услуги</a:t>
            </a:r>
            <a:r>
              <a:rPr lang="bg-BG" dirty="0" smtClean="0"/>
              <a:t>.</a:t>
            </a:r>
          </a:p>
          <a:p>
            <a:endParaRPr lang="bg-BG" sz="900" dirty="0" smtClean="0"/>
          </a:p>
          <a:p>
            <a:r>
              <a:rPr lang="bg-BG" b="1" dirty="0" smtClean="0"/>
              <a:t>Необходими </a:t>
            </a:r>
            <a:r>
              <a:rPr lang="bg-BG" b="1" dirty="0"/>
              <a:t>инвестиции и </a:t>
            </a:r>
            <a:r>
              <a:rPr lang="bg-BG" b="1" dirty="0" smtClean="0"/>
              <a:t>технологии</a:t>
            </a:r>
            <a:r>
              <a:rPr lang="bg-BG" dirty="0"/>
              <a:t/>
            </a:r>
            <a:br>
              <a:rPr lang="bg-BG" dirty="0"/>
            </a:br>
            <a:r>
              <a:rPr lang="bg-BG" dirty="0"/>
              <a:t>За да се постигне B2B интеграцията трябва да инвестираме не само ние, но и нашите партньори. </a:t>
            </a:r>
            <a:r>
              <a:rPr lang="bg-BG" b="1" i="1" dirty="0"/>
              <a:t>Задължително и в процеса да участват и двете страни</a:t>
            </a:r>
            <a:r>
              <a:rPr lang="bg-BG" b="1" i="1" dirty="0" smtClean="0"/>
              <a:t>.</a:t>
            </a:r>
            <a:endParaRPr lang="bg-BG" b="1" i="1" dirty="0"/>
          </a:p>
        </p:txBody>
      </p:sp>
      <p:sp>
        <p:nvSpPr>
          <p:cNvPr id="4" name="Slide Number Placeholder 3"/>
          <p:cNvSpPr>
            <a:spLocks noGrp="1"/>
          </p:cNvSpPr>
          <p:nvPr>
            <p:ph type="sldNum" sz="quarter" idx="12"/>
          </p:nvPr>
        </p:nvSpPr>
        <p:spPr/>
        <p:txBody>
          <a:bodyPr/>
          <a:lstStyle/>
          <a:p>
            <a:fld id="{20BD64B0-5035-4C5C-928E-4C0F6E3F863C}" type="slidenum">
              <a:rPr lang="bg-BG" smtClean="0"/>
              <a:t>29</a:t>
            </a:fld>
            <a:endParaRPr lang="bg-BG"/>
          </a:p>
        </p:txBody>
      </p:sp>
    </p:spTree>
    <p:extLst>
      <p:ext uri="{BB962C8B-B14F-4D97-AF65-F5344CB8AC3E}">
        <p14:creationId xmlns:p14="http://schemas.microsoft.com/office/powerpoint/2010/main" val="38041606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3200" b="1" dirty="0"/>
              <a:t>Как работи една система за управление на процесите.</a:t>
            </a:r>
            <a:endParaRPr lang="bg-BG" sz="3200" dirty="0"/>
          </a:p>
        </p:txBody>
      </p:sp>
      <p:sp>
        <p:nvSpPr>
          <p:cNvPr id="5" name="Slide Number Placeholder 4"/>
          <p:cNvSpPr>
            <a:spLocks noGrp="1"/>
          </p:cNvSpPr>
          <p:nvPr>
            <p:ph type="sldNum" sz="quarter" idx="12"/>
          </p:nvPr>
        </p:nvSpPr>
        <p:spPr/>
        <p:txBody>
          <a:bodyPr/>
          <a:lstStyle/>
          <a:p>
            <a:fld id="{20BD64B0-5035-4C5C-928E-4C0F6E3F863C}" type="slidenum">
              <a:rPr lang="bg-BG" smtClean="0"/>
              <a:t>3</a:t>
            </a:fld>
            <a:endParaRPr lang="bg-BG"/>
          </a:p>
        </p:txBody>
      </p:sp>
      <p:sp>
        <p:nvSpPr>
          <p:cNvPr id="3" name="Content Placeholder 2"/>
          <p:cNvSpPr>
            <a:spLocks noGrp="1"/>
          </p:cNvSpPr>
          <p:nvPr>
            <p:ph idx="1"/>
          </p:nvPr>
        </p:nvSpPr>
        <p:spPr/>
        <p:txBody>
          <a:bodyPr>
            <a:normAutofit/>
          </a:bodyPr>
          <a:lstStyle/>
          <a:p>
            <a:pPr marL="114300" indent="0">
              <a:buNone/>
            </a:pPr>
            <a:r>
              <a:rPr lang="bg-BG" b="1" dirty="0" smtClean="0"/>
              <a:t>1</a:t>
            </a:r>
            <a:r>
              <a:rPr lang="bg-BG" dirty="0" smtClean="0"/>
              <a:t>. Всичко </a:t>
            </a:r>
            <a:r>
              <a:rPr lang="bg-BG" dirty="0"/>
              <a:t>започва с </a:t>
            </a:r>
            <a:r>
              <a:rPr lang="bg-BG" b="1" i="1" dirty="0"/>
              <a:t>дефинирането на схемата на бизнес процеса</a:t>
            </a:r>
            <a:r>
              <a:rPr lang="bg-BG" dirty="0"/>
              <a:t> като серия от логически свързани действия. </a:t>
            </a:r>
            <a:r>
              <a:rPr lang="bg-BG" dirty="0" smtClean="0"/>
              <a:t/>
            </a:r>
            <a:br>
              <a:rPr lang="bg-BG" dirty="0" smtClean="0"/>
            </a:br>
            <a:r>
              <a:rPr lang="bg-BG" dirty="0" smtClean="0"/>
              <a:t>Това </a:t>
            </a:r>
            <a:r>
              <a:rPr lang="bg-BG" dirty="0"/>
              <a:t>се прави чрез специално приложение </a:t>
            </a:r>
            <a:r>
              <a:rPr lang="en-US" dirty="0" smtClean="0"/>
              <a:t>(workflow designer, workflow architect</a:t>
            </a:r>
            <a:r>
              <a:rPr lang="bg-BG" dirty="0" smtClean="0"/>
              <a:t>). </a:t>
            </a:r>
            <a:r>
              <a:rPr lang="bg-BG" dirty="0"/>
              <a:t>Всяка дейност се описва с име, изпълнител, ресурси, параметри и т.н. Изпълнителят може да бъде както човек, така и някаква ИТ система. </a:t>
            </a:r>
            <a:endParaRPr lang="bg-BG" dirty="0" smtClean="0"/>
          </a:p>
          <a:p>
            <a:pPr marL="114300" indent="0">
              <a:buNone/>
            </a:pPr>
            <a:endParaRPr lang="bg-BG" sz="800" dirty="0"/>
          </a:p>
          <a:p>
            <a:pPr marL="114300" indent="0">
              <a:buNone/>
            </a:pPr>
            <a:r>
              <a:rPr lang="bg-BG" b="1" dirty="0"/>
              <a:t>2.</a:t>
            </a:r>
            <a:r>
              <a:rPr lang="bg-BG" dirty="0"/>
              <a:t> Веднъж създадена, </a:t>
            </a:r>
            <a:r>
              <a:rPr lang="bg-BG" b="1" i="1" dirty="0"/>
              <a:t>схемата на работния процес се записва на BPMS-сървъра като шаблон </a:t>
            </a:r>
            <a:r>
              <a:rPr lang="bg-BG" dirty="0" smtClean="0"/>
              <a:t>(</a:t>
            </a:r>
            <a:r>
              <a:rPr lang="en-US" dirty="0" smtClean="0"/>
              <a:t>workflow</a:t>
            </a:r>
            <a:r>
              <a:rPr lang="bg-BG" dirty="0" smtClean="0"/>
              <a:t>). </a:t>
            </a:r>
            <a:br>
              <a:rPr lang="bg-BG" dirty="0" smtClean="0"/>
            </a:br>
            <a:r>
              <a:rPr lang="bg-BG" dirty="0" smtClean="0"/>
              <a:t>В </a:t>
            </a:r>
            <a:r>
              <a:rPr lang="bg-BG" dirty="0"/>
              <a:t>зависимост от нивото на организацията и сложността на бизнеса в сървъра може да има от няколко десетки до няколко стотици схеми на бизнес процеси. Системата може да стартира множество екземпляри от всеки шаблон. Това са реалните бизнес процеси. </a:t>
            </a:r>
          </a:p>
          <a:p>
            <a:endParaRPr lang="bg-BG" dirty="0"/>
          </a:p>
        </p:txBody>
      </p:sp>
    </p:spTree>
    <p:extLst>
      <p:ext uri="{BB962C8B-B14F-4D97-AF65-F5344CB8AC3E}">
        <p14:creationId xmlns:p14="http://schemas.microsoft.com/office/powerpoint/2010/main" val="16462277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b="1" dirty="0"/>
              <a:t>Къде остана </a:t>
            </a:r>
            <a:r>
              <a:rPr lang="bg-BG" b="1" dirty="0" smtClean="0"/>
              <a:t>човекът?</a:t>
            </a:r>
            <a:endParaRPr lang="bg-BG" dirty="0"/>
          </a:p>
        </p:txBody>
      </p:sp>
      <p:sp>
        <p:nvSpPr>
          <p:cNvPr id="3" name="Content Placeholder 2"/>
          <p:cNvSpPr>
            <a:spLocks noGrp="1"/>
          </p:cNvSpPr>
          <p:nvPr>
            <p:ph idx="1"/>
          </p:nvPr>
        </p:nvSpPr>
        <p:spPr/>
        <p:txBody>
          <a:bodyPr/>
          <a:lstStyle/>
          <a:p>
            <a:r>
              <a:rPr lang="bg-BG" dirty="0" smtClean="0"/>
              <a:t>След </a:t>
            </a:r>
            <a:r>
              <a:rPr lang="bg-BG" dirty="0"/>
              <a:t>като видяхме какви ползи имат потребителите от въвеждането на BPMS и по-нататък постепенно отнемахме на хората все повече и повече дейности, какво в края на краищата ще правят хората при наличието на такава автоматизирана и интегрирана система? </a:t>
            </a:r>
            <a:endParaRPr lang="bg-BG" dirty="0" smtClean="0"/>
          </a:p>
          <a:p>
            <a:r>
              <a:rPr lang="bg-BG" dirty="0" smtClean="0"/>
              <a:t>Не </a:t>
            </a:r>
            <a:r>
              <a:rPr lang="bg-BG" dirty="0"/>
              <a:t>трябва да се заблуждаваме - човекът във всички случаи остава най-важната част от информационната система. </a:t>
            </a:r>
            <a:endParaRPr lang="bg-BG" dirty="0" smtClean="0"/>
          </a:p>
          <a:p>
            <a:r>
              <a:rPr lang="bg-BG" dirty="0" smtClean="0"/>
              <a:t>Най-важните </a:t>
            </a:r>
            <a:r>
              <a:rPr lang="bg-BG" dirty="0"/>
              <a:t>дейности остават за потребителите.</a:t>
            </a:r>
            <a:br>
              <a:rPr lang="bg-BG" dirty="0"/>
            </a:br>
            <a:endParaRPr lang="bg-BG" dirty="0"/>
          </a:p>
        </p:txBody>
      </p:sp>
      <p:sp>
        <p:nvSpPr>
          <p:cNvPr id="4" name="Slide Number Placeholder 3"/>
          <p:cNvSpPr>
            <a:spLocks noGrp="1"/>
          </p:cNvSpPr>
          <p:nvPr>
            <p:ph type="sldNum" sz="quarter" idx="12"/>
          </p:nvPr>
        </p:nvSpPr>
        <p:spPr/>
        <p:txBody>
          <a:bodyPr/>
          <a:lstStyle/>
          <a:p>
            <a:fld id="{20BD64B0-5035-4C5C-928E-4C0F6E3F863C}" type="slidenum">
              <a:rPr lang="bg-BG" smtClean="0"/>
              <a:t>30</a:t>
            </a:fld>
            <a:endParaRPr lang="bg-BG"/>
          </a:p>
        </p:txBody>
      </p:sp>
    </p:spTree>
    <p:extLst>
      <p:ext uri="{BB962C8B-B14F-4D97-AF65-F5344CB8AC3E}">
        <p14:creationId xmlns:p14="http://schemas.microsoft.com/office/powerpoint/2010/main" val="7762390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b="1" dirty="0"/>
              <a:t>Къде остана </a:t>
            </a:r>
            <a:r>
              <a:rPr lang="bg-BG" b="1" dirty="0" smtClean="0"/>
              <a:t>човекът?</a:t>
            </a:r>
            <a:endParaRPr lang="bg-BG" dirty="0"/>
          </a:p>
        </p:txBody>
      </p:sp>
      <p:sp>
        <p:nvSpPr>
          <p:cNvPr id="3" name="Content Placeholder 2"/>
          <p:cNvSpPr>
            <a:spLocks noGrp="1"/>
          </p:cNvSpPr>
          <p:nvPr>
            <p:ph idx="1"/>
          </p:nvPr>
        </p:nvSpPr>
        <p:spPr>
          <a:xfrm>
            <a:off x="457200" y="1412776"/>
            <a:ext cx="8003232" cy="5328592"/>
          </a:xfrm>
        </p:spPr>
        <p:txBody>
          <a:bodyPr>
            <a:normAutofit fontScale="92500" lnSpcReduction="20000"/>
          </a:bodyPr>
          <a:lstStyle/>
          <a:p>
            <a:r>
              <a:rPr lang="bg-BG" dirty="0" smtClean="0"/>
              <a:t>BPMS </a:t>
            </a:r>
            <a:r>
              <a:rPr lang="bg-BG" dirty="0"/>
              <a:t>дава в ръцете на бизнес организаторите средства за моделиране на бизнес процесите и дефиниране на бизнес правилата. Дефинирането и </a:t>
            </a:r>
            <a:r>
              <a:rPr lang="bg-BG" dirty="0" err="1"/>
              <a:t>последващата</a:t>
            </a:r>
            <a:r>
              <a:rPr lang="bg-BG" dirty="0"/>
              <a:t> оптимизация и поддръжка на самата система от схеми на процесите е сложна и трудоемка задача. </a:t>
            </a:r>
            <a:r>
              <a:rPr lang="bg-BG" dirty="0" smtClean="0"/>
              <a:t/>
            </a:r>
            <a:br>
              <a:rPr lang="bg-BG" dirty="0" smtClean="0"/>
            </a:br>
            <a:r>
              <a:rPr lang="bg-BG" dirty="0" smtClean="0"/>
              <a:t>Необходимо </a:t>
            </a:r>
            <a:r>
              <a:rPr lang="bg-BG" dirty="0"/>
              <a:t>е постоянно наблюдение над ефективността на бизнес процесите и тяхната адаптация в съответствие с променящата се бизнес среда</a:t>
            </a:r>
            <a:r>
              <a:rPr lang="bg-BG" dirty="0" smtClean="0"/>
              <a:t>.</a:t>
            </a:r>
          </a:p>
          <a:p>
            <a:endParaRPr lang="bg-BG" sz="1000" dirty="0" smtClean="0"/>
          </a:p>
          <a:p>
            <a:r>
              <a:rPr lang="bg-BG" dirty="0" smtClean="0"/>
              <a:t>Случва се така, че </a:t>
            </a:r>
            <a:r>
              <a:rPr lang="bg-BG" dirty="0"/>
              <a:t>някои от най-важните дейности в една бизнес организация </a:t>
            </a:r>
            <a:r>
              <a:rPr lang="bg-BG" dirty="0" smtClean="0"/>
              <a:t>се вписват лошо  </a:t>
            </a:r>
            <a:r>
              <a:rPr lang="bg-BG" dirty="0"/>
              <a:t>в схеми на бизнес процеси. </a:t>
            </a:r>
            <a:r>
              <a:rPr lang="bg-BG" dirty="0" smtClean="0"/>
              <a:t/>
            </a:r>
            <a:br>
              <a:rPr lang="bg-BG" dirty="0" smtClean="0"/>
            </a:br>
            <a:r>
              <a:rPr lang="bg-BG" dirty="0" smtClean="0"/>
              <a:t>Това </a:t>
            </a:r>
            <a:r>
              <a:rPr lang="bg-BG" dirty="0"/>
              <a:t>са дейностите по стратегическото управление и дейностите, свързани с преговори. В такива "творчески" ситуации процесите не помагат много. </a:t>
            </a:r>
            <a:endParaRPr lang="bg-BG" dirty="0" smtClean="0"/>
          </a:p>
          <a:p>
            <a:pPr lvl="1"/>
            <a:r>
              <a:rPr lang="bg-BG" dirty="0" smtClean="0"/>
              <a:t>Тук </a:t>
            </a:r>
            <a:r>
              <a:rPr lang="bg-BG" dirty="0"/>
              <a:t>на преден план излизат други ИТ функционалности: </a:t>
            </a:r>
            <a:r>
              <a:rPr lang="bg-BG" dirty="0" err="1"/>
              <a:t>Business</a:t>
            </a:r>
            <a:r>
              <a:rPr lang="bg-BG" dirty="0"/>
              <a:t> </a:t>
            </a:r>
            <a:r>
              <a:rPr lang="bg-BG" dirty="0" err="1"/>
              <a:t>Intelligence</a:t>
            </a:r>
            <a:r>
              <a:rPr lang="bg-BG" dirty="0"/>
              <a:t>, системи, подпомагащи споделянето на информация (места за съобщения, форуми, </a:t>
            </a:r>
            <a:r>
              <a:rPr lang="bg-BG" dirty="0" err="1"/>
              <a:t>блогове</a:t>
            </a:r>
            <a:r>
              <a:rPr lang="bg-BG" dirty="0"/>
              <a:t>, </a:t>
            </a:r>
            <a:r>
              <a:rPr lang="bg-BG" dirty="0" err="1"/>
              <a:t>конферентни</a:t>
            </a:r>
            <a:r>
              <a:rPr lang="bg-BG" dirty="0"/>
              <a:t> средства), система за съхранение и организация на документи. Това са начини да се подпомогне човека при вземане на решения. В края на краищата най-много време губим докато вземаме решения. Разбира се </a:t>
            </a:r>
            <a:r>
              <a:rPr lang="bg-BG" dirty="0" err="1"/>
              <a:t>вездесъщата</a:t>
            </a:r>
            <a:r>
              <a:rPr lang="bg-BG" dirty="0"/>
              <a:t> SOA е приложима и в тези случаи.</a:t>
            </a:r>
          </a:p>
        </p:txBody>
      </p:sp>
      <p:sp>
        <p:nvSpPr>
          <p:cNvPr id="4" name="Slide Number Placeholder 3"/>
          <p:cNvSpPr>
            <a:spLocks noGrp="1"/>
          </p:cNvSpPr>
          <p:nvPr>
            <p:ph type="sldNum" sz="quarter" idx="12"/>
          </p:nvPr>
        </p:nvSpPr>
        <p:spPr/>
        <p:txBody>
          <a:bodyPr/>
          <a:lstStyle/>
          <a:p>
            <a:fld id="{20BD64B0-5035-4C5C-928E-4C0F6E3F863C}" type="slidenum">
              <a:rPr lang="bg-BG" smtClean="0"/>
              <a:t>31</a:t>
            </a:fld>
            <a:endParaRPr lang="bg-BG"/>
          </a:p>
        </p:txBody>
      </p:sp>
    </p:spTree>
    <p:extLst>
      <p:ext uri="{BB962C8B-B14F-4D97-AF65-F5344CB8AC3E}">
        <p14:creationId xmlns:p14="http://schemas.microsoft.com/office/powerpoint/2010/main" val="27218677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3200" b="1" dirty="0"/>
              <a:t>Как работи една система за управление на процесите.</a:t>
            </a:r>
            <a:endParaRPr lang="bg-BG" sz="3200" dirty="0"/>
          </a:p>
        </p:txBody>
      </p:sp>
      <p:sp>
        <p:nvSpPr>
          <p:cNvPr id="5" name="Slide Number Placeholder 4"/>
          <p:cNvSpPr>
            <a:spLocks noGrp="1"/>
          </p:cNvSpPr>
          <p:nvPr>
            <p:ph type="sldNum" sz="quarter" idx="12"/>
          </p:nvPr>
        </p:nvSpPr>
        <p:spPr/>
        <p:txBody>
          <a:bodyPr/>
          <a:lstStyle/>
          <a:p>
            <a:fld id="{20BD64B0-5035-4C5C-928E-4C0F6E3F863C}" type="slidenum">
              <a:rPr lang="bg-BG" smtClean="0"/>
              <a:t>4</a:t>
            </a:fld>
            <a:endParaRPr lang="bg-BG"/>
          </a:p>
        </p:txBody>
      </p:sp>
      <p:sp>
        <p:nvSpPr>
          <p:cNvPr id="3" name="Content Placeholder 2"/>
          <p:cNvSpPr>
            <a:spLocks noGrp="1"/>
          </p:cNvSpPr>
          <p:nvPr>
            <p:ph idx="1"/>
          </p:nvPr>
        </p:nvSpPr>
        <p:spPr>
          <a:xfrm>
            <a:off x="457200" y="1600200"/>
            <a:ext cx="7620000" cy="4925144"/>
          </a:xfrm>
        </p:spPr>
        <p:txBody>
          <a:bodyPr>
            <a:normAutofit fontScale="92500" lnSpcReduction="10000"/>
          </a:bodyPr>
          <a:lstStyle/>
          <a:p>
            <a:pPr marL="114300" indent="0">
              <a:buNone/>
            </a:pPr>
            <a:r>
              <a:rPr lang="bg-BG" sz="2400" b="1" dirty="0"/>
              <a:t>3.</a:t>
            </a:r>
            <a:r>
              <a:rPr lang="bg-BG" sz="2400" dirty="0"/>
              <a:t> </a:t>
            </a:r>
            <a:r>
              <a:rPr lang="bg-BG" sz="2400" b="1" i="1" dirty="0"/>
              <a:t>Стартирането на нов екземпляр от даден процес </a:t>
            </a:r>
            <a:r>
              <a:rPr lang="bg-BG" sz="2400" dirty="0"/>
              <a:t>може да бъде инициирано както от човек, така и автоматично. </a:t>
            </a:r>
            <a:r>
              <a:rPr lang="bg-BG" sz="2400" dirty="0" smtClean="0"/>
              <a:t/>
            </a:r>
            <a:br>
              <a:rPr lang="bg-BG" sz="2400" dirty="0" smtClean="0"/>
            </a:br>
            <a:r>
              <a:rPr lang="bg-BG" sz="2400" dirty="0" smtClean="0"/>
              <a:t>BPMS </a:t>
            </a:r>
            <a:r>
              <a:rPr lang="bg-BG" sz="2400" dirty="0"/>
              <a:t>сървърът (по-точно частта </a:t>
            </a:r>
            <a:r>
              <a:rPr lang="en-US" sz="2400" dirty="0" smtClean="0"/>
              <a:t>workflow engine</a:t>
            </a:r>
            <a:r>
              <a:rPr lang="bg-BG" sz="2400" dirty="0" smtClean="0"/>
              <a:t>) </a:t>
            </a:r>
            <a:r>
              <a:rPr lang="bg-BG" sz="2400" dirty="0"/>
              <a:t>следи изпълнението на дейностите от всеки бизнес процес и генерира задачи на различните потребители (хора или други ИТ системи) в зависимост от логиката на схемата. </a:t>
            </a:r>
            <a:endParaRPr lang="bg-BG" sz="2400" dirty="0" smtClean="0"/>
          </a:p>
          <a:p>
            <a:pPr marL="114300" indent="0">
              <a:buNone/>
            </a:pPr>
            <a:endParaRPr lang="bg-BG" sz="800" dirty="0"/>
          </a:p>
          <a:p>
            <a:pPr marL="114300" indent="0">
              <a:buNone/>
            </a:pPr>
            <a:r>
              <a:rPr lang="bg-BG" sz="2400" b="1" dirty="0"/>
              <a:t>4.</a:t>
            </a:r>
            <a:r>
              <a:rPr lang="bg-BG" sz="2400" dirty="0"/>
              <a:t> </a:t>
            </a:r>
            <a:r>
              <a:rPr lang="bg-BG" sz="2400" b="1" i="1" dirty="0"/>
              <a:t>Крайните потребители работят само с таблица от задачите</a:t>
            </a:r>
            <a:r>
              <a:rPr lang="bg-BG" sz="2400" dirty="0"/>
              <a:t>, които имат да изпълняват. Те изобщо не са ангажирани с това каква и колко сложна е </a:t>
            </a:r>
            <a:r>
              <a:rPr lang="bg-BG" sz="2400"/>
              <a:t>схемата </a:t>
            </a:r>
            <a:r>
              <a:rPr lang="bg-BG" sz="2400" smtClean="0"/>
              <a:t>на </a:t>
            </a:r>
            <a:r>
              <a:rPr lang="bg-BG" sz="2400" smtClean="0"/>
              <a:t>бизнес </a:t>
            </a:r>
            <a:r>
              <a:rPr lang="bg-BG" sz="2400" dirty="0"/>
              <a:t>процеса. </a:t>
            </a:r>
            <a:r>
              <a:rPr lang="bg-BG" sz="2400" dirty="0" smtClean="0"/>
              <a:t/>
            </a:r>
            <a:br>
              <a:rPr lang="bg-BG" sz="2400" dirty="0" smtClean="0"/>
            </a:br>
            <a:r>
              <a:rPr lang="bg-BG" sz="2400" dirty="0" smtClean="0"/>
              <a:t>Списъкът </a:t>
            </a:r>
            <a:r>
              <a:rPr lang="bg-BG" sz="2400" dirty="0"/>
              <a:t>със задачите се получават от изпълнителите през Интернет - хората използват уеб приложения, а автоматичните задачи се получават чрез извикване на уеб услуги</a:t>
            </a:r>
            <a:r>
              <a:rPr lang="bg-BG" sz="2400" dirty="0" smtClean="0"/>
              <a:t>.</a:t>
            </a:r>
            <a:endParaRPr lang="bg-BG" sz="2400" dirty="0"/>
          </a:p>
        </p:txBody>
      </p:sp>
    </p:spTree>
    <p:extLst>
      <p:ext uri="{BB962C8B-B14F-4D97-AF65-F5344CB8AC3E}">
        <p14:creationId xmlns:p14="http://schemas.microsoft.com/office/powerpoint/2010/main" val="37231520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a:t>Р</a:t>
            </a:r>
            <a:r>
              <a:rPr lang="bg-BG" sz="2800" dirty="0" smtClean="0"/>
              <a:t>азличните </a:t>
            </a:r>
            <a:r>
              <a:rPr lang="bg-BG" sz="2800" dirty="0"/>
              <a:t>нива на внедряване и експлоатация на системи за управление на бизнес процеси</a:t>
            </a:r>
          </a:p>
        </p:txBody>
      </p:sp>
      <p:sp>
        <p:nvSpPr>
          <p:cNvPr id="3" name="Content Placeholder 2"/>
          <p:cNvSpPr>
            <a:spLocks noGrp="1"/>
          </p:cNvSpPr>
          <p:nvPr>
            <p:ph idx="1"/>
          </p:nvPr>
        </p:nvSpPr>
        <p:spPr>
          <a:xfrm>
            <a:off x="457200" y="2060848"/>
            <a:ext cx="7620000" cy="4339952"/>
          </a:xfrm>
        </p:spPr>
        <p:txBody>
          <a:bodyPr>
            <a:normAutofit/>
          </a:bodyPr>
          <a:lstStyle/>
          <a:p>
            <a:pPr marL="571500" indent="-457200">
              <a:buFont typeface="+mj-lt"/>
              <a:buAutoNum type="arabicPeriod"/>
            </a:pPr>
            <a:r>
              <a:rPr lang="bg-BG" sz="2400" b="1" dirty="0" smtClean="0"/>
              <a:t>Процеси</a:t>
            </a:r>
            <a:r>
              <a:rPr lang="bg-BG" sz="2400" b="1" dirty="0"/>
              <a:t>, в които участват само </a:t>
            </a:r>
            <a:r>
              <a:rPr lang="bg-BG" sz="2400" b="1" dirty="0" smtClean="0"/>
              <a:t>хора</a:t>
            </a:r>
          </a:p>
          <a:p>
            <a:pPr marL="571500" indent="-457200">
              <a:buFont typeface="+mj-lt"/>
              <a:buAutoNum type="arabicPeriod"/>
            </a:pPr>
            <a:r>
              <a:rPr lang="bg-BG" sz="2400" b="1" dirty="0" smtClean="0"/>
              <a:t>Автоматизирано </a:t>
            </a:r>
            <a:r>
              <a:rPr lang="bg-BG" sz="2400" b="1" dirty="0"/>
              <a:t>изпълнение на </a:t>
            </a:r>
            <a:r>
              <a:rPr lang="bg-BG" sz="2400" b="1" dirty="0" smtClean="0"/>
              <a:t>дейности</a:t>
            </a:r>
          </a:p>
          <a:p>
            <a:pPr marL="571500" indent="-457200">
              <a:buFont typeface="+mj-lt"/>
              <a:buAutoNum type="arabicPeriod"/>
            </a:pPr>
            <a:r>
              <a:rPr lang="bg-BG" sz="2400" b="1" dirty="0" smtClean="0"/>
              <a:t>SOA </a:t>
            </a:r>
            <a:r>
              <a:rPr lang="bg-BG" sz="2400" b="1" dirty="0"/>
              <a:t>организираната </a:t>
            </a:r>
            <a:r>
              <a:rPr lang="bg-BG" sz="2400" b="1" dirty="0" smtClean="0"/>
              <a:t>система</a:t>
            </a:r>
          </a:p>
          <a:p>
            <a:pPr marL="571500" indent="-457200">
              <a:buFont typeface="+mj-lt"/>
              <a:buAutoNum type="arabicPeriod"/>
            </a:pPr>
            <a:r>
              <a:rPr lang="bg-BG" sz="2400" b="1" dirty="0" smtClean="0"/>
              <a:t>"</a:t>
            </a:r>
            <a:r>
              <a:rPr lang="bg-BG" sz="2400" b="1" dirty="0" err="1"/>
              <a:t>Рефлективност</a:t>
            </a:r>
            <a:r>
              <a:rPr lang="bg-BG" sz="2400" b="1" dirty="0"/>
              <a:t>" - реакция на външни </a:t>
            </a:r>
            <a:r>
              <a:rPr lang="bg-BG" sz="2400" b="1" dirty="0" smtClean="0"/>
              <a:t>събития</a:t>
            </a:r>
          </a:p>
          <a:p>
            <a:pPr marL="571500" indent="-457200">
              <a:buFont typeface="+mj-lt"/>
              <a:buAutoNum type="arabicPeriod"/>
            </a:pPr>
            <a:r>
              <a:rPr lang="bg-BG" sz="2400" b="1" dirty="0" err="1"/>
              <a:t>Мащабируемост</a:t>
            </a:r>
            <a:r>
              <a:rPr lang="bg-BG" sz="2400" b="1" dirty="0"/>
              <a:t> отвъд границите на организацията</a:t>
            </a:r>
            <a:endParaRPr lang="bg-BG" sz="2400" dirty="0"/>
          </a:p>
        </p:txBody>
      </p:sp>
      <p:sp>
        <p:nvSpPr>
          <p:cNvPr id="4" name="Slide Number Placeholder 3"/>
          <p:cNvSpPr>
            <a:spLocks noGrp="1"/>
          </p:cNvSpPr>
          <p:nvPr>
            <p:ph type="sldNum" sz="quarter" idx="12"/>
          </p:nvPr>
        </p:nvSpPr>
        <p:spPr/>
        <p:txBody>
          <a:bodyPr/>
          <a:lstStyle/>
          <a:p>
            <a:fld id="{20BD64B0-5035-4C5C-928E-4C0F6E3F863C}" type="slidenum">
              <a:rPr lang="bg-BG" smtClean="0"/>
              <a:t>5</a:t>
            </a:fld>
            <a:endParaRPr lang="bg-BG"/>
          </a:p>
        </p:txBody>
      </p:sp>
    </p:spTree>
    <p:extLst>
      <p:ext uri="{BB962C8B-B14F-4D97-AF65-F5344CB8AC3E}">
        <p14:creationId xmlns:p14="http://schemas.microsoft.com/office/powerpoint/2010/main" val="33344582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922114"/>
          </a:xfrm>
        </p:spPr>
        <p:txBody>
          <a:bodyPr/>
          <a:lstStyle/>
          <a:p>
            <a:pPr marL="444500" indent="-444500"/>
            <a:r>
              <a:rPr lang="bg-BG" sz="3200" b="1" dirty="0" smtClean="0"/>
              <a:t>1. </a:t>
            </a:r>
            <a:r>
              <a:rPr lang="bg-BG" sz="3200" b="1" dirty="0"/>
              <a:t>Процеси, в които участват само </a:t>
            </a:r>
            <a:r>
              <a:rPr lang="bg-BG" sz="3200" b="1" dirty="0" smtClean="0"/>
              <a:t>хора</a:t>
            </a:r>
            <a:endParaRPr lang="bg-BG" sz="3200" dirty="0"/>
          </a:p>
        </p:txBody>
      </p:sp>
      <p:sp>
        <p:nvSpPr>
          <p:cNvPr id="3" name="Content Placeholder 2"/>
          <p:cNvSpPr>
            <a:spLocks noGrp="1"/>
          </p:cNvSpPr>
          <p:nvPr>
            <p:ph idx="1"/>
          </p:nvPr>
        </p:nvSpPr>
        <p:spPr>
          <a:xfrm>
            <a:off x="457200" y="1196752"/>
            <a:ext cx="7620000" cy="5204048"/>
          </a:xfrm>
        </p:spPr>
        <p:txBody>
          <a:bodyPr>
            <a:normAutofit fontScale="92500"/>
          </a:bodyPr>
          <a:lstStyle/>
          <a:p>
            <a:r>
              <a:rPr lang="bg-BG" dirty="0"/>
              <a:t>Най-простият начин за използване на BPMS както от ИТ, така и от инвестиционна гледна точка </a:t>
            </a:r>
            <a:r>
              <a:rPr lang="bg-BG" dirty="0" smtClean="0"/>
              <a:t>е, </a:t>
            </a:r>
            <a:r>
              <a:rPr lang="bg-BG" dirty="0"/>
              <a:t>ако ограничим процесите само до задачи, които се възлагат на хора.</a:t>
            </a:r>
            <a:br>
              <a:rPr lang="bg-BG" dirty="0"/>
            </a:br>
            <a:r>
              <a:rPr lang="bg-BG" dirty="0"/>
              <a:t/>
            </a:r>
            <a:br>
              <a:rPr lang="bg-BG" dirty="0"/>
            </a:br>
            <a:r>
              <a:rPr lang="bg-BG" b="1" dirty="0"/>
              <a:t>Какво представлява</a:t>
            </a:r>
            <a:r>
              <a:rPr lang="bg-BG" dirty="0"/>
              <a:t/>
            </a:r>
            <a:br>
              <a:rPr lang="bg-BG" dirty="0"/>
            </a:br>
            <a:r>
              <a:rPr lang="bg-BG" dirty="0"/>
              <a:t>В този случай </a:t>
            </a:r>
            <a:r>
              <a:rPr lang="bg-BG" u="sng" dirty="0"/>
              <a:t>BPMS е отделно уеб-базирано приложение с централизиран сървър и достъп до него през уеб браузър</a:t>
            </a:r>
            <a:r>
              <a:rPr lang="bg-BG" dirty="0"/>
              <a:t>. Системата съдържа дизайнер на процеси и сървър, който съхранява схемите и изпълнява отделните процеси. </a:t>
            </a:r>
          </a:p>
          <a:p>
            <a:r>
              <a:rPr lang="bg-BG" dirty="0"/>
              <a:t>Освен форми за преглед и изпълнение на задачи обикновено се предлагат средства за следене на работещите процеси в реално време, като и на потребителите. </a:t>
            </a:r>
            <a:r>
              <a:rPr lang="bg-BG" dirty="0" smtClean="0"/>
              <a:t/>
            </a:r>
            <a:br>
              <a:rPr lang="bg-BG" dirty="0" smtClean="0"/>
            </a:br>
            <a:r>
              <a:rPr lang="bg-BG" dirty="0" smtClean="0"/>
              <a:t>Включват </a:t>
            </a:r>
            <a:r>
              <a:rPr lang="bg-BG" dirty="0"/>
              <a:t>се и механизми за обмен на информация между участниците в процесите: имейл съобщения, форуми, библиотека за публикуване и обмен на електронни документи, календари</a:t>
            </a:r>
          </a:p>
        </p:txBody>
      </p:sp>
      <p:sp>
        <p:nvSpPr>
          <p:cNvPr id="4" name="Slide Number Placeholder 3"/>
          <p:cNvSpPr>
            <a:spLocks noGrp="1"/>
          </p:cNvSpPr>
          <p:nvPr>
            <p:ph type="sldNum" sz="quarter" idx="12"/>
          </p:nvPr>
        </p:nvSpPr>
        <p:spPr/>
        <p:txBody>
          <a:bodyPr/>
          <a:lstStyle/>
          <a:p>
            <a:fld id="{20BD64B0-5035-4C5C-928E-4C0F6E3F863C}" type="slidenum">
              <a:rPr lang="bg-BG" smtClean="0"/>
              <a:t>6</a:t>
            </a:fld>
            <a:endParaRPr lang="bg-BG"/>
          </a:p>
        </p:txBody>
      </p:sp>
    </p:spTree>
    <p:extLst>
      <p:ext uri="{BB962C8B-B14F-4D97-AF65-F5344CB8AC3E}">
        <p14:creationId xmlns:p14="http://schemas.microsoft.com/office/powerpoint/2010/main" val="38389272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562074"/>
          </a:xfrm>
        </p:spPr>
        <p:txBody>
          <a:bodyPr/>
          <a:lstStyle/>
          <a:p>
            <a:pPr marL="444500" indent="-444500"/>
            <a:r>
              <a:rPr lang="bg-BG" sz="3200" b="1" dirty="0" smtClean="0"/>
              <a:t>1. </a:t>
            </a:r>
            <a:r>
              <a:rPr lang="bg-BG" sz="3200" b="1" dirty="0"/>
              <a:t>Процеси, в които участват само </a:t>
            </a:r>
            <a:r>
              <a:rPr lang="bg-BG" sz="3200" b="1" dirty="0" smtClean="0"/>
              <a:t>хора</a:t>
            </a:r>
            <a:endParaRPr lang="bg-BG" sz="3200" dirty="0"/>
          </a:p>
        </p:txBody>
      </p:sp>
      <p:sp>
        <p:nvSpPr>
          <p:cNvPr id="4" name="Slide Number Placeholder 3"/>
          <p:cNvSpPr>
            <a:spLocks noGrp="1"/>
          </p:cNvSpPr>
          <p:nvPr>
            <p:ph type="sldNum" sz="quarter" idx="12"/>
          </p:nvPr>
        </p:nvSpPr>
        <p:spPr/>
        <p:txBody>
          <a:bodyPr/>
          <a:lstStyle/>
          <a:p>
            <a:fld id="{20BD64B0-5035-4C5C-928E-4C0F6E3F863C}" type="slidenum">
              <a:rPr lang="bg-BG" smtClean="0"/>
              <a:t>7</a:t>
            </a:fld>
            <a:endParaRPr lang="bg-BG"/>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9632" y="980728"/>
            <a:ext cx="6558054" cy="5663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53755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922114"/>
          </a:xfrm>
        </p:spPr>
        <p:txBody>
          <a:bodyPr/>
          <a:lstStyle/>
          <a:p>
            <a:pPr marL="444500" indent="-444500"/>
            <a:r>
              <a:rPr lang="bg-BG" sz="3200" b="1" dirty="0" smtClean="0"/>
              <a:t>1. </a:t>
            </a:r>
            <a:r>
              <a:rPr lang="bg-BG" sz="3200" b="1" dirty="0"/>
              <a:t>Процеси, в които участват само </a:t>
            </a:r>
            <a:r>
              <a:rPr lang="bg-BG" sz="3200" b="1" dirty="0" smtClean="0"/>
              <a:t>хора</a:t>
            </a:r>
            <a:endParaRPr lang="bg-BG" sz="3200" dirty="0"/>
          </a:p>
        </p:txBody>
      </p:sp>
      <p:sp>
        <p:nvSpPr>
          <p:cNvPr id="3" name="Content Placeholder 2"/>
          <p:cNvSpPr>
            <a:spLocks noGrp="1"/>
          </p:cNvSpPr>
          <p:nvPr>
            <p:ph idx="1"/>
          </p:nvPr>
        </p:nvSpPr>
        <p:spPr>
          <a:xfrm>
            <a:off x="251520" y="1196752"/>
            <a:ext cx="7825680" cy="5204048"/>
          </a:xfrm>
        </p:spPr>
        <p:txBody>
          <a:bodyPr>
            <a:normAutofit fontScale="92500" lnSpcReduction="10000"/>
          </a:bodyPr>
          <a:lstStyle/>
          <a:p>
            <a:pPr marL="114300" indent="0">
              <a:buNone/>
            </a:pPr>
            <a:r>
              <a:rPr lang="bg-BG" i="1" u="sng" dirty="0" smtClean="0"/>
              <a:t>Пример</a:t>
            </a:r>
            <a:r>
              <a:rPr lang="bg-BG" dirty="0" smtClean="0"/>
              <a:t> (на фиг.) за </a:t>
            </a:r>
            <a:r>
              <a:rPr lang="bg-BG" b="1" i="1" dirty="0" smtClean="0"/>
              <a:t>процес поотпускане </a:t>
            </a:r>
            <a:r>
              <a:rPr lang="bg-BG" b="1" i="1" dirty="0"/>
              <a:t>на ипотечен кредит</a:t>
            </a:r>
            <a:r>
              <a:rPr lang="bg-BG" dirty="0" smtClean="0"/>
              <a:t>.</a:t>
            </a:r>
          </a:p>
          <a:p>
            <a:pPr marL="571500" indent="-457200">
              <a:buFont typeface="+mj-lt"/>
              <a:buAutoNum type="arabicPeriod"/>
            </a:pPr>
            <a:r>
              <a:rPr lang="bg-BG" dirty="0" smtClean="0"/>
              <a:t/>
            </a:r>
            <a:br>
              <a:rPr lang="bg-BG" dirty="0" smtClean="0"/>
            </a:br>
            <a:r>
              <a:rPr lang="bg-BG" dirty="0" smtClean="0"/>
              <a:t>След </a:t>
            </a:r>
            <a:r>
              <a:rPr lang="bg-BG" dirty="0"/>
              <a:t>стартиране на процеса, първата задача се насочва към </a:t>
            </a:r>
            <a:r>
              <a:rPr lang="bg-BG" i="1" dirty="0"/>
              <a:t>кредитния консултант</a:t>
            </a:r>
            <a:r>
              <a:rPr lang="bg-BG" dirty="0"/>
              <a:t>, който въвежда данните за клиента в базата данни на компанията. </a:t>
            </a:r>
            <a:endParaRPr lang="bg-BG" dirty="0" smtClean="0"/>
          </a:p>
          <a:p>
            <a:pPr marL="571500" indent="-457200">
              <a:buFont typeface="+mj-lt"/>
              <a:buAutoNum type="arabicPeriod"/>
            </a:pPr>
            <a:r>
              <a:rPr lang="bg-BG" dirty="0" smtClean="0"/>
              <a:t>Когато </a:t>
            </a:r>
            <a:r>
              <a:rPr lang="bg-BG" dirty="0"/>
              <a:t>той приключи задачата си, </a:t>
            </a:r>
            <a:r>
              <a:rPr lang="bg-BG" i="1" dirty="0"/>
              <a:t>администраторът</a:t>
            </a:r>
            <a:r>
              <a:rPr lang="bg-BG" dirty="0"/>
              <a:t> получава задача да провери дали клиентът има право на кредит. </a:t>
            </a:r>
            <a:endParaRPr lang="bg-BG" dirty="0" smtClean="0"/>
          </a:p>
          <a:p>
            <a:pPr marL="571500" indent="-457200">
              <a:buFont typeface="+mj-lt"/>
              <a:buAutoNum type="arabicPeriod"/>
            </a:pPr>
            <a:r>
              <a:rPr lang="bg-BG" dirty="0" smtClean="0"/>
              <a:t>Той </a:t>
            </a:r>
            <a:r>
              <a:rPr lang="bg-BG" dirty="0"/>
              <a:t>може да насочи процеса в две посоки: ако клиентът няма право - към "Откажи кредита", а в противен случай - към </a:t>
            </a:r>
            <a:r>
              <a:rPr lang="bg-BG" i="1" dirty="0"/>
              <a:t>кредитния инспектор</a:t>
            </a:r>
            <a:r>
              <a:rPr lang="bg-BG" dirty="0"/>
              <a:t>, който трябва окончателно да одобри или отхвърли искането. </a:t>
            </a:r>
            <a:endParaRPr lang="bg-BG" dirty="0" smtClean="0"/>
          </a:p>
          <a:p>
            <a:pPr marL="571500" indent="-457200">
              <a:buFont typeface="+mj-lt"/>
              <a:buAutoNum type="arabicPeriod"/>
            </a:pPr>
            <a:r>
              <a:rPr lang="bg-BG" dirty="0" smtClean="0"/>
              <a:t>Тази </a:t>
            </a:r>
            <a:r>
              <a:rPr lang="bg-BG" dirty="0"/>
              <a:t>задача може да продължи по три различни начина: или да се откаже на клиента, или искането да се одобри, или да се потърсят допълнителни сведения, които кредитния консултант трябва да събере. </a:t>
            </a:r>
            <a:endParaRPr lang="bg-BG" dirty="0" smtClean="0"/>
          </a:p>
          <a:p>
            <a:pPr marL="571500" indent="-457200">
              <a:buFont typeface="+mj-lt"/>
              <a:buAutoNum type="arabicPeriod"/>
            </a:pPr>
            <a:r>
              <a:rPr lang="bg-BG" dirty="0" smtClean="0"/>
              <a:t>Така </a:t>
            </a:r>
            <a:r>
              <a:rPr lang="bg-BG" dirty="0"/>
              <a:t>процесът продължава, докато достигне някое от крайните си състояния: отказ или одобрение и сключване на договор.</a:t>
            </a:r>
          </a:p>
        </p:txBody>
      </p:sp>
      <p:sp>
        <p:nvSpPr>
          <p:cNvPr id="4" name="Slide Number Placeholder 3"/>
          <p:cNvSpPr>
            <a:spLocks noGrp="1"/>
          </p:cNvSpPr>
          <p:nvPr>
            <p:ph type="sldNum" sz="quarter" idx="12"/>
          </p:nvPr>
        </p:nvSpPr>
        <p:spPr/>
        <p:txBody>
          <a:bodyPr/>
          <a:lstStyle/>
          <a:p>
            <a:fld id="{20BD64B0-5035-4C5C-928E-4C0F6E3F863C}" type="slidenum">
              <a:rPr lang="bg-BG" smtClean="0"/>
              <a:t>8</a:t>
            </a:fld>
            <a:endParaRPr lang="bg-BG"/>
          </a:p>
        </p:txBody>
      </p:sp>
    </p:spTree>
    <p:extLst>
      <p:ext uri="{BB962C8B-B14F-4D97-AF65-F5344CB8AC3E}">
        <p14:creationId xmlns:p14="http://schemas.microsoft.com/office/powerpoint/2010/main" val="37415818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922114"/>
          </a:xfrm>
        </p:spPr>
        <p:txBody>
          <a:bodyPr/>
          <a:lstStyle/>
          <a:p>
            <a:pPr marL="444500" indent="-444500"/>
            <a:r>
              <a:rPr lang="bg-BG" sz="3200" b="1" dirty="0" smtClean="0"/>
              <a:t>1. </a:t>
            </a:r>
            <a:r>
              <a:rPr lang="bg-BG" sz="3200" b="1" dirty="0"/>
              <a:t>Процеси, в които участват само </a:t>
            </a:r>
            <a:r>
              <a:rPr lang="bg-BG" sz="3200" b="1" dirty="0" smtClean="0"/>
              <a:t>хора</a:t>
            </a:r>
            <a:endParaRPr lang="bg-BG" sz="3200" dirty="0"/>
          </a:p>
        </p:txBody>
      </p:sp>
      <p:sp>
        <p:nvSpPr>
          <p:cNvPr id="3" name="Content Placeholder 2"/>
          <p:cNvSpPr>
            <a:spLocks noGrp="1"/>
          </p:cNvSpPr>
          <p:nvPr>
            <p:ph idx="1"/>
          </p:nvPr>
        </p:nvSpPr>
        <p:spPr>
          <a:xfrm>
            <a:off x="395536" y="1196752"/>
            <a:ext cx="7681664" cy="5204048"/>
          </a:xfrm>
        </p:spPr>
        <p:txBody>
          <a:bodyPr>
            <a:normAutofit/>
          </a:bodyPr>
          <a:lstStyle/>
          <a:p>
            <a:r>
              <a:rPr lang="bg-BG" dirty="0" smtClean="0"/>
              <a:t>Всички </a:t>
            </a:r>
            <a:r>
              <a:rPr lang="bg-BG" dirty="0"/>
              <a:t>задачи се възлагат и изпълняват от хора, служители на фирмата: </a:t>
            </a:r>
            <a:endParaRPr lang="bg-BG" dirty="0" smtClean="0"/>
          </a:p>
          <a:p>
            <a:pPr lvl="1"/>
            <a:r>
              <a:rPr lang="bg-BG" dirty="0" smtClean="0"/>
              <a:t>консултантът</a:t>
            </a:r>
            <a:r>
              <a:rPr lang="bg-BG" dirty="0"/>
              <a:t>, </a:t>
            </a:r>
            <a:endParaRPr lang="bg-BG" dirty="0" smtClean="0"/>
          </a:p>
          <a:p>
            <a:pPr lvl="1"/>
            <a:r>
              <a:rPr lang="bg-BG" dirty="0" smtClean="0"/>
              <a:t>администраторът </a:t>
            </a:r>
            <a:r>
              <a:rPr lang="bg-BG" dirty="0"/>
              <a:t>и </a:t>
            </a:r>
            <a:endParaRPr lang="bg-BG" dirty="0" smtClean="0"/>
          </a:p>
          <a:p>
            <a:pPr lvl="1"/>
            <a:r>
              <a:rPr lang="bg-BG" dirty="0" smtClean="0"/>
              <a:t>инспекторът</a:t>
            </a:r>
            <a:r>
              <a:rPr lang="bg-BG" dirty="0"/>
              <a:t>. </a:t>
            </a:r>
            <a:endParaRPr lang="bg-BG" dirty="0" smtClean="0"/>
          </a:p>
          <a:p>
            <a:pPr marL="114300" indent="0">
              <a:buNone/>
            </a:pPr>
            <a:r>
              <a:rPr lang="bg-BG" dirty="0" smtClean="0"/>
              <a:t>В </a:t>
            </a:r>
            <a:r>
              <a:rPr lang="bg-BG" dirty="0"/>
              <a:t>този най-прост случай </a:t>
            </a:r>
            <a:r>
              <a:rPr lang="bg-BG" b="1" dirty="0"/>
              <a:t>BPMS</a:t>
            </a:r>
            <a:r>
              <a:rPr lang="bg-BG" dirty="0"/>
              <a:t> се използва само </a:t>
            </a:r>
            <a:r>
              <a:rPr lang="bg-BG" b="1" i="1" dirty="0"/>
              <a:t>за уведомяване на потребителите за получените задачи и за координиране на дейностите</a:t>
            </a:r>
            <a:r>
              <a:rPr lang="bg-BG" dirty="0"/>
              <a:t> в съответствие със схемите на работните процеси. </a:t>
            </a:r>
            <a:endParaRPr lang="bg-BG" dirty="0" smtClean="0"/>
          </a:p>
          <a:p>
            <a:r>
              <a:rPr lang="bg-BG" dirty="0" smtClean="0"/>
              <a:t>Потребителите </a:t>
            </a:r>
            <a:r>
              <a:rPr lang="bg-BG" dirty="0"/>
              <a:t>изпълняват същинската работа със средства извън BPMS системата. </a:t>
            </a:r>
            <a:r>
              <a:rPr lang="bg-BG" i="1" dirty="0"/>
              <a:t>Например</a:t>
            </a:r>
            <a:r>
              <a:rPr lang="bg-BG" dirty="0"/>
              <a:t> консултантът ползва корпоративната CRM, която не е свързана по никакъв начин с BPMS.</a:t>
            </a:r>
          </a:p>
        </p:txBody>
      </p:sp>
      <p:sp>
        <p:nvSpPr>
          <p:cNvPr id="4" name="Slide Number Placeholder 3"/>
          <p:cNvSpPr>
            <a:spLocks noGrp="1"/>
          </p:cNvSpPr>
          <p:nvPr>
            <p:ph type="sldNum" sz="quarter" idx="12"/>
          </p:nvPr>
        </p:nvSpPr>
        <p:spPr/>
        <p:txBody>
          <a:bodyPr/>
          <a:lstStyle/>
          <a:p>
            <a:fld id="{20BD64B0-5035-4C5C-928E-4C0F6E3F863C}" type="slidenum">
              <a:rPr lang="bg-BG" smtClean="0"/>
              <a:t>9</a:t>
            </a:fld>
            <a:endParaRPr lang="bg-BG"/>
          </a:p>
        </p:txBody>
      </p:sp>
    </p:spTree>
    <p:extLst>
      <p:ext uri="{BB962C8B-B14F-4D97-AF65-F5344CB8AC3E}">
        <p14:creationId xmlns:p14="http://schemas.microsoft.com/office/powerpoint/2010/main" val="18254426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384</TotalTime>
  <Words>2884</Words>
  <Application>Microsoft Office PowerPoint</Application>
  <PresentationFormat>On-screen Show (4:3)</PresentationFormat>
  <Paragraphs>226</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Adjacency</vt:lpstr>
      <vt:lpstr>Управление на бизнес процесите</vt:lpstr>
      <vt:lpstr>Как работи една система за управление на процесите.</vt:lpstr>
      <vt:lpstr>Как работи една система за управление на процесите.</vt:lpstr>
      <vt:lpstr>Как работи една система за управление на процесите.</vt:lpstr>
      <vt:lpstr>Различните нива на внедряване и експлоатация на системи за управление на бизнес процеси</vt:lpstr>
      <vt:lpstr>1. Процеси, в които участват само хора</vt:lpstr>
      <vt:lpstr>1. Процеси, в които участват само хора</vt:lpstr>
      <vt:lpstr>1. Процеси, в които участват само хора</vt:lpstr>
      <vt:lpstr>1. Процеси, в които участват само хора</vt:lpstr>
      <vt:lpstr>1. Процеси, в които участват само хора</vt:lpstr>
      <vt:lpstr>1. Процеси, в които участват само хора</vt:lpstr>
      <vt:lpstr>1. Процеси, в които участват само хора</vt:lpstr>
      <vt:lpstr>2. Автоматизирано изпълнение на дейности</vt:lpstr>
      <vt:lpstr>2. Автоматизирано изпълнение на дейности</vt:lpstr>
      <vt:lpstr>2. Автоматизирано изпълнение на дейности</vt:lpstr>
      <vt:lpstr>2. Автоматизирано изпълнение на дейности</vt:lpstr>
      <vt:lpstr>2. Автоматизирано изпълнение на дейности</vt:lpstr>
      <vt:lpstr>2. Автоматизирано изпълнение на дейности</vt:lpstr>
      <vt:lpstr>2. Автоматизирано изпълнение на дейности</vt:lpstr>
      <vt:lpstr>2. Автоматизирано изпълнение на дейности - използване</vt:lpstr>
      <vt:lpstr>2. Автоматизирано изпълнение на дейности - използване</vt:lpstr>
      <vt:lpstr>3. SOA организираната система</vt:lpstr>
      <vt:lpstr>3. SOA организираната система</vt:lpstr>
      <vt:lpstr>3. SOA организираната система</vt:lpstr>
      <vt:lpstr>3. SOA организираната система</vt:lpstr>
      <vt:lpstr>4. "Рефлективност" - реакция на външни събития</vt:lpstr>
      <vt:lpstr>4. "Рефлективност" - реакция на външни събития</vt:lpstr>
      <vt:lpstr>4. "Рефлективност" - реакция на външни събития</vt:lpstr>
      <vt:lpstr>5. Мащабируемост отвъд границите на организацията</vt:lpstr>
      <vt:lpstr>Къде остана човекът?</vt:lpstr>
      <vt:lpstr>Къде остана човекът?</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Управление на бизнес процесите</dc:title>
  <dc:creator>User</dc:creator>
  <cp:lastModifiedBy>User</cp:lastModifiedBy>
  <cp:revision>35</cp:revision>
  <dcterms:created xsi:type="dcterms:W3CDTF">2012-04-03T06:44:35Z</dcterms:created>
  <dcterms:modified xsi:type="dcterms:W3CDTF">2012-09-04T11:24:13Z</dcterms:modified>
</cp:coreProperties>
</file>