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5" r:id="rId4"/>
    <p:sldId id="286" r:id="rId5"/>
    <p:sldId id="287" r:id="rId6"/>
    <p:sldId id="284" r:id="rId7"/>
    <p:sldId id="288" r:id="rId8"/>
    <p:sldId id="290" r:id="rId9"/>
    <p:sldId id="289" r:id="rId10"/>
    <p:sldId id="291" r:id="rId11"/>
    <p:sldId id="292" r:id="rId12"/>
    <p:sldId id="293" r:id="rId13"/>
    <p:sldId id="302" r:id="rId14"/>
    <p:sldId id="259" r:id="rId15"/>
    <p:sldId id="297" r:id="rId16"/>
    <p:sldId id="298" r:id="rId17"/>
    <p:sldId id="299" r:id="rId18"/>
    <p:sldId id="300" r:id="rId19"/>
    <p:sldId id="301" r:id="rId20"/>
    <p:sldId id="303" r:id="rId21"/>
    <p:sldId id="304" r:id="rId22"/>
    <p:sldId id="305" r:id="rId23"/>
    <p:sldId id="306" r:id="rId24"/>
    <p:sldId id="307" r:id="rId25"/>
    <p:sldId id="308" r:id="rId26"/>
    <p:sldId id="276" r:id="rId27"/>
    <p:sldId id="309" r:id="rId28"/>
    <p:sldId id="310" r:id="rId29"/>
    <p:sldId id="311" r:id="rId30"/>
    <p:sldId id="312" r:id="rId3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>
      <p:cViewPr varScale="1">
        <p:scale>
          <a:sx n="71" d="100"/>
          <a:sy n="71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1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bg-BG" b="1" i="1" dirty="0" smtClean="0"/>
            <a:t>бизнес консултанти</a:t>
          </a:r>
          <a:endParaRPr lang="en-US" b="1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bg-BG" b="1" i="1" dirty="0" smtClean="0"/>
            <a:t>софтуерни производители</a:t>
          </a:r>
          <a:endParaRPr lang="en-US" b="1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bg-BG" b="1" i="1" dirty="0" err="1" smtClean="0"/>
            <a:t>интегратори</a:t>
          </a:r>
          <a:endParaRPr lang="en-US" b="1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3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3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3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3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3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3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3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3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3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#2" csCatId="colorful" phldr="1"/>
      <dgm:spPr/>
      <dgm:t>
        <a:bodyPr/>
        <a:lstStyle>
          <a:extLst/>
        </a:lstStyle>
        <a:p>
          <a:endParaRPr lang="en-US"/>
        </a:p>
      </dgm:t>
    </dgm:pt>
    <dgm:pt modelId="{787546C1-DD5C-4D6E-BFDD-D95A52E781AD}">
      <dgm:prSet phldrT="[Text]" custT="1"/>
      <dgm:spPr/>
      <dgm:t>
        <a:bodyPr/>
        <a:lstStyle>
          <a:extLst/>
        </a:lstStyle>
        <a:p>
          <a:r>
            <a:rPr lang="bg-BG" sz="1800" dirty="0" smtClean="0"/>
            <a:t>замяна на съществуващата </a:t>
          </a:r>
          <a:r>
            <a:rPr lang="en-GB" sz="1800" dirty="0" smtClean="0"/>
            <a:t>ERP </a:t>
          </a:r>
          <a:endParaRPr lang="en-US" sz="1800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en-US"/>
        </a:p>
      </dgm:t>
    </dgm:pt>
    <dgm:pt modelId="{AC5265C1-0BAB-4984-A634-E4518A8EC253}">
      <dgm:prSet phldrT="[Text]" custT="1"/>
      <dgm:spPr/>
      <dgm:t>
        <a:bodyPr/>
        <a:lstStyle>
          <a:extLst/>
        </a:lstStyle>
        <a:p>
          <a:r>
            <a:rPr lang="bg-BG" sz="1800" dirty="0" smtClean="0"/>
            <a:t>внедряване на CRM </a:t>
          </a:r>
          <a:endParaRPr lang="en-US" sz="1800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en-US"/>
        </a:p>
      </dgm:t>
    </dgm:pt>
    <dgm:pt modelId="{F50BDB3E-817D-4A89-9D71-D9E0B029567B}">
      <dgm:prSet phldrT="[Text]" custT="1"/>
      <dgm:spPr/>
      <dgm:t>
        <a:bodyPr/>
        <a:lstStyle>
          <a:extLst/>
        </a:lstStyle>
        <a:p>
          <a:r>
            <a:rPr lang="bg-BG" sz="1800" dirty="0" smtClean="0"/>
            <a:t>разработване и внедряване на система за Интернет маркетинг </a:t>
          </a:r>
          <a:endParaRPr lang="en-US" sz="1800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en-US"/>
        </a:p>
      </dgm:t>
    </dgm:pt>
    <dgm:pt modelId="{ECBD6B98-1CBE-4BAA-AB77-4873C9DB1799}">
      <dgm:prSet phldrT="[Text]" custT="1"/>
      <dgm:spPr>
        <a:solidFill>
          <a:schemeClr val="accent6"/>
        </a:solidFill>
      </dgm:spPr>
      <dgm:t>
        <a:bodyPr/>
        <a:lstStyle>
          <a:extLst/>
        </a:lstStyle>
        <a:p>
          <a:r>
            <a:rPr lang="bg-BG" sz="1800" dirty="0" smtClean="0"/>
            <a:t>разработване и внедряване на система за Интернет търговия </a:t>
          </a:r>
          <a:endParaRPr lang="en-US" sz="1800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en-US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en-US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ScaleY="35349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en-US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en-US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ScaleY="369253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en-US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en-US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ScaleY="39318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en-US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en-US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en-US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 custScaleY="39314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en-US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en-US"/>
        </a:p>
      </dgm:t>
    </dgm:pt>
  </dgm:ptLst>
  <dgm:cxnLst>
    <dgm:cxn modelId="{DBCBA95E-B6AC-44E3-BFAD-881D436C7CFB}" type="presOf" srcId="{F50BDB3E-817D-4A89-9D71-D9E0B029567B}" destId="{2CFD44AC-C5B0-407B-B2EE-07415AFE4DC4}" srcOrd="1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89365476-0E17-4130-B841-A921DA14B001}" type="presOf" srcId="{F50BDB3E-817D-4A89-9D71-D9E0B029567B}" destId="{63AA2D3F-331D-492F-82D5-8A2B6C78BAAD}" srcOrd="0" destOrd="0" presId="urn:microsoft.com/office/officeart/2005/8/layout/list1#1"/>
    <dgm:cxn modelId="{33E53131-3893-4B0F-AFA2-8E31E2C91ABE}" type="presOf" srcId="{787546C1-DD5C-4D6E-BFDD-D95A52E781AD}" destId="{8BC4E78D-0D98-4ED2-B23A-71FEC19A6436}" srcOrd="1" destOrd="0" presId="urn:microsoft.com/office/officeart/2005/8/layout/list1#1"/>
    <dgm:cxn modelId="{DDD71D0D-702C-41A8-B0AD-2FCE6CF83234}" type="presOf" srcId="{ECBD6B98-1CBE-4BAA-AB77-4873C9DB1799}" destId="{CA895514-6C23-43E3-A15C-728A9EC10843}" srcOrd="0" destOrd="0" presId="urn:microsoft.com/office/officeart/2005/8/layout/list1#1"/>
    <dgm:cxn modelId="{D812B0BB-120C-4A44-BE76-1CDDF4931BB6}" type="presOf" srcId="{ECBD6B98-1CBE-4BAA-AB77-4873C9DB1799}" destId="{D2A5797B-20EE-4298-BA50-C968CEE241D4}" srcOrd="1" destOrd="0" presId="urn:microsoft.com/office/officeart/2005/8/layout/list1#1"/>
    <dgm:cxn modelId="{84C98E26-DEDE-46FC-BCCB-27FC80DC663D}" type="presOf" srcId="{AC5265C1-0BAB-4984-A634-E4518A8EC253}" destId="{12E5634D-BCAA-48AB-BADB-754A15E9B7AC}" srcOrd="1" destOrd="0" presId="urn:microsoft.com/office/officeart/2005/8/layout/list1#1"/>
    <dgm:cxn modelId="{3EDB06F1-C7C3-4642-8683-C49861484FEE}" type="presOf" srcId="{8554BDF9-8515-4677-9942-0171F000F8EB}" destId="{9D58511D-D18C-46E6-ADFB-6CDE1389D37F}" srcOrd="0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31E3F222-1121-47EF-924F-8A1BD774B9FF}" type="presOf" srcId="{787546C1-DD5C-4D6E-BFDD-D95A52E781AD}" destId="{F4F466C7-208D-4B4A-A865-9D82D8E9F892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A40AC8C-09B2-49E4-A1D6-13CC2DAB9250}" type="presOf" srcId="{AC5265C1-0BAB-4984-A634-E4518A8EC253}" destId="{06B5F591-72E0-4CFF-9799-36D4050BD51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6C89271B-35B1-40CF-A902-39ED54B925FF}" type="presParOf" srcId="{9D58511D-D18C-46E6-ADFB-6CDE1389D37F}" destId="{29EC7F92-6143-4EC7-AD17-ECAF75C06DC8}" srcOrd="0" destOrd="0" presId="urn:microsoft.com/office/officeart/2005/8/layout/list1#1"/>
    <dgm:cxn modelId="{6DA463C6-10A4-4540-82C2-388308608576}" type="presParOf" srcId="{29EC7F92-6143-4EC7-AD17-ECAF75C06DC8}" destId="{F4F466C7-208D-4B4A-A865-9D82D8E9F892}" srcOrd="0" destOrd="0" presId="urn:microsoft.com/office/officeart/2005/8/layout/list1#1"/>
    <dgm:cxn modelId="{DA7BA810-16C5-4A33-8A06-E22925BD258D}" type="presParOf" srcId="{29EC7F92-6143-4EC7-AD17-ECAF75C06DC8}" destId="{8BC4E78D-0D98-4ED2-B23A-71FEC19A6436}" srcOrd="1" destOrd="0" presId="urn:microsoft.com/office/officeart/2005/8/layout/list1#1"/>
    <dgm:cxn modelId="{727A6B18-DDFF-4CA5-9A31-9BE6A8F9EC39}" type="presParOf" srcId="{9D58511D-D18C-46E6-ADFB-6CDE1389D37F}" destId="{129CDA7D-4C80-4698-AFD0-7208B5D9749E}" srcOrd="1" destOrd="0" presId="urn:microsoft.com/office/officeart/2005/8/layout/list1#1"/>
    <dgm:cxn modelId="{91710A36-38D2-4E6C-B430-367EFABE2870}" type="presParOf" srcId="{9D58511D-D18C-46E6-ADFB-6CDE1389D37F}" destId="{EBA8CF1F-3B4A-4B6A-8877-CB03CDDAB1E9}" srcOrd="2" destOrd="0" presId="urn:microsoft.com/office/officeart/2005/8/layout/list1#1"/>
    <dgm:cxn modelId="{9A34A1C2-E64B-4E8B-8C8A-F7FA2452AD69}" type="presParOf" srcId="{9D58511D-D18C-46E6-ADFB-6CDE1389D37F}" destId="{8BC0D01A-9D98-495C-93AA-A7D9631CDDAD}" srcOrd="3" destOrd="0" presId="urn:microsoft.com/office/officeart/2005/8/layout/list1#1"/>
    <dgm:cxn modelId="{64756769-C5DE-49AF-96D3-D12ABF3F0A60}" type="presParOf" srcId="{9D58511D-D18C-46E6-ADFB-6CDE1389D37F}" destId="{D4434ECF-2146-46AC-B62E-87AB389C995A}" srcOrd="4" destOrd="0" presId="urn:microsoft.com/office/officeart/2005/8/layout/list1#1"/>
    <dgm:cxn modelId="{6AA518DC-E53C-43F8-BDA1-023A707E84BD}" type="presParOf" srcId="{D4434ECF-2146-46AC-B62E-87AB389C995A}" destId="{06B5F591-72E0-4CFF-9799-36D4050BD51D}" srcOrd="0" destOrd="0" presId="urn:microsoft.com/office/officeart/2005/8/layout/list1#1"/>
    <dgm:cxn modelId="{DB87ED0A-A9DD-4F2D-99D9-AB1BD298C64A}" type="presParOf" srcId="{D4434ECF-2146-46AC-B62E-87AB389C995A}" destId="{12E5634D-BCAA-48AB-BADB-754A15E9B7AC}" srcOrd="1" destOrd="0" presId="urn:microsoft.com/office/officeart/2005/8/layout/list1#1"/>
    <dgm:cxn modelId="{4CF03450-5D0A-4668-89D0-DA1786FAE4AE}" type="presParOf" srcId="{9D58511D-D18C-46E6-ADFB-6CDE1389D37F}" destId="{3DAA9763-50F6-4CC4-B6DA-0A4C45FFB361}" srcOrd="5" destOrd="0" presId="urn:microsoft.com/office/officeart/2005/8/layout/list1#1"/>
    <dgm:cxn modelId="{4F48377D-2182-4FFC-8FA3-839443C4A52B}" type="presParOf" srcId="{9D58511D-D18C-46E6-ADFB-6CDE1389D37F}" destId="{51228DB3-E7D4-486B-A0C1-9A59D129891F}" srcOrd="6" destOrd="0" presId="urn:microsoft.com/office/officeart/2005/8/layout/list1#1"/>
    <dgm:cxn modelId="{F5F8BE54-3D8B-46EB-B695-52C4BEFD4F26}" type="presParOf" srcId="{9D58511D-D18C-46E6-ADFB-6CDE1389D37F}" destId="{ECC02425-44D1-4F4C-B5D6-13442CA71F2A}" srcOrd="7" destOrd="0" presId="urn:microsoft.com/office/officeart/2005/8/layout/list1#1"/>
    <dgm:cxn modelId="{83588EB5-7E99-492A-B788-2595718A6A46}" type="presParOf" srcId="{9D58511D-D18C-46E6-ADFB-6CDE1389D37F}" destId="{98CD7476-6A48-4BD0-A0B1-E79081300878}" srcOrd="8" destOrd="0" presId="urn:microsoft.com/office/officeart/2005/8/layout/list1#1"/>
    <dgm:cxn modelId="{5DF28090-CE12-469E-80A9-AAD8D67D50E0}" type="presParOf" srcId="{98CD7476-6A48-4BD0-A0B1-E79081300878}" destId="{63AA2D3F-331D-492F-82D5-8A2B6C78BAAD}" srcOrd="0" destOrd="0" presId="urn:microsoft.com/office/officeart/2005/8/layout/list1#1"/>
    <dgm:cxn modelId="{4FB84771-FD8A-40A0-B1E8-8A3295849B2A}" type="presParOf" srcId="{98CD7476-6A48-4BD0-A0B1-E79081300878}" destId="{2CFD44AC-C5B0-407B-B2EE-07415AFE4DC4}" srcOrd="1" destOrd="0" presId="urn:microsoft.com/office/officeart/2005/8/layout/list1#1"/>
    <dgm:cxn modelId="{A4899875-36E4-4291-A8A2-4087B9A2B053}" type="presParOf" srcId="{9D58511D-D18C-46E6-ADFB-6CDE1389D37F}" destId="{E27A153A-8ADD-4646-B3A3-509A74CD0695}" srcOrd="9" destOrd="0" presId="urn:microsoft.com/office/officeart/2005/8/layout/list1#1"/>
    <dgm:cxn modelId="{7FFB4843-60D8-4B46-A955-79099654EE5D}" type="presParOf" srcId="{9D58511D-D18C-46E6-ADFB-6CDE1389D37F}" destId="{2DB5D132-AB90-49A4-A479-F0988A86E33E}" srcOrd="10" destOrd="0" presId="urn:microsoft.com/office/officeart/2005/8/layout/list1#1"/>
    <dgm:cxn modelId="{3FFB6393-76A5-401B-8A2C-4F4414F8A54A}" type="presParOf" srcId="{9D58511D-D18C-46E6-ADFB-6CDE1389D37F}" destId="{A5E75685-2820-438A-88AF-159553A570AE}" srcOrd="11" destOrd="0" presId="urn:microsoft.com/office/officeart/2005/8/layout/list1#1"/>
    <dgm:cxn modelId="{9787B610-B317-4C9C-B21E-4A86DA0F94C1}" type="presParOf" srcId="{9D58511D-D18C-46E6-ADFB-6CDE1389D37F}" destId="{3936D63D-3BB5-4099-A097-CE176EB2ABE2}" srcOrd="12" destOrd="0" presId="urn:microsoft.com/office/officeart/2005/8/layout/list1#1"/>
    <dgm:cxn modelId="{79884AEB-51A9-4EF3-90D3-8A1AB0FF0F07}" type="presParOf" srcId="{3936D63D-3BB5-4099-A097-CE176EB2ABE2}" destId="{CA895514-6C23-43E3-A15C-728A9EC10843}" srcOrd="0" destOrd="0" presId="urn:microsoft.com/office/officeart/2005/8/layout/list1#1"/>
    <dgm:cxn modelId="{55294E66-3D5E-43E2-BE62-D6775ACAC2BE}" type="presParOf" srcId="{3936D63D-3BB5-4099-A097-CE176EB2ABE2}" destId="{D2A5797B-20EE-4298-BA50-C968CEE241D4}" srcOrd="1" destOrd="0" presId="urn:microsoft.com/office/officeart/2005/8/layout/list1#1"/>
    <dgm:cxn modelId="{B37F8786-3602-4F56-B7FF-2873BE0CC1EE}" type="presParOf" srcId="{9D58511D-D18C-46E6-ADFB-6CDE1389D37F}" destId="{AEA9E5FD-8F48-4CA8-8487-C530B0C74333}" srcOrd="13" destOrd="0" presId="urn:microsoft.com/office/officeart/2005/8/layout/list1#1"/>
    <dgm:cxn modelId="{48CA5ED8-BBE4-4071-91FF-9F3CAAAE2D40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#3" csCatId="colorful" phldr="1"/>
      <dgm:spPr/>
      <dgm:t>
        <a:bodyPr/>
        <a:lstStyle>
          <a:extLst/>
        </a:lstStyle>
        <a:p>
          <a:endParaRPr lang="en-US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en-US" dirty="0" smtClean="0"/>
            <a:t>Business Process</a:t>
          </a:r>
          <a:endParaRPr lang="en-US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en-US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en-US" dirty="0" smtClean="0"/>
            <a:t>Operate</a:t>
          </a:r>
          <a:endParaRPr lang="en-US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en-US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en-US" dirty="0" smtClean="0"/>
            <a:t>Support</a:t>
          </a:r>
          <a:endParaRPr lang="en-US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en-US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en-US" dirty="0" smtClean="0"/>
            <a:t>Optimize</a:t>
          </a:r>
          <a:endParaRPr lang="en-US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en-US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en-US" dirty="0" smtClean="0"/>
            <a:t>Change</a:t>
          </a:r>
          <a:endParaRPr lang="en-US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en-US"/>
        </a:p>
      </dgm:t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C18E4812-C36C-4299-A23F-F302133DE763}" type="pres">
      <dgm:prSet presAssocID="{F9A846BA-06FB-46AF-80ED-5EA0073A08FA}" presName="vertOne" presStyleCnt="0"/>
      <dgm:spPr/>
      <dgm:t>
        <a:bodyPr/>
        <a:lstStyle>
          <a:extLst/>
        </a:lstStyle>
        <a:p>
          <a:endParaRPr lang="en-US"/>
        </a:p>
      </dgm:t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18A19349-6365-47F8-835F-0C81437E72A0}" type="pres">
      <dgm:prSet presAssocID="{F9A846BA-06FB-46AF-80ED-5EA0073A08FA}" presName="parTransOne" presStyleCnt="0"/>
      <dgm:spPr/>
      <dgm:t>
        <a:bodyPr/>
        <a:lstStyle>
          <a:extLst/>
        </a:lstStyle>
        <a:p>
          <a:endParaRPr lang="en-US"/>
        </a:p>
      </dgm:t>
    </dgm:pt>
    <dgm:pt modelId="{C5AC6143-59D1-4B00-BB54-9411E2A2B7A8}" type="pres">
      <dgm:prSet presAssocID="{F9A846BA-06FB-46AF-80ED-5EA0073A08FA}" presName="horzOne" presStyleCnt="0"/>
      <dgm:spPr/>
      <dgm:t>
        <a:bodyPr/>
        <a:lstStyle>
          <a:extLst/>
        </a:lstStyle>
        <a:p>
          <a:endParaRPr lang="en-US"/>
        </a:p>
      </dgm:t>
    </dgm:pt>
    <dgm:pt modelId="{4A9763C1-EDA1-45C9-8C0D-0D8BCFBFE4CE}" type="pres">
      <dgm:prSet presAssocID="{F158A836-9807-4BB5-96D7-55AAE48F5E54}" presName="vertTwo" presStyleCnt="0"/>
      <dgm:spPr/>
      <dgm:t>
        <a:bodyPr/>
        <a:lstStyle>
          <a:extLst/>
        </a:lstStyle>
        <a:p>
          <a:endParaRPr lang="en-US"/>
        </a:p>
      </dgm:t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3B90D46-2F30-46ED-8AD5-00925FB7223A}" type="pres">
      <dgm:prSet presAssocID="{F158A836-9807-4BB5-96D7-55AAE48F5E54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265AFDA-E228-4DDC-9FDB-99B5739E8799}" type="pres">
      <dgm:prSet presAssocID="{F158A836-9807-4BB5-96D7-55AAE48F5E54}" presName="horzTwo" presStyleCnt="0"/>
      <dgm:spPr/>
      <dgm:t>
        <a:bodyPr/>
        <a:lstStyle>
          <a:extLst/>
        </a:lstStyle>
        <a:p>
          <a:endParaRPr lang="en-US"/>
        </a:p>
      </dgm:t>
    </dgm:pt>
    <dgm:pt modelId="{34141CC7-894D-4C91-ABB5-790C952BBCF1}" type="pres">
      <dgm:prSet presAssocID="{641FD4FB-DEB5-4BAD-8DE6-FF7449A706FD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4DBD85E0-526A-433E-AA20-844244992F90}" type="pres">
      <dgm:prSet presAssocID="{1D5437B4-AE63-4725-B3BF-757CE9D3B51A}" presName="vertTwo" presStyleCnt="0"/>
      <dgm:spPr/>
      <dgm:t>
        <a:bodyPr/>
        <a:lstStyle>
          <a:extLst/>
        </a:lstStyle>
        <a:p>
          <a:endParaRPr lang="en-US"/>
        </a:p>
      </dgm:t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5D2D5C49-3FCA-409B-A2C5-D92FC98F2CAA}" type="pres">
      <dgm:prSet presAssocID="{1D5437B4-AE63-4725-B3BF-757CE9D3B51A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626C0D09-BFC6-4CE1-B7D1-362C534ADE8D}" type="pres">
      <dgm:prSet presAssocID="{1D5437B4-AE63-4725-B3BF-757CE9D3B51A}" presName="horzTwo" presStyleCnt="0"/>
      <dgm:spPr/>
      <dgm:t>
        <a:bodyPr/>
        <a:lstStyle>
          <a:extLst/>
        </a:lstStyle>
        <a:p>
          <a:endParaRPr lang="en-US"/>
        </a:p>
      </dgm:t>
    </dgm:pt>
    <dgm:pt modelId="{446599AB-B680-4B28-82B7-0593C47118C8}" type="pres">
      <dgm:prSet presAssocID="{77151872-762C-4E0C-84E2-38FC583BA821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65C5EE98-B3C9-4E5C-8CBF-883A24D98EC7}" type="pres">
      <dgm:prSet presAssocID="{F4DD7773-E0F0-4CA0-AE12-39FE24E2D38B}" presName="vertTwo" presStyleCnt="0"/>
      <dgm:spPr/>
      <dgm:t>
        <a:bodyPr/>
        <a:lstStyle>
          <a:extLst/>
        </a:lstStyle>
        <a:p>
          <a:endParaRPr lang="en-US"/>
        </a:p>
      </dgm:t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8D10DD1F-A51D-4898-B8C6-0BEA1FF0195A}" type="pres">
      <dgm:prSet presAssocID="{F4DD7773-E0F0-4CA0-AE12-39FE24E2D38B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58BE194D-6F64-4005-9BF5-B80B19E05BEF}" type="pres">
      <dgm:prSet presAssocID="{F4DD7773-E0F0-4CA0-AE12-39FE24E2D38B}" presName="horzTwo" presStyleCnt="0"/>
      <dgm:spPr/>
      <dgm:t>
        <a:bodyPr/>
        <a:lstStyle>
          <a:extLst/>
        </a:lstStyle>
        <a:p>
          <a:endParaRPr lang="en-US"/>
        </a:p>
      </dgm:t>
    </dgm:pt>
    <dgm:pt modelId="{D7003DC4-A656-4909-B2FF-FAA6419ACEC7}" type="pres">
      <dgm:prSet presAssocID="{BDF0DF6A-C77C-48ED-8BA1-44B4EE5AE580}" presName="sibSpaceTwo" presStyleCnt="0"/>
      <dgm:spPr/>
      <dgm:t>
        <a:bodyPr/>
        <a:lstStyle>
          <a:extLst/>
        </a:lstStyle>
        <a:p>
          <a:endParaRPr lang="en-US"/>
        </a:p>
      </dgm:t>
    </dgm:pt>
    <dgm:pt modelId="{12A9463C-744C-4DE4-8E88-C6444D940494}" type="pres">
      <dgm:prSet presAssocID="{E7099059-3858-4031-AA26-70F1AE740B29}" presName="vertTwo" presStyleCnt="0"/>
      <dgm:spPr/>
      <dgm:t>
        <a:bodyPr/>
        <a:lstStyle>
          <a:extLst/>
        </a:lstStyle>
        <a:p>
          <a:endParaRPr lang="en-US"/>
        </a:p>
      </dgm:t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en-US"/>
        </a:p>
      </dgm:t>
    </dgm:pt>
    <dgm:pt modelId="{4D76A402-D8DD-43C1-A7CD-A27840BCC8B9}" type="pres">
      <dgm:prSet presAssocID="{E7099059-3858-4031-AA26-70F1AE740B29}" presName="parTransTwo" presStyleCnt="0"/>
      <dgm:spPr/>
      <dgm:t>
        <a:bodyPr/>
        <a:lstStyle>
          <a:extLst/>
        </a:lstStyle>
        <a:p>
          <a:endParaRPr lang="en-US"/>
        </a:p>
      </dgm:t>
    </dgm:pt>
    <dgm:pt modelId="{856176A2-0199-4FA6-AC46-6B8D767AB282}" type="pres">
      <dgm:prSet presAssocID="{E7099059-3858-4031-AA26-70F1AE740B29}" presName="horzTwo" presStyleCnt="0"/>
      <dgm:spPr/>
      <dgm:t>
        <a:bodyPr/>
        <a:lstStyle>
          <a:extLst/>
        </a:lstStyle>
        <a:p>
          <a:endParaRPr lang="en-US"/>
        </a:p>
      </dgm:t>
    </dgm:pt>
  </dgm:ptLst>
  <dgm:cxnLst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7DADF4A3-01CF-44AB-B22D-12966F7A757F}" type="presOf" srcId="{E7099059-3858-4031-AA26-70F1AE740B29}" destId="{71888359-F0DC-489E-B35A-9F5289C4BFFD}" srcOrd="0" destOrd="0" presId="urn:microsoft.com/office/officeart/2005/8/layout/hierarchy4#2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4CF0A864-B5D8-42BA-9101-F66B8F6945DD}" type="presOf" srcId="{1D5437B4-AE63-4725-B3BF-757CE9D3B51A}" destId="{D1C32F7D-B459-45E7-8599-1C37444288A4}" srcOrd="0" destOrd="0" presId="urn:microsoft.com/office/officeart/2005/8/layout/hierarchy4#2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77ECA4F6-222A-4392-9631-810129090796}" type="presOf" srcId="{F158A836-9807-4BB5-96D7-55AAE48F5E54}" destId="{65D17466-8AE6-4EF6-80A3-4A2D022A1AF2}" srcOrd="0" destOrd="0" presId="urn:microsoft.com/office/officeart/2005/8/layout/hierarchy4#2"/>
    <dgm:cxn modelId="{F0D93C89-B981-4EC7-A158-B41F12973EF1}" type="presOf" srcId="{F4DD7773-E0F0-4CA0-AE12-39FE24E2D38B}" destId="{5C53023D-DA3B-429C-A637-D4C76DD550B7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6ED225B3-B8BE-45E7-80BE-93729EED8A23}" type="presParOf" srcId="{C5AC6143-59D1-4B00-BB54-9411E2A2B7A8}" destId="{4A9763C1-EDA1-45C9-8C0D-0D8BCFBFE4CE}" srcOrd="0" destOrd="0" presId="urn:microsoft.com/office/officeart/2005/8/layout/hierarchy4#2"/>
    <dgm:cxn modelId="{450595F5-D4DC-4058-B727-CD0E3956EDAC}" type="presParOf" srcId="{4A9763C1-EDA1-45C9-8C0D-0D8BCFBFE4CE}" destId="{65D17466-8AE6-4EF6-80A3-4A2D022A1AF2}" srcOrd="0" destOrd="0" presId="urn:microsoft.com/office/officeart/2005/8/layout/hierarchy4#2"/>
    <dgm:cxn modelId="{38CD89B1-83FF-4663-A14A-2A4C52E5B64D}" type="presParOf" srcId="{4A9763C1-EDA1-45C9-8C0D-0D8BCFBFE4CE}" destId="{43B90D46-2F30-46ED-8AD5-00925FB7223A}" srcOrd="1" destOrd="0" presId="urn:microsoft.com/office/officeart/2005/8/layout/hierarchy4#2"/>
    <dgm:cxn modelId="{27B99D7E-4548-4DEB-909F-344F804FC9D8}" type="presParOf" srcId="{4A9763C1-EDA1-45C9-8C0D-0D8BCFBFE4CE}" destId="{5265AFDA-E228-4DDC-9FDB-99B5739E8799}" srcOrd="2" destOrd="0" presId="urn:microsoft.com/office/officeart/2005/8/layout/hierarchy4#2"/>
    <dgm:cxn modelId="{EF38F944-8C9F-4954-BB72-7F867490F0B3}" type="presParOf" srcId="{C5AC6143-59D1-4B00-BB54-9411E2A2B7A8}" destId="{34141CC7-894D-4C91-ABB5-790C952BBCF1}" srcOrd="1" destOrd="0" presId="urn:microsoft.com/office/officeart/2005/8/layout/hierarchy4#2"/>
    <dgm:cxn modelId="{3784D0A2-8710-4959-AA26-D018E401D58C}" type="presParOf" srcId="{C5AC6143-59D1-4B00-BB54-9411E2A2B7A8}" destId="{4DBD85E0-526A-433E-AA20-844244992F90}" srcOrd="2" destOrd="0" presId="urn:microsoft.com/office/officeart/2005/8/layout/hierarchy4#2"/>
    <dgm:cxn modelId="{AE638A02-8094-4149-9179-1045F88C748E}" type="presParOf" srcId="{4DBD85E0-526A-433E-AA20-844244992F90}" destId="{D1C32F7D-B459-45E7-8599-1C37444288A4}" srcOrd="0" destOrd="0" presId="urn:microsoft.com/office/officeart/2005/8/layout/hierarchy4#2"/>
    <dgm:cxn modelId="{20A13AAD-F9A6-4E8B-ADB9-CCBB6E16B5C7}" type="presParOf" srcId="{4DBD85E0-526A-433E-AA20-844244992F90}" destId="{5D2D5C49-3FCA-409B-A2C5-D92FC98F2CAA}" srcOrd="1" destOrd="0" presId="urn:microsoft.com/office/officeart/2005/8/layout/hierarchy4#2"/>
    <dgm:cxn modelId="{EAA06C8F-EDE7-4BFB-87A2-5961BDD3F696}" type="presParOf" srcId="{4DBD85E0-526A-433E-AA20-844244992F90}" destId="{626C0D09-BFC6-4CE1-B7D1-362C534ADE8D}" srcOrd="2" destOrd="0" presId="urn:microsoft.com/office/officeart/2005/8/layout/hierarchy4#2"/>
    <dgm:cxn modelId="{F9115974-EE6D-4AC2-BD32-6C93ED3418E5}" type="presParOf" srcId="{C5AC6143-59D1-4B00-BB54-9411E2A2B7A8}" destId="{446599AB-B680-4B28-82B7-0593C47118C8}" srcOrd="3" destOrd="0" presId="urn:microsoft.com/office/officeart/2005/8/layout/hierarchy4#2"/>
    <dgm:cxn modelId="{53233DDF-6171-4BBA-8DFF-16F34E3716C7}" type="presParOf" srcId="{C5AC6143-59D1-4B00-BB54-9411E2A2B7A8}" destId="{65C5EE98-B3C9-4E5C-8CBF-883A24D98EC7}" srcOrd="4" destOrd="0" presId="urn:microsoft.com/office/officeart/2005/8/layout/hierarchy4#2"/>
    <dgm:cxn modelId="{F0EDF3FA-A321-4EF3-BAAD-134579E2D43A}" type="presParOf" srcId="{65C5EE98-B3C9-4E5C-8CBF-883A24D98EC7}" destId="{5C53023D-DA3B-429C-A637-D4C76DD550B7}" srcOrd="0" destOrd="0" presId="urn:microsoft.com/office/officeart/2005/8/layout/hierarchy4#2"/>
    <dgm:cxn modelId="{D05A455C-0951-42B1-89C0-E453166528D3}" type="presParOf" srcId="{65C5EE98-B3C9-4E5C-8CBF-883A24D98EC7}" destId="{8D10DD1F-A51D-4898-B8C6-0BEA1FF0195A}" srcOrd="1" destOrd="0" presId="urn:microsoft.com/office/officeart/2005/8/layout/hierarchy4#2"/>
    <dgm:cxn modelId="{E03824CE-8E66-4F15-AA15-BDF9F25A9865}" type="presParOf" srcId="{65C5EE98-B3C9-4E5C-8CBF-883A24D98EC7}" destId="{58BE194D-6F64-4005-9BF5-B80B19E05BEF}" srcOrd="2" destOrd="0" presId="urn:microsoft.com/office/officeart/2005/8/layout/hierarchy4#2"/>
    <dgm:cxn modelId="{D40EB434-6C38-4AA0-9B40-BA305AE0C07C}" type="presParOf" srcId="{C5AC6143-59D1-4B00-BB54-9411E2A2B7A8}" destId="{D7003DC4-A656-4909-B2FF-FAA6419ACEC7}" srcOrd="5" destOrd="0" presId="urn:microsoft.com/office/officeart/2005/8/layout/hierarchy4#2"/>
    <dgm:cxn modelId="{A80C1538-E05C-41DA-B046-76ABDC68A714}" type="presParOf" srcId="{C5AC6143-59D1-4B00-BB54-9411E2A2B7A8}" destId="{12A9463C-744C-4DE4-8E88-C6444D940494}" srcOrd="6" destOrd="0" presId="urn:microsoft.com/office/officeart/2005/8/layout/hierarchy4#2"/>
    <dgm:cxn modelId="{8BE0C5ED-7405-4FAC-BB29-761F084712C1}" type="presParOf" srcId="{12A9463C-744C-4DE4-8E88-C6444D940494}" destId="{71888359-F0DC-489E-B35A-9F5289C4BFFD}" srcOrd="0" destOrd="0" presId="urn:microsoft.com/office/officeart/2005/8/layout/hierarchy4#2"/>
    <dgm:cxn modelId="{3C14A752-CB66-4049-A241-F473D96D64BF}" type="presParOf" srcId="{12A9463C-744C-4DE4-8E88-C6444D940494}" destId="{4D76A402-D8DD-43C1-A7CD-A27840BCC8B9}" srcOrd="1" destOrd="0" presId="urn:microsoft.com/office/officeart/2005/8/layout/hierarchy4#2"/>
    <dgm:cxn modelId="{C4C5EB46-2279-4376-A887-D1CF26B156B2}" type="presParOf" srcId="{12A9463C-744C-4DE4-8E88-C6444D940494}" destId="{856176A2-0199-4FA6-AC46-6B8D767AB282}" srcOrd="2" destOrd="0" presId="urn:microsoft.com/office/officeart/2005/8/layout/hierarchy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1403121"/>
          <a:ext cx="441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1128926"/>
          <a:ext cx="3577361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b="1" i="1" kern="1200" dirty="0" smtClean="0"/>
            <a:t>бизнес консултанти</a:t>
          </a:r>
          <a:endParaRPr lang="en-US" sz="1700" b="1" kern="1200" dirty="0"/>
        </a:p>
      </dsp:txBody>
      <dsp:txXfrm>
        <a:off x="265976" y="1153424"/>
        <a:ext cx="3528365" cy="452844"/>
      </dsp:txXfrm>
    </dsp:sp>
    <dsp:sp modelId="{51228DB3-E7D4-486B-A0C1-9A59D129891F}">
      <dsp:nvSpPr>
        <dsp:cNvPr id="0" name=""/>
        <dsp:cNvSpPr/>
      </dsp:nvSpPr>
      <dsp:spPr>
        <a:xfrm>
          <a:off x="0" y="2174241"/>
          <a:ext cx="441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909561"/>
          <a:ext cx="361835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b="1" i="1" kern="1200" dirty="0" smtClean="0"/>
            <a:t>софтуерни производители</a:t>
          </a:r>
          <a:endParaRPr lang="en-US" sz="1700" b="1" kern="1200" dirty="0"/>
        </a:p>
      </dsp:txBody>
      <dsp:txXfrm>
        <a:off x="265976" y="1934059"/>
        <a:ext cx="3569357" cy="452844"/>
      </dsp:txXfrm>
    </dsp:sp>
    <dsp:sp modelId="{2DB5D132-AB90-49A4-A479-F0988A86E33E}">
      <dsp:nvSpPr>
        <dsp:cNvPr id="0" name=""/>
        <dsp:cNvSpPr/>
      </dsp:nvSpPr>
      <dsp:spPr>
        <a:xfrm>
          <a:off x="0" y="2904050"/>
          <a:ext cx="441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671166"/>
          <a:ext cx="3618383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700" b="1" i="1" kern="1200" dirty="0" err="1" smtClean="0"/>
            <a:t>интегратори</a:t>
          </a:r>
          <a:endParaRPr lang="en-US" sz="1700" b="1" kern="1200" dirty="0"/>
        </a:p>
      </dsp:txBody>
      <dsp:txXfrm>
        <a:off x="245478" y="2695664"/>
        <a:ext cx="356938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965945"/>
          <a:ext cx="4419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242" y="238263"/>
          <a:ext cx="3573867" cy="83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замяна на съществуващата </a:t>
          </a:r>
          <a:r>
            <a:rPr lang="en-GB" sz="1800" kern="1200" dirty="0" smtClean="0"/>
            <a:t>ERP </a:t>
          </a:r>
          <a:endParaRPr lang="en-US" sz="1800" kern="1200" dirty="0"/>
        </a:p>
      </dsp:txBody>
      <dsp:txXfrm>
        <a:off x="281994" y="279015"/>
        <a:ext cx="3492363" cy="753305"/>
      </dsp:txXfrm>
    </dsp:sp>
    <dsp:sp modelId="{51228DB3-E7D4-486B-A0C1-9A59D129891F}">
      <dsp:nvSpPr>
        <dsp:cNvPr id="0" name=""/>
        <dsp:cNvSpPr/>
      </dsp:nvSpPr>
      <dsp:spPr>
        <a:xfrm>
          <a:off x="0" y="1964693"/>
          <a:ext cx="4419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242" y="1204269"/>
          <a:ext cx="3614819" cy="8720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внедряване на CRM </a:t>
          </a:r>
          <a:endParaRPr lang="en-US" sz="1800" kern="1200" dirty="0"/>
        </a:p>
      </dsp:txBody>
      <dsp:txXfrm>
        <a:off x="283811" y="1246838"/>
        <a:ext cx="3529681" cy="786889"/>
      </dsp:txXfrm>
    </dsp:sp>
    <dsp:sp modelId="{2DB5D132-AB90-49A4-A479-F0988A86E33E}">
      <dsp:nvSpPr>
        <dsp:cNvPr id="0" name=""/>
        <dsp:cNvSpPr/>
      </dsp:nvSpPr>
      <dsp:spPr>
        <a:xfrm>
          <a:off x="0" y="3012855"/>
          <a:ext cx="4419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764" y="2198540"/>
          <a:ext cx="3614850" cy="9285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разработване и внедряване на система за Интернет маркетинг </a:t>
          </a:r>
          <a:endParaRPr lang="en-US" sz="1800" kern="1200" dirty="0"/>
        </a:p>
      </dsp:txBody>
      <dsp:txXfrm>
        <a:off x="266092" y="2243868"/>
        <a:ext cx="3524194" cy="837899"/>
      </dsp:txXfrm>
    </dsp:sp>
    <dsp:sp modelId="{56015E43-931D-4CAD-85C0-E9EB84437182}">
      <dsp:nvSpPr>
        <dsp:cNvPr id="0" name=""/>
        <dsp:cNvSpPr/>
      </dsp:nvSpPr>
      <dsp:spPr>
        <a:xfrm>
          <a:off x="0" y="4075146"/>
          <a:ext cx="4419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764" y="3264768"/>
          <a:ext cx="3590557" cy="928458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800" kern="1200" dirty="0" smtClean="0"/>
            <a:t>разработване и внедряване на система за Интернет търговия </a:t>
          </a:r>
          <a:endParaRPr lang="en-US" sz="1800" kern="1200" dirty="0"/>
        </a:p>
      </dsp:txBody>
      <dsp:txXfrm>
        <a:off x="266088" y="3310092"/>
        <a:ext cx="3499909" cy="837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C4BAB-D6A7-468D-B07E-BB5310B681B1}">
      <dsp:nvSpPr>
        <dsp:cNvPr id="0" name=""/>
        <dsp:cNvSpPr/>
      </dsp:nvSpPr>
      <dsp:spPr>
        <a:xfrm>
          <a:off x="3050" y="938"/>
          <a:ext cx="6242298" cy="201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/>
            <a:t>Business Process</a:t>
          </a:r>
          <a:endParaRPr lang="en-US" sz="6300" kern="1200" dirty="0"/>
        </a:p>
      </dsp:txBody>
      <dsp:txXfrm>
        <a:off x="61941" y="59829"/>
        <a:ext cx="6124516" cy="1892920"/>
      </dsp:txXfrm>
    </dsp:sp>
    <dsp:sp modelId="{65D17466-8AE6-4EF6-80A3-4A2D022A1AF2}">
      <dsp:nvSpPr>
        <dsp:cNvPr id="0" name=""/>
        <dsp:cNvSpPr/>
      </dsp:nvSpPr>
      <dsp:spPr>
        <a:xfrm>
          <a:off x="405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Operate</a:t>
          </a:r>
          <a:endParaRPr lang="en-US" sz="2400" kern="1200" dirty="0"/>
        </a:p>
      </dsp:txBody>
      <dsp:txXfrm>
        <a:off x="47044" y="2255893"/>
        <a:ext cx="1381640" cy="1924732"/>
      </dsp:txXfrm>
    </dsp:sp>
    <dsp:sp modelId="{D1C32F7D-B459-45E7-8599-1C37444288A4}">
      <dsp:nvSpPr>
        <dsp:cNvPr id="0" name=""/>
        <dsp:cNvSpPr/>
      </dsp:nvSpPr>
      <dsp:spPr>
        <a:xfrm>
          <a:off x="159494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Support</a:t>
          </a:r>
          <a:endParaRPr lang="en-US" sz="2400" kern="1200" dirty="0"/>
        </a:p>
      </dsp:txBody>
      <dsp:txXfrm>
        <a:off x="1637934" y="2255893"/>
        <a:ext cx="1381640" cy="1924732"/>
      </dsp:txXfrm>
    </dsp:sp>
    <dsp:sp modelId="{5C53023D-DA3B-429C-A637-D4C76DD550B7}">
      <dsp:nvSpPr>
        <dsp:cNvPr id="0" name=""/>
        <dsp:cNvSpPr/>
      </dsp:nvSpPr>
      <dsp:spPr>
        <a:xfrm>
          <a:off x="318583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Optimize</a:t>
          </a:r>
          <a:endParaRPr lang="en-US" sz="2400" kern="1200" dirty="0"/>
        </a:p>
      </dsp:txBody>
      <dsp:txXfrm>
        <a:off x="3228824" y="2255893"/>
        <a:ext cx="1381640" cy="1924732"/>
      </dsp:txXfrm>
    </dsp:sp>
    <dsp:sp modelId="{71888359-F0DC-489E-B35A-9F5289C4BFFD}">
      <dsp:nvSpPr>
        <dsp:cNvPr id="0" name=""/>
        <dsp:cNvSpPr/>
      </dsp:nvSpPr>
      <dsp:spPr>
        <a:xfrm>
          <a:off x="477672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Change</a:t>
          </a:r>
          <a:endParaRPr lang="en-US" sz="2400" kern="1200" dirty="0"/>
        </a:p>
      </dsp:txBody>
      <dsp:txXfrm>
        <a:off x="4819714" y="2255893"/>
        <a:ext cx="1381640" cy="192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A0C0CD1F-C24F-42EB-A64E-34F8130EB448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53C817-5EF7-4FC9-A06D-BFABD1E3B865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D2CF2C-AE4C-4268-A175-1FAD0074CB4D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BB444D-024B-4311-B234-87EAAFD18719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1075CD-DF74-4850-B694-DB313919EC47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3E83C-351C-4C2F-A618-EB1BCCCE3426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A72E04-AA97-4971-8546-B729828F4785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CA597-AC61-4CE9-810D-B896513C0977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1DCBB6-1A1D-47AD-A0A2-B158909C068D}" type="datetime1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E3557607-5EFC-4269-8B52-AF4052F8E598}" type="datetime1">
              <a:rPr lang="en-US" smtClean="0">
                <a:solidFill>
                  <a:schemeClr val="tx2"/>
                </a:solidFill>
              </a:rPr>
              <a:pPr/>
              <a:t>2/20/2014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bg-BG" dirty="0" smtClean="0"/>
              <a:t>Управление на бизнес процесите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bg-BG" dirty="0" smtClean="0"/>
              <a:t>Уводна лекция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>
            <a:normAutofit/>
          </a:bodyPr>
          <a:lstStyle>
            <a:extLst/>
          </a:lstStyle>
          <a:p>
            <a:r>
              <a:rPr lang="bg-BG" sz="3200" b="1" dirty="0" smtClean="0"/>
              <a:t>Всичките четири проекта завършват успешно!</a:t>
            </a:r>
            <a:endParaRPr lang="bg-BG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365104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bg-BG" sz="4400" b="1" dirty="0" smtClean="0">
                <a:ln w="11430"/>
                <a:solidFill>
                  <a:schemeClr val="accent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Gill Sans MT"/>
              </a:rPr>
              <a:t>Но…</a:t>
            </a:r>
            <a:endParaRPr lang="en-US" sz="44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04048" y="1772816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  <a:buSzPct val="95000"/>
            </a:pPr>
            <a:r>
              <a:rPr lang="bg-BG" sz="3200" b="1" dirty="0" smtClean="0"/>
              <a:t>Всеки проект </a:t>
            </a:r>
            <a:r>
              <a:rPr lang="bg-BG" sz="3200" b="1" i="1" dirty="0" smtClean="0"/>
              <a:t>поотделно</a:t>
            </a:r>
            <a:r>
              <a:rPr lang="bg-BG" sz="3200" b="1" dirty="0" smtClean="0"/>
              <a:t> е успешен, </a:t>
            </a:r>
            <a:br>
              <a:rPr lang="bg-BG" sz="3200" b="1" dirty="0" smtClean="0"/>
            </a:br>
            <a:r>
              <a:rPr lang="bg-BG" sz="3200" b="1" dirty="0" smtClean="0"/>
              <a:t>но </a:t>
            </a:r>
            <a:r>
              <a:rPr lang="bg-BG" sz="3200" b="1" dirty="0" smtClean="0">
                <a:solidFill>
                  <a:schemeClr val="accent1"/>
                </a:solidFill>
              </a:rPr>
              <a:t>дали проектите са успешни </a:t>
            </a:r>
            <a:r>
              <a:rPr lang="bg-BG" sz="3200" b="1" i="1" dirty="0" smtClean="0">
                <a:solidFill>
                  <a:schemeClr val="accent1"/>
                </a:solidFill>
              </a:rPr>
              <a:t>заедно</a:t>
            </a:r>
            <a:r>
              <a:rPr lang="bg-BG" sz="3200" b="1" dirty="0" smtClean="0"/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се случва ….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dirty="0" smtClean="0"/>
              <a:t>Двете разработени уеб приложения са несъвместими.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Новата ERP система е избирана, без да се вземе предвид необходимостта от </a:t>
            </a:r>
            <a:r>
              <a:rPr lang="bg-BG" dirty="0" err="1" smtClean="0"/>
              <a:t>последваща</a:t>
            </a:r>
            <a:r>
              <a:rPr lang="bg-BG" dirty="0" smtClean="0"/>
              <a:t> интеграция с е-магазина.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Избраното решение за CRM е функционално затворено.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Новите системи трудно могат да бъдат интегрирани.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Поотделно разгледани разработените нови приложения са добри, но за да работят ефективно, потребителите трябва постоянно да превключват от едно на друго (няма нищо по-изнервящо от това). Няма средства за обмен на информация, няма средства за общ контрол на действията.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Новият начин на работа е неудобен както за крайните потребители, така и за ръководителите. 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В допълнение, общите разходи за външна поддръжка на системите се оказват по-големи, отколкото би струвало формирането на собствен екип към ИТ отдела.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</a:t>
            </a:r>
            <a:r>
              <a:rPr lang="en-US" dirty="0" smtClean="0"/>
              <a:t>  </a:t>
            </a:r>
            <a:r>
              <a:rPr lang="bg-BG" dirty="0" smtClean="0"/>
              <a:t>да се предприеме?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smtClean="0"/>
              <a:t>Стартиране на </a:t>
            </a:r>
            <a:r>
              <a:rPr lang="bg-BG" dirty="0" smtClean="0"/>
              <a:t>нови проекти по интегрирането на системите... </a:t>
            </a:r>
          </a:p>
          <a:p>
            <a:pPr>
              <a:buNone/>
            </a:pPr>
            <a:r>
              <a:rPr lang="bg-BG" dirty="0" smtClean="0"/>
              <a:t>Как от четири успешни проекта се стигна до нещо, което вместо да улеснява, затруднява работата във фирмата? 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4077072"/>
            <a:ext cx="7772400" cy="1440160"/>
          </a:xfrm>
        </p:spPr>
        <p:txBody>
          <a:bodyPr/>
          <a:lstStyle>
            <a:extLst/>
          </a:lstStyle>
          <a:p>
            <a:r>
              <a:rPr lang="bg-BG" dirty="0" smtClean="0"/>
              <a:t>Причини ?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bg-BG" dirty="0" smtClean="0"/>
              <a:t>Причината е,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extLst/>
          </a:lstStyle>
          <a:p>
            <a:pPr>
              <a:lnSpc>
                <a:spcPct val="114000"/>
              </a:lnSpc>
            </a:pPr>
            <a:r>
              <a:rPr lang="bg-BG" sz="2800" b="1" dirty="0" smtClean="0"/>
              <a:t>че липсва </a:t>
            </a:r>
          </a:p>
          <a:p>
            <a:pPr>
              <a:lnSpc>
                <a:spcPct val="114000"/>
              </a:lnSpc>
            </a:pPr>
            <a:r>
              <a:rPr lang="bg-BG" sz="2800" b="1" i="1" u="sng" dirty="0" smtClean="0"/>
              <a:t>общият поглед </a:t>
            </a:r>
            <a:r>
              <a:rPr lang="bg-BG" sz="2800" b="1" dirty="0" smtClean="0"/>
              <a:t>и </a:t>
            </a:r>
            <a:r>
              <a:rPr lang="bg-BG" sz="2800" b="1" i="1" u="sng" dirty="0" smtClean="0"/>
              <a:t>общото управление </a:t>
            </a:r>
          </a:p>
          <a:p>
            <a:pPr>
              <a:lnSpc>
                <a:spcPct val="114000"/>
              </a:lnSpc>
            </a:pPr>
            <a:r>
              <a:rPr lang="bg-BG" sz="2800" b="1" dirty="0" smtClean="0"/>
              <a:t>на процесите във фирмата</a:t>
            </a:r>
            <a:r>
              <a:rPr lang="bg-BG" sz="2800" dirty="0" smtClean="0"/>
              <a:t>: </a:t>
            </a:r>
          </a:p>
          <a:p>
            <a:pPr>
              <a:lnSpc>
                <a:spcPct val="114000"/>
              </a:lnSpc>
            </a:pPr>
            <a:endParaRPr lang="bg-BG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878259" y="2202216"/>
            <a:ext cx="397121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bg-BG" sz="2000" dirty="0" smtClean="0"/>
              <a:t>- </a:t>
            </a:r>
            <a:r>
              <a:rPr lang="bg-BG" sz="2800" b="1" dirty="0" smtClean="0">
                <a:solidFill>
                  <a:schemeClr val="accent1"/>
                </a:solidFill>
              </a:rPr>
              <a:t>маркетингови процеси</a:t>
            </a:r>
            <a:endParaRPr lang="en-US" sz="28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0032" y="3068960"/>
            <a:ext cx="194675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bg-BG" sz="2000" dirty="0" smtClean="0"/>
              <a:t>- </a:t>
            </a:r>
            <a:r>
              <a:rPr lang="bg-BG" sz="2800" b="1" dirty="0" smtClean="0">
                <a:solidFill>
                  <a:schemeClr val="accent1"/>
                </a:solidFill>
              </a:rPr>
              <a:t>продажби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4941168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bg-BG" sz="2000" dirty="0" smtClean="0"/>
              <a:t>- </a:t>
            </a:r>
            <a:r>
              <a:rPr lang="bg-BG" sz="2800" b="1" dirty="0" smtClean="0">
                <a:solidFill>
                  <a:schemeClr val="accent1"/>
                </a:solidFill>
              </a:rPr>
              <a:t>управление на човешките ресурси</a:t>
            </a:r>
            <a:endParaRPr lang="en-US" sz="2800" b="1" dirty="0">
              <a:solidFill>
                <a:schemeClr val="accent1"/>
              </a:solidFill>
              <a:latin typeface="Gill Sans M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2" y="386104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extLst/>
          </a:lstStyle>
          <a:p>
            <a:r>
              <a:rPr lang="bg-BG" sz="2800" dirty="0" smtClean="0"/>
              <a:t>- </a:t>
            </a:r>
            <a:r>
              <a:rPr lang="bg-BG" sz="2800" b="1" dirty="0" smtClean="0">
                <a:solidFill>
                  <a:schemeClr val="accent1"/>
                </a:solidFill>
              </a:rPr>
              <a:t>ИТ развитие (хардуер и софтуер)</a:t>
            </a:r>
            <a:endParaRPr lang="en-US" sz="2800" b="1" dirty="0">
              <a:solidFill>
                <a:schemeClr val="accent1"/>
              </a:solidFill>
              <a:latin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 b="1" dirty="0" err="1" smtClean="0"/>
              <a:t>Процесо-ориентиран</a:t>
            </a:r>
            <a:r>
              <a:rPr lang="bg-BG" sz="3200" b="1" dirty="0" smtClean="0"/>
              <a:t> подход на управление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b="1" i="1" dirty="0" smtClean="0"/>
              <a:t>Движещите сили, благодарение на които бизнес процесите са така популярни са чисто </a:t>
            </a:r>
            <a:r>
              <a:rPr lang="bg-BG" b="1" i="1" u="sng" dirty="0" smtClean="0"/>
              <a:t>икономически:</a:t>
            </a:r>
            <a:r>
              <a:rPr lang="bg-BG" dirty="0" smtClean="0"/>
              <a:t> </a:t>
            </a:r>
          </a:p>
          <a:p>
            <a:pPr marL="93663" indent="-25400">
              <a:buNone/>
            </a:pPr>
            <a:endParaRPr lang="bg-BG" sz="3200" dirty="0" smtClean="0"/>
          </a:p>
          <a:p>
            <a:pPr marL="901700" lvl="1" indent="-363538"/>
            <a:r>
              <a:rPr lang="bg-BG" sz="2800" dirty="0" smtClean="0"/>
              <a:t>ожесточената борба за всеки клиент (нов или съществуващ)</a:t>
            </a:r>
            <a:r>
              <a:rPr lang="en-US" sz="2800" dirty="0" smtClean="0"/>
              <a:t>;</a:t>
            </a:r>
          </a:p>
          <a:p>
            <a:pPr marL="901700" lvl="1" indent="-363538"/>
            <a:r>
              <a:rPr lang="bg-BG" sz="2800" dirty="0" smtClean="0"/>
              <a:t> новите форми на сътрудничество</a:t>
            </a:r>
            <a:r>
              <a:rPr lang="en-US" sz="2800" dirty="0" smtClean="0"/>
              <a:t>;</a:t>
            </a:r>
          </a:p>
          <a:p>
            <a:pPr marL="901700" lvl="1" indent="-363538"/>
            <a:r>
              <a:rPr lang="bg-BG" sz="2800" dirty="0" smtClean="0"/>
              <a:t> конкуренция между фирмите и</a:t>
            </a:r>
            <a:r>
              <a:rPr lang="en-US" sz="2800" dirty="0" smtClean="0"/>
              <a:t>;</a:t>
            </a:r>
            <a:r>
              <a:rPr lang="bg-BG" sz="2800" dirty="0" smtClean="0"/>
              <a:t> </a:t>
            </a:r>
            <a:endParaRPr lang="en-US" sz="2800" dirty="0" smtClean="0"/>
          </a:p>
          <a:p>
            <a:pPr marL="901700" lvl="1" indent="-363538"/>
            <a:r>
              <a:rPr lang="bg-BG" sz="2800" dirty="0" smtClean="0"/>
              <a:t>най-важното - необходимостта от радикално ускоряване на бизнеса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Причини 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 fontScale="70000" lnSpcReduction="20000"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3100" u="sng" dirty="0" smtClean="0"/>
              <a:t>„Царят“ потребител сега е „диктатор“: </a:t>
            </a:r>
            <a:r>
              <a:rPr lang="bg-BG" sz="3100" dirty="0" smtClean="0"/>
              <a:t/>
            </a:r>
            <a:br>
              <a:rPr lang="bg-BG" sz="3100" dirty="0" smtClean="0"/>
            </a:br>
            <a:r>
              <a:rPr lang="bg-BG" sz="3100" dirty="0" smtClean="0"/>
              <a:t>Все по-честа е ситуацията, в която клиентите диктуват императивно условията на договорите или изискват промени в условията на вече сключени дългосрочни договори;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3100" u="sng" dirty="0" smtClean="0"/>
              <a:t>Масовата продукция се заменя с масова специализация</a:t>
            </a:r>
            <a:r>
              <a:rPr lang="bg-BG" sz="3100" dirty="0" smtClean="0"/>
              <a:t>: </a:t>
            </a:r>
            <a:br>
              <a:rPr lang="bg-BG" sz="3100" dirty="0" smtClean="0"/>
            </a:br>
            <a:r>
              <a:rPr lang="bg-BG" sz="3100" dirty="0" smtClean="0"/>
              <a:t>Стандартната ИТ „конфекция“ вече не отговаря на изискванията на потребителите. Специализираните информационни системи заемат все по-голям дял в общия ИТ бизнес.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3100" u="sng" dirty="0" smtClean="0"/>
              <a:t>Потребителите все повече изискват цялостни решения: </a:t>
            </a:r>
            <a:r>
              <a:rPr lang="bg-BG" sz="3100" dirty="0" smtClean="0"/>
              <a:t/>
            </a:r>
            <a:br>
              <a:rPr lang="bg-BG" sz="3100" dirty="0" smtClean="0"/>
            </a:br>
            <a:r>
              <a:rPr lang="bg-BG" sz="3100" dirty="0" smtClean="0"/>
              <a:t>Времето на изолираните ИТ системи отмина. Все повече нараства ролята на интеграцията между системите, на взаимодействието между различни, често отдалечени участници в един и същи процес. Скоро това ще стане задължително стандартно изискване към доставчиците</a:t>
            </a:r>
            <a:r>
              <a:rPr lang="bg-BG" dirty="0" smtClean="0"/>
              <a:t>.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92088"/>
          </a:xfrm>
        </p:spPr>
        <p:txBody>
          <a:bodyPr/>
          <a:lstStyle/>
          <a:p>
            <a:r>
              <a:rPr lang="bg-BG" dirty="0" smtClean="0"/>
              <a:t>Причини 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u="sng" dirty="0" smtClean="0"/>
              <a:t>Конкуренцията се измества от отделните фирми, към веригите доставки</a:t>
            </a:r>
            <a:r>
              <a:rPr lang="bg-BG" sz="2400" dirty="0" smtClean="0"/>
              <a:t>: Все повече конкурентните предимства зависят не само от самата компания, но и от качествата на свързаните с нея партньори - доставчици и клиенти. Успехът в бизнеса е пряко свързан с бързата и безпроблемна координация на дейностите между фирмите от една верига.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400" u="sng" dirty="0" smtClean="0"/>
              <a:t>Появяват се нови и неочаквани форми на сътрудничество:</a:t>
            </a:r>
            <a:br>
              <a:rPr lang="bg-BG" sz="2400" u="sng" dirty="0" smtClean="0"/>
            </a:br>
            <a:r>
              <a:rPr lang="bg-BG" sz="2400" dirty="0" smtClean="0"/>
              <a:t>Все по-често се налага да влезем във временно партньорство с нови доставчици, с партньори и дори с конкуренти, за да реализираме успешно конкретен проект.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720080"/>
          </a:xfrm>
        </p:spPr>
        <p:txBody>
          <a:bodyPr/>
          <a:lstStyle/>
          <a:p>
            <a:r>
              <a:rPr lang="bg-BG" dirty="0" smtClean="0"/>
              <a:t>Причини 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7772400" cy="5302824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200" u="sng" dirty="0" smtClean="0"/>
              <a:t>Необходимост от светкавични промени: </a:t>
            </a:r>
            <a:br>
              <a:rPr lang="bg-BG" sz="2200" u="sng" dirty="0" smtClean="0"/>
            </a:br>
            <a:r>
              <a:rPr lang="bg-BG" sz="2200" dirty="0" smtClean="0"/>
              <a:t>Компанията трябва да може бързо и ефективно да създава, променя и прекъсва връзки - както вътре в организацията, така и с външни партньори. Това е задължително за адекватното адаптиране към външните условия, а също и за постоянното подобряване на вътрешнофирмените процеси.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sz="2200" u="sng" dirty="0" smtClean="0"/>
              <a:t>Широката достъпност на технологиите и комуникациите след .</a:t>
            </a:r>
            <a:r>
              <a:rPr lang="bg-BG" sz="2200" u="sng" dirty="0" err="1" smtClean="0"/>
              <a:t>com</a:t>
            </a:r>
            <a:r>
              <a:rPr lang="bg-BG" sz="2200" u="sng" dirty="0" smtClean="0"/>
              <a:t> бума</a:t>
            </a:r>
            <a:r>
              <a:rPr lang="bg-BG" sz="2200" dirty="0" smtClean="0"/>
              <a:t>: Интернет, бързите комуникации и новите технологии за обмен на информация (уеб услугите, SOA) формират технологичната основа на системите за управление на бизнес процесите.</a:t>
            </a:r>
            <a:endParaRPr lang="bg-B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4077072"/>
            <a:ext cx="7772400" cy="1440160"/>
          </a:xfrm>
        </p:spPr>
        <p:txBody>
          <a:bodyPr/>
          <a:lstStyle>
            <a:extLst/>
          </a:lstStyle>
          <a:p>
            <a:r>
              <a:rPr lang="bg-BG" dirty="0" smtClean="0"/>
              <a:t>Какво е бизнес процес?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bg-BG" dirty="0" smtClean="0">
                <a:solidFill>
                  <a:schemeClr val="accent1"/>
                </a:solidFill>
              </a:rPr>
              <a:t>Управлението на бизнес процесите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176464" cy="452596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extLst/>
          </a:lstStyle>
          <a:p>
            <a:pPr algn="ctr">
              <a:lnSpc>
                <a:spcPct val="114000"/>
              </a:lnSpc>
            </a:pPr>
            <a:r>
              <a:rPr lang="bg-BG" b="1" i="1" dirty="0" smtClean="0"/>
              <a:t>Управлението на бизнес процесите </a:t>
            </a:r>
            <a:endParaRPr lang="en-US" b="1" i="1" dirty="0" smtClean="0"/>
          </a:p>
          <a:p>
            <a:pPr algn="ctr">
              <a:lnSpc>
                <a:spcPct val="114000"/>
              </a:lnSpc>
            </a:pPr>
            <a:r>
              <a:rPr lang="bg-BG" i="1" dirty="0" smtClean="0"/>
              <a:t>(</a:t>
            </a:r>
            <a:r>
              <a:rPr lang="en-US" b="1" i="1" u="sng" dirty="0" smtClean="0"/>
              <a:t>business process management </a:t>
            </a:r>
            <a:r>
              <a:rPr lang="en-US" b="1" i="1" dirty="0" smtClean="0"/>
              <a:t>- </a:t>
            </a:r>
            <a:r>
              <a:rPr lang="bg-BG" b="1" i="1" dirty="0" smtClean="0"/>
              <a:t>BMP</a:t>
            </a:r>
            <a:r>
              <a:rPr lang="bg-BG" i="1" dirty="0" smtClean="0"/>
              <a:t>) </a:t>
            </a:r>
            <a:endParaRPr lang="en-US" i="1" dirty="0" smtClean="0"/>
          </a:p>
          <a:p>
            <a:pPr algn="ctr">
              <a:lnSpc>
                <a:spcPct val="114000"/>
              </a:lnSpc>
            </a:pPr>
            <a:r>
              <a:rPr lang="bg-BG" i="1" dirty="0" smtClean="0"/>
              <a:t>е понятие, което бързо навлизаща в речника на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r>
              <a:rPr lang="bg-BG" dirty="0" smtClean="0"/>
              <a:t>Бизнес  </a:t>
            </a:r>
            <a:r>
              <a:rPr lang="bg-BG" dirty="0" smtClean="0"/>
              <a:t>процес</a:t>
            </a:r>
            <a:br>
              <a:rPr lang="bg-BG" dirty="0" smtClean="0"/>
            </a:br>
            <a:r>
              <a:rPr lang="bg-BG" sz="2400" dirty="0" smtClean="0"/>
              <a:t>(</a:t>
            </a:r>
            <a:r>
              <a:rPr lang="bg-BG" sz="2400" i="1" dirty="0" err="1" smtClean="0"/>
              <a:t>процес</a:t>
            </a:r>
            <a:r>
              <a:rPr lang="bg-BG" sz="2400" i="1" dirty="0" smtClean="0"/>
              <a:t> и бизнес процес</a:t>
            </a:r>
            <a:r>
              <a:rPr lang="bg-BG" sz="2400" dirty="0"/>
              <a:t>)</a:t>
            </a:r>
            <a:endParaRPr lang="bg-B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bg-BG" b="1" dirty="0" smtClean="0"/>
              <a:t>„</a:t>
            </a:r>
            <a:r>
              <a:rPr lang="bg-BG" b="1" i="1" dirty="0" smtClean="0"/>
              <a:t>поредица свързани и координирани дейности, водещи до определена цел</a:t>
            </a:r>
            <a:r>
              <a:rPr lang="bg-BG" b="1" dirty="0" smtClean="0"/>
              <a:t>“</a:t>
            </a:r>
          </a:p>
          <a:p>
            <a:pPr>
              <a:buNone/>
            </a:pPr>
            <a:r>
              <a:rPr lang="bg-BG" dirty="0" smtClean="0"/>
              <a:t> </a:t>
            </a:r>
            <a:r>
              <a:rPr lang="bg-BG" sz="1800" dirty="0" smtClean="0"/>
              <a:t>или</a:t>
            </a:r>
          </a:p>
          <a:p>
            <a:pPr algn="ctr">
              <a:buNone/>
            </a:pPr>
            <a:r>
              <a:rPr lang="bg-BG" dirty="0" smtClean="0"/>
              <a:t> </a:t>
            </a:r>
            <a:r>
              <a:rPr lang="bg-BG" b="1" dirty="0" smtClean="0"/>
              <a:t>„</a:t>
            </a:r>
            <a:r>
              <a:rPr lang="bg-BG" b="1" i="1" dirty="0" smtClean="0"/>
              <a:t>всяка поредица дейности, генерираща стойност за клиентите</a:t>
            </a:r>
            <a:r>
              <a:rPr lang="bg-BG" b="1" dirty="0" smtClean="0"/>
              <a:t>“</a:t>
            </a:r>
            <a:endParaRPr lang="en-US" b="1" dirty="0" smtClean="0"/>
          </a:p>
          <a:p>
            <a:pPr algn="ctr">
              <a:buNone/>
            </a:pPr>
            <a:r>
              <a:rPr lang="bg-BG" sz="1800" b="1" dirty="0" smtClean="0"/>
              <a:t>(директно или индиректно)</a:t>
            </a:r>
            <a:endParaRPr lang="bg-BG" sz="1800" b="1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sz="2400" dirty="0" smtClean="0"/>
              <a:t>Първата дефиниция е по-обща и акцентира върху </a:t>
            </a:r>
            <a:r>
              <a:rPr lang="bg-BG" sz="2400" i="1" u="sng" dirty="0" smtClean="0"/>
              <a:t>координацията на дейностите</a:t>
            </a:r>
            <a:r>
              <a:rPr lang="bg-BG" sz="2400" dirty="0" smtClean="0"/>
              <a:t>, втората се фокусира върху ползата за </a:t>
            </a:r>
            <a:r>
              <a:rPr lang="bg-BG" sz="2400" i="1" u="sng" dirty="0" smtClean="0"/>
              <a:t>клиентите</a:t>
            </a:r>
            <a:r>
              <a:rPr lang="bg-BG" sz="2400" dirty="0" smtClean="0"/>
              <a:t>.</a:t>
            </a:r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Бизнес  процес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bg-BG" i="1" dirty="0" smtClean="0"/>
              <a:t>Можем да разделим бизнес процесите на два големи класа:</a:t>
            </a:r>
            <a:r>
              <a:rPr lang="bg-BG" dirty="0" smtClean="0"/>
              <a:t> </a:t>
            </a:r>
          </a:p>
          <a:p>
            <a:pPr>
              <a:buNone/>
            </a:pPr>
            <a:endParaRPr lang="bg-BG" sz="1100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външни</a:t>
            </a:r>
            <a:r>
              <a:rPr lang="bg-BG" dirty="0" smtClean="0"/>
              <a:t>, които включват крайните клиенти и пряко генерират стойност за тях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b="1" dirty="0" smtClean="0"/>
              <a:t>вътрешни</a:t>
            </a:r>
            <a:r>
              <a:rPr lang="bg-BG" dirty="0" smtClean="0"/>
              <a:t>, които обслужват съпътстващите дейности във фирмата</a:t>
            </a:r>
          </a:p>
          <a:p>
            <a:pPr marL="444500" lvl="1" indent="9525">
              <a:spcBef>
                <a:spcPts val="1200"/>
              </a:spcBef>
              <a:spcAft>
                <a:spcPts val="600"/>
              </a:spcAft>
              <a:buNone/>
              <a:tabLst>
                <a:tab pos="444500" algn="l"/>
              </a:tabLst>
            </a:pPr>
            <a:r>
              <a:rPr lang="bg-BG" sz="2200" b="1" i="1" dirty="0" smtClean="0"/>
              <a:t>Външните са винаги водещи</a:t>
            </a:r>
            <a:r>
              <a:rPr lang="bg-BG" sz="2200" dirty="0" smtClean="0"/>
              <a:t> (защото клиентите са единственият ни източник на приходи!). </a:t>
            </a:r>
          </a:p>
          <a:p>
            <a:pPr marL="444500" lvl="1" indent="9525">
              <a:spcBef>
                <a:spcPts val="1200"/>
              </a:spcBef>
              <a:spcAft>
                <a:spcPts val="600"/>
              </a:spcAft>
              <a:buNone/>
              <a:tabLst>
                <a:tab pos="444500" algn="l"/>
              </a:tabLst>
            </a:pPr>
            <a:r>
              <a:rPr lang="bg-BG" sz="2200" dirty="0" smtClean="0"/>
              <a:t>Процесите, които касаят клиенти (</a:t>
            </a:r>
            <a:r>
              <a:rPr lang="bg-BG" sz="2200" b="1" dirty="0" smtClean="0"/>
              <a:t>маркетинг, продажби, консултации, поддръжка</a:t>
            </a:r>
            <a:r>
              <a:rPr lang="bg-BG" sz="2200" dirty="0" smtClean="0"/>
              <a:t>) трябва да бъдат обект на постоянно наблюдение и оптимизация.</a:t>
            </a:r>
            <a:endParaRPr lang="bg-B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72400" cy="684688"/>
          </a:xfrm>
        </p:spPr>
        <p:txBody>
          <a:bodyPr/>
          <a:lstStyle/>
          <a:p>
            <a:r>
              <a:rPr lang="bg-BG" dirty="0" smtClean="0"/>
              <a:t>Бизнес  процес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dirty="0" smtClean="0"/>
              <a:t>При определянето на всеки бизнес процес трябва да имаме предвид следните характеристики: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предусловия и входни данни</a:t>
            </a:r>
            <a:r>
              <a:rPr lang="bg-BG" dirty="0" smtClean="0"/>
              <a:t>: </a:t>
            </a:r>
            <a:r>
              <a:rPr lang="bg-BG" sz="2300" dirty="0" smtClean="0"/>
              <a:t>с каква информация започва процесът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резултати</a:t>
            </a:r>
            <a:r>
              <a:rPr lang="bg-BG" dirty="0" smtClean="0"/>
              <a:t>: </a:t>
            </a:r>
            <a:r>
              <a:rPr lang="bg-BG" sz="2300" dirty="0" smtClean="0"/>
              <a:t>какво се очаква в края на процеса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участници</a:t>
            </a:r>
            <a:r>
              <a:rPr lang="bg-BG" dirty="0" smtClean="0"/>
              <a:t>: </a:t>
            </a:r>
            <a:r>
              <a:rPr lang="bg-BG" sz="2300" dirty="0" smtClean="0"/>
              <a:t>роли и квалификация на заетите в процеса хора, описания на системите, които се използват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схема на процеса</a:t>
            </a:r>
            <a:r>
              <a:rPr lang="bg-BG" dirty="0" smtClean="0"/>
              <a:t> (</a:t>
            </a:r>
            <a:r>
              <a:rPr lang="bg-BG" dirty="0" err="1" smtClean="0"/>
              <a:t>workflow</a:t>
            </a:r>
            <a:r>
              <a:rPr lang="bg-BG" dirty="0" smtClean="0"/>
              <a:t>): </a:t>
            </a:r>
            <a:r>
              <a:rPr lang="bg-BG" sz="2300" dirty="0" smtClean="0"/>
              <a:t>логическа последователност от дейностите и взаимните връзки между тях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критерии за успех</a:t>
            </a:r>
            <a:r>
              <a:rPr lang="bg-BG" dirty="0" smtClean="0"/>
              <a:t>: </a:t>
            </a:r>
            <a:r>
              <a:rPr lang="bg-BG" sz="2300" dirty="0" smtClean="0"/>
              <a:t>ясен индикатор кога е постигнат резултата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i="1" dirty="0" smtClean="0"/>
              <a:t>отговорник на процеса</a:t>
            </a:r>
            <a:r>
              <a:rPr lang="bg-BG" dirty="0" smtClean="0"/>
              <a:t>: </a:t>
            </a:r>
            <a:r>
              <a:rPr lang="bg-BG" sz="2300" dirty="0" smtClean="0"/>
              <a:t>човек с достатъчни квалификация и правомощия за конфигуриране, промяна, настройка и контрол на процеса и с пълна отговорност за крайната ефективност на процеса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84688"/>
          </a:xfrm>
        </p:spPr>
        <p:txBody>
          <a:bodyPr/>
          <a:lstStyle/>
          <a:p>
            <a:r>
              <a:rPr lang="bg-BG" sz="3600" b="1" dirty="0" smtClean="0"/>
              <a:t>Координирането на бизнес процесите </a:t>
            </a:r>
            <a:r>
              <a:rPr lang="bg-BG" sz="3600" dirty="0" smtClean="0"/>
              <a:t/>
            </a:r>
            <a:br>
              <a:rPr lang="bg-BG" sz="3600" dirty="0" smtClean="0"/>
            </a:b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4744"/>
            <a:ext cx="7772400" cy="52308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bg-BG" dirty="0" smtClean="0"/>
              <a:t>За да сме ефективни трябва да успеем да доведем различните процеси до определени състояния към даден момент. </a:t>
            </a:r>
          </a:p>
          <a:p>
            <a:pPr>
              <a:buNone/>
            </a:pPr>
            <a:r>
              <a:rPr lang="bg-BG" dirty="0" smtClean="0"/>
              <a:t>Например, в ситуацията, описана в началото </a:t>
            </a:r>
            <a:r>
              <a:rPr lang="bg-BG" dirty="0" err="1" smtClean="0"/>
              <a:t>процесното</a:t>
            </a:r>
            <a:r>
              <a:rPr lang="bg-BG" dirty="0" smtClean="0"/>
              <a:t> мислене трябва да изглежда така: </a:t>
            </a:r>
          </a:p>
          <a:p>
            <a:pPr>
              <a:buNone/>
            </a:pPr>
            <a:endParaRPr lang="bg-BG" sz="1300" dirty="0" smtClean="0"/>
          </a:p>
          <a:p>
            <a:pPr lvl="0"/>
            <a:r>
              <a:rPr lang="bg-BG" i="1" u="sng" dirty="0" smtClean="0"/>
              <a:t>Процесът по набиране и обучение на кадри</a:t>
            </a:r>
            <a:r>
              <a:rPr lang="bg-BG" u="sng" dirty="0" smtClean="0"/>
              <a:t> </a:t>
            </a:r>
            <a:r>
              <a:rPr lang="bg-BG" dirty="0" smtClean="0"/>
              <a:t>трябва да осигури необходимите сътрудници за създаване и поддръжка на система за управление на уеб-съдържание и електронен магазин </a:t>
            </a:r>
          </a:p>
          <a:p>
            <a:pPr lvl="0"/>
            <a:r>
              <a:rPr lang="bg-BG" dirty="0" smtClean="0"/>
              <a:t>Едновременно с това </a:t>
            </a:r>
            <a:r>
              <a:rPr lang="bg-BG" i="1" u="sng" dirty="0" smtClean="0"/>
              <a:t>процесът по управление на ИТ инфраструктурата</a:t>
            </a:r>
            <a:r>
              <a:rPr lang="bg-BG" u="sng" dirty="0" smtClean="0"/>
              <a:t> </a:t>
            </a:r>
            <a:r>
              <a:rPr lang="bg-BG" dirty="0" smtClean="0"/>
              <a:t>трябва да осигури необходимите сървърен капацитет и комуникационна среда </a:t>
            </a:r>
          </a:p>
          <a:p>
            <a:pPr lvl="0"/>
            <a:r>
              <a:rPr lang="bg-BG" dirty="0" smtClean="0"/>
              <a:t>Едновременно с това </a:t>
            </a:r>
            <a:r>
              <a:rPr lang="bg-BG" i="1" u="sng" dirty="0" smtClean="0"/>
              <a:t>процесът по управление на бизнес софтуера</a:t>
            </a:r>
            <a:r>
              <a:rPr lang="bg-BG" u="sng" dirty="0" smtClean="0"/>
              <a:t> </a:t>
            </a:r>
            <a:r>
              <a:rPr lang="bg-BG" dirty="0" smtClean="0"/>
              <a:t>трябва да осигури бизнес приложения, с достатъчни характеристики и готови за интеграция </a:t>
            </a:r>
          </a:p>
          <a:p>
            <a:r>
              <a:rPr lang="bg-BG" dirty="0" smtClean="0"/>
              <a:t>Едновременно с това... </a:t>
            </a:r>
            <a:br>
              <a:rPr lang="bg-BG" dirty="0" smtClean="0"/>
            </a:br>
            <a:r>
              <a:rPr lang="bg-BG" dirty="0" smtClean="0"/>
              <a:t>... тук бихме могли да добавим </a:t>
            </a:r>
            <a:r>
              <a:rPr lang="bg-BG" i="1" u="sng" dirty="0" smtClean="0"/>
              <a:t>още много процеси</a:t>
            </a:r>
            <a:r>
              <a:rPr lang="bg-BG" dirty="0" smtClean="0"/>
              <a:t>, свързани с доставките, съхранението и т.н. - нали и продуктите, които ще рекламираме и продаваме също трябва да са готови навреме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 smtClean="0"/>
              <a:t>Координирането на бизнес процесите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014792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Всичко споменато трябва да стане в рамките на предвидените по проекти </a:t>
            </a:r>
            <a:r>
              <a:rPr lang="bg-BG" b="1" i="1" dirty="0" smtClean="0"/>
              <a:t>срокове</a:t>
            </a:r>
            <a:r>
              <a:rPr lang="bg-BG" dirty="0" smtClean="0"/>
              <a:t>. </a:t>
            </a:r>
            <a:br>
              <a:rPr lang="bg-BG" dirty="0" smtClean="0"/>
            </a:br>
            <a:r>
              <a:rPr lang="bg-BG" dirty="0" smtClean="0"/>
              <a:t>Това означава, че ръководителите на проекти трябва активно да си </a:t>
            </a:r>
            <a:r>
              <a:rPr lang="bg-BG" b="1" i="1" dirty="0" smtClean="0"/>
              <a:t>сътрудничат</a:t>
            </a:r>
            <a:r>
              <a:rPr lang="bg-BG" dirty="0" smtClean="0"/>
              <a:t> с отговорниците на бизнес процесите още от етапа на планиране.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Всеки от описаните процеси се управлява от различен екип, има различни времеви измерения, въвлечени са различни служители, доставчици и партньори. Трябва да бъде намерен начин за </a:t>
            </a:r>
            <a:r>
              <a:rPr lang="bg-BG" b="1" i="1" dirty="0" smtClean="0"/>
              <a:t>координиране</a:t>
            </a:r>
            <a:r>
              <a:rPr lang="bg-BG" dirty="0" smtClean="0"/>
              <a:t> на тези процеси във времето, така че те едновременно да достигнат определени състояния.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Всъщност това е невъзможно без помощта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b="1" i="1" dirty="0" smtClean="0"/>
              <a:t>системите за управление на бизнес процеси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b="1" dirty="0" smtClean="0"/>
              <a:t>Business  Process Management  Systems </a:t>
            </a:r>
            <a:r>
              <a:rPr lang="en-GB" dirty="0" smtClean="0"/>
              <a:t>– BPMS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BPMS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bg-BG" b="1" dirty="0" smtClean="0"/>
              <a:t>Основният информационен обект на BPMS е </a:t>
            </a:r>
            <a:r>
              <a:rPr lang="bg-BG" b="1" i="1" u="sng" dirty="0" smtClean="0"/>
              <a:t>процесът</a:t>
            </a:r>
            <a:r>
              <a:rPr lang="bg-BG" dirty="0" smtClean="0"/>
              <a:t>. </a:t>
            </a:r>
            <a:endParaRPr lang="en-US" dirty="0" smtClean="0"/>
          </a:p>
          <a:p>
            <a:pPr>
              <a:buNone/>
            </a:pPr>
            <a:endParaRPr lang="en-US" sz="900" dirty="0" smtClean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dirty="0" smtClean="0"/>
              <a:t>Това е принципната разлика с класическите бизнес приложения.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ERP системите боравят с понятия като „сделка“, „доставка“, „материален запас“,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при CRM говорим за „клиент“, „оферта“, „маркетингова кампания“ и т.н.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В света на BPM основните понятия са </a:t>
            </a:r>
            <a:r>
              <a:rPr lang="bg-BG" b="1" i="1" dirty="0" smtClean="0"/>
              <a:t>„процес“</a:t>
            </a:r>
            <a:r>
              <a:rPr lang="bg-BG" dirty="0" smtClean="0"/>
              <a:t>, </a:t>
            </a:r>
            <a:r>
              <a:rPr lang="bg-BG" b="1" i="1" dirty="0" smtClean="0"/>
              <a:t>„задача“</a:t>
            </a:r>
            <a:r>
              <a:rPr lang="bg-BG" dirty="0" smtClean="0"/>
              <a:t>,</a:t>
            </a:r>
            <a:r>
              <a:rPr lang="bg-BG" b="1" i="1" dirty="0" smtClean="0"/>
              <a:t> „поток на изпълнението (</a:t>
            </a:r>
            <a:r>
              <a:rPr lang="bg-BG" b="1" i="1" dirty="0" err="1" smtClean="0"/>
              <a:t>workflow</a:t>
            </a:r>
            <a:r>
              <a:rPr lang="bg-BG" b="1" i="1" dirty="0" smtClean="0"/>
              <a:t>)“.</a:t>
            </a:r>
            <a:r>
              <a:rPr lang="bg-BG" dirty="0" smtClean="0"/>
              <a:t> </a:t>
            </a:r>
            <a:endParaRPr lang="en-US" dirty="0" smtClean="0"/>
          </a:p>
          <a:p>
            <a:pPr lvl="1"/>
            <a:endParaRPr lang="en-US" sz="900" dirty="0" smtClean="0"/>
          </a:p>
          <a:p>
            <a:pPr>
              <a:buNone/>
            </a:pPr>
            <a:r>
              <a:rPr lang="bg-BG" sz="2400" dirty="0" smtClean="0"/>
              <a:t>Това е изцяло нова „координата“ на мислене, допълваща понятията, свързани с управлението на ресурсите и клиентите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BPMS</a:t>
            </a:r>
            <a:r>
              <a:rPr lang="en-US" b="1" dirty="0" smtClean="0"/>
              <a:t> - </a:t>
            </a:r>
            <a:r>
              <a:rPr lang="bg-BG" b="1" dirty="0" smtClean="0"/>
              <a:t>изгоди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fontScale="85000" lnSpcReduction="20000"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Служителите създават, променят, наблюдават и контролират бизнес процесите в реално време и без междинното участие на ИТ специалистите.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Участниците в процесите са пряко свързани с тях и ги управляват в реално време. Промяната в състоянието на един процес е толкова лесна, колкото промяната на стойност в корпоративната база данни.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Промените се прилагат без забавяне във времето – те стават веднага достъпни за всички останали участници в процеса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Координацията на дейностите се осъществява автоматично </a:t>
            </a:r>
          </a:p>
          <a:p>
            <a:pPr algn="ctr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Компонентите на една BPMS : 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Автоматизация на бизнес процесите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Интеграция на отделните бизнес приложения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Единно управление на бизнес правила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Управление и контрол на бизнес процесите, преминаващи през различни организационни звена и дори извън границите на организацията 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Еволюционно развитие на системата от процеси, възможност за моделиране, симулация и изследване на бизнес процеси преди тяхното внедряване</a:t>
            </a:r>
          </a:p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Наблюдение и контрол на дейностите в реално време 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576064"/>
          </a:xfrm>
        </p:spPr>
        <p:txBody>
          <a:bodyPr/>
          <a:lstStyle/>
          <a:p>
            <a:r>
              <a:rPr lang="bg-BG" b="1" dirty="0" smtClean="0"/>
              <a:t>Архитектура </a:t>
            </a:r>
            <a:r>
              <a:rPr lang="bg-BG" dirty="0" smtClean="0"/>
              <a:t>на BPMS : 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80728"/>
            <a:ext cx="7772400" cy="537483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bg-BG" sz="3200" i="1" dirty="0" smtClean="0"/>
              <a:t>Класическата трислойна архитектура</a:t>
            </a:r>
            <a:r>
              <a:rPr lang="bg-BG" sz="3200" dirty="0" smtClean="0"/>
              <a:t> добре позната ни от стандартните бизнес приложения (ERP, CRM) </a:t>
            </a:r>
            <a:r>
              <a:rPr lang="bg-BG" sz="3200" b="1" dirty="0" smtClean="0"/>
              <a:t>включва:</a:t>
            </a:r>
          </a:p>
          <a:p>
            <a:pPr lvl="1">
              <a:spcBef>
                <a:spcPts val="1200"/>
              </a:spcBef>
            </a:pPr>
            <a:r>
              <a:rPr lang="bg-BG" sz="2900" b="1" dirty="0" smtClean="0"/>
              <a:t>слой на данните</a:t>
            </a:r>
            <a:r>
              <a:rPr lang="bg-BG" sz="2900" dirty="0" smtClean="0"/>
              <a:t>, </a:t>
            </a:r>
          </a:p>
          <a:p>
            <a:pPr lvl="1">
              <a:spcBef>
                <a:spcPts val="1200"/>
              </a:spcBef>
            </a:pPr>
            <a:r>
              <a:rPr lang="bg-BG" sz="2900" b="1" dirty="0" smtClean="0"/>
              <a:t>слой на бизнес приложенията</a:t>
            </a:r>
            <a:r>
              <a:rPr lang="bg-BG" sz="2900" dirty="0" smtClean="0"/>
              <a:t> (бизнес логиката) и </a:t>
            </a:r>
          </a:p>
          <a:p>
            <a:pPr lvl="1">
              <a:spcBef>
                <a:spcPts val="1200"/>
              </a:spcBef>
            </a:pPr>
            <a:r>
              <a:rPr lang="bg-BG" sz="2900" b="1" dirty="0" smtClean="0"/>
              <a:t>презентационен слой</a:t>
            </a:r>
            <a:r>
              <a:rPr lang="bg-BG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bg-BG" sz="3200" dirty="0" smtClean="0"/>
              <a:t>Тази архитектура е недостатъчна за управление на бизнес процеси. Появява се необходимост от </a:t>
            </a:r>
            <a:r>
              <a:rPr lang="bg-BG" sz="3200" i="1" dirty="0" smtClean="0"/>
              <a:t>четвърти слой</a:t>
            </a:r>
            <a:r>
              <a:rPr lang="bg-BG" sz="3200" dirty="0" smtClean="0"/>
              <a:t> – </a:t>
            </a:r>
          </a:p>
          <a:p>
            <a:pPr lvl="1">
              <a:spcBef>
                <a:spcPts val="1200"/>
              </a:spcBef>
            </a:pPr>
            <a:r>
              <a:rPr lang="bg-BG" sz="2900" b="1" dirty="0" smtClean="0"/>
              <a:t>слой на процесите</a:t>
            </a:r>
            <a:r>
              <a:rPr lang="bg-BG" sz="2900" dirty="0" smtClean="0"/>
              <a:t> (</a:t>
            </a:r>
            <a:r>
              <a:rPr lang="bg-BG" sz="2900" dirty="0" err="1" smtClean="0"/>
              <a:t>workflows</a:t>
            </a:r>
            <a:r>
              <a:rPr lang="bg-BG" sz="2900" dirty="0" smtClean="0"/>
              <a:t>), който е независим от останалите, в известен смисъл е „ортогонален“ на тях – т.е. взаимодейства с всеки от останалите три. </a:t>
            </a:r>
          </a:p>
          <a:p>
            <a:pPr>
              <a:spcBef>
                <a:spcPts val="1200"/>
              </a:spcBef>
            </a:pPr>
            <a:r>
              <a:rPr lang="bg-BG" sz="3200" dirty="0" smtClean="0"/>
              <a:t>Интеграцията на различните бизнес приложения изисква обособяването на още един, </a:t>
            </a:r>
            <a:r>
              <a:rPr lang="bg-BG" sz="3200" i="1" dirty="0" smtClean="0"/>
              <a:t>пети слой</a:t>
            </a:r>
            <a:r>
              <a:rPr lang="bg-BG" sz="3200" dirty="0" smtClean="0"/>
              <a:t>, който е чисто технологичен </a:t>
            </a:r>
            <a:r>
              <a:rPr lang="bg-BG" dirty="0" smtClean="0"/>
              <a:t>– </a:t>
            </a:r>
          </a:p>
          <a:p>
            <a:pPr lvl="1">
              <a:spcBef>
                <a:spcPts val="1200"/>
              </a:spcBef>
            </a:pPr>
            <a:r>
              <a:rPr lang="bg-BG" sz="2900" b="1" dirty="0" smtClean="0"/>
              <a:t>интеграционен слой</a:t>
            </a:r>
            <a:r>
              <a:rPr lang="bg-BG" sz="2900" dirty="0" smtClean="0"/>
              <a:t>. В него е разположен софтуерът за интеграция на приложенията.</a:t>
            </a:r>
            <a:endParaRPr lang="bg-BG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1"/>
                </a:solidFill>
              </a:rPr>
              <a:t>Управлението на бизнес процесите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bg-BG" i="1" dirty="0" smtClean="0"/>
              <a:t>Причините поради които бизнес процесите са </a:t>
            </a:r>
            <a:r>
              <a:rPr lang="en-US" i="1" dirty="0" smtClean="0"/>
              <a:t> </a:t>
            </a:r>
            <a:r>
              <a:rPr lang="bg-BG" i="1" dirty="0" smtClean="0"/>
              <a:t>„на мода“</a:t>
            </a:r>
            <a:r>
              <a:rPr lang="en-US" i="1" dirty="0" smtClean="0"/>
              <a:t> </a:t>
            </a:r>
            <a:r>
              <a:rPr lang="bg-BG" i="1" dirty="0" smtClean="0"/>
              <a:t>са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bg-BG" i="1" u="sng" dirty="0" smtClean="0"/>
              <a:t>чисто </a:t>
            </a:r>
            <a:r>
              <a:rPr lang="bg-BG" b="1" i="1" u="sng" dirty="0" smtClean="0"/>
              <a:t>икономически</a:t>
            </a:r>
            <a:r>
              <a:rPr lang="bg-BG" b="1" i="1" dirty="0" smtClean="0"/>
              <a:t>. </a:t>
            </a:r>
            <a:endParaRPr lang="en-US" b="1" i="1" dirty="0" smtClean="0"/>
          </a:p>
          <a:p>
            <a:endParaRPr lang="en-US" b="1" i="1" dirty="0" smtClean="0"/>
          </a:p>
          <a:p>
            <a:pPr algn="ctr">
              <a:buNone/>
            </a:pPr>
            <a:r>
              <a:rPr lang="bg-BG" b="1" i="1" dirty="0" smtClean="0"/>
              <a:t>В основата им е ожесточената борба за всеки клиент и необходимостта от радикално ускоряване на бизнеса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Архитектура </a:t>
            </a:r>
            <a:r>
              <a:rPr lang="bg-BG" dirty="0" smtClean="0"/>
              <a:t>на BPMS : 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 smtClean="0"/>
              <a:t>Единствената комуникационна среда достатъчно мощна и гъвкава да посрещне нуждите от светкавично създаване и премахване на връзки и зависимости е </a:t>
            </a:r>
            <a:r>
              <a:rPr lang="bg-BG" b="1" i="1" dirty="0" smtClean="0"/>
              <a:t>Интернет</a:t>
            </a:r>
            <a:r>
              <a:rPr lang="bg-BG" dirty="0" smtClean="0"/>
              <a:t> – приложенията трябва да комуникират с потребителите си чрез </a:t>
            </a:r>
            <a:r>
              <a:rPr lang="bg-BG" i="1" dirty="0" smtClean="0"/>
              <a:t>уеб интерфейси</a:t>
            </a:r>
            <a:r>
              <a:rPr lang="bg-BG" dirty="0" smtClean="0"/>
              <a:t>, а помежду си - чрез различните варианти на </a:t>
            </a:r>
            <a:r>
              <a:rPr lang="bg-BG" i="1" dirty="0" smtClean="0"/>
              <a:t>електронни услуги</a:t>
            </a:r>
            <a:r>
              <a:rPr lang="bg-BG" dirty="0" smtClean="0"/>
              <a:t>, базирани върху TCP/IP и HTTP протоколи. </a:t>
            </a:r>
          </a:p>
          <a:p>
            <a:r>
              <a:rPr lang="bg-BG" dirty="0" smtClean="0"/>
              <a:t>Основният език за обмен на информация между приложенията, както и за публикуване на съдържание става </a:t>
            </a:r>
            <a:r>
              <a:rPr lang="bg-BG" i="1" dirty="0" smtClean="0"/>
              <a:t>XML</a:t>
            </a:r>
            <a:r>
              <a:rPr lang="bg-BG" dirty="0" smtClean="0"/>
              <a:t> и различните негови производни езици.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Проблемна ситуация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bg-BG" i="1" dirty="0" smtClean="0"/>
              <a:t>Представете си, че</a:t>
            </a:r>
            <a:r>
              <a:rPr lang="bg-BG" b="1" i="1" dirty="0" smtClean="0"/>
              <a:t> управлявате голяма търговска фирма</a:t>
            </a:r>
            <a:r>
              <a:rPr lang="bg-BG" i="1" dirty="0" smtClean="0"/>
              <a:t>.</a:t>
            </a:r>
            <a:r>
              <a:rPr lang="bg-BG" dirty="0" smtClean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Последните години са били изключително успешни за вашия бизнес – клиентите, стоките и оборотът са се увеличили многократно.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На този етап не можете вече да се справяте със съществуващите информационни решения.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Необходима е нова ERP система.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Назряла е необходимостта от въвеждане на система за управление на връзките с клиентите (CRM).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bg-BG" dirty="0" smtClean="0"/>
              <a:t>За да се поддържа същият темп на растеж е необходимо въвеждане на нови методи за търговия, използващи Интернет.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bg-BG" dirty="0" smtClean="0">
                <a:solidFill>
                  <a:schemeClr val="accent1"/>
                </a:solidFill>
              </a:rPr>
              <a:t>Управлението на бизнес процесите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bg-BG" dirty="0" smtClean="0"/>
              <a:t>За да отговорите на всички тези нужди, стартирате 4 проекта: </a:t>
            </a:r>
          </a:p>
          <a:p>
            <a:endParaRPr lang="bg-BG" dirty="0" smtClean="0"/>
          </a:p>
          <a:p>
            <a:r>
              <a:rPr lang="bg-BG" dirty="0" smtClean="0"/>
              <a:t>Всеки от проектите получава ръководител, екип, бюджет, максимален приоритет и пълна подкрепа на ръководството. Ръководителите на проекти разработват плана на дейностите и проектите стартират. 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724400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914400" y="4077072"/>
            <a:ext cx="7772400" cy="1440160"/>
          </a:xfrm>
        </p:spPr>
        <p:txBody>
          <a:bodyPr/>
          <a:lstStyle>
            <a:extLst/>
          </a:lstStyle>
          <a:p>
            <a:r>
              <a:rPr lang="bg-BG" dirty="0" smtClean="0"/>
              <a:t>Възможният сценарий 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i="1" dirty="0" smtClean="0"/>
              <a:t>Проектите  за  нови ERP и CRM  системи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i="1" dirty="0" smtClean="0"/>
              <a:t>Новите ERP и CRM системи</a:t>
            </a:r>
            <a:r>
              <a:rPr lang="bg-BG" dirty="0" smtClean="0"/>
              <a:t> са избрани след обстойно проучване на пазара и в съответствие със спецификациите, получени от различните отдели.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i="1" dirty="0" smtClean="0"/>
              <a:t>Проектът за Интернет маркетинг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bg-BG" i="1" dirty="0" smtClean="0"/>
              <a:t>В проекта за Интернет маркетинг</a:t>
            </a:r>
            <a:r>
              <a:rPr lang="bg-BG" dirty="0" smtClean="0"/>
              <a:t> е взето решение новият уеб сайт да бъде възложен на външен изпълнител, който после поема периодичната поддръжка и </a:t>
            </a:r>
            <a:r>
              <a:rPr lang="bg-BG" dirty="0" err="1" smtClean="0"/>
              <a:t>хостинга</a:t>
            </a:r>
            <a:r>
              <a:rPr lang="bg-BG" dirty="0" smtClean="0"/>
              <a:t>. </a:t>
            </a:r>
          </a:p>
          <a:p>
            <a:pPr>
              <a:buNone/>
            </a:pPr>
            <a:r>
              <a:rPr lang="bg-BG" dirty="0" smtClean="0"/>
              <a:t>Преценено е, че така е икономически по-изгодно – ако наемем и обучим собствени специалисти по уеб дизайн и системи за управление на съдържание не можем да им осигурим пълна заетост след края на проекта.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i="1" dirty="0" smtClean="0"/>
              <a:t>Проектът за Интернет търговия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bg-BG" i="1" dirty="0" smtClean="0"/>
              <a:t>По проекта за Интернет търговия</a:t>
            </a:r>
            <a:r>
              <a:rPr lang="bg-BG" dirty="0" smtClean="0"/>
              <a:t> е разработен уеб сайт, в който са реализирани класическите елементи на е-търговия с крайни клиенти (потребителски акаунти, кошница, електронни разплащания и т.н.). </a:t>
            </a:r>
          </a:p>
          <a:p>
            <a:pPr>
              <a:buNone/>
            </a:pPr>
            <a:r>
              <a:rPr lang="bg-BG" dirty="0" smtClean="0"/>
              <a:t>Тъй като компанията не разполага със собствени разработчици, създаването и поддръжката на сайта са възложени на външна фирма. </a:t>
            </a:r>
          </a:p>
          <a:p>
            <a:pPr>
              <a:buNone/>
            </a:pPr>
            <a:r>
              <a:rPr lang="bg-BG" dirty="0" smtClean="0"/>
              <a:t>Сайтът се </a:t>
            </a:r>
            <a:r>
              <a:rPr lang="bg-BG" dirty="0" err="1" smtClean="0"/>
              <a:t>хоства</a:t>
            </a:r>
            <a:r>
              <a:rPr lang="bg-BG" dirty="0" smtClean="0"/>
              <a:t> на сървър на компанията, защото в бъдеще трябва да се реализира връзка с фирмената база данни (например за следене на наличности, за автоматично изпълнение на поръчки и т.н.). </a:t>
            </a:r>
          </a:p>
          <a:p>
            <a:pPr>
              <a:buNone/>
            </a:pPr>
            <a:r>
              <a:rPr lang="bg-BG" dirty="0" smtClean="0"/>
              <a:t>За целта е закупен и оборудван сървър и съответното комуникационно оборудване. </a:t>
            </a:r>
          </a:p>
          <a:p>
            <a:pPr>
              <a:buNone/>
            </a:pPr>
            <a:r>
              <a:rPr lang="bg-BG" dirty="0" smtClean="0"/>
              <a:t>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1590</Words>
  <Application>Microsoft Office PowerPoint</Application>
  <PresentationFormat>On-screen Show (4:3)</PresentationFormat>
  <Paragraphs>192</Paragraphs>
  <Slides>30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IntroducingPowerPoint2007</vt:lpstr>
      <vt:lpstr>Управление на бизнес процесите</vt:lpstr>
      <vt:lpstr>Управлението на бизнес процесите </vt:lpstr>
      <vt:lpstr>Управлението на бизнес процесите </vt:lpstr>
      <vt:lpstr>Проблемна ситуация</vt:lpstr>
      <vt:lpstr>Управлението на бизнес процесите </vt:lpstr>
      <vt:lpstr>Възможният сценарий </vt:lpstr>
      <vt:lpstr>Проектите  за  нови ERP и CRM  системи</vt:lpstr>
      <vt:lpstr>Проектът за Интернет маркетинг</vt:lpstr>
      <vt:lpstr>Проектът за Интернет търговия </vt:lpstr>
      <vt:lpstr>PowerPoint Presentation</vt:lpstr>
      <vt:lpstr>Какво се случва ….</vt:lpstr>
      <vt:lpstr>Какво може  да се предприеме? </vt:lpstr>
      <vt:lpstr>Причини ? </vt:lpstr>
      <vt:lpstr>Причината е,</vt:lpstr>
      <vt:lpstr>Процесо-ориентиран подход на управление</vt:lpstr>
      <vt:lpstr>Причини …</vt:lpstr>
      <vt:lpstr>Причини …</vt:lpstr>
      <vt:lpstr>Причини …</vt:lpstr>
      <vt:lpstr>Какво е бизнес процес? </vt:lpstr>
      <vt:lpstr>Бизнес  процес (процес и бизнес процес)</vt:lpstr>
      <vt:lpstr>Бизнес  процес</vt:lpstr>
      <vt:lpstr>Бизнес  процес</vt:lpstr>
      <vt:lpstr>Координирането на бизнес процесите  </vt:lpstr>
      <vt:lpstr>Координирането на бизнес процесите</vt:lpstr>
      <vt:lpstr>BPMS</vt:lpstr>
      <vt:lpstr>PowerPoint Presentation</vt:lpstr>
      <vt:lpstr>BPMS - изгоди</vt:lpstr>
      <vt:lpstr>Компонентите на една BPMS :  </vt:lpstr>
      <vt:lpstr>Архитектура на BPMS :  </vt:lpstr>
      <vt:lpstr>Архитектура на BPMS 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2012-02-14T07:23:07Z</dcterms:created>
  <dcterms:modified xsi:type="dcterms:W3CDTF">2014-02-20T07:58:40Z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