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910F-73F3-4F21-A391-4302EFED86E8}" type="datetimeFigureOut">
              <a:rPr lang="bg-BG" smtClean="0"/>
              <a:t>20.11.2013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E4F8-39F5-49DC-B741-BCFBE8B649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504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910F-73F3-4F21-A391-4302EFED86E8}" type="datetimeFigureOut">
              <a:rPr lang="bg-BG" smtClean="0"/>
              <a:t>20.11.2013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E4F8-39F5-49DC-B741-BCFBE8B649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641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910F-73F3-4F21-A391-4302EFED86E8}" type="datetimeFigureOut">
              <a:rPr lang="bg-BG" smtClean="0"/>
              <a:t>20.11.2013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E4F8-39F5-49DC-B741-BCFBE8B649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9127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910F-73F3-4F21-A391-4302EFED86E8}" type="datetimeFigureOut">
              <a:rPr lang="bg-BG" smtClean="0"/>
              <a:t>20.11.2013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E4F8-39F5-49DC-B741-BCFBE8B649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2790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910F-73F3-4F21-A391-4302EFED86E8}" type="datetimeFigureOut">
              <a:rPr lang="bg-BG" smtClean="0"/>
              <a:t>20.11.2013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E4F8-39F5-49DC-B741-BCFBE8B649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0924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910F-73F3-4F21-A391-4302EFED86E8}" type="datetimeFigureOut">
              <a:rPr lang="bg-BG" smtClean="0"/>
              <a:t>20.11.2013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E4F8-39F5-49DC-B741-BCFBE8B649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3691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910F-73F3-4F21-A391-4302EFED86E8}" type="datetimeFigureOut">
              <a:rPr lang="bg-BG" smtClean="0"/>
              <a:t>20.11.2013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E4F8-39F5-49DC-B741-BCFBE8B649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4556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910F-73F3-4F21-A391-4302EFED86E8}" type="datetimeFigureOut">
              <a:rPr lang="bg-BG" smtClean="0"/>
              <a:t>20.11.2013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E4F8-39F5-49DC-B741-BCFBE8B649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4294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910F-73F3-4F21-A391-4302EFED86E8}" type="datetimeFigureOut">
              <a:rPr lang="bg-BG" smtClean="0"/>
              <a:t>20.11.2013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E4F8-39F5-49DC-B741-BCFBE8B649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484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910F-73F3-4F21-A391-4302EFED86E8}" type="datetimeFigureOut">
              <a:rPr lang="bg-BG" smtClean="0"/>
              <a:t>20.11.2013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2C6E4F8-39F5-49DC-B741-BCFBE8B649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321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910F-73F3-4F21-A391-4302EFED86E8}" type="datetimeFigureOut">
              <a:rPr lang="bg-BG" smtClean="0"/>
              <a:t>20.11.2013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E4F8-39F5-49DC-B741-BCFBE8B649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152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910F-73F3-4F21-A391-4302EFED86E8}" type="datetimeFigureOut">
              <a:rPr lang="bg-BG" smtClean="0"/>
              <a:t>20.11.2013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E4F8-39F5-49DC-B741-BCFBE8B649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408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910F-73F3-4F21-A391-4302EFED86E8}" type="datetimeFigureOut">
              <a:rPr lang="bg-BG" smtClean="0"/>
              <a:t>20.11.2013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E4F8-39F5-49DC-B741-BCFBE8B649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534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910F-73F3-4F21-A391-4302EFED86E8}" type="datetimeFigureOut">
              <a:rPr lang="bg-BG" smtClean="0"/>
              <a:t>20.11.2013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E4F8-39F5-49DC-B741-BCFBE8B649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001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910F-73F3-4F21-A391-4302EFED86E8}" type="datetimeFigureOut">
              <a:rPr lang="bg-BG" smtClean="0"/>
              <a:t>20.11.2013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E4F8-39F5-49DC-B741-BCFBE8B649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34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910F-73F3-4F21-A391-4302EFED86E8}" type="datetimeFigureOut">
              <a:rPr lang="bg-BG" smtClean="0"/>
              <a:t>20.11.2013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E4F8-39F5-49DC-B741-BCFBE8B649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798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910F-73F3-4F21-A391-4302EFED86E8}" type="datetimeFigureOut">
              <a:rPr lang="bg-BG" smtClean="0"/>
              <a:t>20.11.2013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E4F8-39F5-49DC-B741-BCFBE8B649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852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0E910F-73F3-4F21-A391-4302EFED86E8}" type="datetimeFigureOut">
              <a:rPr lang="bg-BG" smtClean="0"/>
              <a:t>20.11.2013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C6E4F8-39F5-49DC-B741-BCFBE8B649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77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7636" y="0"/>
            <a:ext cx="8574622" cy="3571336"/>
          </a:xfrm>
        </p:spPr>
        <p:txBody>
          <a:bodyPr>
            <a:normAutofit fontScale="90000"/>
          </a:bodyPr>
          <a:lstStyle/>
          <a:p>
            <a:pPr algn="ctr"/>
            <a:r>
              <a:rPr lang="bg-BG" sz="4900" dirty="0"/>
              <a:t>Презентация на </a:t>
            </a:r>
            <a:r>
              <a:rPr lang="bg-BG" sz="4900" dirty="0" smtClean="0"/>
              <a:t>тема: </a:t>
            </a:r>
            <a:r>
              <a:rPr lang="en-US" sz="4900" dirty="0" smtClean="0"/>
              <a:t/>
            </a:r>
            <a:br>
              <a:rPr lang="en-US" sz="4900" dirty="0" smtClean="0"/>
            </a:br>
            <a:r>
              <a:rPr lang="bg-BG" sz="6600" b="1" dirty="0" smtClean="0"/>
              <a:t>Оценка на производителността</a:t>
            </a:r>
            <a:r>
              <a:rPr lang="en-US" sz="6600" b="1" dirty="0" smtClean="0"/>
              <a:t>    </a:t>
            </a:r>
            <a:r>
              <a:rPr lang="en-US" sz="6600" dirty="0"/>
              <a:t/>
            </a:r>
            <a:br>
              <a:rPr lang="en-US" sz="6600" dirty="0"/>
            </a:b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4355" y="5469466"/>
            <a:ext cx="6987645" cy="1388534"/>
          </a:xfrm>
        </p:spPr>
        <p:txBody>
          <a:bodyPr/>
          <a:lstStyle/>
          <a:p>
            <a:r>
              <a:rPr lang="bg-BG" sz="2400" dirty="0"/>
              <a:t>Изготвил Теодор Георгиев Пенев</a:t>
            </a:r>
          </a:p>
          <a:p>
            <a:r>
              <a:rPr lang="bg-BG" sz="2400" dirty="0" err="1"/>
              <a:t>Фак.ном</a:t>
            </a:r>
            <a:r>
              <a:rPr lang="bg-BG" sz="2400" dirty="0"/>
              <a:t>. 115013,курс </a:t>
            </a:r>
            <a:r>
              <a:rPr lang="en-US" sz="2400" dirty="0" smtClean="0"/>
              <a:t>3</a:t>
            </a:r>
            <a:r>
              <a:rPr lang="bg-BG" sz="2400" dirty="0" smtClean="0"/>
              <a:t>,спец</a:t>
            </a:r>
            <a:r>
              <a:rPr lang="bg-BG" sz="2400" dirty="0"/>
              <a:t>. БИ,26 група</a:t>
            </a:r>
          </a:p>
          <a:p>
            <a:endParaRPr lang="bg-BG" dirty="0"/>
          </a:p>
        </p:txBody>
      </p:sp>
      <p:pic>
        <p:nvPicPr>
          <p:cNvPr id="4" name="Picture 2" descr="http://download.pomagalo.com/mhtml/550a141f12de6341fba65b0ad0433500/560060/560060_pomagalo_com_html_1b98dba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4617">
            <a:off x="1479293" y="1681086"/>
            <a:ext cx="1152128" cy="129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92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95944"/>
            <a:ext cx="10018713" cy="1186542"/>
          </a:xfrm>
        </p:spPr>
        <p:txBody>
          <a:bodyPr/>
          <a:lstStyle/>
          <a:p>
            <a:r>
              <a:rPr lang="bg-BG" b="1" dirty="0"/>
              <a:t>Йерархичен подход за оценяване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82487"/>
            <a:ext cx="10018713" cy="2416627"/>
          </a:xfrm>
        </p:spPr>
        <p:txBody>
          <a:bodyPr/>
          <a:lstStyle/>
          <a:p>
            <a:r>
              <a:rPr lang="ru-RU" dirty="0"/>
              <a:t>При оценяването на производителността на компютрите с успех се прилага йерархичен подход</a:t>
            </a:r>
            <a:r>
              <a:rPr lang="ru-RU" i="1" dirty="0"/>
              <a:t>, </a:t>
            </a:r>
            <a:r>
              <a:rPr lang="ru-RU" dirty="0"/>
              <a:t>при който информацията, получена на да­ден етап, подпомага анализа на следващия етап.</a:t>
            </a:r>
            <a:endParaRPr lang="bg-BG" dirty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1" y="4180114"/>
            <a:ext cx="6646409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8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/>
              <a:t>Експериментални техники за</a:t>
            </a:r>
            <a:r>
              <a:rPr lang="bg-BG" dirty="0"/>
              <a:t/>
            </a:r>
            <a:br>
              <a:rPr lang="bg-BG" dirty="0"/>
            </a:br>
            <a:r>
              <a:rPr lang="bg-BG" b="1" dirty="0"/>
              <a:t>оценка на производителността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212860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Основната </a:t>
            </a:r>
            <a:r>
              <a:rPr lang="ru-RU" dirty="0"/>
              <a:t>цел е откриването и отстраняването на тесни места в проекта на компютъра. </a:t>
            </a:r>
            <a:endParaRPr lang="ru-RU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За тази цел проектантът на компютри разполага със след­ните алтернативи: изследване чрез аналитични модели като например веригите на Марков или да използва експериментални техники като на­пример симулация по следи (</a:t>
            </a:r>
            <a:r>
              <a:rPr lang="bg-BG" dirty="0" err="1"/>
              <a:t>trace</a:t>
            </a:r>
            <a:r>
              <a:rPr lang="ru-RU" dirty="0"/>
              <a:t>-</a:t>
            </a:r>
            <a:r>
              <a:rPr lang="bg-BG" dirty="0" err="1"/>
              <a:t>driven</a:t>
            </a:r>
            <a:r>
              <a:rPr lang="bg-BG" dirty="0"/>
              <a:t> </a:t>
            </a:r>
            <a:r>
              <a:rPr lang="bg-BG" dirty="0" err="1"/>
              <a:t>simulation</a:t>
            </a:r>
            <a:r>
              <a:rPr lang="ru-RU" dirty="0"/>
              <a:t>), симулация по съби­тия (</a:t>
            </a:r>
            <a:r>
              <a:rPr lang="bg-BG" dirty="0" err="1"/>
              <a:t>event</a:t>
            </a:r>
            <a:r>
              <a:rPr lang="ru-RU" dirty="0"/>
              <a:t>-</a:t>
            </a:r>
            <a:r>
              <a:rPr lang="bg-BG" dirty="0" err="1"/>
              <a:t>driven</a:t>
            </a:r>
            <a:r>
              <a:rPr lang="bg-BG" dirty="0"/>
              <a:t> </a:t>
            </a:r>
            <a:r>
              <a:rPr lang="bg-BG" dirty="0" err="1"/>
              <a:t>simulation</a:t>
            </a:r>
            <a:r>
              <a:rPr lang="ru-RU" dirty="0"/>
              <a:t>) или апаратен мониторинг на съществуващи прототипи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9" y="5337061"/>
            <a:ext cx="1365477" cy="136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2713008"/>
          </a:xfrm>
        </p:spPr>
        <p:txBody>
          <a:bodyPr>
            <a:normAutofit fontScale="90000"/>
          </a:bodyPr>
          <a:lstStyle/>
          <a:p>
            <a:r>
              <a:rPr lang="bg-BG" dirty="0"/>
              <a:t>Точното</a:t>
            </a:r>
            <a:r>
              <a:rPr lang="bg-BG" b="1" dirty="0"/>
              <a:t> </a:t>
            </a:r>
            <a:r>
              <a:rPr lang="bg-BG" dirty="0"/>
              <a:t>оценяване на производителността е особено важно при високопроизводителните</a:t>
            </a:r>
            <a:r>
              <a:rPr lang="bg-BG" b="1" dirty="0"/>
              <a:t> </a:t>
            </a:r>
            <a:r>
              <a:rPr lang="bg-BG" dirty="0"/>
              <a:t>компютри с висока цена, при които потребителите изискват</a:t>
            </a:r>
            <a:r>
              <a:rPr lang="bg-BG" b="1" dirty="0"/>
              <a:t> </a:t>
            </a:r>
            <a:r>
              <a:rPr lang="bg-BG" dirty="0"/>
              <a:t>максимално бързодействие за приложните си програми.</a:t>
            </a:r>
            <a:br>
              <a:rPr lang="bg-BG" dirty="0"/>
            </a:b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275" y="3398808"/>
            <a:ext cx="4169749" cy="3124200"/>
          </a:xfrm>
        </p:spPr>
      </p:pic>
    </p:spTree>
    <p:extLst>
      <p:ext uri="{BB962C8B-B14F-4D97-AF65-F5344CB8AC3E}">
        <p14:creationId xmlns:p14="http://schemas.microsoft.com/office/powerpoint/2010/main" val="353534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bg-BG" b="1" dirty="0" smtClean="0"/>
              <a:t>Мерки </a:t>
            </a:r>
            <a:r>
              <a:rPr lang="bg-BG" b="1" dirty="0"/>
              <a:t>за производителност</a:t>
            </a:r>
            <a:r>
              <a:rPr lang="bg-BG" dirty="0"/>
              <a:t/>
            </a:r>
            <a:br>
              <a:rPr lang="bg-BG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Производителността </a:t>
            </a:r>
            <a:r>
              <a:rPr lang="bg-BG" dirty="0"/>
              <a:t>(бързодействието) на компютърната система отразява скоростта на обработката на данните. Измерва се в брой операции (инструкции), изпълнени за единица време (секунда). 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072" y="5261883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824" y="468085"/>
            <a:ext cx="10018713" cy="3124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</a:t>
            </a:r>
            <a:r>
              <a:rPr lang="bg-BG" b="1" dirty="0" err="1" smtClean="0"/>
              <a:t>ерни</a:t>
            </a:r>
            <a:r>
              <a:rPr lang="bg-BG" b="1" dirty="0" smtClean="0"/>
              <a:t> </a:t>
            </a:r>
            <a:r>
              <a:rPr lang="bg-BG" b="1" dirty="0"/>
              <a:t>единици: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MIPS</a:t>
            </a:r>
            <a:r>
              <a:rPr lang="bg-BG" dirty="0"/>
              <a:t>- милиони инструкции за секунда;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MOPS</a:t>
            </a:r>
            <a:r>
              <a:rPr lang="bg-BG" dirty="0"/>
              <a:t>- милиони операции за секунда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MFLOPS</a:t>
            </a:r>
            <a:r>
              <a:rPr lang="bg-BG" dirty="0"/>
              <a:t>- милиони операции с числа с плаваща запетая за секунда.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bg-BG" dirty="0"/>
              <a:t>За по-големи порядъци на производителността се използват </a:t>
            </a:r>
            <a:r>
              <a:rPr lang="en-US" dirty="0"/>
              <a:t>G</a:t>
            </a:r>
            <a:r>
              <a:rPr lang="bg-BG" dirty="0"/>
              <a:t> (</a:t>
            </a:r>
            <a:r>
              <a:rPr lang="bg-BG" dirty="0" err="1"/>
              <a:t>гига</a:t>
            </a:r>
            <a:r>
              <a:rPr lang="bg-BG" dirty="0"/>
              <a:t>) или </a:t>
            </a:r>
            <a:r>
              <a:rPr lang="en-US" dirty="0"/>
              <a:t>T </a:t>
            </a:r>
            <a:r>
              <a:rPr lang="bg-BG" dirty="0"/>
              <a:t>(</a:t>
            </a:r>
            <a:r>
              <a:rPr lang="bg-BG" dirty="0" err="1"/>
              <a:t>тера</a:t>
            </a:r>
            <a:r>
              <a:rPr lang="bg-BG" dirty="0"/>
              <a:t>) операции за секунда.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782" y="4347713"/>
            <a:ext cx="3291840" cy="238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1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96815"/>
            <a:ext cx="10018713" cy="1311215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Принципи на подходите  </a:t>
            </a:r>
            <a:r>
              <a:rPr lang="bg-BG" dirty="0"/>
              <a:t/>
            </a:r>
            <a:br>
              <a:rPr lang="bg-BG" dirty="0"/>
            </a:br>
            <a:r>
              <a:rPr lang="bg-BG" b="1" dirty="0"/>
              <a:t>за оценка на производителността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08031"/>
            <a:ext cx="10018713" cy="2311878"/>
          </a:xfrm>
        </p:spPr>
        <p:txBody>
          <a:bodyPr>
            <a:normAutofit fontScale="92500"/>
          </a:bodyPr>
          <a:lstStyle/>
          <a:p>
            <a:r>
              <a:rPr lang="bg-BG" b="1" dirty="0"/>
              <a:t>При сравнение на производителностите на два компютъра трябва да се избягват следните похвати</a:t>
            </a:r>
            <a:r>
              <a:rPr lang="bg-BG" dirty="0"/>
              <a:t>: използването на малки по обем еталон­ни програми, които се побират изцяло в кеша, използването на ограни­чен брой типове данни, </a:t>
            </a:r>
            <a:r>
              <a:rPr lang="bg-BG" dirty="0" err="1"/>
              <a:t>неизползването</a:t>
            </a:r>
            <a:r>
              <a:rPr lang="bg-BG" dirty="0"/>
              <a:t> на В/И операции, надценяването на ролята на конкретни инструкции в програмните </a:t>
            </a:r>
            <a:r>
              <a:rPr lang="bg-BG" dirty="0" smtClean="0"/>
              <a:t>ядра</a:t>
            </a:r>
            <a:r>
              <a:rPr lang="en-US" dirty="0" smtClean="0"/>
              <a:t>,</a:t>
            </a:r>
            <a:r>
              <a:rPr lang="bg-BG" dirty="0" smtClean="0"/>
              <a:t>използването </a:t>
            </a:r>
            <a:r>
              <a:rPr lang="bg-BG" dirty="0"/>
              <a:t>на компилатор с много добри (лоши) оптимизиращи функции. 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989" y="4019909"/>
            <a:ext cx="3467819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7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638356"/>
            <a:ext cx="10018713" cy="3502323"/>
          </a:xfrm>
        </p:spPr>
        <p:txBody>
          <a:bodyPr/>
          <a:lstStyle/>
          <a:p>
            <a:r>
              <a:rPr lang="bg-BG" dirty="0"/>
              <a:t>За потребителите е особено важно да знаят по какъв начин системната производителност се влияе от архитектурата, компи­латора, операционната система, периферията и др. По този начин те могат да се възползват от спецификата на архитектурните белези и да изберат оптималния стил </a:t>
            </a:r>
            <a:r>
              <a:rPr lang="bg-BG" dirty="0" smtClean="0"/>
              <a:t>за тях. </a:t>
            </a:r>
            <a:r>
              <a:rPr lang="bg-BG" dirty="0"/>
              <a:t>На проектантите тази оценка ще по­могне при оптимизацията на апаратните средства и програмното осигуря­ване.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648" y="3479141"/>
            <a:ext cx="37623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0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827" y="389625"/>
            <a:ext cx="10018713" cy="3124201"/>
          </a:xfrm>
        </p:spPr>
        <p:txBody>
          <a:bodyPr/>
          <a:lstStyle/>
          <a:p>
            <a:r>
              <a:rPr lang="bg-BG" dirty="0"/>
              <a:t>Основен метод за определяне на компютърната производителност е изпълнението на еталонни програми (</a:t>
            </a:r>
            <a:r>
              <a:rPr lang="bg-BG" dirty="0" err="1"/>
              <a:t>benchmarks</a:t>
            </a:r>
            <a:r>
              <a:rPr lang="bg-BG" dirty="0"/>
              <a:t>). Клиентите разчитат на еталонните програми при закупува­нето на нов компютър, а програмистите – за избора на оптимален стил за програмиране.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753" y="2681377"/>
            <a:ext cx="5715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9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057" y="0"/>
            <a:ext cx="10018713" cy="3494314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Този метод осигурява полу­чаването както на качествени, така и на количествени оценки на </a:t>
            </a:r>
            <a:r>
              <a:rPr lang="bg-BG" dirty="0" smtClean="0"/>
              <a:t>произво­дителността:</a:t>
            </a:r>
            <a:endParaRPr lang="bg-BG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bg-BG" dirty="0" smtClean="0"/>
              <a:t>Най-важната </a:t>
            </a:r>
            <a:r>
              <a:rPr lang="bg-BG" i="1" dirty="0"/>
              <a:t>качествена характеристика, </a:t>
            </a:r>
            <a:r>
              <a:rPr lang="bg-BG" dirty="0"/>
              <a:t>която трябва да бъде определена за даден компютър, е </a:t>
            </a:r>
            <a:r>
              <a:rPr lang="bg-BG" dirty="0" smtClean="0"/>
              <a:t>съвместимостта</a:t>
            </a:r>
            <a:r>
              <a:rPr lang="en-US" dirty="0"/>
              <a:t> </a:t>
            </a:r>
            <a:r>
              <a:rPr lang="bg-BG" b="1" dirty="0" smtClean="0"/>
              <a:t>: </a:t>
            </a:r>
            <a:r>
              <a:rPr lang="bg-BG" dirty="0" smtClean="0"/>
              <a:t>на програмното </a:t>
            </a:r>
            <a:r>
              <a:rPr lang="bg-BG" dirty="0"/>
              <a:t>осигуряване и периферните устройства, които могат да бъдат </a:t>
            </a:r>
            <a:r>
              <a:rPr lang="bg-BG" dirty="0" smtClean="0"/>
              <a:t>използвани</a:t>
            </a:r>
            <a:r>
              <a:rPr lang="bg-BG" dirty="0"/>
              <a:t>, както и </a:t>
            </a:r>
            <a:r>
              <a:rPr lang="bg-BG" dirty="0" err="1"/>
              <a:t>взаимстването</a:t>
            </a:r>
            <a:r>
              <a:rPr lang="bg-BG" dirty="0"/>
              <a:t> на програми и </a:t>
            </a:r>
            <a:r>
              <a:rPr lang="bg-BG" dirty="0" smtClean="0"/>
              <a:t>файлове.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bg-BG" dirty="0" smtClean="0"/>
              <a:t>След </a:t>
            </a:r>
            <a:r>
              <a:rPr lang="bg-BG" dirty="0"/>
              <a:t>окончателното определяне на качествените характеристики може да се пристъпи към </a:t>
            </a:r>
            <a:r>
              <a:rPr lang="bg-BG" i="1" dirty="0"/>
              <a:t>количествени оценки. </a:t>
            </a:r>
            <a:r>
              <a:rPr lang="bg-BG" dirty="0"/>
              <a:t>Те включ­ват цената, продуктивността, надеждността и бързодействието.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8644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457201"/>
            <a:ext cx="10018713" cy="3918856"/>
          </a:xfrm>
        </p:spPr>
        <p:txBody>
          <a:bodyPr>
            <a:normAutofit/>
          </a:bodyPr>
          <a:lstStyle/>
          <a:p>
            <a:r>
              <a:rPr lang="bg-BG" dirty="0"/>
              <a:t>Използването на неудачни еталонни програми обаче може да подведе както проектантите така и клиентите и потребителите. Ето защо оценката на производителността трябва да включва: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bg-BG" dirty="0"/>
              <a:t>Прецизна характеристика на изчислителния товар;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bg-BG" dirty="0"/>
              <a:t>Първоначално тестване с еталонни програми;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bg-BG" dirty="0"/>
              <a:t>Тестване с програми, апроксимиращи ежедневното натоварване на компютъра.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4298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173</TotalTime>
  <Words>480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Wingdings</vt:lpstr>
      <vt:lpstr>Parallax</vt:lpstr>
      <vt:lpstr>Презентация на тема:  Оценка на производителността     </vt:lpstr>
      <vt:lpstr>Точното оценяване на производителността е особено важно при високопроизводителните компютри с висока цена, при които потребителите изискват максимално бързодействие за приложните си програми. </vt:lpstr>
      <vt:lpstr>    Мерки за производителност  Производителността (бързодействието) на компютърната система отразява скоростта на обработката на данните. Измерва се в брой операции (инструкции), изпълнени за единица време (секунда). </vt:lpstr>
      <vt:lpstr>PowerPoint Presentation</vt:lpstr>
      <vt:lpstr>Принципи на подходите   за оценка на производителността </vt:lpstr>
      <vt:lpstr>PowerPoint Presentation</vt:lpstr>
      <vt:lpstr>PowerPoint Presentation</vt:lpstr>
      <vt:lpstr>PowerPoint Presentation</vt:lpstr>
      <vt:lpstr>PowerPoint Presentation</vt:lpstr>
      <vt:lpstr>Йерархичен подход за оценяване</vt:lpstr>
      <vt:lpstr>Експериментални техники за оценка на производителността 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тема: Оценка на производителността     </dc:title>
  <dc:creator>Teodor Penev</dc:creator>
  <cp:lastModifiedBy>Teodor Penev</cp:lastModifiedBy>
  <cp:revision>12</cp:revision>
  <dcterms:created xsi:type="dcterms:W3CDTF">2013-11-20T11:43:49Z</dcterms:created>
  <dcterms:modified xsi:type="dcterms:W3CDTF">2013-11-20T14:37:02Z</dcterms:modified>
</cp:coreProperties>
</file>