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31"/>
  </p:notesMasterIdLst>
  <p:sldIdLst>
    <p:sldId id="256" r:id="rId3"/>
    <p:sldId id="259"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4" r:id="rId25"/>
    <p:sldId id="305" r:id="rId26"/>
    <p:sldId id="306" r:id="rId27"/>
    <p:sldId id="307" r:id="rId28"/>
    <p:sldId id="308" r:id="rId29"/>
    <p:sldId id="309" r:id="rId3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101" d="100"/>
          <a:sy n="101" d="100"/>
        </p:scale>
        <p:origin x="12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15034025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1732338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89202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1085449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232947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5682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310253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1316041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1496251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652029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2213647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343581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058410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783878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1422058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254425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extLst>
      <p:ext uri="{BB962C8B-B14F-4D97-AF65-F5344CB8AC3E}">
        <p14:creationId xmlns:p14="http://schemas.microsoft.com/office/powerpoint/2010/main" val="387096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3306912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extLst>
      <p:ext uri="{BB962C8B-B14F-4D97-AF65-F5344CB8AC3E}">
        <p14:creationId xmlns:p14="http://schemas.microsoft.com/office/powerpoint/2010/main" val="3294226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extLst>
      <p:ext uri="{BB962C8B-B14F-4D97-AF65-F5344CB8AC3E}">
        <p14:creationId xmlns:p14="http://schemas.microsoft.com/office/powerpoint/2010/main" val="742318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extLst>
      <p:ext uri="{BB962C8B-B14F-4D97-AF65-F5344CB8AC3E}">
        <p14:creationId xmlns:p14="http://schemas.microsoft.com/office/powerpoint/2010/main" val="661774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extLst>
      <p:ext uri="{BB962C8B-B14F-4D97-AF65-F5344CB8AC3E}">
        <p14:creationId xmlns:p14="http://schemas.microsoft.com/office/powerpoint/2010/main" val="250564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73896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4084684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4201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654502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33752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541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18069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11/6/2013 10:26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11/6/2013 10:26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11/6/2013 10:26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11/6/2013 10:26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11/6/2013 10:26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11/6/2013 10:26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11/6/2013 10:26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11/6/2013 10:26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11/6/2013 10:26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11/6/2013 10:26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11/6/2013 10:26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11/6/2013 10:26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bg-BG" dirty="0" smtClean="0">
                <a:solidFill>
                  <a:schemeClr val="accent1">
                    <a:lumMod val="75000"/>
                  </a:schemeClr>
                </a:solidFill>
              </a:rPr>
              <a:t>Системи за управление на бази от данни </a:t>
            </a:r>
            <a:r>
              <a:rPr lang="en-US" dirty="0" smtClean="0">
                <a:solidFill>
                  <a:schemeClr val="accent1">
                    <a:lumMod val="75000"/>
                  </a:schemeClr>
                </a:solidFill>
              </a:rPr>
              <a:t>(</a:t>
            </a:r>
            <a:r>
              <a:rPr lang="bg-BG" dirty="0" smtClean="0">
                <a:solidFill>
                  <a:schemeClr val="accent1">
                    <a:lumMod val="75000"/>
                  </a:schemeClr>
                </a:solidFill>
              </a:rPr>
              <a:t>СУБД</a:t>
            </a:r>
            <a:r>
              <a:rPr lang="en-US" dirty="0" smtClean="0">
                <a:solidFill>
                  <a:schemeClr val="accent1">
                    <a:lumMod val="75000"/>
                  </a:schemeClr>
                </a:solidFill>
              </a:rPr>
              <a:t>)</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92500" lnSpcReduction="20000"/>
          </a:bodyPr>
          <a:lstStyle/>
          <a:p>
            <a:r>
              <a:rPr lang="bg-BG" dirty="0" smtClean="0"/>
              <a:t>Ас. д-р Кремена Маринова</a:t>
            </a:r>
            <a:r>
              <a:rPr lang="en-US" dirty="0" smtClean="0"/>
              <a:t/>
            </a:r>
            <a:br>
              <a:rPr lang="en-US" dirty="0" smtClean="0"/>
            </a:br>
            <a:r>
              <a:rPr lang="bg-BG" dirty="0" smtClean="0"/>
              <a:t>Информационна промишленост</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smtClean="0"/>
              <a:t>Видове СУБД</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bg-BG" sz="3200" b="1" dirty="0" smtClean="0"/>
              <a:t>	Настолни СУБД за</a:t>
            </a:r>
            <a:r>
              <a:rPr lang="en-US" sz="3200" b="1" dirty="0" smtClean="0"/>
              <a:t>Web</a:t>
            </a:r>
            <a:endParaRPr lang="en-US" sz="2400" dirty="0"/>
          </a:p>
          <a:p>
            <a:pPr marL="0" indent="0" algn="just">
              <a:buNone/>
            </a:pPr>
            <a:r>
              <a:rPr lang="bg-BG" sz="3200" dirty="0" smtClean="0"/>
              <a:t>	</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338790140"/>
              </p:ext>
            </p:extLst>
          </p:nvPr>
        </p:nvGraphicFramePr>
        <p:xfrm>
          <a:off x="467544" y="2492896"/>
          <a:ext cx="8153400" cy="1472184"/>
        </p:xfrm>
        <a:graphic>
          <a:graphicData uri="http://schemas.openxmlformats.org/drawingml/2006/table">
            <a:tbl>
              <a:tblPr firstRow="1" firstCol="1" bandRow="1"/>
              <a:tblGrid>
                <a:gridCol w="2119884"/>
                <a:gridCol w="1875282"/>
                <a:gridCol w="1304544"/>
                <a:gridCol w="1223010"/>
                <a:gridCol w="1630680"/>
              </a:tblGrid>
              <a:tr h="0">
                <a:tc>
                  <a:txBody>
                    <a:bodyPr/>
                    <a:lstStyle/>
                    <a:p>
                      <a:pPr algn="just">
                        <a:lnSpc>
                          <a:spcPct val="115000"/>
                        </a:lnSpc>
                        <a:spcAft>
                          <a:spcPts val="0"/>
                        </a:spcAft>
                      </a:pPr>
                      <a:r>
                        <a:rPr lang="bg-BG"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b="1">
                          <a:effectLst/>
                          <a:latin typeface="Times New Roman" panose="02020603050405020304" pitchFamily="18" charset="0"/>
                          <a:ea typeface="Times New Roman" panose="02020603050405020304" pitchFamily="18" charset="0"/>
                          <a:cs typeface="Times New Roman" panose="02020603050405020304" pitchFamily="18" charset="0"/>
                        </a:rPr>
                        <a:t>Платформа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b="1">
                          <a:effectLst/>
                          <a:latin typeface="Times New Roman" panose="02020603050405020304" pitchFamily="18" charset="0"/>
                          <a:ea typeface="Times New Roman" panose="02020603050405020304" pitchFamily="18" charset="0"/>
                          <a:cs typeface="Times New Roman" panose="02020603050405020304" pitchFamily="18" charset="0"/>
                        </a:rPr>
                        <a:t>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b="1">
                          <a:effectLst/>
                          <a:latin typeface="Times New Roman" panose="02020603050405020304" pitchFamily="18" charset="0"/>
                          <a:ea typeface="Times New Roman" panose="02020603050405020304" pitchFamily="18" charset="0"/>
                          <a:cs typeface="Times New Roman" panose="02020603050405020304" pitchFamily="18" charset="0"/>
                        </a:rPr>
                        <a:t>ODBC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b="1">
                          <a:effectLst/>
                          <a:latin typeface="Times New Roman" panose="02020603050405020304" pitchFamily="18" charset="0"/>
                          <a:ea typeface="Times New Roman" panose="02020603050405020304" pitchFamily="18" charset="0"/>
                          <a:cs typeface="Times New Roman" panose="02020603050405020304" pitchFamily="18" charset="0"/>
                        </a:rPr>
                        <a:t>Опции</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Access (Microsoft)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Win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MS SQL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FoxPro (Microsoft)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Win, Mac, DOS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 ODBC drivers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FileMakerPro (FileMaker)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Win, Mac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Не*</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Не*</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FileMaker 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Excel (Micorosoft)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Win, Mac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Не</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Конвертира до Access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ASCII/Text file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Win, Mac, DOS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Не</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Вмъкване в базата данни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gridSpan="5">
                  <a:txBody>
                    <a:bodyPr/>
                    <a:lstStyle/>
                    <a:p>
                      <a:pPr algn="just">
                        <a:lnSpc>
                          <a:spcPct val="115000"/>
                        </a:lnSpc>
                        <a:spcAft>
                          <a:spcPts val="0"/>
                        </a:spcAft>
                      </a:pPr>
                      <a:r>
                        <a:rPr lang="bg-BG"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60710421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smtClean="0"/>
              <a:t>Видове СУБД</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3200" b="1" dirty="0"/>
              <a:t>	</a:t>
            </a:r>
            <a:r>
              <a:rPr lang="bg-BG" sz="2000" b="1" dirty="0" smtClean="0"/>
              <a:t>Корпоративни </a:t>
            </a:r>
            <a:r>
              <a:rPr lang="bg-BG" sz="2000" b="1" dirty="0"/>
              <a:t>бази данни</a:t>
            </a:r>
            <a:endParaRPr lang="en-US" sz="2000" dirty="0"/>
          </a:p>
          <a:p>
            <a:pPr marL="0" indent="0" algn="just">
              <a:buNone/>
            </a:pPr>
            <a:r>
              <a:rPr lang="en-US" sz="2000" dirty="0" smtClean="0"/>
              <a:t>	</a:t>
            </a:r>
            <a:r>
              <a:rPr lang="bg-BG" sz="2000" dirty="0" smtClean="0"/>
              <a:t>Корпоративните </a:t>
            </a:r>
            <a:r>
              <a:rPr lang="bg-BG" sz="2000" dirty="0"/>
              <a:t>бази данни (enterprise databases), са значително по-мощни, сложни и обикновено скъпи. Те могат да поддържат хиляди, дори стотици хиляди потребителя едновременно. Голяма част от тях имат сложни собствени разширения към SQL, за да представят съхраняване и разработване на огромен брой приложения. Те са основно релационни </a:t>
            </a:r>
            <a:r>
              <a:rPr lang="bg-BG" sz="2000" dirty="0" smtClean="0"/>
              <a:t>бази </a:t>
            </a:r>
            <a:r>
              <a:rPr lang="bg-BG" sz="2000" dirty="0"/>
              <a:t>данни. </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010742597"/>
              </p:ext>
            </p:extLst>
          </p:nvPr>
        </p:nvGraphicFramePr>
        <p:xfrm>
          <a:off x="613842" y="4268759"/>
          <a:ext cx="8153400" cy="1892808"/>
        </p:xfrm>
        <a:graphic>
          <a:graphicData uri="http://schemas.openxmlformats.org/drawingml/2006/table">
            <a:tbl>
              <a:tblPr firstRow="1" firstCol="1" bandRow="1"/>
              <a:tblGrid>
                <a:gridCol w="2690622"/>
                <a:gridCol w="2690622"/>
                <a:gridCol w="2772156"/>
              </a:tblGrid>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b="1">
                          <a:effectLst/>
                          <a:latin typeface="Times New Roman" panose="02020603050405020304" pitchFamily="18" charset="0"/>
                          <a:ea typeface="Times New Roman" panose="02020603050405020304" pitchFamily="18" charset="0"/>
                          <a:cs typeface="Times New Roman" panose="02020603050405020304" pitchFamily="18" charset="0"/>
                        </a:rPr>
                        <a:t>Платформа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b="1">
                          <a:effectLst/>
                          <a:latin typeface="Times New Roman" panose="02020603050405020304" pitchFamily="18" charset="0"/>
                          <a:ea typeface="Times New Roman" panose="02020603050405020304" pitchFamily="18" charset="0"/>
                          <a:cs typeface="Times New Roman" panose="02020603050405020304" pitchFamily="18" charset="0"/>
                        </a:rPr>
                        <a:t>Бележки</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SQL Server (Microsoft)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Win (NT)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Butler 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Macintosh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Oracle (Oracle)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 Windows 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Обектно-релационна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Sybase (Sybase)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 (Linux)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Обектно-релационна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Informix(Informix)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Обектно-релационна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DB2(IBM)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 (AIX, Linux)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Обектно-релационна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MSQL(Huges)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 (vsichki)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Безплатна</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a:effectLst/>
                          <a:latin typeface="Times New Roman" panose="02020603050405020304" pitchFamily="18" charset="0"/>
                          <a:ea typeface="Times New Roman" panose="02020603050405020304" pitchFamily="18" charset="0"/>
                          <a:cs typeface="Times New Roman" panose="02020603050405020304" pitchFamily="18" charset="0"/>
                        </a:rPr>
                        <a:t>Unix (vsichki)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bg-BG" sz="1200" dirty="0">
                          <a:effectLst/>
                          <a:latin typeface="Times New Roman" panose="02020603050405020304" pitchFamily="18" charset="0"/>
                          <a:ea typeface="Times New Roman" panose="02020603050405020304" pitchFamily="18" charset="0"/>
                          <a:cs typeface="Times New Roman" panose="02020603050405020304" pitchFamily="18" charset="0"/>
                        </a:rPr>
                        <a:t>Безплатна</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02033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smtClean="0"/>
              <a:t>Видове СУБД</a:t>
            </a:r>
            <a:endParaRPr lang="en-US" dirty="0"/>
          </a:p>
        </p:txBody>
      </p:sp>
      <p:sp>
        <p:nvSpPr>
          <p:cNvPr id="3" name="Rectangle 2"/>
          <p:cNvSpPr>
            <a:spLocks noGrp="1"/>
          </p:cNvSpPr>
          <p:nvPr>
            <p:ph sz="quarter" idx="1"/>
          </p:nvPr>
        </p:nvSpPr>
        <p:spPr>
          <a:xfrm>
            <a:off x="609600" y="1589567"/>
            <a:ext cx="8153400" cy="4572000"/>
          </a:xfrm>
        </p:spPr>
        <p:txBody>
          <a:bodyPr>
            <a:normAutofit lnSpcReduction="10000"/>
          </a:bodyPr>
          <a:lstStyle/>
          <a:p>
            <a:pPr marL="0" indent="0" algn="just">
              <a:buNone/>
            </a:pPr>
            <a:r>
              <a:rPr lang="en-US" sz="3200" b="1" dirty="0" smtClean="0"/>
              <a:t>	</a:t>
            </a:r>
            <a:r>
              <a:rPr lang="bg-BG" sz="2000" dirty="0" smtClean="0"/>
              <a:t>Всеки </a:t>
            </a:r>
            <a:r>
              <a:rPr lang="bg-BG" sz="2000" dirty="0"/>
              <a:t>от тези комерсиални продукти е базa данни, но в действителност е група от бази данни и инструменти за разработване на приложения, повечето включващи сървъри за приложения в Web (Web application server), за постигане на пълни решения за разработване на приложения с бази данни в Web. Изключенията от случая са двете безплатно разпространявани, опростени, но мощни текст-базирани бази данни за Unix, които поддържат SQL стандарта. Те не са от класата на другите приложения, ако разглеждаме гъвкавостта и силата им, но са често употребявани, защото струват хиляди долари по-малко от комерсиалните продукти. </a:t>
            </a:r>
            <a:endParaRPr lang="en-US" sz="2000" dirty="0"/>
          </a:p>
          <a:p>
            <a:pPr marL="0" indent="0" algn="just">
              <a:buNone/>
            </a:pPr>
            <a:r>
              <a:rPr lang="en-US" sz="2000" dirty="0" smtClean="0"/>
              <a:t>	</a:t>
            </a:r>
            <a:r>
              <a:rPr lang="bg-BG" sz="2000" dirty="0" smtClean="0"/>
              <a:t>Днес </a:t>
            </a:r>
            <a:r>
              <a:rPr lang="bg-BG" sz="2000" dirty="0"/>
              <a:t>бизнес информацията се съхранява чрез някоя от водещите системи за бази данни на компании като IBM, Oracle, Informix или Sybase. Всъщност всички те са про релационни бази данни от корпоративно ниво, както вече стана ясно по-горе. Ще концентрираме вниманието си само върху основните производители. </a:t>
            </a:r>
            <a:endParaRPr lang="en-US" sz="2000" dirty="0"/>
          </a:p>
        </p:txBody>
      </p:sp>
    </p:spTree>
    <p:extLst>
      <p:ext uri="{BB962C8B-B14F-4D97-AF65-F5344CB8AC3E}">
        <p14:creationId xmlns:p14="http://schemas.microsoft.com/office/powerpoint/2010/main" val="3489759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a:t>SQL сървър</a:t>
            </a:r>
            <a:endParaRPr lang="en-US" dirty="0"/>
          </a:p>
        </p:txBody>
      </p:sp>
      <p:sp>
        <p:nvSpPr>
          <p:cNvPr id="3" name="Rectangle 2"/>
          <p:cNvSpPr>
            <a:spLocks noGrp="1"/>
          </p:cNvSpPr>
          <p:nvPr>
            <p:ph sz="quarter" idx="1"/>
          </p:nvPr>
        </p:nvSpPr>
        <p:spPr>
          <a:xfrm>
            <a:off x="609600" y="1589567"/>
            <a:ext cx="8153400" cy="4572000"/>
          </a:xfrm>
        </p:spPr>
        <p:txBody>
          <a:bodyPr>
            <a:normAutofit fontScale="92500" lnSpcReduction="20000"/>
          </a:bodyPr>
          <a:lstStyle/>
          <a:p>
            <a:pPr marL="0" indent="0" algn="just">
              <a:buNone/>
            </a:pPr>
            <a:r>
              <a:rPr lang="en-US" sz="2000" dirty="0" smtClean="0"/>
              <a:t>	</a:t>
            </a:r>
            <a:r>
              <a:rPr lang="bg-BG" sz="2000" dirty="0" smtClean="0"/>
              <a:t>В началото</a:t>
            </a:r>
            <a:r>
              <a:rPr lang="en-US" sz="2000" dirty="0" smtClean="0"/>
              <a:t> </a:t>
            </a:r>
            <a:r>
              <a:rPr lang="bg-BG" sz="2000" dirty="0" smtClean="0"/>
              <a:t>SQL </a:t>
            </a:r>
            <a:r>
              <a:rPr lang="bg-BG" sz="2000" dirty="0"/>
              <a:t>Server </a:t>
            </a:r>
            <a:r>
              <a:rPr lang="bg-BG" sz="2000" dirty="0" smtClean="0"/>
              <a:t>е насочен </a:t>
            </a:r>
            <a:r>
              <a:rPr lang="bg-BG" sz="2000" dirty="0"/>
              <a:t>към малките общности от потребители - работните групи (workgroups), с малки или средни нужди от съхранение на данни. SQL Server </a:t>
            </a:r>
            <a:r>
              <a:rPr lang="bg-BG" sz="2000" dirty="0" smtClean="0"/>
              <a:t>е </a:t>
            </a:r>
            <a:r>
              <a:rPr lang="bg-BG" sz="2000" dirty="0"/>
              <a:t>използван като средство за стимулиране на продажбите на новата операционна система на Microsoft - ОS/2-необходима </a:t>
            </a:r>
            <a:r>
              <a:rPr lang="bg-BG" sz="2000" dirty="0" smtClean="0"/>
              <a:t>е била </a:t>
            </a:r>
            <a:r>
              <a:rPr lang="bg-BG" sz="2000" dirty="0"/>
              <a:t>база данни, за да се открие пътя и за следващата операционна система - Windows NT. Оттогава SQL Server се счита за база данни за работни групи (дори и след насочването му към Windows NT), и едва сега потребителите започват да го възприемат като продукт за бази данни от корпоративно ниво. Благодарение на мултипроцесорната поддръжка и по-доброто мащабиране на SQL Server, Microsoft навлезе на пазара на корпоративните бази данни. </a:t>
            </a:r>
            <a:endParaRPr lang="en-US" sz="2000" dirty="0"/>
          </a:p>
          <a:p>
            <a:pPr marL="0" indent="0" algn="just">
              <a:buNone/>
            </a:pPr>
            <a:r>
              <a:rPr lang="en-US" sz="2000" dirty="0" smtClean="0"/>
              <a:t>	</a:t>
            </a:r>
            <a:r>
              <a:rPr lang="bg-BG" sz="2000" dirty="0" smtClean="0"/>
              <a:t>Въпреки </a:t>
            </a:r>
            <a:r>
              <a:rPr lang="bg-BG" sz="2000" dirty="0"/>
              <a:t>това SQl Server е проектиран така, че да се възползва от сигурността, анализа на представянето и начините за включване на Windows NT и Windows 2000. И по този начин да се позволи на разработчика да фокусира вниманието си над функционалността на приложението вместо да програмира пътища за комуникация между операционната система, Web сървъра и базата данни. </a:t>
            </a:r>
            <a:endParaRPr lang="en-US" sz="2000" dirty="0"/>
          </a:p>
        </p:txBody>
      </p:sp>
    </p:spTree>
    <p:extLst>
      <p:ext uri="{BB962C8B-B14F-4D97-AF65-F5344CB8AC3E}">
        <p14:creationId xmlns:p14="http://schemas.microsoft.com/office/powerpoint/2010/main" val="255479087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en-US" b="1" dirty="0" smtClean="0"/>
              <a:t>Oracle</a:t>
            </a:r>
            <a:endParaRPr lang="en-US" dirty="0"/>
          </a:p>
        </p:txBody>
      </p:sp>
      <p:sp>
        <p:nvSpPr>
          <p:cNvPr id="3" name="Rectangle 2"/>
          <p:cNvSpPr>
            <a:spLocks noGrp="1"/>
          </p:cNvSpPr>
          <p:nvPr>
            <p:ph sz="quarter" idx="1"/>
          </p:nvPr>
        </p:nvSpPr>
        <p:spPr>
          <a:xfrm>
            <a:off x="609600" y="1589567"/>
            <a:ext cx="8153400" cy="4572000"/>
          </a:xfrm>
        </p:spPr>
        <p:txBody>
          <a:bodyPr>
            <a:normAutofit fontScale="92500" lnSpcReduction="10000"/>
          </a:bodyPr>
          <a:lstStyle/>
          <a:p>
            <a:pPr marL="0" indent="0" algn="just">
              <a:buNone/>
            </a:pPr>
            <a:r>
              <a:rPr lang="en-US" sz="2000" dirty="0"/>
              <a:t>	</a:t>
            </a:r>
            <a:r>
              <a:rPr lang="bg-BG" sz="1800" dirty="0" smtClean="0"/>
              <a:t>След </a:t>
            </a:r>
            <a:r>
              <a:rPr lang="bg-BG" sz="1800" dirty="0"/>
              <a:t>появата на SQL Server 7.0 на Microsoft, Oracle </a:t>
            </a:r>
            <a:r>
              <a:rPr lang="bg-BG" sz="1800" dirty="0" smtClean="0"/>
              <a:t>представ</a:t>
            </a:r>
            <a:r>
              <a:rPr lang="bg-BG" sz="1800" dirty="0"/>
              <a:t>я</a:t>
            </a:r>
            <a:r>
              <a:rPr lang="bg-BG" sz="1800" dirty="0" smtClean="0"/>
              <a:t> </a:t>
            </a:r>
            <a:r>
              <a:rPr lang="bg-BG" sz="1800" dirty="0"/>
              <a:t>своето предизвикателство - Oracle 8. За да се обърне гръб на използвания досега COM/DCOM и всичко, свързано с него Oracle се </a:t>
            </a:r>
            <a:r>
              <a:rPr lang="bg-BG" sz="1800" dirty="0" smtClean="0"/>
              <a:t>съсредоточава </a:t>
            </a:r>
            <a:r>
              <a:rPr lang="bg-BG" sz="1800" dirty="0"/>
              <a:t>върху Java и CORBA и това </a:t>
            </a:r>
            <a:r>
              <a:rPr lang="bg-BG" sz="1800" dirty="0" smtClean="0"/>
              <a:t>става </a:t>
            </a:r>
            <a:r>
              <a:rPr lang="bg-BG" sz="1800" dirty="0"/>
              <a:t>тяхната основна стратегия при разпределените и Web архитектурите. </a:t>
            </a:r>
            <a:endParaRPr lang="en-US" sz="1800" dirty="0"/>
          </a:p>
          <a:p>
            <a:pPr marL="0" indent="0" algn="just">
              <a:buNone/>
            </a:pPr>
            <a:r>
              <a:rPr lang="bg-BG" sz="1800" dirty="0" smtClean="0"/>
              <a:t>	Въпреки </a:t>
            </a:r>
            <a:r>
              <a:rPr lang="bg-BG" sz="1800" dirty="0"/>
              <a:t>това, Oracle не пренебрегват Microsoft - те поддържат DNA, COM/DCOM, OLE DB, ADO и, разбира се, ASP. От своя страна Microsoft предоставят OLE DB доставчик за Oracle, който е много стабилен и позволява същото ниво на функционалност както и SQL Server 7.0. Oracle </a:t>
            </a:r>
            <a:r>
              <a:rPr lang="bg-BG" sz="1800" dirty="0" smtClean="0"/>
              <a:t>разработват </a:t>
            </a:r>
            <a:r>
              <a:rPr lang="bg-BG" sz="1800" dirty="0"/>
              <a:t>и Oracle Objects for ОLE (OO4O), които осигуряват ActiveX функционалност. ОО4О могат да бъдат използвани от всички програмни и скриптови езици, включително и от ASP. </a:t>
            </a:r>
            <a:endParaRPr lang="en-US" sz="1800" dirty="0"/>
          </a:p>
          <a:p>
            <a:pPr marL="0" indent="0" algn="just">
              <a:buNone/>
            </a:pPr>
            <a:r>
              <a:rPr lang="bg-BG" sz="1800" dirty="0" smtClean="0"/>
              <a:t>	Сравнително </a:t>
            </a:r>
            <a:r>
              <a:rPr lang="bg-BG" sz="1800" dirty="0"/>
              <a:t>лесно е да се свържете към Oracle база данни, като използвате OLE DB доставчика на Microsoft. Но освен него се използват много често и OLE DB ODBC доставчик и ODBC драйвер, които поддържат тази конкретна по-стара версия на машината на Oracle. </a:t>
            </a:r>
            <a:endParaRPr lang="en-US" sz="1800" dirty="0"/>
          </a:p>
          <a:p>
            <a:pPr marL="0" indent="0" algn="just">
              <a:buNone/>
            </a:pPr>
            <a:r>
              <a:rPr lang="bg-BG" sz="1800" dirty="0" smtClean="0"/>
              <a:t>	Oracle предлага </a:t>
            </a:r>
            <a:r>
              <a:rPr lang="bg-BG" sz="1800" dirty="0"/>
              <a:t>най-голямо разнообразие от поддържани платформи, но всяка от тях има различни особености. Най-лесният метод за достъп е OLE DB шлюзът, но той може да представи и някои нежелани ограничения. </a:t>
            </a:r>
            <a:endParaRPr lang="en-US" sz="1800" dirty="0"/>
          </a:p>
        </p:txBody>
      </p:sp>
    </p:spTree>
    <p:extLst>
      <p:ext uri="{BB962C8B-B14F-4D97-AF65-F5344CB8AC3E}">
        <p14:creationId xmlns:p14="http://schemas.microsoft.com/office/powerpoint/2010/main" val="413531417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en-US" b="1" dirty="0" smtClean="0"/>
              <a:t>DB2</a:t>
            </a:r>
            <a:r>
              <a:rPr lang="bg-BG" b="1" dirty="0" smtClean="0"/>
              <a:t> на </a:t>
            </a:r>
            <a:r>
              <a:rPr lang="en-US" b="1" dirty="0" smtClean="0"/>
              <a:t>IBM</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1600" dirty="0" smtClean="0"/>
              <a:t>	</a:t>
            </a:r>
            <a:r>
              <a:rPr lang="bg-BG" sz="1600" dirty="0" smtClean="0"/>
              <a:t>IBM </a:t>
            </a:r>
            <a:r>
              <a:rPr lang="bg-BG" sz="1600" dirty="0"/>
              <a:t>имат пет различни кодови бази за техните продукти от серията DB2, защото се разработват едновременно различни версии на различни места в компанията, базирани на различни операционни системи и платформи. По този начин IBM се опитва да излезе с обща масова база за своите релационни бази данни от серията DB2. Това ще гарантира съгласуваност на функционалността между различните продуктови линии, като по този начин ще се постигне единство на функционалността на цялата продуктова линия DB2. </a:t>
            </a:r>
            <a:endParaRPr lang="en-US" sz="1600" dirty="0"/>
          </a:p>
          <a:p>
            <a:pPr marL="0" indent="0" algn="just">
              <a:buNone/>
            </a:pPr>
            <a:r>
              <a:rPr lang="en-US" sz="1600" dirty="0" smtClean="0"/>
              <a:t>	</a:t>
            </a:r>
            <a:r>
              <a:rPr lang="bg-BG" sz="1600" dirty="0" smtClean="0"/>
              <a:t>IBM </a:t>
            </a:r>
            <a:r>
              <a:rPr lang="bg-BG" sz="1600" dirty="0"/>
              <a:t>предимно набляга на разработването на Java стратегия, както и на XML интеграция на своите продукти за база данни. Поддръжката на СОМ, OLE DB и ASP става възможна чрез сътрудничество с други компании, които пренесоха тези технологии на платформите на IBM. </a:t>
            </a:r>
            <a:r>
              <a:rPr lang="bg-BG" sz="1600" dirty="0" smtClean="0"/>
              <a:t>SNA </a:t>
            </a:r>
            <a:r>
              <a:rPr lang="bg-BG" sz="1600" dirty="0"/>
              <a:t>OLE DB доставчикът, предоставен с Microsoft SNA Server, осигурява шлюз към тази богата на данни среда извън средата DB2. </a:t>
            </a:r>
            <a:r>
              <a:rPr lang="bg-BG" sz="1600" dirty="0" smtClean="0"/>
              <a:t>Ключът </a:t>
            </a:r>
            <a:r>
              <a:rPr lang="bg-BG" sz="1600" dirty="0"/>
              <a:t>към интегрирането на IBM DB2 данните се намира в сериозната поддръжка на стандарта SQL/CLI от страна на IBM. </a:t>
            </a:r>
            <a:endParaRPr lang="en-US" sz="1600" dirty="0"/>
          </a:p>
        </p:txBody>
      </p:sp>
    </p:spTree>
    <p:extLst>
      <p:ext uri="{BB962C8B-B14F-4D97-AF65-F5344CB8AC3E}">
        <p14:creationId xmlns:p14="http://schemas.microsoft.com/office/powerpoint/2010/main" val="12504680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en-US" b="1" dirty="0" smtClean="0"/>
              <a:t>Informix</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1600" dirty="0"/>
              <a:t>	</a:t>
            </a:r>
            <a:r>
              <a:rPr lang="bg-BG" sz="1600" dirty="0" smtClean="0"/>
              <a:t>Стратегията </a:t>
            </a:r>
            <a:r>
              <a:rPr lang="bg-BG" sz="1600" dirty="0"/>
              <a:t>на Informix е да поддържат всички главни обектни технологии: COM/DCOM, CORBA и Java. Освен това полагат огромни усилия да интегрират XML във всички области, над които работят. Те са единствената компания, която работи по всички стандарти. </a:t>
            </a:r>
            <a:r>
              <a:rPr lang="bg-BG" sz="1600" dirty="0"/>
              <a:t>Informix поддържа собствен OLE DB доставчик. </a:t>
            </a:r>
            <a:endParaRPr lang="en-US" sz="1600" dirty="0"/>
          </a:p>
          <a:p>
            <a:pPr marL="0" indent="0" algn="just">
              <a:buNone/>
            </a:pPr>
            <a:r>
              <a:rPr lang="en-US" sz="1600" dirty="0" smtClean="0"/>
              <a:t>	</a:t>
            </a:r>
            <a:r>
              <a:rPr lang="bg-BG" sz="1600" dirty="0" smtClean="0"/>
              <a:t>Informix </a:t>
            </a:r>
            <a:r>
              <a:rPr lang="bg-BG" sz="1600" dirty="0"/>
              <a:t>също така имплементира някои от по-сложните възможности като стандарт SQL-99. Компанията полага много усилия при разработването на областта на Data Warehousing. Informix закупиха и Cloudscape — стопроцентова Java SQL база данни. Тя представлява настолен продукт за бази данни, която лесно може да бъде вграждан. Cloudscape базата данни ще поддържа всички интерфейси, поддържани от останалите продукти на компанията, CORBA, СОМ и Java. </a:t>
            </a:r>
            <a:endParaRPr lang="en-US" sz="1600" dirty="0"/>
          </a:p>
          <a:p>
            <a:pPr marL="0" indent="0" algn="just">
              <a:buNone/>
            </a:pPr>
            <a:r>
              <a:rPr lang="en-US" sz="1600" dirty="0" smtClean="0"/>
              <a:t>	</a:t>
            </a:r>
            <a:r>
              <a:rPr lang="bg-BG" sz="1600" dirty="0" smtClean="0"/>
              <a:t>Продуктите </a:t>
            </a:r>
            <a:r>
              <a:rPr lang="bg-BG" sz="1600" dirty="0"/>
              <a:t>на Informix за бази данни притежават голям потенциал и намират приложение в най-големите индустриални бази данни. Базите данни на Informix се предлагат както за UNIX, така и за Windows NT среда</a:t>
            </a:r>
            <a:endParaRPr lang="en-US" sz="1600" dirty="0"/>
          </a:p>
        </p:txBody>
      </p:sp>
    </p:spTree>
    <p:extLst>
      <p:ext uri="{BB962C8B-B14F-4D97-AF65-F5344CB8AC3E}">
        <p14:creationId xmlns:p14="http://schemas.microsoft.com/office/powerpoint/2010/main" val="7211504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en-US" b="1" dirty="0" smtClean="0"/>
              <a:t>Sybase</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1600" dirty="0" smtClean="0"/>
              <a:t>	</a:t>
            </a:r>
            <a:r>
              <a:rPr lang="bg-BG" sz="1800" dirty="0" smtClean="0"/>
              <a:t>Продукта </a:t>
            </a:r>
            <a:r>
              <a:rPr lang="bg-BG" sz="1800" dirty="0"/>
              <a:t>на Sybase е сходен с SQL Server на Microsoft. Но Sybase са изцяло отдадени на интегрирането на Java в техните разработки. Те са едни от първите участници в работата по изготвянето на SQLJ стандартите. Освен това основните усилия на компанията са насочени към интеграция на базите данни с Web. </a:t>
            </a:r>
            <a:endParaRPr lang="en-US" sz="1800" dirty="0"/>
          </a:p>
          <a:p>
            <a:pPr marL="0" indent="0" algn="just">
              <a:buNone/>
            </a:pPr>
            <a:r>
              <a:rPr lang="en-US" sz="1800" dirty="0" smtClean="0"/>
              <a:t>	</a:t>
            </a:r>
            <a:r>
              <a:rPr lang="bg-BG" sz="1800" dirty="0" smtClean="0"/>
              <a:t>Sybase </a:t>
            </a:r>
            <a:r>
              <a:rPr lang="bg-BG" sz="1800" dirty="0"/>
              <a:t>поддръжа ODBC и OLE DB доставчик. Това подсказва, че компанията вижда бъдещето си обвързано по един или друг начин с ASP. </a:t>
            </a:r>
            <a:endParaRPr lang="en-US" sz="1800" dirty="0"/>
          </a:p>
        </p:txBody>
      </p:sp>
    </p:spTree>
    <p:extLst>
      <p:ext uri="{BB962C8B-B14F-4D97-AF65-F5344CB8AC3E}">
        <p14:creationId xmlns:p14="http://schemas.microsoft.com/office/powerpoint/2010/main" val="361661423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en-US" b="1" dirty="0" smtClean="0"/>
              <a:t>MySQL</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1600" dirty="0"/>
              <a:t>	</a:t>
            </a:r>
            <a:r>
              <a:rPr lang="bg-BG" sz="1800" dirty="0" smtClean="0"/>
              <a:t>MySQL </a:t>
            </a:r>
            <a:r>
              <a:rPr lang="bg-BG" sz="1800" dirty="0"/>
              <a:t>е open source релационна, управляваща бази от данни система (RDBMS), която използва SQL, най-популярния език за въвеждане, достъп и извършване на други процеси с данни в база данни. Понеже това е оpen soursе, всеки може да изтегли mySQL и да добавя към нея, в зависимост от общите публични правила. MySQL е известен основно заради скоростта си, сигурността и гъвкавостта си. Общоизвестно е обаче, че тя работи най-добре когато управлява съдържание и не извършва транзакции. </a:t>
            </a:r>
            <a:endParaRPr lang="en-US" sz="1800" dirty="0"/>
          </a:p>
          <a:p>
            <a:pPr marL="0" indent="0" algn="just">
              <a:buNone/>
            </a:pPr>
            <a:r>
              <a:rPr lang="en-US" sz="1800" dirty="0" smtClean="0"/>
              <a:t>	</a:t>
            </a:r>
            <a:r>
              <a:rPr lang="bg-BG" sz="1800" dirty="0" smtClean="0"/>
              <a:t>Системата </a:t>
            </a:r>
            <a:r>
              <a:rPr lang="bg-BG" sz="1800" dirty="0"/>
              <a:t>за релационни бази данни mySQL осигурява приложен програмен интерфейс (API) за C, C++, Java, Perl, PHP, Python, и Tcl, допуска много типове на колоните и предлага пълна поддръжка на операциите и функциите в SELECT и WHERE частите на заявките. </a:t>
            </a:r>
            <a:endParaRPr lang="en-US" sz="1800" dirty="0"/>
          </a:p>
          <a:p>
            <a:pPr marL="0" indent="0" algn="just">
              <a:buNone/>
            </a:pPr>
            <a:r>
              <a:rPr lang="en-US" sz="1800" dirty="0" smtClean="0"/>
              <a:t>	</a:t>
            </a:r>
            <a:r>
              <a:rPr lang="bg-BG" sz="1800" dirty="0" smtClean="0"/>
              <a:t>Понастоящем </a:t>
            </a:r>
            <a:r>
              <a:rPr lang="bg-BG" sz="1800" dirty="0"/>
              <a:t>MySQL работи върху Linux, UNIX и Windows платформи. Голям е интереса към mySQL като алтернатива за подходящи системи бази данни от Oracle, IBM, и Informix. </a:t>
            </a:r>
            <a:endParaRPr lang="en-US" sz="1800" dirty="0"/>
          </a:p>
        </p:txBody>
      </p:sp>
    </p:spTree>
    <p:extLst>
      <p:ext uri="{BB962C8B-B14F-4D97-AF65-F5344CB8AC3E}">
        <p14:creationId xmlns:p14="http://schemas.microsoft.com/office/powerpoint/2010/main" val="7893943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ctr"/>
            <a:r>
              <a:rPr lang="bg-BG" b="1" dirty="0"/>
              <a:t>MSQL или mini SQL</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buNone/>
            </a:pPr>
            <a:r>
              <a:rPr lang="en-US" sz="1600" dirty="0" smtClean="0"/>
              <a:t>	</a:t>
            </a:r>
            <a:r>
              <a:rPr lang="bg-BG" sz="1800" dirty="0" smtClean="0"/>
              <a:t>Това </a:t>
            </a:r>
            <a:r>
              <a:rPr lang="bg-BG" sz="1800" dirty="0"/>
              <a:t>е машина за бази данни (database engine), което не изисква голяма мощност от компютъра, и поддържа подмножество на ANSI SQL. То осигурява бърз достъп до съхранените данни с ниско потребление на памет, и работи върху голямо разнообразие на Unix системите: mSQL е разработен върху Sun OS 4.1.1, но е тестван под Solaris 2.x (версии 2.3, 2.4 и 2.5), Ultrix 4.3, Linux, and OSF/1. Едно от основните предимства е възможността да се използва безплатно с некомерсиална цел. МSQL поддържа само подмножество на SQL от гледна точка на интерфейса му за заявки, но всичко, което прави е с оглед на ANSI SQL спецификацията. Разпространението на mSQL включва mSQL сървър, програми за клиента, програмен интерфейс на С за софтуера на клиента, и няколко инструмента. Включения потребителски програмен интерфейс е достъпен, включително за интерфейси към mSQL от Perl, Tcl, REXX, Java и Python, www интерфейси и много други. </a:t>
            </a:r>
            <a:endParaRPr lang="en-US" sz="1800" dirty="0"/>
          </a:p>
        </p:txBody>
      </p:sp>
    </p:spTree>
    <p:extLst>
      <p:ext uri="{BB962C8B-B14F-4D97-AF65-F5344CB8AC3E}">
        <p14:creationId xmlns:p14="http://schemas.microsoft.com/office/powerpoint/2010/main" val="409807435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a:t>Същност на БД</a:t>
            </a:r>
            <a:endParaRPr lang="en-US"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bg-BG" b="1" dirty="0"/>
              <a:t>	</a:t>
            </a:r>
            <a:r>
              <a:rPr lang="bg-BG" dirty="0" smtClean="0"/>
              <a:t>Под </a:t>
            </a:r>
            <a:r>
              <a:rPr lang="bg-BG" b="1" dirty="0"/>
              <a:t>база от данни </a:t>
            </a:r>
            <a:r>
              <a:rPr lang="bg-BG" dirty="0"/>
              <a:t>се разбира: “</a:t>
            </a:r>
            <a:r>
              <a:rPr lang="bg-BG" i="1" dirty="0"/>
              <a:t>Съвкупност от взаимосвързани данни, съхранявани заедно с управляема повторяемост, която допуска тяхното оптимално използване за едно или няколко приложения; данните се запомнят така, че да бъдат независими от програмите, които ги използват; за добавяне на нови или модифициране на съществуващите данни, а така също за търсене на данните в базата от данни, се използва общ управляващ способ</a:t>
            </a:r>
            <a:r>
              <a:rPr lang="bg-BG" dirty="0"/>
              <a:t>”.</a:t>
            </a:r>
            <a:endParaRPr lang="en-US" dirty="0"/>
          </a:p>
          <a:p>
            <a:pPr algn="just">
              <a:buFont typeface="Wingdings" pitchFamily="2" charset="2"/>
              <a:buChar char="Ø"/>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Основни понятия в клъстерната архитектура </a:t>
            </a:r>
            <a:endParaRPr lang="en-US" sz="3600"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1800" dirty="0"/>
              <a:t>	</a:t>
            </a:r>
            <a:r>
              <a:rPr lang="bg-BG" sz="2000" dirty="0" smtClean="0"/>
              <a:t>Клъстерът </a:t>
            </a:r>
            <a:r>
              <a:rPr lang="bg-BG" sz="2000" dirty="0"/>
              <a:t>е среда, която е изградена от множество възли, които споделят локални ресурси. Като цяло идеята е да се извършва една обща работа на няколко компютъра (наречени cluster nodes, или възли), които от гледна точка на потребителя/клиента изглеждат като един (ресурс).</a:t>
            </a:r>
            <a:endParaRPr lang="en-US" sz="2000" dirty="0"/>
          </a:p>
          <a:p>
            <a:pPr lvl="1" algn="just">
              <a:buFont typeface="Wingdings" panose="05000000000000000000" pitchFamily="2" charset="2"/>
              <a:buChar char="v"/>
            </a:pPr>
            <a:r>
              <a:rPr lang="bg-BG" sz="1600" b="1" dirty="0" smtClean="0"/>
              <a:t>Node </a:t>
            </a:r>
            <a:r>
              <a:rPr lang="bg-BG" sz="1600" b="1" dirty="0"/>
              <a:t>(възел):</a:t>
            </a:r>
            <a:r>
              <a:rPr lang="bg-BG" sz="1600" dirty="0"/>
              <a:t> това е един от „компютрите”, които формират клъстера. Представлява относително самостоятелна единица със собствени процесори и памет.</a:t>
            </a:r>
            <a:endParaRPr lang="en-US" sz="1600" dirty="0"/>
          </a:p>
          <a:p>
            <a:pPr lvl="1" algn="just">
              <a:buFont typeface="Wingdings" panose="05000000000000000000" pitchFamily="2" charset="2"/>
              <a:buChar char="v"/>
            </a:pPr>
            <a:r>
              <a:rPr lang="bg-BG" sz="1600" b="1" dirty="0" smtClean="0"/>
              <a:t>Shared </a:t>
            </a:r>
            <a:r>
              <a:rPr lang="bg-BG" sz="1600" b="1" dirty="0"/>
              <a:t>resource </a:t>
            </a:r>
            <a:r>
              <a:rPr lang="bg-BG" sz="1600" dirty="0"/>
              <a:t>(споделен ресурс): това е ресурс, който се споделя между възлите в клъстера. Обикновено е общ дисков масив.</a:t>
            </a:r>
            <a:endParaRPr lang="en-US" sz="1600" dirty="0"/>
          </a:p>
          <a:p>
            <a:pPr lvl="1" algn="just">
              <a:buFont typeface="Wingdings" panose="05000000000000000000" pitchFamily="2" charset="2"/>
              <a:buChar char="v"/>
            </a:pPr>
            <a:r>
              <a:rPr lang="bg-BG" sz="1600" b="1" dirty="0" smtClean="0"/>
              <a:t>Пакет</a:t>
            </a:r>
            <a:r>
              <a:rPr lang="bg-BG" sz="1600" b="1" dirty="0"/>
              <a:t>:</a:t>
            </a:r>
            <a:r>
              <a:rPr lang="bg-BG" sz="1600" dirty="0"/>
              <a:t> </a:t>
            </a:r>
            <a:r>
              <a:rPr lang="bg-BG" sz="1600" dirty="0" smtClean="0"/>
              <a:t>Пакетът </a:t>
            </a:r>
            <a:r>
              <a:rPr lang="bg-BG" sz="1600" dirty="0"/>
              <a:t>е единица работа, която се извършва винаги само от един от възлите.</a:t>
            </a:r>
            <a:endParaRPr lang="en-US" sz="1600" dirty="0"/>
          </a:p>
        </p:txBody>
      </p:sp>
    </p:spTree>
    <p:extLst>
      <p:ext uri="{BB962C8B-B14F-4D97-AF65-F5344CB8AC3E}">
        <p14:creationId xmlns:p14="http://schemas.microsoft.com/office/powerpoint/2010/main" val="50486111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Основни понятия в клъстерната архитектура </a:t>
            </a:r>
            <a:endParaRPr lang="en-US" sz="3600"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1800" dirty="0" smtClean="0"/>
              <a:t>	</a:t>
            </a:r>
            <a:r>
              <a:rPr lang="bg-BG" sz="2000" dirty="0" smtClean="0"/>
              <a:t>Има </a:t>
            </a:r>
            <a:r>
              <a:rPr lang="bg-BG" sz="2000" dirty="0"/>
              <a:t>няколко </a:t>
            </a:r>
            <a:r>
              <a:rPr lang="bg-BG" sz="2000" b="1" dirty="0"/>
              <a:t>вида клъстерни архитектури</a:t>
            </a:r>
            <a:r>
              <a:rPr lang="bg-BG" sz="2000" dirty="0"/>
              <a:t>, които представят различни предимства:</a:t>
            </a:r>
            <a:endParaRPr lang="en-US" sz="2000" dirty="0"/>
          </a:p>
          <a:p>
            <a:pPr lvl="1" algn="just">
              <a:buFont typeface="Wingdings" panose="05000000000000000000" pitchFamily="2" charset="2"/>
              <a:buChar char="v"/>
            </a:pPr>
            <a:r>
              <a:rPr lang="bg-BG" sz="1700" b="1" dirty="0" smtClean="0"/>
              <a:t>Share </a:t>
            </a:r>
            <a:r>
              <a:rPr lang="bg-BG" sz="1700" b="1" dirty="0"/>
              <a:t>Nothing Clusters:</a:t>
            </a:r>
            <a:r>
              <a:rPr lang="bg-BG" sz="1700" dirty="0"/>
              <a:t> това са системи, в които всеки възел управлява ексклузивно част от споделения ресурс (примерно дял от споделения диск). В този случай ресурсите са споделени само на хардуерно ниво (или изобщо не са споделени), но логически са разделени. Това е най-лесният за реализиране вариант, но е най-труден за използване. Данните са стриктно разпределени между възлите, като всеки има достъп само до своите данни. Пример: IBM SP2, Terradata, Informix OnLine XPS</a:t>
            </a:r>
            <a:endParaRPr lang="en-US" sz="1700" dirty="0"/>
          </a:p>
          <a:p>
            <a:pPr lvl="1" algn="just">
              <a:buFont typeface="Wingdings" panose="05000000000000000000" pitchFamily="2" charset="2"/>
              <a:buChar char="v"/>
            </a:pPr>
            <a:r>
              <a:rPr lang="bg-BG" sz="1700" b="1" dirty="0" smtClean="0"/>
              <a:t>Shared </a:t>
            </a:r>
            <a:r>
              <a:rPr lang="bg-BG" sz="1700" b="1" dirty="0"/>
              <a:t>Disk Cluster:</a:t>
            </a:r>
            <a:r>
              <a:rPr lang="bg-BG" sz="1700" dirty="0"/>
              <a:t> Това е частен случай, в който не се получава по-висока производителност, а само отказоустойчивост. Даннтие са на споделен диск, но е активен само един възел който има екслкузивен достъп до тях. При отпадане на активния възел, работата се прехвърля към неактивния, който до тогава не е работил. Такива решения са повечето клъстерирания на приложение на ниво ОС: HP ServiceGuard, Veritas Cluster Server, Microsoft Cluster </a:t>
            </a:r>
            <a:r>
              <a:rPr lang="bg-BG" sz="1700" dirty="0" smtClean="0"/>
              <a:t>Server</a:t>
            </a:r>
            <a:endParaRPr lang="en-US" sz="1700" dirty="0"/>
          </a:p>
        </p:txBody>
      </p:sp>
    </p:spTree>
    <p:extLst>
      <p:ext uri="{BB962C8B-B14F-4D97-AF65-F5344CB8AC3E}">
        <p14:creationId xmlns:p14="http://schemas.microsoft.com/office/powerpoint/2010/main" val="42542138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Основни понятия в клъстерната архитектура </a:t>
            </a:r>
            <a:endParaRPr lang="en-US" sz="3600" dirty="0"/>
          </a:p>
        </p:txBody>
      </p:sp>
      <p:sp>
        <p:nvSpPr>
          <p:cNvPr id="3" name="Rectangle 2"/>
          <p:cNvSpPr>
            <a:spLocks noGrp="1"/>
          </p:cNvSpPr>
          <p:nvPr>
            <p:ph sz="quarter" idx="1"/>
          </p:nvPr>
        </p:nvSpPr>
        <p:spPr>
          <a:xfrm>
            <a:off x="609600" y="1589567"/>
            <a:ext cx="8153400" cy="4572000"/>
          </a:xfrm>
        </p:spPr>
        <p:txBody>
          <a:bodyPr>
            <a:normAutofit fontScale="92500" lnSpcReduction="10000"/>
          </a:bodyPr>
          <a:lstStyle/>
          <a:p>
            <a:pPr lvl="1" algn="just">
              <a:buFont typeface="Wingdings" panose="05000000000000000000" pitchFamily="2" charset="2"/>
              <a:buChar char="v"/>
            </a:pPr>
            <a:r>
              <a:rPr lang="bg-BG" sz="1700" b="1" dirty="0" smtClean="0"/>
              <a:t>Shared </a:t>
            </a:r>
            <a:r>
              <a:rPr lang="bg-BG" sz="1700" b="1" dirty="0"/>
              <a:t>Everything Clusters</a:t>
            </a:r>
            <a:r>
              <a:rPr lang="bg-BG" sz="1700" dirty="0"/>
              <a:t>: това са системи, в които общия ресурс се управлява равноправно от всичките възли на клъстера. В този случай всеки от възлите може да обработи всеки от пакетите, т.е. потребителя не се интересува към кой възел е закачен в момента. Това предоставя много предимства за клиентското приложение и значително го опростява. От друга страна такъв клъстер е труден за реализиране и усложнява значително задачата за синхронизация между възлите. Може да се получи много висока производителност и отказоустойчивост, почти перфектен load balancing (разпределение на натоварването между възлите). Могат да се добавят и премахват възли динамично, като това не прекъсва достъпноста на данните. Пример са Oracle RAC, IBM HACMP</a:t>
            </a:r>
            <a:endParaRPr lang="en-US" sz="1700" dirty="0"/>
          </a:p>
          <a:p>
            <a:pPr lvl="1" algn="just">
              <a:buFont typeface="Wingdings" panose="05000000000000000000" pitchFamily="2" charset="2"/>
              <a:buChar char="v"/>
            </a:pPr>
            <a:r>
              <a:rPr lang="bg-BG" sz="1700" b="1" dirty="0"/>
              <a:t>NUMA (Non Uniform Memory Access)</a:t>
            </a:r>
            <a:r>
              <a:rPr lang="bg-BG" sz="1700" dirty="0"/>
              <a:t> – NUMA е подход за изграждане на клъстер от силно специализирани хардуерни компоненти. Клъстеризирането се извършва на ниво преди операционната система от едно ниво което извършва абстракция на хардуера и предоставя на ОС ресурси като дискове, процесори, памет. При този подход не е задължително да се прави синхронизация на работните пакети. Недостатък е, че има изявена латентност при достъп до „отдалечен ресурс” (примерно процесор от един блок чете памет от друг блок). Тази латентност се избягва до колкото е възможно от ОС при разпределението на ресурсите (ако ОС е запозната с NUMA архитектурата).</a:t>
            </a:r>
            <a:endParaRPr lang="en-US" sz="1700" dirty="0"/>
          </a:p>
        </p:txBody>
      </p:sp>
    </p:spTree>
    <p:extLst>
      <p:ext uri="{BB962C8B-B14F-4D97-AF65-F5344CB8AC3E}">
        <p14:creationId xmlns:p14="http://schemas.microsoft.com/office/powerpoint/2010/main" val="284878901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СУБД за клъстерни среди</a:t>
            </a:r>
            <a:endParaRPr lang="en-US" sz="3600" dirty="0"/>
          </a:p>
        </p:txBody>
      </p:sp>
      <p:sp>
        <p:nvSpPr>
          <p:cNvPr id="3" name="Rectangle 2"/>
          <p:cNvSpPr>
            <a:spLocks noGrp="1"/>
          </p:cNvSpPr>
          <p:nvPr>
            <p:ph sz="quarter" idx="1"/>
          </p:nvPr>
        </p:nvSpPr>
        <p:spPr>
          <a:xfrm>
            <a:off x="609600" y="1589567"/>
            <a:ext cx="8153400" cy="4572000"/>
          </a:xfrm>
        </p:spPr>
        <p:txBody>
          <a:bodyPr>
            <a:normAutofit fontScale="55000" lnSpcReduction="20000"/>
          </a:bodyPr>
          <a:lstStyle/>
          <a:p>
            <a:pPr marL="0" indent="0" algn="just">
              <a:buNone/>
            </a:pPr>
            <a:r>
              <a:rPr lang="en-US" sz="3200" dirty="0" smtClean="0"/>
              <a:t>	</a:t>
            </a:r>
            <a:r>
              <a:rPr lang="bg-BG" sz="3200" dirty="0" smtClean="0"/>
              <a:t>Коренът на идеята за клъстери е в MPP </a:t>
            </a:r>
            <a:r>
              <a:rPr lang="bg-BG" sz="3200" dirty="0"/>
              <a:t>(massive parallel processing) идеите, които по-късно се прекръщават на clustering. Там силните на деня (в края на 70-те години) са DEC, IBM и Cray. Може би първият успешен клъстер е ARCnet, създаден от DataPiont през 1977. Той е бил подходящ за изследователски цели, помагал е на университети, но не се е наложил като търговки продукт. Първи комерсиален успех постигат DEC с техния VAX cluster в началото на 80-те. Той е работил върху VAX/VMS и освен изчислителна мощ е разпределял и файлове, и периферни устройства. За съжаление управлението на разпределените заключвания при него (DLM, Distributed Lock Management) е оптимизирано за работа с относително малко на брой ресурси (примерно файлове и устройства), а не за хиляди и десетки хиляди буфери в Buffer cache на СУБД. </a:t>
            </a:r>
            <a:endParaRPr lang="en-US" sz="3200" dirty="0" smtClean="0"/>
          </a:p>
          <a:p>
            <a:pPr marL="0" indent="0" algn="just">
              <a:buNone/>
            </a:pPr>
            <a:r>
              <a:rPr lang="bg-BG" sz="3200" dirty="0" smtClean="0"/>
              <a:t>	Oracle</a:t>
            </a:r>
            <a:r>
              <a:rPr lang="bg-BG" sz="3200" dirty="0"/>
              <a:t>, когато решават да създадат СУБД, която да може да работи в този клъстерен режим, си създават собствен DLM. Това става по времето на версия 6 на Oracle database. </a:t>
            </a:r>
            <a:r>
              <a:rPr lang="bg-BG" sz="3300" dirty="0" smtClean="0"/>
              <a:t>Създава се Oracle </a:t>
            </a:r>
            <a:r>
              <a:rPr lang="bg-BG" sz="3300" dirty="0"/>
              <a:t>6.35 (преименуван на </a:t>
            </a:r>
            <a:r>
              <a:rPr lang="bg-BG" sz="3300" dirty="0" smtClean="0"/>
              <a:t>6.2) </a:t>
            </a:r>
            <a:r>
              <a:rPr lang="bg-BG" sz="3300" dirty="0"/>
              <a:t>с неговия Oracle Parallel Server (OPS) – първата клъстерна БД. </a:t>
            </a:r>
            <a:endParaRPr lang="en-US" sz="3200" dirty="0"/>
          </a:p>
        </p:txBody>
      </p:sp>
    </p:spTree>
    <p:extLst>
      <p:ext uri="{BB962C8B-B14F-4D97-AF65-F5344CB8AC3E}">
        <p14:creationId xmlns:p14="http://schemas.microsoft.com/office/powerpoint/2010/main" val="256857151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СУБД за клъстерни среди</a:t>
            </a:r>
            <a:endParaRPr lang="en-US" sz="3600" dirty="0"/>
          </a:p>
        </p:txBody>
      </p:sp>
      <p:sp>
        <p:nvSpPr>
          <p:cNvPr id="3" name="Rectangle 2"/>
          <p:cNvSpPr>
            <a:spLocks noGrp="1"/>
          </p:cNvSpPr>
          <p:nvPr>
            <p:ph sz="quarter" idx="1"/>
          </p:nvPr>
        </p:nvSpPr>
        <p:spPr>
          <a:xfrm>
            <a:off x="609600" y="1589567"/>
            <a:ext cx="8153400" cy="4572000"/>
          </a:xfrm>
        </p:spPr>
        <p:txBody>
          <a:bodyPr>
            <a:normAutofit fontScale="55000" lnSpcReduction="20000"/>
          </a:bodyPr>
          <a:lstStyle/>
          <a:p>
            <a:pPr marL="0" indent="0" algn="just">
              <a:buNone/>
            </a:pPr>
            <a:r>
              <a:rPr lang="en-US" sz="3200" dirty="0" smtClean="0"/>
              <a:t>	</a:t>
            </a:r>
            <a:r>
              <a:rPr lang="bg-BG" sz="3200" dirty="0"/>
              <a:t>В началото на 90-те много варианти на </a:t>
            </a:r>
            <a:r>
              <a:rPr lang="en-US" sz="3200" dirty="0"/>
              <a:t>UNIX </a:t>
            </a:r>
            <a:r>
              <a:rPr lang="bg-BG" sz="3200" dirty="0"/>
              <a:t>въвеждат възможност за клъстеризация. Те се базират основно на </a:t>
            </a:r>
            <a:r>
              <a:rPr lang="en-US" sz="3200" dirty="0"/>
              <a:t>DLM </a:t>
            </a:r>
            <a:r>
              <a:rPr lang="bg-BG" sz="3200" dirty="0"/>
              <a:t>от </a:t>
            </a:r>
            <a:r>
              <a:rPr lang="en-US" sz="3200" dirty="0"/>
              <a:t>Oracle. </a:t>
            </a:r>
            <a:r>
              <a:rPr lang="bg-BG" sz="3200" dirty="0"/>
              <a:t>Дори </a:t>
            </a:r>
            <a:r>
              <a:rPr lang="en-US" sz="3200" dirty="0"/>
              <a:t>Microsoft </a:t>
            </a:r>
            <a:r>
              <a:rPr lang="bg-BG" sz="3200" dirty="0"/>
              <a:t>правят стъпки в тази </a:t>
            </a:r>
            <a:r>
              <a:rPr lang="bg-BG" sz="3200" dirty="0" smtClean="0"/>
              <a:t>посока. В </a:t>
            </a:r>
            <a:r>
              <a:rPr lang="bg-BG" sz="3200" dirty="0"/>
              <a:t>това време </a:t>
            </a:r>
            <a:r>
              <a:rPr lang="en-US" sz="3200" dirty="0"/>
              <a:t>Oracle 7 </a:t>
            </a:r>
            <a:r>
              <a:rPr lang="bg-BG" sz="3200" dirty="0"/>
              <a:t>използва клъстерния стек на ОС и така доставя тази услуга под различните </a:t>
            </a:r>
            <a:r>
              <a:rPr lang="en-US" sz="3200" dirty="0"/>
              <a:t>UNIX </a:t>
            </a:r>
            <a:r>
              <a:rPr lang="bg-BG" sz="3200" dirty="0"/>
              <a:t>платформи. За съжаление инсталацията и настройката на </a:t>
            </a:r>
            <a:r>
              <a:rPr lang="en-US" sz="3200" dirty="0"/>
              <a:t>OPS </a:t>
            </a:r>
            <a:r>
              <a:rPr lang="bg-BG" sz="3200" dirty="0"/>
              <a:t>е доста сложна, защото се синхронизират множество слоеве от различни доставчици.</a:t>
            </a:r>
          </a:p>
          <a:p>
            <a:pPr marL="0" indent="0" algn="just">
              <a:buNone/>
            </a:pPr>
            <a:r>
              <a:rPr lang="bg-BG" sz="3200" dirty="0" smtClean="0"/>
              <a:t>	Когато </a:t>
            </a:r>
            <a:r>
              <a:rPr lang="bg-BG" sz="3200" dirty="0"/>
              <a:t>на бял свят излиза </a:t>
            </a:r>
            <a:r>
              <a:rPr lang="en-US" sz="3200" dirty="0"/>
              <a:t>Oracle 8, </a:t>
            </a:r>
            <a:r>
              <a:rPr lang="bg-BG" sz="3200" dirty="0"/>
              <a:t>в него има общ </a:t>
            </a:r>
            <a:r>
              <a:rPr lang="en-US" sz="3200" dirty="0"/>
              <a:t>lock manager, </a:t>
            </a:r>
            <a:r>
              <a:rPr lang="bg-BG" sz="3200" dirty="0"/>
              <a:t>който е явна индикация, че </a:t>
            </a:r>
            <a:r>
              <a:rPr lang="en-US" sz="3200" dirty="0"/>
              <a:t>Oracle </a:t>
            </a:r>
            <a:r>
              <a:rPr lang="bg-BG" sz="3200" dirty="0"/>
              <a:t>подготвят собствен клъстерен стек. </a:t>
            </a:r>
            <a:r>
              <a:rPr lang="en-US" sz="3200" dirty="0"/>
              <a:t>Lock manager-</a:t>
            </a:r>
            <a:r>
              <a:rPr lang="bg-BG" sz="3200" dirty="0"/>
              <a:t>а е в кода на СУБД като има малка част </a:t>
            </a:r>
            <a:r>
              <a:rPr lang="en-US" sz="3200" dirty="0"/>
              <a:t>OSD (Operating-system dependent) </a:t>
            </a:r>
            <a:r>
              <a:rPr lang="bg-BG" sz="3200" dirty="0"/>
              <a:t>код. По този начин може да се гарантира еднакво поведение на всякакви платформи. По-късно този код влиза като част от ядрото на </a:t>
            </a:r>
            <a:r>
              <a:rPr lang="en-US" sz="3200" dirty="0"/>
              <a:t>Oracle </a:t>
            </a:r>
            <a:r>
              <a:rPr lang="bg-BG" sz="3200" dirty="0"/>
              <a:t>и е познат като </a:t>
            </a:r>
            <a:r>
              <a:rPr lang="en-US" sz="3200" dirty="0"/>
              <a:t>IDLM (Integrated Distributed Lock Manager).</a:t>
            </a:r>
          </a:p>
          <a:p>
            <a:pPr marL="0" indent="0" algn="just">
              <a:buNone/>
            </a:pPr>
            <a:r>
              <a:rPr lang="bg-BG" sz="3200" dirty="0" smtClean="0"/>
              <a:t>	</a:t>
            </a:r>
            <a:r>
              <a:rPr lang="en-US" sz="3200" dirty="0" smtClean="0"/>
              <a:t>Oracle </a:t>
            </a:r>
            <a:r>
              <a:rPr lang="en-US" sz="3200" dirty="0"/>
              <a:t>9i RAC </a:t>
            </a:r>
            <a:r>
              <a:rPr lang="bg-BG" sz="3200" dirty="0"/>
              <a:t>използва този собствен </a:t>
            </a:r>
            <a:r>
              <a:rPr lang="en-US" sz="3200" dirty="0"/>
              <a:t>IDLM </a:t>
            </a:r>
            <a:r>
              <a:rPr lang="bg-BG" sz="3200" dirty="0"/>
              <a:t>при всички платвофими, но разчита на външен </a:t>
            </a:r>
            <a:r>
              <a:rPr lang="en-US" sz="3200" dirty="0" err="1"/>
              <a:t>clusterware</a:t>
            </a:r>
            <a:r>
              <a:rPr lang="en-US" sz="3200" dirty="0"/>
              <a:t> (</a:t>
            </a:r>
            <a:r>
              <a:rPr lang="bg-BG" sz="3200" dirty="0"/>
              <a:t>освен под </a:t>
            </a:r>
            <a:r>
              <a:rPr lang="en-US" sz="3200" dirty="0"/>
              <a:t>Linux </a:t>
            </a:r>
            <a:r>
              <a:rPr lang="bg-BG" sz="3200" dirty="0"/>
              <a:t>и </a:t>
            </a:r>
            <a:r>
              <a:rPr lang="en-US" sz="3200" dirty="0"/>
              <a:t>Windows). </a:t>
            </a:r>
            <a:r>
              <a:rPr lang="bg-BG" sz="3200" dirty="0"/>
              <a:t>Във версия 10</a:t>
            </a:r>
            <a:r>
              <a:rPr lang="en-US" sz="3200" dirty="0"/>
              <a:t>g </a:t>
            </a:r>
            <a:r>
              <a:rPr lang="bg-BG" sz="3200" dirty="0"/>
              <a:t>вече целият стек се доставя от </a:t>
            </a:r>
            <a:r>
              <a:rPr lang="en-US" sz="3200" dirty="0"/>
              <a:t>Oracle (</a:t>
            </a:r>
            <a:r>
              <a:rPr lang="bg-BG" sz="3200" dirty="0"/>
              <a:t>въпреки че пак е възможно да се интегрира с външен </a:t>
            </a:r>
            <a:r>
              <a:rPr lang="en-US" sz="3200" dirty="0"/>
              <a:t>Cluster manager).</a:t>
            </a:r>
          </a:p>
        </p:txBody>
      </p:sp>
    </p:spTree>
    <p:extLst>
      <p:ext uri="{BB962C8B-B14F-4D97-AF65-F5344CB8AC3E}">
        <p14:creationId xmlns:p14="http://schemas.microsoft.com/office/powerpoint/2010/main" val="133409138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СУБД за клъстерни среди</a:t>
            </a:r>
            <a:endParaRPr lang="en-US" sz="3600"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buNone/>
            </a:pPr>
            <a:r>
              <a:rPr lang="en-US" sz="3200" dirty="0"/>
              <a:t>	</a:t>
            </a:r>
            <a:r>
              <a:rPr lang="bg-BG" sz="1800" dirty="0" smtClean="0"/>
              <a:t>За </a:t>
            </a:r>
            <a:r>
              <a:rPr lang="bg-BG" sz="1800" dirty="0"/>
              <a:t>да се клъстеризира една БД с помощта на OPS са необходими следните „нива”:</a:t>
            </a:r>
            <a:endParaRPr lang="en-US" sz="1800" dirty="0"/>
          </a:p>
          <a:p>
            <a:pPr lvl="1" algn="just">
              <a:buFont typeface="Wingdings" panose="05000000000000000000" pitchFamily="2" charset="2"/>
              <a:buChar char="v"/>
            </a:pPr>
            <a:r>
              <a:rPr lang="bg-BG" sz="1500" b="1" dirty="0" smtClean="0"/>
              <a:t>Cluster </a:t>
            </a:r>
            <a:r>
              <a:rPr lang="bg-BG" sz="1500" b="1" dirty="0"/>
              <a:t>manager</a:t>
            </a:r>
            <a:r>
              <a:rPr lang="bg-BG" sz="1500" dirty="0"/>
              <a:t> – наблюдава възлите на клъстера, грижи се за синхронизацията между тях, предприема необходимите стъпки ако някой възел „отпадне”. Той е в OSD слоя и (обикновено) се доставя от доставчика на ОС. Пример за такъв софтуер са Sun Cluster (за Solaris), Service Guard (за HP UX), HACMP (за IBM AIX)</a:t>
            </a:r>
            <a:endParaRPr lang="en-US" sz="1500" dirty="0"/>
          </a:p>
          <a:p>
            <a:pPr lvl="1" algn="just">
              <a:buFont typeface="Wingdings" panose="05000000000000000000" pitchFamily="2" charset="2"/>
              <a:buChar char="v"/>
            </a:pPr>
            <a:r>
              <a:rPr lang="bg-BG" sz="1500" b="1" dirty="0" smtClean="0"/>
              <a:t>Distributed </a:t>
            </a:r>
            <a:r>
              <a:rPr lang="bg-BG" sz="1500" b="1" dirty="0"/>
              <a:t>Lock Manager</a:t>
            </a:r>
            <a:r>
              <a:rPr lang="bg-BG" sz="1500" dirty="0"/>
              <a:t> – отговаря за заключванията, чрез които се постига консистентност и интегритет на БД. Грижи се до всеки общ ресурс да има достъп само от един възел в един момент. Не отговаря за транзакционните (потребителски) заключвания</a:t>
            </a:r>
            <a:endParaRPr lang="en-US" sz="1500" dirty="0"/>
          </a:p>
          <a:p>
            <a:pPr lvl="1" algn="just">
              <a:buFont typeface="Wingdings" panose="05000000000000000000" pitchFamily="2" charset="2"/>
              <a:buChar char="v"/>
            </a:pPr>
            <a:r>
              <a:rPr lang="bg-BG" sz="1500" b="1" dirty="0" smtClean="0"/>
              <a:t>Cluster </a:t>
            </a:r>
            <a:r>
              <a:rPr lang="bg-BG" sz="1500" b="1" dirty="0"/>
              <a:t>interconnect</a:t>
            </a:r>
            <a:r>
              <a:rPr lang="bg-BG" sz="1500" dirty="0"/>
              <a:t> - осигурява мрежовата връзка между възлите в клъстера. В началот се използва за обмен на съобщения.</a:t>
            </a:r>
            <a:endParaRPr lang="en-US" sz="1500" dirty="0"/>
          </a:p>
          <a:p>
            <a:pPr lvl="1" algn="just">
              <a:buFont typeface="Wingdings" panose="05000000000000000000" pitchFamily="2" charset="2"/>
              <a:buChar char="v"/>
            </a:pPr>
            <a:r>
              <a:rPr lang="bg-BG" sz="1500" b="1" dirty="0" smtClean="0"/>
              <a:t>Shared </a:t>
            </a:r>
            <a:r>
              <a:rPr lang="bg-BG" sz="1500" b="1" dirty="0"/>
              <a:t>Disk array</a:t>
            </a:r>
            <a:r>
              <a:rPr lang="bg-BG" sz="1500" dirty="0"/>
              <a:t> - съдържа споделените файлове с данни DLM, PCM, Ping, Cache Fusion</a:t>
            </a:r>
            <a:endParaRPr lang="en-US" sz="1500" dirty="0"/>
          </a:p>
        </p:txBody>
      </p:sp>
    </p:spTree>
    <p:extLst>
      <p:ext uri="{BB962C8B-B14F-4D97-AF65-F5344CB8AC3E}">
        <p14:creationId xmlns:p14="http://schemas.microsoft.com/office/powerpoint/2010/main" val="32697079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СУБД за клъстерни среди</a:t>
            </a:r>
            <a:endParaRPr lang="en-US" sz="3600" dirty="0"/>
          </a:p>
        </p:txBody>
      </p:sp>
      <p:sp>
        <p:nvSpPr>
          <p:cNvPr id="3" name="Rectangle 2"/>
          <p:cNvSpPr>
            <a:spLocks noGrp="1"/>
          </p:cNvSpPr>
          <p:nvPr>
            <p:ph sz="quarter" idx="1"/>
          </p:nvPr>
        </p:nvSpPr>
        <p:spPr>
          <a:xfrm>
            <a:off x="609600" y="1589567"/>
            <a:ext cx="8153400" cy="4572000"/>
          </a:xfrm>
        </p:spPr>
        <p:txBody>
          <a:bodyPr>
            <a:normAutofit fontScale="92500" lnSpcReduction="20000"/>
          </a:bodyPr>
          <a:lstStyle/>
          <a:p>
            <a:pPr marL="0" indent="0" algn="just">
              <a:lnSpc>
                <a:spcPct val="110000"/>
              </a:lnSpc>
              <a:spcBef>
                <a:spcPts val="0"/>
              </a:spcBef>
              <a:buNone/>
            </a:pPr>
            <a:r>
              <a:rPr lang="en-US" sz="3200" dirty="0" smtClean="0"/>
              <a:t>	</a:t>
            </a:r>
            <a:r>
              <a:rPr lang="bg-BG" sz="1800" dirty="0" smtClean="0"/>
              <a:t>Първото </a:t>
            </a:r>
            <a:r>
              <a:rPr lang="bg-BG" sz="1800" dirty="0"/>
              <a:t>изискване към една база от данни е да предоставя механизъм за гарантиране на консистентността на данните в нея. Това е по-важно от скорост на обработка лекота на работата. </a:t>
            </a:r>
            <a:endParaRPr lang="en-US" sz="1800" dirty="0" smtClean="0"/>
          </a:p>
          <a:p>
            <a:pPr marL="0" indent="0" algn="just">
              <a:lnSpc>
                <a:spcPct val="110000"/>
              </a:lnSpc>
              <a:spcBef>
                <a:spcPts val="0"/>
              </a:spcBef>
              <a:buNone/>
            </a:pPr>
            <a:r>
              <a:rPr lang="en-US" sz="1800" dirty="0"/>
              <a:t>	</a:t>
            </a:r>
            <a:r>
              <a:rPr lang="bg-BG" sz="1800" dirty="0" smtClean="0"/>
              <a:t>При </a:t>
            </a:r>
            <a:r>
              <a:rPr lang="bg-BG" sz="1800" dirty="0"/>
              <a:t>„еднопотребителски” системи това е лесно – няма нужда от синхронизация. Всичко се случва серийно и единствената заплаха за интегритета са неочакваните грешки, които могат да се предотвратят с елементарни трназакционни механизми. </a:t>
            </a:r>
            <a:endParaRPr lang="en-US" sz="1800" dirty="0" smtClean="0"/>
          </a:p>
          <a:p>
            <a:pPr marL="0" indent="0" algn="just">
              <a:lnSpc>
                <a:spcPct val="110000"/>
              </a:lnSpc>
              <a:spcBef>
                <a:spcPts val="0"/>
              </a:spcBef>
              <a:buNone/>
            </a:pPr>
            <a:r>
              <a:rPr lang="en-US" sz="1800" dirty="0"/>
              <a:t>	</a:t>
            </a:r>
            <a:r>
              <a:rPr lang="bg-BG" sz="1800" dirty="0" smtClean="0"/>
              <a:t>Когато </a:t>
            </a:r>
            <a:r>
              <a:rPr lang="bg-BG" sz="1800" dirty="0"/>
              <a:t>БД стане многопотребителска, много процеси трябва да си споделят достъпа до данните и всеки да вижда и променя точно каквото трябва. Недопустимо е един атомарен ресурс (примерно ред от таблица) да бъде променян от два процеса едновременно. Това увеличава значително сложността на транзакционните механизми и поставя изискване от заключвания, които да сериализират достъпа. Някои СУБД и сега не се справят успешно с това и предоставят „груб” lock management (примерно заключване при четене, ескалиране на заключването, понеже е скъп ресурс и т.н.). Въпреки това успяват да гарантират консистентност, макар и на цената на намалена скалируемост. Едно от най-гениалните и печеливши парчета в кода на Oracle е страхотното управление </a:t>
            </a:r>
            <a:r>
              <a:rPr lang="bg-BG" sz="1800" dirty="0" smtClean="0"/>
              <a:t>на транзакции.</a:t>
            </a:r>
            <a:endParaRPr lang="en-US" sz="1800" dirty="0"/>
          </a:p>
        </p:txBody>
      </p:sp>
    </p:spTree>
    <p:extLst>
      <p:ext uri="{BB962C8B-B14F-4D97-AF65-F5344CB8AC3E}">
        <p14:creationId xmlns:p14="http://schemas.microsoft.com/office/powerpoint/2010/main" val="365999787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СУБД за клъстерни среди</a:t>
            </a:r>
            <a:endParaRPr lang="en-US" sz="3600" dirty="0"/>
          </a:p>
        </p:txBody>
      </p:sp>
      <p:sp>
        <p:nvSpPr>
          <p:cNvPr id="3" name="Rectangle 2"/>
          <p:cNvSpPr>
            <a:spLocks noGrp="1"/>
          </p:cNvSpPr>
          <p:nvPr>
            <p:ph sz="quarter" idx="1"/>
          </p:nvPr>
        </p:nvSpPr>
        <p:spPr>
          <a:xfrm>
            <a:off x="609600" y="1589567"/>
            <a:ext cx="8153400" cy="4572000"/>
          </a:xfrm>
        </p:spPr>
        <p:txBody>
          <a:bodyPr>
            <a:normAutofit/>
          </a:bodyPr>
          <a:lstStyle/>
          <a:p>
            <a:pPr marL="0" indent="0" algn="just">
              <a:spcBef>
                <a:spcPts val="0"/>
              </a:spcBef>
              <a:buNone/>
            </a:pPr>
            <a:r>
              <a:rPr lang="bg-BG" sz="3200" dirty="0"/>
              <a:t>	</a:t>
            </a:r>
            <a:r>
              <a:rPr lang="bg-BG" sz="1600" dirty="0" smtClean="0"/>
              <a:t>За </a:t>
            </a:r>
            <a:r>
              <a:rPr lang="bg-BG" sz="1600" dirty="0"/>
              <a:t>да се </a:t>
            </a:r>
            <a:r>
              <a:rPr lang="bg-BG" sz="1600" dirty="0" smtClean="0"/>
              <a:t>клъстеризира една БД вече трябва още едно ниво на управление на ресусрите. Това е т.нар. Distributed </a:t>
            </a:r>
            <a:r>
              <a:rPr lang="bg-BG" sz="1600" dirty="0"/>
              <a:t>Lock Manager. Той гарантира, че един обект (примерно блок с данни) може в даден момент да бъде променян само от един възел в клъстера. Това е цяло ново ниво на сложност. DLM няма нищо общо с транзакциите на потребителите. Напълно допустимо е в един блок да има ред, заключен от процес (сесия) работеща на node 1 докато самия блок в даден момент е заключен от node 4. DLM управлява (основно) блокове в buffer cache. В не-клъстерна среда, ако един процес </a:t>
            </a:r>
            <a:r>
              <a:rPr lang="bg-BG" sz="1600" dirty="0" smtClean="0"/>
              <a:t>има </a:t>
            </a:r>
            <a:r>
              <a:rPr lang="bg-BG" sz="1600" dirty="0"/>
              <a:t>нужда да прочете или промени даден блок, той поглежда дали е наличен в buffer </a:t>
            </a:r>
            <a:r>
              <a:rPr lang="bg-BG" sz="1600" dirty="0" smtClean="0"/>
              <a:t>cache. </a:t>
            </a:r>
            <a:r>
              <a:rPr lang="bg-BG" sz="1600" dirty="0"/>
              <a:t>Ако не е, прочита го от диска, променя го и готово. Ако някой друг го е променил преди това, то или промените са в Buffer cache (и се работи директно там), или са записани на диска и ще бъдат прочетени.</a:t>
            </a:r>
            <a:endParaRPr lang="en-US" sz="1600" dirty="0"/>
          </a:p>
          <a:p>
            <a:pPr marL="0" indent="0" algn="just">
              <a:buNone/>
            </a:pPr>
            <a:r>
              <a:rPr lang="bg-BG" sz="1600" dirty="0" smtClean="0"/>
              <a:t>	В </a:t>
            </a:r>
            <a:r>
              <a:rPr lang="bg-BG" sz="1600" dirty="0"/>
              <a:t>клъстерна среда всеки възел си има свой buffer cache. Следователно имаме реална възможност един блок да бъде прочетен и променен от друг възел. В такъв случай дори ако имаме негово старо копие в локалния buffer cache, ще получим неконсистентен изглед на данните. За да се избегне този проблем се въвежда т.нар. PCM (Parallel Cache Management</a:t>
            </a:r>
            <a:r>
              <a:rPr lang="bg-BG" sz="1600" dirty="0" smtClean="0"/>
              <a:t>).</a:t>
            </a:r>
            <a:endParaRPr lang="en-US" sz="1600" dirty="0"/>
          </a:p>
        </p:txBody>
      </p:sp>
    </p:spTree>
    <p:extLst>
      <p:ext uri="{BB962C8B-B14F-4D97-AF65-F5344CB8AC3E}">
        <p14:creationId xmlns:p14="http://schemas.microsoft.com/office/powerpoint/2010/main" val="13018234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p>
            <a:pPr algn="ctr"/>
            <a:r>
              <a:rPr lang="bg-BG" sz="3600" b="1" dirty="0"/>
              <a:t>СУБД за клъстерни среди</a:t>
            </a:r>
            <a:endParaRPr lang="en-US" sz="3600" dirty="0"/>
          </a:p>
        </p:txBody>
      </p:sp>
      <p:sp>
        <p:nvSpPr>
          <p:cNvPr id="3" name="Rectangle 2"/>
          <p:cNvSpPr>
            <a:spLocks noGrp="1"/>
          </p:cNvSpPr>
          <p:nvPr>
            <p:ph sz="quarter" idx="1"/>
          </p:nvPr>
        </p:nvSpPr>
        <p:spPr>
          <a:xfrm>
            <a:off x="609600" y="1589567"/>
            <a:ext cx="8153400" cy="4572000"/>
          </a:xfrm>
        </p:spPr>
        <p:txBody>
          <a:bodyPr>
            <a:noAutofit/>
          </a:bodyPr>
          <a:lstStyle/>
          <a:p>
            <a:pPr marL="0" indent="0" algn="just">
              <a:buNone/>
            </a:pPr>
            <a:r>
              <a:rPr lang="bg-BG" sz="3600" dirty="0" smtClean="0"/>
              <a:t>	</a:t>
            </a:r>
            <a:r>
              <a:rPr lang="bg-BG" sz="1800" dirty="0" smtClean="0"/>
              <a:t>Има </a:t>
            </a:r>
            <a:r>
              <a:rPr lang="bg-BG" sz="1800" b="1" dirty="0"/>
              <a:t>3</a:t>
            </a:r>
            <a:r>
              <a:rPr lang="bg-BG" sz="1800" dirty="0"/>
              <a:t> възможни случая на споделен блок.</a:t>
            </a:r>
            <a:endParaRPr lang="en-US" sz="1800" dirty="0"/>
          </a:p>
          <a:p>
            <a:pPr lvl="1" algn="just">
              <a:buFont typeface="Wingdings" panose="05000000000000000000" pitchFamily="2" charset="2"/>
              <a:buChar char="v"/>
            </a:pPr>
            <a:r>
              <a:rPr lang="bg-BG" sz="1400" b="1" dirty="0" smtClean="0"/>
              <a:t>read</a:t>
            </a:r>
            <a:r>
              <a:rPr lang="bg-BG" sz="1400" dirty="0" smtClean="0"/>
              <a:t>/</a:t>
            </a:r>
            <a:r>
              <a:rPr lang="bg-BG" sz="1400" b="1" dirty="0" smtClean="0"/>
              <a:t>read</a:t>
            </a:r>
            <a:r>
              <a:rPr lang="bg-BG" sz="1400" b="1" dirty="0"/>
              <a:t>.</a:t>
            </a:r>
            <a:r>
              <a:rPr lang="bg-BG" sz="1400" dirty="0"/>
              <a:t> Тук няма конфликт, понеже няма промяна на данните. Възел 1 прочита блока и по този начин става негов собственик. Когато възел 2 иска да го прочете, няма нужда от намеса на PCM</a:t>
            </a:r>
            <a:endParaRPr lang="en-US" sz="1400" dirty="0"/>
          </a:p>
          <a:p>
            <a:pPr lvl="1" algn="just">
              <a:buFont typeface="Wingdings" panose="05000000000000000000" pitchFamily="2" charset="2"/>
              <a:buChar char="v"/>
            </a:pPr>
            <a:r>
              <a:rPr lang="bg-BG" sz="1400" b="1" dirty="0" smtClean="0"/>
              <a:t>read/write</a:t>
            </a:r>
            <a:r>
              <a:rPr lang="bg-BG" sz="1400" b="1" dirty="0"/>
              <a:t>.</a:t>
            </a:r>
            <a:r>
              <a:rPr lang="bg-BG" sz="1400" dirty="0"/>
              <a:t> Възел 1 е модифицирал блок, който възел 2 иска да прочете. В старите версии на Oracle (преди 8i), възел 1 трябва да запише блока на общия дисков масив, за да може възел 2 да го прочете. Това е т. нар. ping и е най-голямата пречка за производителността на OPS. В Oracle 8i се въвежда т. нар Cache Fusion Phase 1. Това е механизъм, при който един допълнителен процес (Block Server Process, BSP) изгражда консистентно копие на блока (CU) във възел 1 и го изпраща на възел 2 през interconnect връзката. По този начин се избягва Ping.</a:t>
            </a:r>
            <a:endParaRPr lang="en-US" sz="1400" dirty="0"/>
          </a:p>
          <a:p>
            <a:pPr lvl="1" algn="just">
              <a:buFont typeface="Wingdings" panose="05000000000000000000" pitchFamily="2" charset="2"/>
              <a:buChar char="v"/>
            </a:pPr>
            <a:r>
              <a:rPr lang="bg-BG" sz="1400" b="1" dirty="0" smtClean="0"/>
              <a:t>write/write</a:t>
            </a:r>
            <a:r>
              <a:rPr lang="bg-BG" sz="1400" b="1" dirty="0"/>
              <a:t>.</a:t>
            </a:r>
            <a:r>
              <a:rPr lang="bg-BG" sz="1400" dirty="0"/>
              <a:t> В този случай възел 2 иска да модифицира блок, който е модифициран от възел 1. Във Oracle 8i при възникване на такъв случай възел 1 трябва да „отключи” блока и да направи ping, за да може възел 2 да го прочете и заключи. Това е сериозна пречка за скалируемост на OLTP системи, в които често се налага един блок да бъде променян от 2 възела. Във Oracle 9i/10g RAC с появата на Cache Fusion Phase 2 това вече е преодоляно. При Cache Fusion Phase 2 през interconnect се предават като CR, така и CUR варианти на блока и се синхронизира успешно работата без Ping</a:t>
            </a:r>
            <a:endParaRPr lang="en-US" sz="1400" dirty="0"/>
          </a:p>
          <a:p>
            <a:pPr algn="just"/>
            <a:r>
              <a:rPr lang="bg-BG" sz="1800" dirty="0"/>
              <a:t> </a:t>
            </a:r>
            <a:endParaRPr lang="en-US" sz="1800" dirty="0"/>
          </a:p>
        </p:txBody>
      </p:sp>
    </p:spTree>
    <p:extLst>
      <p:ext uri="{BB962C8B-B14F-4D97-AF65-F5344CB8AC3E}">
        <p14:creationId xmlns:p14="http://schemas.microsoft.com/office/powerpoint/2010/main" val="16762307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a:t>Същност на БД</a:t>
            </a:r>
            <a:endParaRPr lang="en-US" dirty="0"/>
          </a:p>
        </p:txBody>
      </p:sp>
      <p:sp>
        <p:nvSpPr>
          <p:cNvPr id="3" name="Rectangle 2"/>
          <p:cNvSpPr>
            <a:spLocks noGrp="1"/>
          </p:cNvSpPr>
          <p:nvPr>
            <p:ph sz="quarter" idx="1"/>
          </p:nvPr>
        </p:nvSpPr>
        <p:spPr>
          <a:xfrm>
            <a:off x="609600" y="1589567"/>
            <a:ext cx="8153400" cy="4572000"/>
          </a:xfrm>
        </p:spPr>
        <p:txBody>
          <a:bodyPr>
            <a:normAutofit fontScale="77500" lnSpcReduction="20000"/>
          </a:bodyPr>
          <a:lstStyle/>
          <a:p>
            <a:pPr marL="0" indent="0" algn="just">
              <a:buNone/>
            </a:pPr>
            <a:r>
              <a:rPr lang="bg-BG" b="1" dirty="0"/>
              <a:t>	</a:t>
            </a:r>
            <a:r>
              <a:rPr lang="bg-BG" dirty="0" smtClean="0"/>
              <a:t>Въплътяването </a:t>
            </a:r>
            <a:r>
              <a:rPr lang="bg-BG" dirty="0"/>
              <a:t>на посочените характеристики се извършва при проектирането на логическата и физическата структура на базата от данни и чрез използваната</a:t>
            </a:r>
            <a:r>
              <a:rPr lang="bg-BG" b="1" dirty="0"/>
              <a:t> СУБД</a:t>
            </a:r>
            <a:r>
              <a:rPr lang="bg-BG" dirty="0"/>
              <a:t>.</a:t>
            </a:r>
            <a:endParaRPr lang="en-US" dirty="0"/>
          </a:p>
          <a:p>
            <a:pPr marL="0" indent="0" algn="just">
              <a:buNone/>
            </a:pPr>
            <a:r>
              <a:rPr lang="bg-BG" dirty="0" smtClean="0"/>
              <a:t>	Основните </a:t>
            </a:r>
            <a:r>
              <a:rPr lang="bg-BG" b="1" dirty="0"/>
              <a:t>термини (елементи), </a:t>
            </a:r>
            <a:r>
              <a:rPr lang="bg-BG" dirty="0"/>
              <a:t>използвани при описването на данните от гледна точка на приложния програмист, подредени във възходящ ред </a:t>
            </a:r>
            <a:endParaRPr lang="en-US" dirty="0"/>
          </a:p>
          <a:p>
            <a:pPr lvl="1" algn="just">
              <a:buFont typeface="Wingdings" panose="05000000000000000000" pitchFamily="2" charset="2"/>
              <a:buChar char="v"/>
            </a:pPr>
            <a:r>
              <a:rPr lang="bg-BG" b="1" i="1" dirty="0" smtClean="0"/>
              <a:t>елемент </a:t>
            </a:r>
            <a:r>
              <a:rPr lang="bg-BG" b="1" i="1" dirty="0"/>
              <a:t>данни (поле</a:t>
            </a:r>
            <a:r>
              <a:rPr lang="bg-BG" i="1" dirty="0"/>
              <a:t>)</a:t>
            </a:r>
            <a:r>
              <a:rPr lang="bg-BG" dirty="0"/>
              <a:t> – най-малката единица именувани данни и може да се състои от произволно количество битове или байтове;</a:t>
            </a:r>
            <a:endParaRPr lang="en-US" dirty="0"/>
          </a:p>
          <a:p>
            <a:pPr lvl="1" algn="just">
              <a:buFont typeface="Wingdings" panose="05000000000000000000" pitchFamily="2" charset="2"/>
              <a:buChar char="v"/>
            </a:pPr>
            <a:r>
              <a:rPr lang="bg-BG" b="1" i="1" dirty="0" smtClean="0"/>
              <a:t>сегмент </a:t>
            </a:r>
            <a:r>
              <a:rPr lang="bg-BG" b="1" i="1" dirty="0"/>
              <a:t>(група полета)</a:t>
            </a:r>
            <a:r>
              <a:rPr lang="bg-BG" b="1" dirty="0"/>
              <a:t> </a:t>
            </a:r>
            <a:r>
              <a:rPr lang="bg-BG" dirty="0"/>
              <a:t>– именувана съвкупност от полета от записа, разглеждани като едно цяло (логически свързани помежду си);</a:t>
            </a:r>
            <a:endParaRPr lang="en-US" dirty="0"/>
          </a:p>
          <a:p>
            <a:pPr lvl="1" algn="just">
              <a:buFont typeface="Wingdings" panose="05000000000000000000" pitchFamily="2" charset="2"/>
              <a:buChar char="v"/>
            </a:pPr>
            <a:r>
              <a:rPr lang="bg-BG" b="1" i="1" dirty="0" smtClean="0"/>
              <a:t>запис</a:t>
            </a:r>
            <a:r>
              <a:rPr lang="bg-BG" dirty="0" smtClean="0"/>
              <a:t> </a:t>
            </a:r>
            <a:r>
              <a:rPr lang="bg-BG" dirty="0"/>
              <a:t>– именувана съвкупност от сегменти или елементи;</a:t>
            </a:r>
            <a:endParaRPr lang="en-US" dirty="0"/>
          </a:p>
          <a:p>
            <a:pPr lvl="1" algn="just">
              <a:buFont typeface="Wingdings" panose="05000000000000000000" pitchFamily="2" charset="2"/>
              <a:buChar char="v"/>
            </a:pPr>
            <a:r>
              <a:rPr lang="bg-BG" b="1" i="1" dirty="0" smtClean="0"/>
              <a:t>файл</a:t>
            </a:r>
            <a:r>
              <a:rPr lang="bg-BG" i="1" dirty="0" smtClean="0"/>
              <a:t> </a:t>
            </a:r>
            <a:r>
              <a:rPr lang="bg-BG" dirty="0"/>
              <a:t>– набор от данни – именувана съвкупност от всички записи от даден тип.</a:t>
            </a:r>
            <a:endParaRPr lang="en-US" dirty="0"/>
          </a:p>
          <a:p>
            <a:pPr algn="just">
              <a:buFont typeface="Wingdings" pitchFamily="2" charset="2"/>
              <a:buChar char="Ø"/>
            </a:pPr>
            <a:endParaRPr lang="en-US" dirty="0"/>
          </a:p>
        </p:txBody>
      </p:sp>
    </p:spTree>
    <p:extLst>
      <p:ext uri="{BB962C8B-B14F-4D97-AF65-F5344CB8AC3E}">
        <p14:creationId xmlns:p14="http://schemas.microsoft.com/office/powerpoint/2010/main" val="33669720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a:t>Същност на БД</a:t>
            </a:r>
            <a:endParaRPr lang="en-US" dirty="0"/>
          </a:p>
        </p:txBody>
      </p:sp>
      <p:sp>
        <p:nvSpPr>
          <p:cNvPr id="3" name="Rectangle 2"/>
          <p:cNvSpPr>
            <a:spLocks noGrp="1"/>
          </p:cNvSpPr>
          <p:nvPr>
            <p:ph sz="quarter" idx="1"/>
          </p:nvPr>
        </p:nvSpPr>
        <p:spPr>
          <a:xfrm>
            <a:off x="609600" y="1589567"/>
            <a:ext cx="8153400" cy="4572000"/>
          </a:xfrm>
        </p:spPr>
        <p:txBody>
          <a:bodyPr>
            <a:normAutofit fontScale="92500" lnSpcReduction="20000"/>
          </a:bodyPr>
          <a:lstStyle/>
          <a:p>
            <a:pPr marL="0" indent="0" algn="just">
              <a:buNone/>
            </a:pPr>
            <a:r>
              <a:rPr lang="bg-BG" b="1" dirty="0" smtClean="0"/>
              <a:t>	</a:t>
            </a:r>
            <a:r>
              <a:rPr lang="bg-BG" dirty="0" smtClean="0"/>
              <a:t>Базите </a:t>
            </a:r>
            <a:r>
              <a:rPr lang="bg-BG" dirty="0"/>
              <a:t>от данни могат да бъдат </a:t>
            </a:r>
            <a:r>
              <a:rPr lang="bg-BG" b="1" dirty="0"/>
              <a:t>класифицирани</a:t>
            </a:r>
            <a:r>
              <a:rPr lang="bg-BG" dirty="0"/>
              <a:t> по различни </a:t>
            </a:r>
            <a:r>
              <a:rPr lang="bg-BG" dirty="0" smtClean="0"/>
              <a:t>признаци: </a:t>
            </a:r>
            <a:endParaRPr lang="en-US" dirty="0"/>
          </a:p>
          <a:p>
            <a:pPr lvl="1" algn="just">
              <a:buFont typeface="Wingdings" panose="05000000000000000000" pitchFamily="2" charset="2"/>
              <a:buChar char="v"/>
            </a:pPr>
            <a:r>
              <a:rPr lang="bg-BG" dirty="0" smtClean="0"/>
              <a:t>според </a:t>
            </a:r>
            <a:r>
              <a:rPr lang="bg-BG" b="1" i="1" dirty="0"/>
              <a:t>характера на съдържащите се в тях данни</a:t>
            </a:r>
            <a:r>
              <a:rPr lang="bg-BG" dirty="0"/>
              <a:t> те биват: форматирана база от данни; неформатирана база от данни.</a:t>
            </a:r>
            <a:endParaRPr lang="en-US" dirty="0"/>
          </a:p>
          <a:p>
            <a:pPr lvl="1" algn="just">
              <a:buFont typeface="Wingdings" panose="05000000000000000000" pitchFamily="2" charset="2"/>
              <a:buChar char="v"/>
            </a:pPr>
            <a:r>
              <a:rPr lang="bg-BG" dirty="0" smtClean="0"/>
              <a:t>според </a:t>
            </a:r>
            <a:r>
              <a:rPr lang="bg-BG" b="1" i="1" dirty="0"/>
              <a:t>функционалното си предназначение</a:t>
            </a:r>
            <a:r>
              <a:rPr lang="bg-BG" dirty="0"/>
              <a:t> са: информационни бази от данни, оперативни бази от данни; архивни бази от данни.</a:t>
            </a:r>
            <a:endParaRPr lang="en-US" dirty="0"/>
          </a:p>
          <a:p>
            <a:pPr lvl="1" algn="just">
              <a:buFont typeface="Wingdings" panose="05000000000000000000" pitchFamily="2" charset="2"/>
              <a:buChar char="v"/>
            </a:pPr>
            <a:r>
              <a:rPr lang="bg-BG" dirty="0" smtClean="0"/>
              <a:t>според </a:t>
            </a:r>
            <a:r>
              <a:rPr lang="bg-BG" b="1" i="1" dirty="0"/>
              <a:t>логическата организация на данните</a:t>
            </a:r>
            <a:r>
              <a:rPr lang="bg-BG" i="1" dirty="0"/>
              <a:t> </a:t>
            </a:r>
            <a:r>
              <a:rPr lang="bg-BG" dirty="0"/>
              <a:t>базите от данни са с: йерархична (дървовидна), мрежова и релационна структура на данните.</a:t>
            </a:r>
            <a:endParaRPr lang="en-US" dirty="0"/>
          </a:p>
          <a:p>
            <a:pPr lvl="1" algn="just">
              <a:buFont typeface="Wingdings" panose="05000000000000000000" pitchFamily="2" charset="2"/>
              <a:buChar char="v"/>
            </a:pPr>
            <a:r>
              <a:rPr lang="bg-BG" dirty="0" smtClean="0"/>
              <a:t>според </a:t>
            </a:r>
            <a:r>
              <a:rPr lang="bg-BG" b="1" i="1" dirty="0"/>
              <a:t>физическото разположение на данните</a:t>
            </a:r>
            <a:r>
              <a:rPr lang="bg-BG" dirty="0"/>
              <a:t>: централизирани, децентрализирани и разпределени бази от данни.</a:t>
            </a:r>
            <a:endParaRPr lang="en-US" dirty="0"/>
          </a:p>
          <a:p>
            <a:pPr algn="just">
              <a:buFont typeface="Wingdings" pitchFamily="2" charset="2"/>
              <a:buChar char="Ø"/>
            </a:pPr>
            <a:endParaRPr lang="en-US" dirty="0"/>
          </a:p>
        </p:txBody>
      </p:sp>
    </p:spTree>
    <p:extLst>
      <p:ext uri="{BB962C8B-B14F-4D97-AF65-F5344CB8AC3E}">
        <p14:creationId xmlns:p14="http://schemas.microsoft.com/office/powerpoint/2010/main" val="13183504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a:t>Същност на БД</a:t>
            </a:r>
            <a:endParaRPr lang="en-US" dirty="0"/>
          </a:p>
        </p:txBody>
      </p:sp>
      <p:sp>
        <p:nvSpPr>
          <p:cNvPr id="3" name="Rectangle 2"/>
          <p:cNvSpPr>
            <a:spLocks noGrp="1"/>
          </p:cNvSpPr>
          <p:nvPr>
            <p:ph sz="quarter" idx="1"/>
          </p:nvPr>
        </p:nvSpPr>
        <p:spPr>
          <a:xfrm>
            <a:off x="609600" y="1589567"/>
            <a:ext cx="8153400" cy="4572000"/>
          </a:xfrm>
        </p:spPr>
        <p:txBody>
          <a:bodyPr>
            <a:normAutofit fontScale="77500" lnSpcReduction="20000"/>
          </a:bodyPr>
          <a:lstStyle/>
          <a:p>
            <a:pPr marL="0" indent="0" algn="just">
              <a:buNone/>
            </a:pPr>
            <a:r>
              <a:rPr lang="bg-BG" b="1" dirty="0"/>
              <a:t>	</a:t>
            </a:r>
            <a:r>
              <a:rPr lang="bg-BG" dirty="0" smtClean="0"/>
              <a:t>Според </a:t>
            </a:r>
            <a:r>
              <a:rPr lang="bg-BG" b="1" i="1" dirty="0"/>
              <a:t>предназначението</a:t>
            </a:r>
            <a:r>
              <a:rPr lang="bg-BG" dirty="0"/>
              <a:t> си СУБД-и се делят на 4 според различните нива:</a:t>
            </a:r>
            <a:endParaRPr lang="en-US" dirty="0"/>
          </a:p>
          <a:p>
            <a:pPr lvl="1" algn="just">
              <a:buFont typeface="Wingdings" panose="05000000000000000000" pitchFamily="2" charset="2"/>
              <a:buChar char="v"/>
            </a:pPr>
            <a:r>
              <a:rPr lang="bg-BG" i="1" u="sng" dirty="0"/>
              <a:t>СУБД за ниво предприятие</a:t>
            </a:r>
            <a:r>
              <a:rPr lang="bg-BG" u="sng" dirty="0"/>
              <a:t> </a:t>
            </a:r>
            <a:r>
              <a:rPr lang="bg-BG" dirty="0"/>
              <a:t>- поддържа големи БД, голям брой потребители, многообразни приложения, работи на платформи </a:t>
            </a:r>
            <a:r>
              <a:rPr lang="en-US" dirty="0"/>
              <a:t>UNIX</a:t>
            </a:r>
            <a:r>
              <a:rPr lang="bg-BG" dirty="0"/>
              <a:t>, </a:t>
            </a:r>
            <a:r>
              <a:rPr lang="en-US" dirty="0"/>
              <a:t>LINUX</a:t>
            </a:r>
            <a:r>
              <a:rPr lang="bg-BG" dirty="0"/>
              <a:t>, </a:t>
            </a:r>
            <a:r>
              <a:rPr lang="en-US" dirty="0"/>
              <a:t>Windows NT</a:t>
            </a:r>
            <a:r>
              <a:rPr lang="bg-BG" dirty="0"/>
              <a:t>;</a:t>
            </a:r>
            <a:endParaRPr lang="en-US" dirty="0"/>
          </a:p>
          <a:p>
            <a:pPr lvl="1" algn="just">
              <a:buFont typeface="Wingdings" panose="05000000000000000000" pitchFamily="2" charset="2"/>
              <a:buChar char="v"/>
            </a:pPr>
            <a:r>
              <a:rPr lang="bg-BG" i="1" u="sng" dirty="0"/>
              <a:t>СУБД за ниво отдел</a:t>
            </a:r>
            <a:r>
              <a:rPr lang="bg-BG" u="sng" dirty="0"/>
              <a:t> </a:t>
            </a:r>
            <a:r>
              <a:rPr lang="bg-BG" dirty="0"/>
              <a:t>– тези СУБД, наречени още групови, поддържат малки и средни работни групи, работят на платформи </a:t>
            </a:r>
            <a:r>
              <a:rPr lang="en-US" dirty="0"/>
              <a:t>Unix</a:t>
            </a:r>
            <a:r>
              <a:rPr lang="bg-BG" dirty="0"/>
              <a:t>, </a:t>
            </a:r>
            <a:r>
              <a:rPr lang="en-US" dirty="0"/>
              <a:t>Linux</a:t>
            </a:r>
            <a:r>
              <a:rPr lang="bg-BG" dirty="0"/>
              <a:t> и </a:t>
            </a:r>
            <a:r>
              <a:rPr lang="en-US" dirty="0"/>
              <a:t>Windows</a:t>
            </a:r>
            <a:r>
              <a:rPr lang="bg-BG" dirty="0"/>
              <a:t> 2000 (или </a:t>
            </a:r>
            <a:r>
              <a:rPr lang="en-US" dirty="0"/>
              <a:t>NT</a:t>
            </a:r>
            <a:r>
              <a:rPr lang="bg-BG" dirty="0"/>
              <a:t>);</a:t>
            </a:r>
            <a:endParaRPr lang="en-US" dirty="0"/>
          </a:p>
          <a:p>
            <a:pPr lvl="1" algn="just">
              <a:buFont typeface="Wingdings" panose="05000000000000000000" pitchFamily="2" charset="2"/>
              <a:buChar char="v"/>
            </a:pPr>
            <a:r>
              <a:rPr lang="bg-BG" i="1" u="sng" dirty="0"/>
              <a:t>СУДБ за персонално ниво </a:t>
            </a:r>
            <a:r>
              <a:rPr lang="bg-BG" dirty="0"/>
              <a:t>- използва се от единични потребители на средни или маломощни РС с приложения на </a:t>
            </a:r>
            <a:r>
              <a:rPr lang="en-US" dirty="0"/>
              <a:t>Lotus Approach</a:t>
            </a:r>
            <a:r>
              <a:rPr lang="bg-BG" dirty="0"/>
              <a:t>, </a:t>
            </a:r>
            <a:r>
              <a:rPr lang="en-US" dirty="0"/>
              <a:t>Microsoft Access</a:t>
            </a:r>
            <a:r>
              <a:rPr lang="bg-BG" dirty="0"/>
              <a:t>, </a:t>
            </a:r>
            <a:r>
              <a:rPr lang="en-US" dirty="0"/>
              <a:t>dBase</a:t>
            </a:r>
            <a:r>
              <a:rPr lang="bg-BG" dirty="0"/>
              <a:t>, </a:t>
            </a:r>
            <a:r>
              <a:rPr lang="en-US" dirty="0"/>
              <a:t>Personal Oracle I DB</a:t>
            </a:r>
            <a:r>
              <a:rPr lang="bg-BG" dirty="0"/>
              <a:t>2 и </a:t>
            </a:r>
            <a:r>
              <a:rPr lang="en-US" dirty="0"/>
              <a:t>Everyplace</a:t>
            </a:r>
            <a:r>
              <a:rPr lang="bg-BG" dirty="0"/>
              <a:t>;</a:t>
            </a:r>
            <a:endParaRPr lang="en-US" dirty="0"/>
          </a:p>
          <a:p>
            <a:pPr lvl="1" algn="just">
              <a:buFont typeface="Wingdings" panose="05000000000000000000" pitchFamily="2" charset="2"/>
              <a:buChar char="v"/>
            </a:pPr>
            <a:r>
              <a:rPr lang="bg-BG" i="1" u="sng" dirty="0"/>
              <a:t>СУБД на мобилно ниво</a:t>
            </a:r>
            <a:r>
              <a:rPr lang="bg-BG" u="sng" dirty="0"/>
              <a:t> </a:t>
            </a:r>
            <a:r>
              <a:rPr lang="bg-BG" dirty="0"/>
              <a:t>- мобилните СУБД са специализирана версия на първите и са проектирани за отдалечени потребители, които обикновено не са свързани с мрежата. Връзка към корпоративната БД може да се осъществи чрез лаптоп, </a:t>
            </a:r>
            <a:r>
              <a:rPr lang="en-US" dirty="0"/>
              <a:t>Palm PDA</a:t>
            </a:r>
            <a:r>
              <a:rPr lang="bg-BG" dirty="0"/>
              <a:t> или </a:t>
            </a:r>
            <a:r>
              <a:rPr lang="en-US" dirty="0" err="1"/>
              <a:t>PocketPC</a:t>
            </a:r>
            <a:r>
              <a:rPr lang="bg-BG" dirty="0"/>
              <a:t>. </a:t>
            </a:r>
            <a:endParaRPr lang="en-US" dirty="0"/>
          </a:p>
          <a:p>
            <a:pPr algn="just">
              <a:buFont typeface="Wingdings" pitchFamily="2" charset="2"/>
              <a:buChar char="Ø"/>
            </a:pPr>
            <a:endParaRPr lang="en-US" dirty="0"/>
          </a:p>
        </p:txBody>
      </p:sp>
    </p:spTree>
    <p:extLst>
      <p:ext uri="{BB962C8B-B14F-4D97-AF65-F5344CB8AC3E}">
        <p14:creationId xmlns:p14="http://schemas.microsoft.com/office/powerpoint/2010/main" val="134187781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a:t>Същност на БД</a:t>
            </a:r>
            <a:endParaRPr lang="en-US" dirty="0"/>
          </a:p>
        </p:txBody>
      </p:sp>
      <p:sp>
        <p:nvSpPr>
          <p:cNvPr id="3" name="Rectangle 2"/>
          <p:cNvSpPr>
            <a:spLocks noGrp="1"/>
          </p:cNvSpPr>
          <p:nvPr>
            <p:ph sz="quarter" idx="1"/>
          </p:nvPr>
        </p:nvSpPr>
        <p:spPr>
          <a:xfrm>
            <a:off x="467544" y="1589566"/>
            <a:ext cx="8295456" cy="4935777"/>
          </a:xfrm>
        </p:spPr>
        <p:txBody>
          <a:bodyPr>
            <a:noAutofit/>
          </a:bodyPr>
          <a:lstStyle/>
          <a:p>
            <a:pPr marL="0" indent="0" algn="just">
              <a:buNone/>
            </a:pPr>
            <a:r>
              <a:rPr lang="bg-BG" sz="1500" b="1" dirty="0" smtClean="0"/>
              <a:t>	</a:t>
            </a:r>
            <a:r>
              <a:rPr lang="bg-BG" sz="1500" b="1" i="1" dirty="0" smtClean="0"/>
              <a:t>Файловата </a:t>
            </a:r>
            <a:r>
              <a:rPr lang="bg-BG" sz="1500" b="1" i="1" dirty="0"/>
              <a:t>организация</a:t>
            </a:r>
            <a:r>
              <a:rPr lang="bg-BG" sz="1500" b="1" dirty="0"/>
              <a:t> </a:t>
            </a:r>
            <a:r>
              <a:rPr lang="bg-BG" sz="1500" dirty="0"/>
              <a:t>на данните е свързана с представянето на данните, така както ги вижда приложният програмист и той описва своята представа за файла и приложната програма.</a:t>
            </a:r>
            <a:endParaRPr lang="en-US" sz="1500" dirty="0"/>
          </a:p>
          <a:p>
            <a:pPr marL="0" indent="0" algn="just">
              <a:buNone/>
            </a:pPr>
            <a:r>
              <a:rPr lang="bg-BG" sz="1500" i="1" dirty="0" smtClean="0"/>
              <a:t>	</a:t>
            </a:r>
            <a:r>
              <a:rPr lang="bg-BG" sz="1500" b="1" i="1" dirty="0" smtClean="0"/>
              <a:t>Общата </a:t>
            </a:r>
            <a:r>
              <a:rPr lang="bg-BG" sz="1500" b="1" i="1" dirty="0"/>
              <a:t>логическа организация</a:t>
            </a:r>
            <a:r>
              <a:rPr lang="bg-BG" sz="1500" dirty="0"/>
              <a:t> на данните е свързана със структурата на цялата база от данни, от която могат да се получат различни файлови организации. Логическото им представяне е напълно независимо от тяхната физическа организация и се описва чрез езика за описание на данните, който е част от програмните средства за управление на базата от данни.</a:t>
            </a:r>
            <a:endParaRPr lang="en-US" sz="1500" dirty="0"/>
          </a:p>
          <a:p>
            <a:pPr marL="0" indent="0" algn="just">
              <a:buNone/>
            </a:pPr>
            <a:r>
              <a:rPr lang="bg-BG" sz="1500" i="1" dirty="0" smtClean="0"/>
              <a:t>	</a:t>
            </a:r>
            <a:r>
              <a:rPr lang="bg-BG" sz="1500" b="1" i="1" dirty="0" smtClean="0"/>
              <a:t>Физическата </a:t>
            </a:r>
            <a:r>
              <a:rPr lang="bg-BG" sz="1500" b="1" i="1" dirty="0"/>
              <a:t>организация</a:t>
            </a:r>
            <a:r>
              <a:rPr lang="bg-BG" sz="1500" b="1" dirty="0"/>
              <a:t> </a:t>
            </a:r>
            <a:r>
              <a:rPr lang="bg-BG" sz="1500" dirty="0"/>
              <a:t>представя разположението на данните върху външните запомнящи устройства. </a:t>
            </a:r>
            <a:endParaRPr lang="bg-BG" sz="1500" dirty="0" smtClean="0"/>
          </a:p>
          <a:p>
            <a:pPr marL="0" indent="0" algn="just">
              <a:buNone/>
            </a:pPr>
            <a:r>
              <a:rPr lang="bg-BG" sz="1500" i="1" dirty="0" smtClean="0"/>
              <a:t>	</a:t>
            </a:r>
            <a:r>
              <a:rPr lang="bg-BG" sz="1500" b="1" i="1" dirty="0" smtClean="0"/>
              <a:t>Йерархична </a:t>
            </a:r>
            <a:r>
              <a:rPr lang="bg-BG" sz="1500" b="1" i="1" dirty="0"/>
              <a:t>(дървовидна)</a:t>
            </a:r>
            <a:r>
              <a:rPr lang="bg-BG" sz="1500" b="1" dirty="0"/>
              <a:t> </a:t>
            </a:r>
            <a:r>
              <a:rPr lang="bg-BG" sz="1500" dirty="0"/>
              <a:t>– характеризира се с това, че елемент от горно ниво е свързан с един или повече елементи от долно ниво. Същевременно всеки елемент от долно ниво е свързан само с един елемент от горно ниво. </a:t>
            </a:r>
            <a:endParaRPr lang="en-US" sz="1500" dirty="0"/>
          </a:p>
          <a:p>
            <a:pPr marL="0" indent="0" algn="just">
              <a:buNone/>
            </a:pPr>
            <a:r>
              <a:rPr lang="bg-BG" sz="1500" i="1" dirty="0" smtClean="0"/>
              <a:t>	</a:t>
            </a:r>
            <a:r>
              <a:rPr lang="bg-BG" sz="1500" b="1" i="1" dirty="0" smtClean="0"/>
              <a:t>Мрежова </a:t>
            </a:r>
            <a:r>
              <a:rPr lang="bg-BG" sz="1500" b="1" i="1" dirty="0"/>
              <a:t>структура</a:t>
            </a:r>
            <a:r>
              <a:rPr lang="bg-BG" sz="1500" dirty="0"/>
              <a:t> – при нея всеки елемент от структурата може да бъде свързан с всеки друг елемент. Мрежовата структура също може да се представи с помощта на пораждащи и породени елементи, като породените се поставят по-ниско от пораждащите.</a:t>
            </a:r>
            <a:r>
              <a:rPr lang="bg-BG" sz="1500" baseline="30000" dirty="0"/>
              <a:t> </a:t>
            </a:r>
            <a:endParaRPr lang="en-US" sz="1500" dirty="0"/>
          </a:p>
          <a:p>
            <a:pPr marL="0" indent="0" algn="just">
              <a:buNone/>
            </a:pPr>
            <a:r>
              <a:rPr lang="bg-BG" sz="1500" i="1" dirty="0" smtClean="0"/>
              <a:t>	</a:t>
            </a:r>
            <a:r>
              <a:rPr lang="bg-BG" sz="1500" b="1" i="1" dirty="0" smtClean="0"/>
              <a:t>Релационна </a:t>
            </a:r>
            <a:r>
              <a:rPr lang="bg-BG" sz="1500" b="1" i="1" dirty="0"/>
              <a:t>структура</a:t>
            </a:r>
            <a:r>
              <a:rPr lang="bg-BG" sz="1500" b="1" dirty="0"/>
              <a:t> </a:t>
            </a:r>
            <a:r>
              <a:rPr lang="bg-BG" sz="1500" dirty="0"/>
              <a:t>– основно преимущество на релационната структура е нейната еднородност. Всички данни се разглеждат като съхранявани в таблици, в които всеки ред има един и същи формат. Всеки ред от таблицата представя обект от реалността или отношение между обекти. </a:t>
            </a:r>
            <a:endParaRPr lang="en-US" sz="1500" dirty="0"/>
          </a:p>
          <a:p>
            <a:pPr algn="just">
              <a:buFont typeface="Wingdings" pitchFamily="2" charset="2"/>
              <a:buChar char="Ø"/>
            </a:pPr>
            <a:endParaRPr lang="en-US" sz="1500" dirty="0"/>
          </a:p>
        </p:txBody>
      </p:sp>
    </p:spTree>
    <p:extLst>
      <p:ext uri="{BB962C8B-B14F-4D97-AF65-F5344CB8AC3E}">
        <p14:creationId xmlns:p14="http://schemas.microsoft.com/office/powerpoint/2010/main" val="519385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smtClean="0"/>
              <a:t>Еволюция на СУБД</a:t>
            </a:r>
            <a:endParaRPr lang="en-US" dirty="0"/>
          </a:p>
        </p:txBody>
      </p:sp>
      <p:sp>
        <p:nvSpPr>
          <p:cNvPr id="3" name="Rectangle 2"/>
          <p:cNvSpPr>
            <a:spLocks noGrp="1"/>
          </p:cNvSpPr>
          <p:nvPr>
            <p:ph sz="quarter" idx="1"/>
          </p:nvPr>
        </p:nvSpPr>
        <p:spPr>
          <a:xfrm>
            <a:off x="609600" y="1589567"/>
            <a:ext cx="8153400" cy="4572000"/>
          </a:xfrm>
        </p:spPr>
        <p:txBody>
          <a:bodyPr>
            <a:normAutofit fontScale="62500" lnSpcReduction="20000"/>
          </a:bodyPr>
          <a:lstStyle/>
          <a:p>
            <a:pPr marL="0" indent="0" algn="just">
              <a:buNone/>
            </a:pPr>
            <a:r>
              <a:rPr lang="bg-BG" b="1" dirty="0" smtClean="0"/>
              <a:t>	</a:t>
            </a:r>
            <a:r>
              <a:rPr lang="bg-BG" dirty="0" smtClean="0"/>
              <a:t>В </a:t>
            </a:r>
            <a:r>
              <a:rPr lang="bg-BG" dirty="0"/>
              <a:t>своето развитие СУБД преминават през няколко етапа:</a:t>
            </a:r>
            <a:endParaRPr lang="en-US" dirty="0"/>
          </a:p>
          <a:p>
            <a:pPr lvl="1" algn="just">
              <a:buFont typeface="Wingdings" panose="05000000000000000000" pitchFamily="2" charset="2"/>
              <a:buChar char="v"/>
            </a:pPr>
            <a:r>
              <a:rPr lang="bg-BG" b="1" dirty="0"/>
              <a:t>файлова система</a:t>
            </a:r>
            <a:r>
              <a:rPr lang="bg-BG" dirty="0"/>
              <a:t> (от 1955 г. до днес) – всички компютри имат такава Предназначена е за управление на отделни файлове - над 80 % от данните в света се пазят в отделни файлове, често състоящи се от сложни данни. Тези файлове могат да се индексират, избягват разходите за закупуване на софтуер за БД и са независими от платформата, на която работят. Евтина система. Ограничения на файловата система: ниска надеждност, сигурност и интегрираност на данните, които често имат неадекватна структура; трудности при реализиране на незабавни справки; слаба способност за промени;</a:t>
            </a:r>
            <a:endParaRPr lang="en-US" dirty="0"/>
          </a:p>
          <a:p>
            <a:pPr lvl="1" algn="just">
              <a:buFont typeface="Wingdings" panose="05000000000000000000" pitchFamily="2" charset="2"/>
              <a:buChar char="v"/>
            </a:pPr>
            <a:r>
              <a:rPr lang="bg-BG" b="1" dirty="0"/>
              <a:t>йерархични СУБД</a:t>
            </a:r>
            <a:r>
              <a:rPr lang="bg-BG" dirty="0"/>
              <a:t> (1957 г. – 1992 г.) – данните в съответните йерархични БД, управлявани от тези СУБД, имат йерархична (дървовидна) структура. Има големи вътрешни ограничения при представяне на връзките между същностите в БД. Ограничения: всички типове връзки са функционални; структурата на връзките е дървовидна;</a:t>
            </a:r>
            <a:endParaRPr lang="en-US" dirty="0"/>
          </a:p>
          <a:p>
            <a:pPr lvl="1" algn="just">
              <a:buFont typeface="Wingdings" panose="05000000000000000000" pitchFamily="2" charset="2"/>
              <a:buChar char="v"/>
            </a:pPr>
            <a:r>
              <a:rPr lang="bg-BG" b="1" dirty="0"/>
              <a:t>мрежови СУБД</a:t>
            </a:r>
            <a:r>
              <a:rPr lang="bg-BG" dirty="0"/>
              <a:t> (1963 г. – 1993 г.) </a:t>
            </a:r>
            <a:r>
              <a:rPr lang="bg-BG" b="1" dirty="0"/>
              <a:t>–</a:t>
            </a:r>
            <a:r>
              <a:rPr lang="bg-BG" dirty="0"/>
              <a:t> мрежовия модел на данните се основава на използването на графова форма за тяхното представяне. Има по-малко вътрешни ограничения при представяне на връзките между същностите. Ограничения: функционалност на връзките е малка – не позволява да се реализират връзки от типа много-много непосредствено; </a:t>
            </a:r>
            <a:endParaRPr lang="en-US" dirty="0"/>
          </a:p>
          <a:p>
            <a:pPr algn="just">
              <a:buFont typeface="Wingdings" pitchFamily="2" charset="2"/>
              <a:buChar char="Ø"/>
            </a:pPr>
            <a:endParaRPr lang="en-US" dirty="0"/>
          </a:p>
        </p:txBody>
      </p:sp>
    </p:spTree>
    <p:extLst>
      <p:ext uri="{BB962C8B-B14F-4D97-AF65-F5344CB8AC3E}">
        <p14:creationId xmlns:p14="http://schemas.microsoft.com/office/powerpoint/2010/main" val="76797506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smtClean="0"/>
              <a:t>Еволюция на СУБД</a:t>
            </a:r>
            <a:endParaRPr lang="en-US" dirty="0"/>
          </a:p>
        </p:txBody>
      </p:sp>
      <p:sp>
        <p:nvSpPr>
          <p:cNvPr id="3" name="Rectangle 2"/>
          <p:cNvSpPr>
            <a:spLocks noGrp="1"/>
          </p:cNvSpPr>
          <p:nvPr>
            <p:ph sz="quarter" idx="1"/>
          </p:nvPr>
        </p:nvSpPr>
        <p:spPr>
          <a:xfrm>
            <a:off x="609600" y="1589567"/>
            <a:ext cx="8153400" cy="4572000"/>
          </a:xfrm>
        </p:spPr>
        <p:txBody>
          <a:bodyPr>
            <a:normAutofit fontScale="55000" lnSpcReduction="20000"/>
          </a:bodyPr>
          <a:lstStyle/>
          <a:p>
            <a:pPr lvl="1" algn="just">
              <a:buFont typeface="Wingdings" panose="05000000000000000000" pitchFamily="2" charset="2"/>
              <a:buChar char="v"/>
            </a:pPr>
            <a:r>
              <a:rPr lang="bg-BG" b="1" dirty="0" smtClean="0"/>
              <a:t>релационни </a:t>
            </a:r>
            <a:r>
              <a:rPr lang="bg-BG" b="1" dirty="0"/>
              <a:t>СУБД</a:t>
            </a:r>
            <a:r>
              <a:rPr lang="bg-BG" dirty="0"/>
              <a:t> (от 1975 г. до днес) – релационните БД са добре позната и зряла технология. Най-широко използваните СУБД са релационните – </a:t>
            </a:r>
            <a:r>
              <a:rPr lang="en-US" dirty="0"/>
              <a:t>Informix</a:t>
            </a:r>
            <a:r>
              <a:rPr lang="bg-BG" dirty="0"/>
              <a:t>, </a:t>
            </a:r>
            <a:r>
              <a:rPr lang="en-US" dirty="0"/>
              <a:t>IBM</a:t>
            </a:r>
            <a:r>
              <a:rPr lang="bg-BG" dirty="0"/>
              <a:t>, </a:t>
            </a:r>
            <a:r>
              <a:rPr lang="en-US" dirty="0"/>
              <a:t>Oracle</a:t>
            </a:r>
            <a:r>
              <a:rPr lang="bg-BG" dirty="0"/>
              <a:t>, </a:t>
            </a:r>
            <a:r>
              <a:rPr lang="en-US" dirty="0"/>
              <a:t>Sybase</a:t>
            </a:r>
            <a:r>
              <a:rPr lang="bg-BG" dirty="0"/>
              <a:t>, </a:t>
            </a:r>
            <a:r>
              <a:rPr lang="en-US" dirty="0"/>
              <a:t>Microsoft</a:t>
            </a:r>
            <a:r>
              <a:rPr lang="bg-BG" dirty="0"/>
              <a:t>. Стандарт за общуване – езика </a:t>
            </a:r>
            <a:r>
              <a:rPr lang="en-US" dirty="0"/>
              <a:t>SQL</a:t>
            </a:r>
            <a:r>
              <a:rPr lang="bg-BG" dirty="0"/>
              <a:t>92. Предимства: съхраняват огромни обеми от сравнително прости структури данни във формата на таблици; мащабируеми, със здрава теоретична база; висока сигурност и надеждност на данните; паралелна обработка; наличие на поддържащи инструменти и средства. Недостатъци: не могат да поддържат сложни структури данни; поддържат ограничен набор типове данни, даже и за по-малко сложните данни; не съответстващ на реалната действителност модел; скъпи са;</a:t>
            </a:r>
            <a:endParaRPr lang="en-US" dirty="0"/>
          </a:p>
          <a:p>
            <a:pPr lvl="1" algn="just">
              <a:buFont typeface="Wingdings" panose="05000000000000000000" pitchFamily="2" charset="2"/>
              <a:buChar char="v"/>
            </a:pPr>
            <a:r>
              <a:rPr lang="bg-BG" b="1" dirty="0"/>
              <a:t>обектно-релационни СУБД </a:t>
            </a:r>
            <a:r>
              <a:rPr lang="bg-BG" dirty="0"/>
              <a:t>(от 1985 г. до днес) – разширяват модела на данните </a:t>
            </a:r>
            <a:r>
              <a:rPr lang="en-US" dirty="0"/>
              <a:t>SQL</a:t>
            </a:r>
            <a:r>
              <a:rPr lang="bg-BG" dirty="0"/>
              <a:t>92 – използват по-сложни типове и подтипове данни, които могат да се наследяват. Представители </a:t>
            </a:r>
            <a:r>
              <a:rPr lang="en-US" dirty="0"/>
              <a:t>Informix</a:t>
            </a:r>
            <a:r>
              <a:rPr lang="bg-BG" dirty="0"/>
              <a:t>, </a:t>
            </a:r>
            <a:r>
              <a:rPr lang="en-US" dirty="0"/>
              <a:t>Oracle</a:t>
            </a:r>
            <a:r>
              <a:rPr lang="bg-BG" dirty="0"/>
              <a:t> 8, </a:t>
            </a:r>
            <a:r>
              <a:rPr lang="en-US" dirty="0"/>
              <a:t>IBM</a:t>
            </a:r>
            <a:r>
              <a:rPr lang="bg-BG" dirty="0"/>
              <a:t>, </a:t>
            </a:r>
            <a:r>
              <a:rPr lang="en-US" dirty="0" err="1"/>
              <a:t>UniSQL</a:t>
            </a:r>
            <a:r>
              <a:rPr lang="bg-BG" dirty="0"/>
              <a:t>. Предимства: близки са до релационния модел, но използват предимствата на обектно-ориентираната концепция; могат да поддържат големи обеми от сложни данни; могат да се разширяват чрез </a:t>
            </a:r>
            <a:r>
              <a:rPr lang="en-US" dirty="0"/>
              <a:t>Plug</a:t>
            </a:r>
            <a:r>
              <a:rPr lang="bg-BG" dirty="0"/>
              <a:t>-</a:t>
            </a:r>
            <a:r>
              <a:rPr lang="en-US" dirty="0"/>
              <a:t>ins</a:t>
            </a:r>
            <a:r>
              <a:rPr lang="bg-BG" dirty="0"/>
              <a:t>; дават непосредствени справки; висока сигурност и надеждност. Недостатъци: това е компромисно решение, съчетаващо двете парадигми, което може да доведе до смесването им; липса на стандарти; липса на достатъчно поддържащи инструменти; висока цена.  </a:t>
            </a:r>
            <a:endParaRPr lang="en-US" dirty="0"/>
          </a:p>
          <a:p>
            <a:pPr lvl="1" algn="just">
              <a:buFont typeface="Wingdings" panose="05000000000000000000" pitchFamily="2" charset="2"/>
              <a:buChar char="v"/>
            </a:pPr>
            <a:r>
              <a:rPr lang="bg-BG" b="1" dirty="0"/>
              <a:t>обектно-ориентирани СУБД</a:t>
            </a:r>
            <a:r>
              <a:rPr lang="bg-BG" dirty="0"/>
              <a:t> (появяват се през 1995 г.) – съхраняват данните за обекти, създадени чрез обектно-ориентирани програмни езици – С++, </a:t>
            </a:r>
            <a:r>
              <a:rPr lang="en-US" dirty="0"/>
              <a:t>Smalltalk</a:t>
            </a:r>
            <a:r>
              <a:rPr lang="bg-BG" dirty="0"/>
              <a:t>, </a:t>
            </a:r>
            <a:r>
              <a:rPr lang="en-US" dirty="0"/>
              <a:t>Java</a:t>
            </a:r>
            <a:r>
              <a:rPr lang="bg-BG" dirty="0"/>
              <a:t>. Стандарти: </a:t>
            </a:r>
            <a:r>
              <a:rPr lang="en-US" dirty="0"/>
              <a:t>ODMG OMG</a:t>
            </a:r>
            <a:r>
              <a:rPr lang="bg-BG" dirty="0"/>
              <a:t>. Използват език за дефиниране на обектите (</a:t>
            </a:r>
            <a:r>
              <a:rPr lang="en-US" dirty="0"/>
              <a:t>ODL</a:t>
            </a:r>
            <a:r>
              <a:rPr lang="bg-BG" dirty="0"/>
              <a:t>) и език за извличане на справки от БД (</a:t>
            </a:r>
            <a:r>
              <a:rPr lang="en-US" dirty="0"/>
              <a:t>OQL</a:t>
            </a:r>
            <a:r>
              <a:rPr lang="bg-BG" dirty="0"/>
              <a:t>). Предимства: поддържат много сложни структури от данни; по-добро представяне на модела на реалната действителност; изготвяне на непосредствени справки посредством </a:t>
            </a:r>
            <a:r>
              <a:rPr lang="en-US" dirty="0"/>
              <a:t>OQL</a:t>
            </a:r>
            <a:r>
              <a:rPr lang="bg-BG" dirty="0"/>
              <a:t>; тясна интеграция с програмните езици. Недостатъци: трудни за научаване; само някои обектно-ориентирани СУБД поддържат </a:t>
            </a:r>
            <a:r>
              <a:rPr lang="en-US" dirty="0"/>
              <a:t>OQL</a:t>
            </a:r>
            <a:r>
              <a:rPr lang="bg-BG" dirty="0"/>
              <a:t>; справките най-често трябва да се пишат на езиците 3 или 4 </a:t>
            </a:r>
            <a:r>
              <a:rPr lang="en-US" dirty="0"/>
              <a:t>GL</a:t>
            </a:r>
            <a:r>
              <a:rPr lang="bg-BG" dirty="0"/>
              <a:t>;имат малко поддържащи инструменти и са скъпи.</a:t>
            </a:r>
            <a:endParaRPr lang="en-US" dirty="0"/>
          </a:p>
        </p:txBody>
      </p:sp>
    </p:spTree>
    <p:extLst>
      <p:ext uri="{BB962C8B-B14F-4D97-AF65-F5344CB8AC3E}">
        <p14:creationId xmlns:p14="http://schemas.microsoft.com/office/powerpoint/2010/main" val="20278705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lvl="0" algn="ctr"/>
            <a:r>
              <a:rPr lang="bg-BG" b="1" dirty="0" smtClean="0"/>
              <a:t>Видове СУБД</a:t>
            </a:r>
            <a:endParaRPr lang="en-US" dirty="0"/>
          </a:p>
        </p:txBody>
      </p:sp>
      <p:sp>
        <p:nvSpPr>
          <p:cNvPr id="3" name="Rectangle 2"/>
          <p:cNvSpPr>
            <a:spLocks noGrp="1"/>
          </p:cNvSpPr>
          <p:nvPr>
            <p:ph sz="quarter" idx="1"/>
          </p:nvPr>
        </p:nvSpPr>
        <p:spPr>
          <a:xfrm>
            <a:off x="609600" y="1589567"/>
            <a:ext cx="8153400" cy="4572000"/>
          </a:xfrm>
        </p:spPr>
        <p:txBody>
          <a:bodyPr>
            <a:normAutofit fontScale="62500" lnSpcReduction="20000"/>
          </a:bodyPr>
          <a:lstStyle/>
          <a:p>
            <a:pPr marL="0" indent="0" algn="just">
              <a:buNone/>
            </a:pPr>
            <a:r>
              <a:rPr lang="bg-BG" sz="3200" b="1" dirty="0" smtClean="0"/>
              <a:t>	Видове СУБД за </a:t>
            </a:r>
            <a:r>
              <a:rPr lang="bg-BG" sz="3200" b="1" dirty="0"/>
              <a:t>Web</a:t>
            </a:r>
            <a:endParaRPr lang="en-US" sz="2400" dirty="0"/>
          </a:p>
          <a:p>
            <a:pPr marL="0" indent="0" algn="just">
              <a:buNone/>
            </a:pPr>
            <a:r>
              <a:rPr lang="bg-BG" sz="3200" dirty="0" smtClean="0"/>
              <a:t>	Като </a:t>
            </a:r>
            <a:r>
              <a:rPr lang="bg-BG" sz="3200" dirty="0"/>
              <a:t>цяло базите данни могат да бъдат разделени на две категории: настолни (desktop), за малко потребители и корпоративни (enterprise), за много потребители. </a:t>
            </a:r>
            <a:endParaRPr lang="en-US" sz="2800" dirty="0"/>
          </a:p>
          <a:p>
            <a:pPr marL="0" indent="0" algn="just">
              <a:buNone/>
            </a:pPr>
            <a:r>
              <a:rPr lang="bg-BG" sz="3200" b="1" dirty="0" smtClean="0"/>
              <a:t>	Настолни </a:t>
            </a:r>
            <a:r>
              <a:rPr lang="bg-BG" sz="3200" b="1" dirty="0"/>
              <a:t>бази данни</a:t>
            </a:r>
            <a:endParaRPr lang="en-US" sz="2400" dirty="0"/>
          </a:p>
          <a:p>
            <a:pPr marL="0" indent="0" algn="just">
              <a:buNone/>
            </a:pPr>
            <a:r>
              <a:rPr lang="bg-BG" sz="3200" dirty="0" smtClean="0"/>
              <a:t>	Настолните </a:t>
            </a:r>
            <a:r>
              <a:rPr lang="bg-BG" sz="3200" dirty="0"/>
              <a:t>бази данни (desktop databases) обхващат тези, които могат да работят на едни от най-известните операционни системи: Dos, Windows или Macintosh. По принцип те не се справят добре при повече от пет или десет потребителя едновременнo, но не са скъпи и са значително по-опростени в сравнение с инструментите от корпоративно (enterprise) ниво. Тази фамилия от инструменти е най-подходяща за малки Интранет приложения в работна група или на ниво-отдел, с нисък трафик на интернет сайтове, и като разработване на платформи за по-сложни приложения. Таблицата по-долу разглежда някои от най-популярните настолни бази данни (desktop databases), включително и дали те използват SQL и дали съществува ODBC драйвер.</a:t>
            </a:r>
            <a:endParaRPr lang="en-US" sz="2800" dirty="0"/>
          </a:p>
        </p:txBody>
      </p:sp>
    </p:spTree>
    <p:extLst>
      <p:ext uri="{BB962C8B-B14F-4D97-AF65-F5344CB8AC3E}">
        <p14:creationId xmlns:p14="http://schemas.microsoft.com/office/powerpoint/2010/main" val="228268897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(textbook design)</Template>
  <TotalTime>0</TotalTime>
  <Words>1207</Words>
  <Application>Microsoft Office PowerPoint</Application>
  <PresentationFormat>On-screen Show (4:3)</PresentationFormat>
  <Paragraphs>228</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Times New Roman</vt:lpstr>
      <vt:lpstr>Tw Cen MT</vt:lpstr>
      <vt:lpstr>Wingdings</vt:lpstr>
      <vt:lpstr>Wingdings 2</vt:lpstr>
      <vt:lpstr>Student presentation</vt:lpstr>
      <vt:lpstr>Системи за управление на бази от данни (СУБД)</vt:lpstr>
      <vt:lpstr>Същност на БД</vt:lpstr>
      <vt:lpstr>Същност на БД</vt:lpstr>
      <vt:lpstr>Същност на БД</vt:lpstr>
      <vt:lpstr>Същност на БД</vt:lpstr>
      <vt:lpstr>Същност на БД</vt:lpstr>
      <vt:lpstr>Еволюция на СУБД</vt:lpstr>
      <vt:lpstr>Еволюция на СУБД</vt:lpstr>
      <vt:lpstr>Видове СУБД</vt:lpstr>
      <vt:lpstr>Видове СУБД</vt:lpstr>
      <vt:lpstr>Видове СУБД</vt:lpstr>
      <vt:lpstr>Видове СУБД</vt:lpstr>
      <vt:lpstr>SQL сървър</vt:lpstr>
      <vt:lpstr>Oracle</vt:lpstr>
      <vt:lpstr>DB2 на IBM</vt:lpstr>
      <vt:lpstr>Informix</vt:lpstr>
      <vt:lpstr>Sybase</vt:lpstr>
      <vt:lpstr>MySQL</vt:lpstr>
      <vt:lpstr>MSQL или mini SQL</vt:lpstr>
      <vt:lpstr>Основни понятия в клъстерната архитектура </vt:lpstr>
      <vt:lpstr>Основни понятия в клъстерната архитектура </vt:lpstr>
      <vt:lpstr>Основни понятия в клъстерната архитектура </vt:lpstr>
      <vt:lpstr>СУБД за клъстерни среди</vt:lpstr>
      <vt:lpstr>СУБД за клъстерни среди</vt:lpstr>
      <vt:lpstr>СУБД за клъстерни среди</vt:lpstr>
      <vt:lpstr>СУБД за клъстерни среди</vt:lpstr>
      <vt:lpstr>СУБД за клъстерни среди</vt:lpstr>
      <vt:lpstr>СУБД за клъстерни среди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2013-10-23T23:51:45Z</dcterms:created>
  <dcterms:modified xsi:type="dcterms:W3CDTF">2013-11-06T09:21:05Z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