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5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557FD7-A585-4328-8419-E6ADB76022C0}" type="datetimeFigureOut">
              <a:rPr lang="bg-BG" smtClean="0"/>
              <a:t>11.12.2013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0ABEF440-0F60-4065-89A6-F0DF355EFEB3}" type="slidenum">
              <a:rPr lang="bg-BG" smtClean="0"/>
              <a:t>‹#›</a:t>
            </a:fld>
            <a:endParaRPr lang="bg-BG"/>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57FD7-A585-4328-8419-E6ADB76022C0}" type="datetimeFigureOut">
              <a:rPr lang="bg-BG" smtClean="0"/>
              <a:t>11.12.2013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0ABEF440-0F60-4065-89A6-F0DF355EFEB3}"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557FD7-A585-4328-8419-E6ADB76022C0}" type="datetimeFigureOut">
              <a:rPr lang="bg-BG" smtClean="0"/>
              <a:t>11.12.2013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0ABEF440-0F60-4065-89A6-F0DF355EFEB3}"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57FD7-A585-4328-8419-E6ADB76022C0}" type="datetimeFigureOut">
              <a:rPr lang="bg-BG" smtClean="0"/>
              <a:t>11.12.2013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0ABEF440-0F60-4065-89A6-F0DF355EFEB3}"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557FD7-A585-4328-8419-E6ADB76022C0}" type="datetimeFigureOut">
              <a:rPr lang="bg-BG" smtClean="0"/>
              <a:t>11.12.2013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0ABEF440-0F60-4065-89A6-F0DF355EFEB3}" type="slidenum">
              <a:rPr lang="bg-BG" smtClean="0"/>
              <a:t>‹#›</a:t>
            </a:fld>
            <a:endParaRPr lang="bg-BG"/>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557FD7-A585-4328-8419-E6ADB76022C0}" type="datetimeFigureOut">
              <a:rPr lang="bg-BG" smtClean="0"/>
              <a:t>11.12.2013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0ABEF440-0F60-4065-89A6-F0DF355EFEB3}"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557FD7-A585-4328-8419-E6ADB76022C0}" type="datetimeFigureOut">
              <a:rPr lang="bg-BG" smtClean="0"/>
              <a:t>11.12.2013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0ABEF440-0F60-4065-89A6-F0DF355EFEB3}" type="slidenum">
              <a:rPr lang="bg-BG" smtClean="0"/>
              <a:t>‹#›</a:t>
            </a:fld>
            <a:endParaRPr lang="bg-BG"/>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557FD7-A585-4328-8419-E6ADB76022C0}" type="datetimeFigureOut">
              <a:rPr lang="bg-BG" smtClean="0"/>
              <a:t>11.12.2013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0ABEF440-0F60-4065-89A6-F0DF355EFEB3}"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57FD7-A585-4328-8419-E6ADB76022C0}" type="datetimeFigureOut">
              <a:rPr lang="bg-BG" smtClean="0"/>
              <a:t>11.12.2013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0ABEF440-0F60-4065-89A6-F0DF355EFEB3}"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57FD7-A585-4328-8419-E6ADB76022C0}" type="datetimeFigureOut">
              <a:rPr lang="bg-BG" smtClean="0"/>
              <a:t>11.12.2013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0ABEF440-0F60-4065-89A6-F0DF355EFEB3}" type="slidenum">
              <a:rPr lang="bg-BG" smtClean="0"/>
              <a:t>‹#›</a:t>
            </a:fld>
            <a:endParaRPr lang="bg-BG"/>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57FD7-A585-4328-8419-E6ADB76022C0}" type="datetimeFigureOut">
              <a:rPr lang="bg-BG" smtClean="0"/>
              <a:t>11.12.2013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0ABEF440-0F60-4065-89A6-F0DF355EFEB3}" type="slidenum">
              <a:rPr lang="bg-BG" smtClean="0"/>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7557FD7-A585-4328-8419-E6ADB76022C0}" type="datetimeFigureOut">
              <a:rPr lang="bg-BG" smtClean="0"/>
              <a:t>11.12.2013 г.</a:t>
            </a:fld>
            <a:endParaRPr lang="bg-BG"/>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bg-BG"/>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ABEF440-0F60-4065-89A6-F0DF355EFEB3}"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www.google.bg/url?sa=i&amp;rct=j&amp;q=&amp;esrc=s&amp;frm=1&amp;source=images&amp;cd=&amp;cad=rja&amp;docid=mHvGXMB7GI-H0M&amp;tbnid=zXPKKJsyelLnOM:&amp;ved=0CAUQjRw&amp;url=http://www.edwardbosworth.com/CPSC2105/Lectures/Slides_06/Chapter_09/DiskAndBusBasics.htm&amp;ei=R6qdUuL4J8nWtAbIp4HYCA&amp;bvm=bv.57155469,d.d2k&amp;psig=AFQjCNGKI-_Lkg4qljND9qwFziVpp7KNhw&amp;ust=138615080670563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google.bg/url?sa=i&amp;rct=j&amp;q=&amp;esrc=s&amp;frm=1&amp;source=images&amp;cd=&amp;cad=rja&amp;docid=sjA7oLLa9hXMXM&amp;tbnid=qwRoxCBxHxf9pM:&amp;ved=0CAUQjRw&amp;url=http://www.forbes.com/sites/tomcoughlin/2012/05/17/magnetic-tape-turns-60/&amp;ei=hECbUvKrO9L20gWX-IHQCA&amp;bvm=bv.57155469,d.bGQ&amp;psig=AFQjCNGSn_YJq_-tqKhHZpz4Z2u_kdg7_g&amp;ust=138599266250105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Съхраняване</a:t>
            </a:r>
            <a:endParaRPr lang="bg-BG" dirty="0"/>
          </a:p>
        </p:txBody>
      </p:sp>
      <p:sp>
        <p:nvSpPr>
          <p:cNvPr id="3" name="Subtitle 2"/>
          <p:cNvSpPr>
            <a:spLocks noGrp="1"/>
          </p:cNvSpPr>
          <p:nvPr>
            <p:ph type="subTitle" idx="1"/>
          </p:nvPr>
        </p:nvSpPr>
        <p:spPr/>
        <p:txBody>
          <a:bodyPr/>
          <a:lstStyle/>
          <a:p>
            <a:r>
              <a:rPr lang="bg-BG" dirty="0"/>
              <a:t>(складиране)</a:t>
            </a:r>
          </a:p>
          <a:p>
            <a:endParaRPr lang="bg-BG" dirty="0"/>
          </a:p>
        </p:txBody>
      </p:sp>
    </p:spTree>
    <p:extLst>
      <p:ext uri="{BB962C8B-B14F-4D97-AF65-F5344CB8AC3E}">
        <p14:creationId xmlns:p14="http://schemas.microsoft.com/office/powerpoint/2010/main" val="276158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Въведение и </a:t>
            </a:r>
            <a:r>
              <a:rPr lang="bg-BG" dirty="0" smtClean="0"/>
              <a:t>история</a:t>
            </a:r>
            <a:endParaRPr lang="bg-BG" dirty="0"/>
          </a:p>
        </p:txBody>
      </p:sp>
      <p:sp>
        <p:nvSpPr>
          <p:cNvPr id="5" name="Content Placeholder 4"/>
          <p:cNvSpPr>
            <a:spLocks noGrp="1"/>
          </p:cNvSpPr>
          <p:nvPr>
            <p:ph sz="half" idx="2"/>
          </p:nvPr>
        </p:nvSpPr>
        <p:spPr>
          <a:xfrm>
            <a:off x="457200" y="1556792"/>
            <a:ext cx="3931920" cy="1728192"/>
          </a:xfrm>
        </p:spPr>
        <p:txBody>
          <a:bodyPr>
            <a:normAutofit/>
          </a:bodyPr>
          <a:lstStyle/>
          <a:p>
            <a:r>
              <a:rPr lang="bg-BG" sz="1800" dirty="0"/>
              <a:t>До 1990 г. най-използваният линеен тип ленти бяха - 25" касети – </a:t>
            </a:r>
            <a:r>
              <a:rPr lang="en-GB" sz="1800" dirty="0"/>
              <a:t>Quarter-Inch Cartridge (QIC) </a:t>
            </a:r>
            <a:r>
              <a:rPr lang="bg-BG" sz="1800" dirty="0"/>
              <a:t>с капацитет от 80 МВ до 2</a:t>
            </a:r>
            <a:r>
              <a:rPr lang="en-GB" sz="1800" dirty="0"/>
              <a:t>GB.</a:t>
            </a:r>
            <a:endParaRPr lang="bg-BG" sz="1800" dirty="0"/>
          </a:p>
        </p:txBody>
      </p:sp>
      <p:sp>
        <p:nvSpPr>
          <p:cNvPr id="7" name="Content Placeholder 6"/>
          <p:cNvSpPr>
            <a:spLocks noGrp="1"/>
          </p:cNvSpPr>
          <p:nvPr>
            <p:ph sz="quarter" idx="4"/>
          </p:nvPr>
        </p:nvSpPr>
        <p:spPr>
          <a:xfrm>
            <a:off x="4754880" y="1556792"/>
            <a:ext cx="3931920" cy="2061959"/>
          </a:xfrm>
        </p:spPr>
        <p:txBody>
          <a:bodyPr>
            <a:normAutofit lnSpcReduction="10000"/>
          </a:bodyPr>
          <a:lstStyle/>
          <a:p>
            <a:r>
              <a:rPr lang="bg-BG" sz="1800" dirty="0" err="1" smtClean="0"/>
              <a:t>Linear</a:t>
            </a:r>
            <a:r>
              <a:rPr lang="bg-BG" sz="1800" dirty="0" smtClean="0"/>
              <a:t> </a:t>
            </a:r>
            <a:r>
              <a:rPr lang="bg-BG" sz="1800" dirty="0" err="1" smtClean="0"/>
              <a:t>Tape</a:t>
            </a:r>
            <a:r>
              <a:rPr lang="bg-BG" sz="1800" dirty="0" smtClean="0"/>
              <a:t> </a:t>
            </a:r>
            <a:r>
              <a:rPr lang="bg-BG" sz="1800" dirty="0" err="1" smtClean="0"/>
              <a:t>Open</a:t>
            </a:r>
            <a:r>
              <a:rPr lang="bg-BG" sz="1800" dirty="0" smtClean="0"/>
              <a:t> (LTO) беше разработен в края на 90те г. като една алтернатива от тип отворен стандарт. </a:t>
            </a:r>
          </a:p>
          <a:p>
            <a:r>
              <a:rPr lang="bg-BG" sz="1800" dirty="0" smtClean="0"/>
              <a:t>Последната версия беше реализирана през 2011 и имаше капацитет 5 TB</a:t>
            </a:r>
          </a:p>
          <a:p>
            <a:endParaRPr lang="bg-BG"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223628" y="3911595"/>
            <a:ext cx="2664296" cy="1636390"/>
          </a:xfrm>
          <a:prstGeom prst="rect">
            <a:avLst/>
          </a:prstGeom>
        </p:spPr>
      </p:pic>
      <p:sp>
        <p:nvSpPr>
          <p:cNvPr id="9" name="TextBox 8"/>
          <p:cNvSpPr txBox="1"/>
          <p:nvPr/>
        </p:nvSpPr>
        <p:spPr>
          <a:xfrm>
            <a:off x="971600" y="6215246"/>
            <a:ext cx="3168352" cy="369332"/>
          </a:xfrm>
          <a:prstGeom prst="rect">
            <a:avLst/>
          </a:prstGeom>
          <a:noFill/>
        </p:spPr>
        <p:txBody>
          <a:bodyPr wrap="square" rtlCol="0">
            <a:spAutoFit/>
          </a:bodyPr>
          <a:lstStyle/>
          <a:p>
            <a:r>
              <a:rPr lang="bg-BG" dirty="0" smtClean="0"/>
              <a:t>Снимка: </a:t>
            </a:r>
            <a:r>
              <a:rPr lang="en-GB" dirty="0" smtClean="0"/>
              <a:t>QIC tape cartridge</a:t>
            </a:r>
            <a:endParaRPr lang="bg-BG"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364088" y="3429000"/>
            <a:ext cx="3240360" cy="2601580"/>
          </a:xfrm>
          <a:prstGeom prst="rect">
            <a:avLst/>
          </a:prstGeom>
        </p:spPr>
      </p:pic>
      <p:sp>
        <p:nvSpPr>
          <p:cNvPr id="11" name="TextBox 10"/>
          <p:cNvSpPr txBox="1"/>
          <p:nvPr/>
        </p:nvSpPr>
        <p:spPr>
          <a:xfrm>
            <a:off x="5220072" y="6030580"/>
            <a:ext cx="3384376" cy="369332"/>
          </a:xfrm>
          <a:prstGeom prst="rect">
            <a:avLst/>
          </a:prstGeom>
          <a:noFill/>
        </p:spPr>
        <p:txBody>
          <a:bodyPr wrap="square" rtlCol="0">
            <a:spAutoFit/>
          </a:bodyPr>
          <a:lstStyle/>
          <a:p>
            <a:r>
              <a:rPr lang="bg-BG" dirty="0" smtClean="0"/>
              <a:t>Снимка: </a:t>
            </a:r>
            <a:r>
              <a:rPr lang="en-GB" dirty="0" smtClean="0"/>
              <a:t>LTO2 tape cartridge</a:t>
            </a:r>
            <a:endParaRPr lang="bg-BG" dirty="0"/>
          </a:p>
        </p:txBody>
      </p:sp>
    </p:spTree>
    <p:extLst>
      <p:ext uri="{BB962C8B-B14F-4D97-AF65-F5344CB8AC3E}">
        <p14:creationId xmlns:p14="http://schemas.microsoft.com/office/powerpoint/2010/main" val="836632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smtClean="0"/>
              <a:t>2. Градивни блокове</a:t>
            </a:r>
            <a:endParaRPr lang="bg-BG" dirty="0"/>
          </a:p>
        </p:txBody>
      </p:sp>
      <p:sp>
        <p:nvSpPr>
          <p:cNvPr id="3" name="Content Placeholder 2"/>
          <p:cNvSpPr>
            <a:spLocks noGrp="1"/>
          </p:cNvSpPr>
          <p:nvPr>
            <p:ph idx="1"/>
          </p:nvPr>
        </p:nvSpPr>
        <p:spPr>
          <a:xfrm>
            <a:off x="457200" y="1412776"/>
            <a:ext cx="8229600" cy="1152128"/>
          </a:xfrm>
        </p:spPr>
        <p:txBody>
          <a:bodyPr>
            <a:normAutofit fontScale="77500" lnSpcReduction="20000"/>
          </a:bodyPr>
          <a:lstStyle/>
          <a:p>
            <a:r>
              <a:rPr lang="bg-BG" dirty="0" smtClean="0"/>
              <a:t>Сървърите могат да използват вътрешно съхраняване, но повечето от тях използват както вътрешно, така и външно съхраняване. </a:t>
            </a:r>
          </a:p>
          <a:p>
            <a:r>
              <a:rPr lang="bg-BG" dirty="0" smtClean="0"/>
              <a:t>Градивните блокове за съхраняване в инфраструктурния модел се състоят от частите, показани на фигурата </a:t>
            </a:r>
            <a:endParaRPr lang="bg-BG" dirty="0"/>
          </a:p>
        </p:txBody>
      </p:sp>
      <p:sp>
        <p:nvSpPr>
          <p:cNvPr id="4" name="TextBox 3"/>
          <p:cNvSpPr txBox="1"/>
          <p:nvPr/>
        </p:nvSpPr>
        <p:spPr>
          <a:xfrm>
            <a:off x="3203848" y="6093296"/>
            <a:ext cx="1368152" cy="369332"/>
          </a:xfrm>
          <a:prstGeom prst="rect">
            <a:avLst/>
          </a:prstGeom>
          <a:noFill/>
        </p:spPr>
        <p:txBody>
          <a:bodyPr wrap="square" rtlCol="0">
            <a:spAutoFit/>
          </a:bodyPr>
          <a:lstStyle/>
          <a:p>
            <a:r>
              <a:rPr lang="bg-BG" dirty="0" smtClean="0"/>
              <a:t>Фиг. </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3" y="2553228"/>
            <a:ext cx="6768753" cy="422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3775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3568" y="1628800"/>
            <a:ext cx="7560840" cy="4824536"/>
          </a:xfrm>
          <a:prstGeom prst="rect">
            <a:avLst/>
          </a:prstGeom>
        </p:spPr>
      </p:pic>
    </p:spTree>
    <p:extLst>
      <p:ext uri="{BB962C8B-B14F-4D97-AF65-F5344CB8AC3E}">
        <p14:creationId xmlns:p14="http://schemas.microsoft.com/office/powerpoint/2010/main" val="1756069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smtClean="0"/>
              <a:t>2. Градивни блокове</a:t>
            </a:r>
            <a:endParaRPr lang="bg-BG" dirty="0"/>
          </a:p>
        </p:txBody>
      </p:sp>
      <p:sp>
        <p:nvSpPr>
          <p:cNvPr id="3" name="Content Placeholder 2"/>
          <p:cNvSpPr>
            <a:spLocks noGrp="1"/>
          </p:cNvSpPr>
          <p:nvPr>
            <p:ph idx="1"/>
          </p:nvPr>
        </p:nvSpPr>
        <p:spPr>
          <a:xfrm>
            <a:off x="457200" y="1412776"/>
            <a:ext cx="8229600" cy="4824536"/>
          </a:xfrm>
        </p:spPr>
        <p:txBody>
          <a:bodyPr>
            <a:normAutofit fontScale="92500" lnSpcReduction="10000"/>
          </a:bodyPr>
          <a:lstStyle/>
          <a:p>
            <a:pPr>
              <a:spcBef>
                <a:spcPts val="600"/>
              </a:spcBef>
              <a:spcAft>
                <a:spcPts val="600"/>
              </a:spcAft>
            </a:pPr>
            <a:r>
              <a:rPr lang="en-US" sz="2000" b="1" i="1" dirty="0"/>
              <a:t>Direct Attached Storage (DAS), </a:t>
            </a:r>
            <a:r>
              <a:rPr lang="bg-BG" sz="2000" dirty="0"/>
              <a:t>познато и като локални дискове, е система за съхраняване с едно или повече устройства за съхраняване, които се свързват директно към един или повече сървъри, без да преминават през ключ (</a:t>
            </a:r>
            <a:r>
              <a:rPr lang="en-US" sz="2000" dirty="0"/>
              <a:t>switch).  </a:t>
            </a:r>
            <a:endParaRPr lang="en-US" sz="2000" dirty="0" smtClean="0"/>
          </a:p>
          <a:p>
            <a:pPr lvl="1">
              <a:spcBef>
                <a:spcPts val="600"/>
              </a:spcBef>
              <a:spcAft>
                <a:spcPts val="600"/>
              </a:spcAft>
            </a:pPr>
            <a:r>
              <a:rPr lang="bg-BG" sz="1900" dirty="0" smtClean="0"/>
              <a:t>Връзката </a:t>
            </a:r>
            <a:r>
              <a:rPr lang="bg-BG" sz="1900" dirty="0"/>
              <a:t>е </a:t>
            </a:r>
            <a:r>
              <a:rPr lang="en-US" sz="1900" dirty="0"/>
              <a:t>point-to-point  </a:t>
            </a:r>
            <a:r>
              <a:rPr lang="bg-BG" sz="1900" dirty="0"/>
              <a:t>с кабел, тръгващ от сървъра директно към съхраняващото устройство. Повечето </a:t>
            </a:r>
            <a:r>
              <a:rPr lang="en-US" sz="1900" dirty="0"/>
              <a:t>PCs </a:t>
            </a:r>
            <a:r>
              <a:rPr lang="bg-BG" sz="1900" dirty="0"/>
              <a:t>използват  </a:t>
            </a:r>
            <a:r>
              <a:rPr lang="en-US" sz="1900" dirty="0"/>
              <a:t>DAS. </a:t>
            </a:r>
            <a:endParaRPr lang="en-US" sz="1900" dirty="0" smtClean="0"/>
          </a:p>
          <a:p>
            <a:pPr lvl="1">
              <a:spcBef>
                <a:spcPts val="600"/>
              </a:spcBef>
              <a:spcAft>
                <a:spcPts val="600"/>
              </a:spcAft>
            </a:pPr>
            <a:r>
              <a:rPr lang="bg-BG" sz="1900" dirty="0" smtClean="0"/>
              <a:t>В </a:t>
            </a:r>
            <a:r>
              <a:rPr lang="bg-BG" sz="1900" dirty="0"/>
              <a:t>сървърите </a:t>
            </a:r>
            <a:r>
              <a:rPr lang="en-US" sz="1900" dirty="0"/>
              <a:t>DAS </a:t>
            </a:r>
            <a:r>
              <a:rPr lang="bg-BG" sz="1900" dirty="0"/>
              <a:t>е използван предимно като </a:t>
            </a:r>
            <a:r>
              <a:rPr lang="en-US" sz="1900" dirty="0"/>
              <a:t>boot device </a:t>
            </a:r>
            <a:r>
              <a:rPr lang="bg-BG" sz="1900" dirty="0"/>
              <a:t>и за кеширане (за да осигури бърз достъп до файлове</a:t>
            </a:r>
            <a:r>
              <a:rPr lang="bg-BG" sz="1900" dirty="0" smtClean="0"/>
              <a:t>).</a:t>
            </a:r>
            <a:endParaRPr lang="en-US" sz="1900" dirty="0" smtClean="0"/>
          </a:p>
          <a:p>
            <a:pPr>
              <a:spcBef>
                <a:spcPts val="600"/>
              </a:spcBef>
              <a:spcAft>
                <a:spcPts val="600"/>
              </a:spcAft>
            </a:pPr>
            <a:r>
              <a:rPr lang="ru-RU" dirty="0"/>
              <a:t>Дисковете могат да бъдат свързани също и към дисков контролер. </a:t>
            </a:r>
            <a:endParaRPr lang="en-US" dirty="0" smtClean="0"/>
          </a:p>
          <a:p>
            <a:pPr lvl="1">
              <a:spcBef>
                <a:spcPts val="600"/>
              </a:spcBef>
              <a:spcAft>
                <a:spcPts val="600"/>
              </a:spcAft>
            </a:pPr>
            <a:r>
              <a:rPr lang="ru-RU" sz="1900" b="1" dirty="0" smtClean="0"/>
              <a:t>Дисковите </a:t>
            </a:r>
            <a:r>
              <a:rPr lang="ru-RU" sz="1900" b="1" dirty="0"/>
              <a:t>контролери </a:t>
            </a:r>
            <a:r>
              <a:rPr lang="ru-RU" sz="1900" dirty="0"/>
              <a:t>могат да бъдат реализирани като разширителни платки в сървърите и като самостоятелно оборудване. </a:t>
            </a:r>
            <a:endParaRPr lang="en-US" sz="1900" dirty="0" smtClean="0"/>
          </a:p>
          <a:p>
            <a:pPr lvl="1">
              <a:spcBef>
                <a:spcPts val="600"/>
              </a:spcBef>
              <a:spcAft>
                <a:spcPts val="600"/>
              </a:spcAft>
            </a:pPr>
            <a:r>
              <a:rPr lang="ru-RU" sz="1900" dirty="0" smtClean="0"/>
              <a:t>Дисковият </a:t>
            </a:r>
            <a:r>
              <a:rPr lang="ru-RU" sz="1900" dirty="0"/>
              <a:t>контролер обикновено осъществява висока производителност, висока достъпност и виртуално съхраняване, използващо RAID (Redundant Arrays of Independent Disks) технология</a:t>
            </a:r>
            <a:endParaRPr lang="bg-BG" sz="1900" dirty="0"/>
          </a:p>
        </p:txBody>
      </p:sp>
    </p:spTree>
    <p:extLst>
      <p:ext uri="{BB962C8B-B14F-4D97-AF65-F5344CB8AC3E}">
        <p14:creationId xmlns:p14="http://schemas.microsoft.com/office/powerpoint/2010/main" val="3152049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smtClean="0"/>
              <a:t>2. Градивни блокове</a:t>
            </a:r>
            <a:endParaRPr lang="bg-BG" dirty="0"/>
          </a:p>
        </p:txBody>
      </p:sp>
      <p:sp>
        <p:nvSpPr>
          <p:cNvPr id="3" name="Content Placeholder 2"/>
          <p:cNvSpPr>
            <a:spLocks noGrp="1"/>
          </p:cNvSpPr>
          <p:nvPr>
            <p:ph idx="1"/>
          </p:nvPr>
        </p:nvSpPr>
        <p:spPr>
          <a:xfrm>
            <a:off x="457200" y="1412776"/>
            <a:ext cx="8229600" cy="3672408"/>
          </a:xfrm>
        </p:spPr>
        <p:txBody>
          <a:bodyPr>
            <a:normAutofit/>
          </a:bodyPr>
          <a:lstStyle/>
          <a:p>
            <a:pPr>
              <a:spcBef>
                <a:spcPts val="600"/>
              </a:spcBef>
              <a:spcAft>
                <a:spcPts val="600"/>
              </a:spcAft>
            </a:pPr>
            <a:r>
              <a:rPr lang="en-US" sz="1800" b="1" dirty="0"/>
              <a:t>Storage Area Networks (SAN) </a:t>
            </a:r>
            <a:r>
              <a:rPr lang="bg-BG" sz="1800" dirty="0"/>
              <a:t>свързват физически сървърите с дискови контролери, използвайки специализирани мрежови технологии. </a:t>
            </a:r>
            <a:endParaRPr lang="en-US" sz="1800" dirty="0" smtClean="0"/>
          </a:p>
          <a:p>
            <a:pPr lvl="1">
              <a:spcBef>
                <a:spcPts val="600"/>
              </a:spcBef>
              <a:spcAft>
                <a:spcPts val="600"/>
              </a:spcAft>
            </a:pPr>
            <a:r>
              <a:rPr lang="bg-BG" sz="1400" dirty="0" smtClean="0"/>
              <a:t>Чрез </a:t>
            </a:r>
            <a:r>
              <a:rPr lang="en-US" sz="1400" dirty="0"/>
              <a:t>SAN, </a:t>
            </a:r>
            <a:r>
              <a:rPr lang="bg-BG" sz="1400" dirty="0"/>
              <a:t>дисковите контролери предлагат виртуални дискове на </a:t>
            </a:r>
            <a:r>
              <a:rPr lang="bg-BG" sz="1400" dirty="0" smtClean="0"/>
              <a:t>сървърите, </a:t>
            </a:r>
            <a:r>
              <a:rPr lang="bg-BG" sz="1400" dirty="0"/>
              <a:t>познати като </a:t>
            </a:r>
            <a:r>
              <a:rPr lang="en-US" sz="1400" dirty="0"/>
              <a:t>LUNs (Logical Unit Numbers). </a:t>
            </a:r>
          </a:p>
          <a:p>
            <a:pPr>
              <a:spcBef>
                <a:spcPts val="600"/>
              </a:spcBef>
              <a:spcAft>
                <a:spcPts val="600"/>
              </a:spcAft>
            </a:pPr>
            <a:r>
              <a:rPr lang="ru-RU" sz="1800" dirty="0"/>
              <a:t>Лентовите устройства обикновено са директно свързани към  SAN, тъй като не се нуждаят от допълнителни услуги, осигурявани от дискови контролери. </a:t>
            </a:r>
            <a:endParaRPr lang="bg-BG" sz="1800" dirty="0"/>
          </a:p>
        </p:txBody>
      </p:sp>
    </p:spTree>
    <p:extLst>
      <p:ext uri="{BB962C8B-B14F-4D97-AF65-F5344CB8AC3E}">
        <p14:creationId xmlns:p14="http://schemas.microsoft.com/office/powerpoint/2010/main" val="1829368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smtClean="0"/>
              <a:t>2. Градивни блокове</a:t>
            </a:r>
            <a:endParaRPr lang="bg-BG" dirty="0"/>
          </a:p>
        </p:txBody>
      </p:sp>
      <p:sp>
        <p:nvSpPr>
          <p:cNvPr id="3" name="Content Placeholder 2"/>
          <p:cNvSpPr>
            <a:spLocks noGrp="1"/>
          </p:cNvSpPr>
          <p:nvPr>
            <p:ph idx="1"/>
          </p:nvPr>
        </p:nvSpPr>
        <p:spPr>
          <a:xfrm>
            <a:off x="457200" y="1412776"/>
            <a:ext cx="8229600" cy="3672408"/>
          </a:xfrm>
        </p:spPr>
        <p:txBody>
          <a:bodyPr>
            <a:normAutofit/>
          </a:bodyPr>
          <a:lstStyle/>
          <a:p>
            <a:r>
              <a:rPr lang="ru-RU" sz="1800" b="1" i="1" dirty="0"/>
              <a:t>Network Attached Storage (NAS) </a:t>
            </a:r>
            <a:r>
              <a:rPr lang="ru-RU" sz="1800" dirty="0"/>
              <a:t>е устройство, което предоставя отдалечена файлова система на операционните системи. NAS използва DAS или SAN, за да съхранява блокове от данни върху физически устройства за съхраняване.</a:t>
            </a:r>
            <a:endParaRPr lang="bg-BG" sz="1800" dirty="0"/>
          </a:p>
        </p:txBody>
      </p:sp>
    </p:spTree>
    <p:extLst>
      <p:ext uri="{BB962C8B-B14F-4D97-AF65-F5344CB8AC3E}">
        <p14:creationId xmlns:p14="http://schemas.microsoft.com/office/powerpoint/2010/main" val="3085845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smtClean="0"/>
              <a:t>2. Градивни блокове</a:t>
            </a:r>
            <a:endParaRPr lang="bg-BG" dirty="0"/>
          </a:p>
        </p:txBody>
      </p:sp>
      <p:sp>
        <p:nvSpPr>
          <p:cNvPr id="3" name="Content Placeholder 2"/>
          <p:cNvSpPr>
            <a:spLocks noGrp="1"/>
          </p:cNvSpPr>
          <p:nvPr>
            <p:ph idx="1"/>
          </p:nvPr>
        </p:nvSpPr>
        <p:spPr>
          <a:xfrm>
            <a:off x="457200" y="1412776"/>
            <a:ext cx="8229600" cy="3672408"/>
          </a:xfrm>
        </p:spPr>
        <p:txBody>
          <a:bodyPr>
            <a:normAutofit/>
          </a:bodyPr>
          <a:lstStyle/>
          <a:p>
            <a:r>
              <a:rPr lang="bg-BG" sz="1800" dirty="0"/>
              <a:t>Разликата между </a:t>
            </a:r>
            <a:r>
              <a:rPr lang="en-US" sz="1800" dirty="0"/>
              <a:t>SAN </a:t>
            </a:r>
            <a:r>
              <a:rPr lang="bg-BG" sz="1800" dirty="0"/>
              <a:t>и </a:t>
            </a:r>
            <a:r>
              <a:rPr lang="en-US" sz="1800" dirty="0"/>
              <a:t>NAS</a:t>
            </a:r>
            <a:r>
              <a:rPr lang="bg-BG" sz="1800" dirty="0"/>
              <a:t> е новото на което оперират.  </a:t>
            </a:r>
            <a:r>
              <a:rPr lang="en-US" sz="1800" dirty="0"/>
              <a:t>SAN </a:t>
            </a:r>
            <a:r>
              <a:rPr lang="bg-BG" sz="1800" dirty="0"/>
              <a:t>предлага блокове от дискове, докато </a:t>
            </a:r>
            <a:r>
              <a:rPr lang="en-US" sz="1800" dirty="0"/>
              <a:t>NAS</a:t>
            </a:r>
            <a:r>
              <a:rPr lang="bg-BG" sz="1800" dirty="0"/>
              <a:t> предлага файлове. </a:t>
            </a:r>
            <a:endParaRPr lang="en-US" sz="1800" dirty="0" smtClean="0"/>
          </a:p>
          <a:p>
            <a:r>
              <a:rPr lang="bg-BG" sz="1800" dirty="0" smtClean="0"/>
              <a:t>Съществува </a:t>
            </a:r>
            <a:r>
              <a:rPr lang="bg-BG" sz="1800" dirty="0"/>
              <a:t>разлика и по отношение на </a:t>
            </a:r>
            <a:r>
              <a:rPr lang="bg-BG" sz="1800" i="1" dirty="0"/>
              <a:t>сигурността</a:t>
            </a:r>
            <a:r>
              <a:rPr lang="bg-BG" sz="1800" dirty="0"/>
              <a:t>. </a:t>
            </a:r>
            <a:r>
              <a:rPr lang="en-US" sz="1800" dirty="0"/>
              <a:t>NAS</a:t>
            </a:r>
            <a:r>
              <a:rPr lang="bg-BG" sz="1800" dirty="0"/>
              <a:t> се свързва, например с услугите </a:t>
            </a:r>
            <a:r>
              <a:rPr lang="en-US" sz="1800" dirty="0"/>
              <a:t>LDAP </a:t>
            </a:r>
            <a:r>
              <a:rPr lang="bg-BG" sz="1800" dirty="0"/>
              <a:t>или </a:t>
            </a:r>
            <a:r>
              <a:rPr lang="en-US" sz="1800" dirty="0"/>
              <a:t>Active Directory</a:t>
            </a:r>
            <a:r>
              <a:rPr lang="bg-BG" sz="1800" dirty="0"/>
              <a:t>, за да се зададе достъп до файл/папка, докато </a:t>
            </a:r>
            <a:r>
              <a:rPr lang="en-US" sz="1800" dirty="0"/>
              <a:t>SAN </a:t>
            </a:r>
            <a:r>
              <a:rPr lang="bg-BG" sz="1800" dirty="0"/>
              <a:t>– не. И докато </a:t>
            </a:r>
            <a:r>
              <a:rPr lang="en-US" sz="1800" dirty="0"/>
              <a:t>SAN </a:t>
            </a:r>
            <a:r>
              <a:rPr lang="bg-BG" sz="1800" dirty="0"/>
              <a:t>използва </a:t>
            </a:r>
            <a:r>
              <a:rPr lang="en-US" sz="1800" dirty="0" err="1"/>
              <a:t>iSCSI</a:t>
            </a:r>
            <a:r>
              <a:rPr lang="bg-BG" sz="1800" dirty="0"/>
              <a:t> или оптични канали, </a:t>
            </a:r>
            <a:r>
              <a:rPr lang="en-US" sz="1800" dirty="0"/>
              <a:t>NAS </a:t>
            </a:r>
            <a:r>
              <a:rPr lang="bg-BG" sz="1800" dirty="0"/>
              <a:t>използва </a:t>
            </a:r>
            <a:r>
              <a:rPr lang="en-US" sz="1800" dirty="0"/>
              <a:t>TCP</a:t>
            </a:r>
            <a:r>
              <a:rPr lang="bg-BG" sz="1800" dirty="0"/>
              <a:t>/</a:t>
            </a:r>
            <a:r>
              <a:rPr lang="en-US" sz="1800" dirty="0"/>
              <a:t>IP </a:t>
            </a:r>
            <a:r>
              <a:rPr lang="bg-BG" sz="1800" dirty="0"/>
              <a:t>и </a:t>
            </a:r>
            <a:r>
              <a:rPr lang="en-US" sz="1800" dirty="0"/>
              <a:t>Ethernet</a:t>
            </a:r>
            <a:r>
              <a:rPr lang="bg-BG" sz="1800" dirty="0"/>
              <a:t>. </a:t>
            </a:r>
            <a:endParaRPr lang="en-US" sz="1800" dirty="0" smtClean="0"/>
          </a:p>
          <a:p>
            <a:r>
              <a:rPr lang="bg-BG" sz="1800" dirty="0" smtClean="0"/>
              <a:t>Сравнено </a:t>
            </a:r>
            <a:r>
              <a:rPr lang="bg-BG" sz="1800" dirty="0"/>
              <a:t>с традиционната работа в мрежа,  </a:t>
            </a:r>
            <a:r>
              <a:rPr lang="en-US" sz="1800" dirty="0"/>
              <a:t>SAN</a:t>
            </a:r>
            <a:r>
              <a:rPr lang="bg-BG" sz="1800" dirty="0"/>
              <a:t> и </a:t>
            </a:r>
            <a:r>
              <a:rPr lang="en-US" sz="1800" dirty="0"/>
              <a:t>NAS</a:t>
            </a:r>
            <a:r>
              <a:rPr lang="bg-BG" sz="1800" dirty="0"/>
              <a:t> </a:t>
            </a:r>
            <a:r>
              <a:rPr lang="bg-BG" sz="1800" i="1" dirty="0"/>
              <a:t>оперират на различни на различни слоеве на </a:t>
            </a:r>
            <a:r>
              <a:rPr lang="en-US" sz="1800" i="1" dirty="0"/>
              <a:t>OSI</a:t>
            </a:r>
            <a:r>
              <a:rPr lang="bg-BG" sz="1800" i="1" dirty="0"/>
              <a:t> модела</a:t>
            </a:r>
            <a:r>
              <a:rPr lang="bg-BG" sz="1800" dirty="0"/>
              <a:t>. </a:t>
            </a:r>
            <a:r>
              <a:rPr lang="en-US" sz="1800" dirty="0"/>
              <a:t>SAN</a:t>
            </a:r>
            <a:r>
              <a:rPr lang="bg-BG" sz="1800" dirty="0"/>
              <a:t> работи на първия слой, докато </a:t>
            </a:r>
            <a:r>
              <a:rPr lang="en-US" sz="1800" dirty="0"/>
              <a:t>NAS</a:t>
            </a:r>
            <a:r>
              <a:rPr lang="bg-BG" sz="1800" dirty="0"/>
              <a:t> оперира на най-високите нива.</a:t>
            </a:r>
            <a:endParaRPr lang="en-US" sz="1800" dirty="0"/>
          </a:p>
        </p:txBody>
      </p:sp>
    </p:spTree>
    <p:extLst>
      <p:ext uri="{BB962C8B-B14F-4D97-AF65-F5344CB8AC3E}">
        <p14:creationId xmlns:p14="http://schemas.microsoft.com/office/powerpoint/2010/main" val="749232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2.1. Дискове</a:t>
            </a:r>
          </a:p>
        </p:txBody>
      </p:sp>
      <p:sp>
        <p:nvSpPr>
          <p:cNvPr id="3" name="Content Placeholder 2"/>
          <p:cNvSpPr>
            <a:spLocks noGrp="1"/>
          </p:cNvSpPr>
          <p:nvPr>
            <p:ph idx="1"/>
          </p:nvPr>
        </p:nvSpPr>
        <p:spPr>
          <a:xfrm>
            <a:off x="457200" y="1412776"/>
            <a:ext cx="8229600" cy="3672408"/>
          </a:xfrm>
        </p:spPr>
        <p:txBody>
          <a:bodyPr>
            <a:normAutofit/>
          </a:bodyPr>
          <a:lstStyle/>
          <a:p>
            <a:pPr marL="0" indent="0">
              <a:buNone/>
            </a:pPr>
            <a:r>
              <a:rPr lang="ru-RU" sz="2000" dirty="0" smtClean="0"/>
              <a:t>2.1.1</a:t>
            </a:r>
            <a:r>
              <a:rPr lang="ru-RU" sz="2000" dirty="0"/>
              <a:t>. Механични </a:t>
            </a:r>
            <a:r>
              <a:rPr lang="ru-RU" sz="2000" dirty="0" err="1"/>
              <a:t>хард</a:t>
            </a:r>
            <a:r>
              <a:rPr lang="ru-RU" sz="2000" dirty="0"/>
              <a:t> </a:t>
            </a:r>
            <a:r>
              <a:rPr lang="ru-RU" sz="2000" dirty="0" err="1" smtClean="0"/>
              <a:t>дискове</a:t>
            </a:r>
            <a:endParaRPr lang="en-US" sz="2000" dirty="0" smtClean="0"/>
          </a:p>
          <a:p>
            <a:pPr marL="0" indent="0">
              <a:buNone/>
            </a:pPr>
            <a:r>
              <a:rPr lang="en-US" sz="2000" dirty="0" smtClean="0"/>
              <a:t>2.1.2. </a:t>
            </a:r>
            <a:r>
              <a:rPr lang="en-US" sz="2000" dirty="0"/>
              <a:t>Solid State Drive (SSDs) – </a:t>
            </a:r>
            <a:r>
              <a:rPr lang="en-US" sz="2000" dirty="0" err="1"/>
              <a:t>Твърдотелен</a:t>
            </a:r>
            <a:r>
              <a:rPr lang="en-US" sz="2000" dirty="0"/>
              <a:t> </a:t>
            </a:r>
            <a:r>
              <a:rPr lang="en-US" sz="2000" dirty="0" err="1"/>
              <a:t>твърд</a:t>
            </a:r>
            <a:r>
              <a:rPr lang="en-US" sz="2000" dirty="0"/>
              <a:t> </a:t>
            </a:r>
            <a:r>
              <a:rPr lang="en-US" sz="2000" dirty="0" err="1" smtClean="0"/>
              <a:t>диск</a:t>
            </a:r>
            <a:endParaRPr lang="en-US" sz="2000" dirty="0" smtClean="0"/>
          </a:p>
          <a:p>
            <a:pPr marL="0" indent="0">
              <a:buNone/>
            </a:pPr>
            <a:r>
              <a:rPr lang="bg-BG" sz="2000" dirty="0" smtClean="0"/>
              <a:t>2.1.3</a:t>
            </a:r>
            <a:r>
              <a:rPr lang="bg-BG" sz="2000" dirty="0"/>
              <a:t>. Капацитет на диска</a:t>
            </a:r>
            <a:endParaRPr lang="en-US" sz="2000" dirty="0"/>
          </a:p>
        </p:txBody>
      </p:sp>
    </p:spTree>
    <p:extLst>
      <p:ext uri="{BB962C8B-B14F-4D97-AF65-F5344CB8AC3E}">
        <p14:creationId xmlns:p14="http://schemas.microsoft.com/office/powerpoint/2010/main" val="2044158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2.1.</a:t>
            </a:r>
            <a:r>
              <a:rPr lang="bg-BG" dirty="0" err="1"/>
              <a:t>1</a:t>
            </a:r>
            <a:r>
              <a:rPr lang="bg-BG" dirty="0"/>
              <a:t>. Механични хард дискове</a:t>
            </a:r>
          </a:p>
        </p:txBody>
      </p:sp>
      <p:sp>
        <p:nvSpPr>
          <p:cNvPr id="3" name="Content Placeholder 2"/>
          <p:cNvSpPr>
            <a:spLocks noGrp="1"/>
          </p:cNvSpPr>
          <p:nvPr>
            <p:ph idx="1"/>
          </p:nvPr>
        </p:nvSpPr>
        <p:spPr>
          <a:xfrm>
            <a:off x="457200" y="1412776"/>
            <a:ext cx="8229600" cy="3672408"/>
          </a:xfrm>
        </p:spPr>
        <p:txBody>
          <a:bodyPr>
            <a:normAutofit/>
          </a:bodyPr>
          <a:lstStyle/>
          <a:p>
            <a:pPr marL="0" indent="0">
              <a:buNone/>
            </a:pPr>
            <a:r>
              <a:rPr lang="bg-BG" sz="2000" dirty="0" smtClean="0"/>
              <a:t>В предприятията най-често се използват пет вида дискове. Три вида бързи дискове, които могат да бъдат използвани за онлайн съхраняване и </a:t>
            </a:r>
            <a:r>
              <a:rPr lang="bg-BG" sz="2000" dirty="0" err="1" smtClean="0"/>
              <a:t>транзакционни</a:t>
            </a:r>
            <a:r>
              <a:rPr lang="bg-BG" sz="2000" dirty="0" smtClean="0"/>
              <a:t> данни:</a:t>
            </a:r>
          </a:p>
          <a:p>
            <a:pPr marL="531813" indent="-182563"/>
            <a:r>
              <a:rPr lang="bg-BG" sz="2000" dirty="0" err="1" smtClean="0"/>
              <a:t>Fabre</a:t>
            </a:r>
            <a:r>
              <a:rPr lang="bg-BG" sz="2000" dirty="0" smtClean="0"/>
              <a:t> </a:t>
            </a:r>
            <a:r>
              <a:rPr lang="bg-BG" sz="2000" dirty="0" err="1" smtClean="0"/>
              <a:t>Channel</a:t>
            </a:r>
            <a:r>
              <a:rPr lang="bg-BG" sz="2000" dirty="0" smtClean="0"/>
              <a:t> (FC)</a:t>
            </a:r>
          </a:p>
          <a:p>
            <a:pPr marL="531813" indent="-182563"/>
            <a:r>
              <a:rPr lang="bg-BG" sz="2000" dirty="0" smtClean="0"/>
              <a:t>SAS</a:t>
            </a:r>
            <a:endParaRPr lang="en-US" sz="2000" dirty="0" smtClean="0"/>
          </a:p>
          <a:p>
            <a:pPr marL="531813" indent="-182563"/>
            <a:r>
              <a:rPr lang="en-GB" sz="2000" dirty="0" smtClean="0"/>
              <a:t>SCSI</a:t>
            </a:r>
            <a:endParaRPr lang="bg-BG" sz="2000" dirty="0" smtClean="0"/>
          </a:p>
          <a:p>
            <a:pPr marL="0" indent="0">
              <a:buNone/>
            </a:pPr>
            <a:r>
              <a:rPr lang="bg-BG" sz="2000" dirty="0" smtClean="0"/>
              <a:t>и два вида за нисък клас съхранение на файлове, например за съхраняване на резервни копия върху диск:</a:t>
            </a:r>
          </a:p>
          <a:p>
            <a:pPr marL="531813" indent="-182563"/>
            <a:r>
              <a:rPr lang="ru-RU" sz="2000" dirty="0" smtClean="0"/>
              <a:t>АТА</a:t>
            </a:r>
            <a:endParaRPr lang="ru-RU" sz="2000" dirty="0"/>
          </a:p>
          <a:p>
            <a:pPr marL="531813" indent="-182563"/>
            <a:r>
              <a:rPr lang="ru-RU" sz="2000" dirty="0" smtClean="0"/>
              <a:t>SATA</a:t>
            </a:r>
            <a:endParaRPr lang="ru-RU" sz="2000" dirty="0"/>
          </a:p>
          <a:p>
            <a:pPr marL="0" indent="0">
              <a:buNone/>
            </a:pPr>
            <a:endParaRPr lang="en-US" sz="2000" dirty="0"/>
          </a:p>
        </p:txBody>
      </p:sp>
    </p:spTree>
    <p:extLst>
      <p:ext uri="{BB962C8B-B14F-4D97-AF65-F5344CB8AC3E}">
        <p14:creationId xmlns:p14="http://schemas.microsoft.com/office/powerpoint/2010/main" val="2511445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2.1.</a:t>
            </a:r>
            <a:r>
              <a:rPr lang="bg-BG" dirty="0" err="1"/>
              <a:t>1</a:t>
            </a:r>
            <a:r>
              <a:rPr lang="bg-BG" dirty="0"/>
              <a:t>. Механични хард дискове</a:t>
            </a:r>
          </a:p>
        </p:txBody>
      </p:sp>
      <p:sp>
        <p:nvSpPr>
          <p:cNvPr id="3" name="Content Placeholder 2"/>
          <p:cNvSpPr>
            <a:spLocks noGrp="1"/>
          </p:cNvSpPr>
          <p:nvPr>
            <p:ph idx="1"/>
          </p:nvPr>
        </p:nvSpPr>
        <p:spPr>
          <a:xfrm>
            <a:off x="457200" y="1412776"/>
            <a:ext cx="8229600" cy="5112568"/>
          </a:xfrm>
        </p:spPr>
        <p:txBody>
          <a:bodyPr>
            <a:normAutofit/>
          </a:bodyPr>
          <a:lstStyle/>
          <a:p>
            <a:r>
              <a:rPr lang="bg-BG" sz="2000" dirty="0" smtClean="0"/>
              <a:t>FC са устройства от висок клас, използващи оптичен интерфейс.</a:t>
            </a:r>
            <a:endParaRPr lang="en-US" sz="2000" dirty="0" smtClean="0"/>
          </a:p>
          <a:p>
            <a:r>
              <a:rPr lang="bg-BG" sz="2000" dirty="0" smtClean="0"/>
              <a:t>SCSI и АТА имат паралелен интерфейс, а SAS и SATA респективно са версия от сериен тип. </a:t>
            </a:r>
            <a:endParaRPr lang="en-US" sz="2000" dirty="0" smtClean="0"/>
          </a:p>
          <a:p>
            <a:r>
              <a:rPr lang="bg-BG" sz="2000" dirty="0" smtClean="0"/>
              <a:t>SAS бяха заменени на повечето места с SCSI дискове и се очаква в бъдеще да бъдат заменени от FC дискове.</a:t>
            </a:r>
            <a:endParaRPr lang="en-US" sz="2000" dirty="0" smtClean="0"/>
          </a:p>
          <a:p>
            <a:endParaRPr lang="en-US" sz="2000" dirty="0" smtClean="0"/>
          </a:p>
          <a:p>
            <a:endParaRPr lang="en-US" sz="2000" dirty="0"/>
          </a:p>
          <a:p>
            <a:endParaRPr lang="en-US" sz="2000" dirty="0" smtClean="0"/>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864192230"/>
              </p:ext>
            </p:extLst>
          </p:nvPr>
        </p:nvGraphicFramePr>
        <p:xfrm>
          <a:off x="1763688" y="3861048"/>
          <a:ext cx="4248473" cy="1584176"/>
        </p:xfrm>
        <a:graphic>
          <a:graphicData uri="http://schemas.openxmlformats.org/drawingml/2006/table">
            <a:tbl>
              <a:tblPr firstRow="1" firstCol="1" bandRow="1">
                <a:tableStyleId>{5C22544A-7EE6-4342-B048-85BDC9FD1C3A}</a:tableStyleId>
              </a:tblPr>
              <a:tblGrid>
                <a:gridCol w="2048069"/>
                <a:gridCol w="1100202"/>
                <a:gridCol w="1100202"/>
              </a:tblGrid>
              <a:tr h="308370">
                <a:tc>
                  <a:txBody>
                    <a:bodyPr/>
                    <a:lstStyle/>
                    <a:p>
                      <a:pPr marL="0" marR="0">
                        <a:lnSpc>
                          <a:spcPct val="115000"/>
                        </a:lnSpc>
                        <a:spcBef>
                          <a:spcPts val="0"/>
                        </a:spcBef>
                        <a:spcAft>
                          <a:spcPts val="0"/>
                        </a:spcAft>
                      </a:pPr>
                      <a:r>
                        <a:rPr lang="bg-BG" sz="1100" dirty="0">
                          <a:effectLst/>
                        </a:rPr>
                        <a:t> </a:t>
                      </a:r>
                      <a:endParaRPr lang="bg-BG" sz="11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Serial</a:t>
                      </a:r>
                      <a:endParaRPr lang="bg-BG" sz="11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Parallel</a:t>
                      </a:r>
                      <a:endParaRPr lang="bg-BG" sz="1100">
                        <a:effectLst/>
                        <a:latin typeface="Calibri"/>
                        <a:ea typeface="PMingLiU"/>
                        <a:cs typeface="Times New Roman"/>
                      </a:endParaRPr>
                    </a:p>
                  </a:txBody>
                  <a:tcPr marL="68580" marR="68580" marT="0" marB="0"/>
                </a:tc>
              </a:tr>
              <a:tr h="637903">
                <a:tc>
                  <a:txBody>
                    <a:bodyPr/>
                    <a:lstStyle/>
                    <a:p>
                      <a:pPr marL="0" marR="0">
                        <a:lnSpc>
                          <a:spcPct val="115000"/>
                        </a:lnSpc>
                        <a:spcBef>
                          <a:spcPts val="0"/>
                        </a:spcBef>
                        <a:spcAft>
                          <a:spcPts val="0"/>
                        </a:spcAft>
                      </a:pPr>
                      <a:r>
                        <a:rPr lang="en-US" sz="1100">
                          <a:effectLst/>
                        </a:rPr>
                        <a:t>High-end </a:t>
                      </a:r>
                      <a:endParaRPr lang="bg-BG" sz="1100">
                        <a:effectLst/>
                      </a:endParaRPr>
                    </a:p>
                    <a:p>
                      <a:pPr marL="0" marR="0">
                        <a:lnSpc>
                          <a:spcPct val="115000"/>
                        </a:lnSpc>
                        <a:spcBef>
                          <a:spcPts val="0"/>
                        </a:spcBef>
                        <a:spcAft>
                          <a:spcPts val="0"/>
                        </a:spcAft>
                      </a:pPr>
                      <a:r>
                        <a:rPr lang="en-US" sz="1100">
                          <a:effectLst/>
                        </a:rPr>
                        <a:t>(</a:t>
                      </a:r>
                      <a:r>
                        <a:rPr lang="bg-BG" sz="1100">
                          <a:effectLst/>
                        </a:rPr>
                        <a:t>висок клас</a:t>
                      </a:r>
                      <a:r>
                        <a:rPr lang="en-US" sz="1100">
                          <a:effectLst/>
                        </a:rPr>
                        <a:t>)</a:t>
                      </a:r>
                      <a:endParaRPr lang="bg-BG" sz="11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FC</a:t>
                      </a:r>
                      <a:endParaRPr lang="bg-BG" sz="1100" dirty="0">
                        <a:effectLst/>
                      </a:endParaRPr>
                    </a:p>
                    <a:p>
                      <a:pPr marL="0" marR="0">
                        <a:lnSpc>
                          <a:spcPct val="115000"/>
                        </a:lnSpc>
                        <a:spcBef>
                          <a:spcPts val="0"/>
                        </a:spcBef>
                        <a:spcAft>
                          <a:spcPts val="0"/>
                        </a:spcAft>
                      </a:pPr>
                      <a:r>
                        <a:rPr lang="en-US" sz="1100" dirty="0">
                          <a:effectLst/>
                        </a:rPr>
                        <a:t>SAS</a:t>
                      </a:r>
                      <a:endParaRPr lang="bg-BG" sz="11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SCSI</a:t>
                      </a:r>
                      <a:endParaRPr lang="bg-BG" sz="1100" dirty="0">
                        <a:effectLst/>
                        <a:latin typeface="Calibri"/>
                        <a:ea typeface="PMingLiU"/>
                        <a:cs typeface="Times New Roman"/>
                      </a:endParaRPr>
                    </a:p>
                  </a:txBody>
                  <a:tcPr marL="68580" marR="68580" marT="0" marB="0"/>
                </a:tc>
              </a:tr>
              <a:tr h="637903">
                <a:tc>
                  <a:txBody>
                    <a:bodyPr/>
                    <a:lstStyle/>
                    <a:p>
                      <a:pPr marL="0" marR="0">
                        <a:lnSpc>
                          <a:spcPct val="115000"/>
                        </a:lnSpc>
                        <a:spcBef>
                          <a:spcPts val="0"/>
                        </a:spcBef>
                        <a:spcAft>
                          <a:spcPts val="0"/>
                        </a:spcAft>
                      </a:pPr>
                      <a:r>
                        <a:rPr lang="en-US" sz="1100" dirty="0">
                          <a:effectLst/>
                        </a:rPr>
                        <a:t>Low-end </a:t>
                      </a:r>
                      <a:endParaRPr lang="bg-BG" sz="1100" dirty="0">
                        <a:effectLst/>
                      </a:endParaRPr>
                    </a:p>
                    <a:p>
                      <a:pPr marL="0" marR="0">
                        <a:lnSpc>
                          <a:spcPct val="115000"/>
                        </a:lnSpc>
                        <a:spcBef>
                          <a:spcPts val="0"/>
                        </a:spcBef>
                        <a:spcAft>
                          <a:spcPts val="0"/>
                        </a:spcAft>
                      </a:pPr>
                      <a:r>
                        <a:rPr lang="en-US" sz="1100" dirty="0">
                          <a:effectLst/>
                        </a:rPr>
                        <a:t>(</a:t>
                      </a:r>
                      <a:r>
                        <a:rPr lang="bg-BG" sz="1100" dirty="0">
                          <a:effectLst/>
                        </a:rPr>
                        <a:t>нисък клас</a:t>
                      </a:r>
                      <a:r>
                        <a:rPr lang="en-US" sz="1100" dirty="0">
                          <a:effectLst/>
                        </a:rPr>
                        <a:t>)</a:t>
                      </a:r>
                      <a:endParaRPr lang="bg-BG" sz="11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SATA</a:t>
                      </a:r>
                      <a:endParaRPr lang="bg-BG" sz="11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ATA</a:t>
                      </a:r>
                      <a:endParaRPr lang="bg-BG" sz="1100" dirty="0">
                        <a:effectLst/>
                        <a:latin typeface="Calibri"/>
                        <a:ea typeface="PMingLiU"/>
                        <a:cs typeface="Times New Roman"/>
                      </a:endParaRPr>
                    </a:p>
                  </a:txBody>
                  <a:tcPr marL="68580" marR="68580" marT="0" marB="0"/>
                </a:tc>
              </a:tr>
            </a:tbl>
          </a:graphicData>
        </a:graphic>
      </p:graphicFrame>
    </p:spTree>
    <p:extLst>
      <p:ext uri="{BB962C8B-B14F-4D97-AF65-F5344CB8AC3E}">
        <p14:creationId xmlns:p14="http://schemas.microsoft.com/office/powerpoint/2010/main" val="3930761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88193"/>
            <a:ext cx="7553042" cy="6081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7996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2.1.</a:t>
            </a:r>
            <a:r>
              <a:rPr lang="bg-BG" dirty="0" err="1"/>
              <a:t>1</a:t>
            </a:r>
            <a:r>
              <a:rPr lang="bg-BG" dirty="0"/>
              <a:t>. Механични хард дискове</a:t>
            </a:r>
          </a:p>
        </p:txBody>
      </p:sp>
      <p:sp>
        <p:nvSpPr>
          <p:cNvPr id="3" name="Content Placeholder 2"/>
          <p:cNvSpPr>
            <a:spLocks noGrp="1"/>
          </p:cNvSpPr>
          <p:nvPr>
            <p:ph idx="1"/>
          </p:nvPr>
        </p:nvSpPr>
        <p:spPr>
          <a:xfrm>
            <a:off x="457200" y="1412776"/>
            <a:ext cx="8229600" cy="5112568"/>
          </a:xfrm>
        </p:spPr>
        <p:txBody>
          <a:bodyPr>
            <a:normAutofit/>
          </a:bodyPr>
          <a:lstStyle/>
          <a:p>
            <a:pPr>
              <a:spcBef>
                <a:spcPts val="600"/>
              </a:spcBef>
              <a:spcAft>
                <a:spcPts val="600"/>
              </a:spcAft>
            </a:pPr>
            <a:r>
              <a:rPr lang="ru-RU" sz="2000" dirty="0" smtClean="0"/>
              <a:t>FC</a:t>
            </a:r>
            <a:r>
              <a:rPr lang="ru-RU" sz="2000" dirty="0"/>
              <a:t>, SAS и SCSI </a:t>
            </a:r>
            <a:r>
              <a:rPr lang="bg-BG" sz="2000" dirty="0" smtClean="0"/>
              <a:t>са устройства от висок клас, защото имат по-добри възможност за корекция на грешки от ATA и SATA дисковете и могат автоматично да преместват грешните дискови  сектори към резервните сектори, правейки така самите дискове по-надеждни. В допълнение SAS използват командния набор на SCSI, който включва възстановяване след грешки и даване на отчет за грешките. Командният набор на SCSI осигурява по-голяма функционалност от SMART-командите, използвани от устройствата ATA и SATA.</a:t>
            </a:r>
          </a:p>
          <a:p>
            <a:pPr>
              <a:spcBef>
                <a:spcPts val="600"/>
              </a:spcBef>
              <a:spcAft>
                <a:spcPts val="600"/>
              </a:spcAft>
            </a:pPr>
            <a:r>
              <a:rPr lang="bg-BG" sz="2000" dirty="0" smtClean="0"/>
              <a:t>Високо капацитетните SATA устройства са идеални за приложения с големи размери. Те имат ниска цена за гигабайт и са по-надеждни от (паралелните) ATA дискове. SAS дисковете са съвместими с SATA дисковете, което позволява да бъдат инсталирани съвместно в един масив за съхраняване</a:t>
            </a:r>
            <a:r>
              <a:rPr lang="ru-RU" sz="2000" dirty="0" smtClean="0"/>
              <a:t>.</a:t>
            </a:r>
            <a:endParaRPr lang="ru-RU" sz="2000" dirty="0"/>
          </a:p>
          <a:p>
            <a:endParaRPr lang="en-US" sz="2000" dirty="0"/>
          </a:p>
          <a:p>
            <a:endParaRPr lang="bg-BG" sz="2000" dirty="0"/>
          </a:p>
        </p:txBody>
      </p:sp>
    </p:spTree>
    <p:extLst>
      <p:ext uri="{BB962C8B-B14F-4D97-AF65-F5344CB8AC3E}">
        <p14:creationId xmlns:p14="http://schemas.microsoft.com/office/powerpoint/2010/main" val="1996523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2.1.2. Solid State Drive (SSDs) – </a:t>
            </a:r>
            <a:r>
              <a:rPr lang="en-US" sz="2800" dirty="0" smtClean="0"/>
              <a:t/>
            </a:r>
            <a:br>
              <a:rPr lang="en-US" sz="2800" dirty="0" smtClean="0"/>
            </a:br>
            <a:r>
              <a:rPr lang="en-US" sz="2800" dirty="0" err="1" smtClean="0"/>
              <a:t>Твърдотелен</a:t>
            </a:r>
            <a:r>
              <a:rPr lang="en-US" sz="2800" dirty="0" smtClean="0"/>
              <a:t> </a:t>
            </a:r>
            <a:r>
              <a:rPr lang="en-US" sz="2800" dirty="0" err="1"/>
              <a:t>твърд</a:t>
            </a:r>
            <a:r>
              <a:rPr lang="en-US" sz="2800" dirty="0"/>
              <a:t> </a:t>
            </a:r>
            <a:r>
              <a:rPr lang="en-US" sz="2800" dirty="0" err="1"/>
              <a:t>диск</a:t>
            </a:r>
            <a:endParaRPr lang="en-US" sz="2800" dirty="0"/>
          </a:p>
        </p:txBody>
      </p:sp>
      <p:sp>
        <p:nvSpPr>
          <p:cNvPr id="3" name="Content Placeholder 2"/>
          <p:cNvSpPr>
            <a:spLocks noGrp="1"/>
          </p:cNvSpPr>
          <p:nvPr>
            <p:ph idx="1"/>
          </p:nvPr>
        </p:nvSpPr>
        <p:spPr>
          <a:xfrm>
            <a:off x="457200" y="1628800"/>
            <a:ext cx="8229600" cy="4536504"/>
          </a:xfrm>
        </p:spPr>
        <p:txBody>
          <a:bodyPr>
            <a:normAutofit/>
          </a:bodyPr>
          <a:lstStyle/>
          <a:p>
            <a:r>
              <a:rPr lang="bg-BG" sz="2000" dirty="0" err="1" smtClean="0"/>
              <a:t>Solid</a:t>
            </a:r>
            <a:r>
              <a:rPr lang="bg-BG" sz="2000" dirty="0" smtClean="0"/>
              <a:t> State </a:t>
            </a:r>
            <a:r>
              <a:rPr lang="bg-BG" sz="2000" dirty="0" err="1" smtClean="0"/>
              <a:t>Drive</a:t>
            </a:r>
            <a:r>
              <a:rPr lang="bg-BG" sz="2000" dirty="0" smtClean="0"/>
              <a:t> (SSD – известен също и като </a:t>
            </a:r>
            <a:r>
              <a:rPr lang="bg-BG" sz="2000" b="1" dirty="0" err="1" smtClean="0"/>
              <a:t>flash</a:t>
            </a:r>
            <a:r>
              <a:rPr lang="bg-BG" sz="2000" b="1" dirty="0" smtClean="0"/>
              <a:t> </a:t>
            </a:r>
            <a:r>
              <a:rPr lang="bg-BG" sz="2000" b="1" dirty="0" err="1" smtClean="0"/>
              <a:t>drive</a:t>
            </a:r>
            <a:r>
              <a:rPr lang="bg-BG" sz="2000" dirty="0" smtClean="0"/>
              <a:t>) съхранява данни в памет от полупроводници, които запазват намиращата се в тях информация, след изключване на захранването (наричани също и </a:t>
            </a:r>
            <a:r>
              <a:rPr lang="bg-BG" sz="2000" dirty="0" err="1" smtClean="0"/>
              <a:t>енергонезависима</a:t>
            </a:r>
            <a:r>
              <a:rPr lang="bg-BG" sz="2000" dirty="0" smtClean="0"/>
              <a:t> памет) със стандартен дисков интерфейс</a:t>
            </a:r>
            <a:r>
              <a:rPr lang="ru-RU" sz="2000" dirty="0" smtClean="0"/>
              <a:t>.</a:t>
            </a:r>
            <a:endParaRPr lang="en-US" sz="2000" dirty="0" smtClean="0"/>
          </a:p>
          <a:p>
            <a:pPr marL="0" indent="0">
              <a:buNone/>
            </a:pP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596" y="3645024"/>
            <a:ext cx="4664320" cy="300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72" y="3789040"/>
            <a:ext cx="384652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240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2.1.2. Solid State Drive (SSDs) – </a:t>
            </a:r>
            <a:r>
              <a:rPr lang="en-US" sz="2800" dirty="0" smtClean="0"/>
              <a:t/>
            </a:r>
            <a:br>
              <a:rPr lang="en-US" sz="2800" dirty="0" smtClean="0"/>
            </a:br>
            <a:r>
              <a:rPr lang="bg-BG" sz="2800" dirty="0" err="1" smtClean="0"/>
              <a:t>Твърдотелен</a:t>
            </a:r>
            <a:r>
              <a:rPr lang="bg-BG" sz="2800" dirty="0" smtClean="0"/>
              <a:t> твърд диск</a:t>
            </a:r>
            <a:endParaRPr lang="bg-BG" sz="2800" dirty="0"/>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r>
              <a:rPr lang="bg-BG" sz="2000" dirty="0" smtClean="0"/>
              <a:t>Основното предимство на SSD е производителността и достъпността. SSD няма движещи се части , така че достъпът до данните е по-бърз (микросекунди срещу милисекунди) от този на механичните дискове. Тъй като нямат движещи се части, те не създават вибрации, които да повлияят или увредят компоненти или да съкратят техния живот.</a:t>
            </a:r>
          </a:p>
          <a:p>
            <a:pPr>
              <a:spcBef>
                <a:spcPts val="600"/>
              </a:spcBef>
              <a:spcAft>
                <a:spcPts val="600"/>
              </a:spcAft>
            </a:pPr>
            <a:r>
              <a:rPr lang="bg-BG" sz="2000" dirty="0" smtClean="0"/>
              <a:t>Основният недостатък на SSD е тяхната цена за гигабайт, която е значително по-висока от тази на механичните дискове.</a:t>
            </a:r>
          </a:p>
          <a:p>
            <a:pPr>
              <a:spcBef>
                <a:spcPts val="600"/>
              </a:spcBef>
              <a:spcAft>
                <a:spcPts val="600"/>
              </a:spcAft>
            </a:pPr>
            <a:r>
              <a:rPr lang="bg-BG" sz="2000" dirty="0" smtClean="0"/>
              <a:t>Друг недостатък на SSD е, че използваната </a:t>
            </a:r>
            <a:r>
              <a:rPr lang="bg-BG" sz="2000" dirty="0" err="1" smtClean="0"/>
              <a:t>flash</a:t>
            </a:r>
            <a:r>
              <a:rPr lang="bg-BG" sz="2000" dirty="0" smtClean="0"/>
              <a:t> памет има максимален брой презаписвания. Така, че дискът излиза от употреба по-бързо от механичните дискове. </a:t>
            </a:r>
            <a:endParaRPr lang="bg-BG" sz="2000" dirty="0"/>
          </a:p>
        </p:txBody>
      </p:sp>
    </p:spTree>
    <p:extLst>
      <p:ext uri="{BB962C8B-B14F-4D97-AF65-F5344CB8AC3E}">
        <p14:creationId xmlns:p14="http://schemas.microsoft.com/office/powerpoint/2010/main" val="230676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2.1.2. Solid State Drive (SSDs) – </a:t>
            </a:r>
            <a:r>
              <a:rPr lang="en-US" sz="2800" dirty="0" smtClean="0"/>
              <a:t/>
            </a:r>
            <a:br>
              <a:rPr lang="en-US" sz="2800" dirty="0" smtClean="0"/>
            </a:br>
            <a:r>
              <a:rPr lang="bg-BG" sz="2800" dirty="0" err="1" smtClean="0"/>
              <a:t>Твърдотелен</a:t>
            </a:r>
            <a:r>
              <a:rPr lang="bg-BG" sz="2800" dirty="0" smtClean="0"/>
              <a:t> твърд диск</a:t>
            </a:r>
            <a:endParaRPr lang="bg-BG"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7967346"/>
              </p:ext>
            </p:extLst>
          </p:nvPr>
        </p:nvGraphicFramePr>
        <p:xfrm>
          <a:off x="899592" y="1825588"/>
          <a:ext cx="7632849" cy="4646105"/>
        </p:xfrm>
        <a:graphic>
          <a:graphicData uri="http://schemas.openxmlformats.org/drawingml/2006/table">
            <a:tbl>
              <a:tblPr firstRow="1" bandRow="1">
                <a:tableStyleId>{5C22544A-7EE6-4342-B048-85BDC9FD1C3A}</a:tableStyleId>
              </a:tblPr>
              <a:tblGrid>
                <a:gridCol w="1866483"/>
                <a:gridCol w="2503817"/>
                <a:gridCol w="3262549"/>
              </a:tblGrid>
              <a:tr h="227776">
                <a:tc>
                  <a:txBody>
                    <a:bodyPr/>
                    <a:lstStyle/>
                    <a:p>
                      <a:pPr marL="0" marR="0">
                        <a:lnSpc>
                          <a:spcPct val="115000"/>
                        </a:lnSpc>
                        <a:spcBef>
                          <a:spcPts val="0"/>
                        </a:spcBef>
                        <a:spcAft>
                          <a:spcPts val="0"/>
                        </a:spcAft>
                      </a:pPr>
                      <a:r>
                        <a:rPr lang="bg-BG" sz="1400" kern="1200" dirty="0">
                          <a:effectLst/>
                        </a:rPr>
                        <a:t>Характеристики</a:t>
                      </a:r>
                      <a:endParaRPr lang="bg-BG" sz="18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a:effectLst/>
                        </a:rPr>
                        <a:t>Твърдотели дискове (</a:t>
                      </a:r>
                      <a:r>
                        <a:rPr lang="en-US" sz="1400" kern="1200">
                          <a:effectLst/>
                        </a:rPr>
                        <a:t>SSD)</a:t>
                      </a:r>
                      <a:endParaRPr lang="bg-BG" sz="18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a:effectLst/>
                        </a:rPr>
                        <a:t>Твърди дискове (</a:t>
                      </a:r>
                      <a:r>
                        <a:rPr lang="en-US" sz="1400" kern="1200">
                          <a:effectLst/>
                        </a:rPr>
                        <a:t>HDD)</a:t>
                      </a:r>
                      <a:endParaRPr lang="bg-BG" sz="1800">
                        <a:effectLst/>
                        <a:latin typeface="Calibri"/>
                        <a:ea typeface="PMingLiU"/>
                        <a:cs typeface="Times New Roman"/>
                      </a:endParaRPr>
                    </a:p>
                  </a:txBody>
                  <a:tcPr marL="68580" marR="68580" marT="0" marB="0"/>
                </a:tc>
              </a:tr>
              <a:tr h="643091">
                <a:tc>
                  <a:txBody>
                    <a:bodyPr/>
                    <a:lstStyle/>
                    <a:p>
                      <a:pPr marL="0" marR="0">
                        <a:lnSpc>
                          <a:spcPct val="115000"/>
                        </a:lnSpc>
                        <a:spcBef>
                          <a:spcPts val="0"/>
                        </a:spcBef>
                        <a:spcAft>
                          <a:spcPts val="0"/>
                        </a:spcAft>
                      </a:pPr>
                      <a:r>
                        <a:rPr lang="bg-BG" sz="1400" kern="1200" dirty="0">
                          <a:effectLst/>
                        </a:rPr>
                        <a:t>Надеждност</a:t>
                      </a:r>
                      <a:endParaRPr lang="bg-BG" sz="18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a:effectLst/>
                        </a:rPr>
                        <a:t>Съхраняват данните на флаш чипове </a:t>
                      </a:r>
                      <a:endParaRPr lang="bg-BG" sz="1800">
                        <a:effectLst/>
                      </a:endParaRPr>
                    </a:p>
                    <a:p>
                      <a:pPr marL="0" marR="0" algn="ctr">
                        <a:lnSpc>
                          <a:spcPct val="115000"/>
                        </a:lnSpc>
                        <a:spcBef>
                          <a:spcPts val="0"/>
                        </a:spcBef>
                        <a:spcAft>
                          <a:spcPts val="0"/>
                        </a:spcAft>
                      </a:pPr>
                      <a:r>
                        <a:rPr lang="bg-BG" sz="1400" kern="1200">
                          <a:effectLst/>
                          <a:sym typeface="Wingdings"/>
                        </a:rPr>
                        <a:t></a:t>
                      </a:r>
                      <a:endParaRPr lang="bg-BG" sz="18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dirty="0">
                          <a:effectLst/>
                        </a:rPr>
                        <a:t>Използват механични части, които водят до повреди и прегрявания</a:t>
                      </a:r>
                      <a:endParaRPr lang="bg-BG" sz="1800" dirty="0">
                        <a:effectLst/>
                        <a:latin typeface="Calibri"/>
                        <a:ea typeface="PMingLiU"/>
                        <a:cs typeface="Times New Roman"/>
                      </a:endParaRPr>
                    </a:p>
                  </a:txBody>
                  <a:tcPr marL="68580" marR="68580" marT="0" marB="0"/>
                </a:tc>
              </a:tr>
              <a:tr h="649201">
                <a:tc>
                  <a:txBody>
                    <a:bodyPr/>
                    <a:lstStyle/>
                    <a:p>
                      <a:pPr marL="0" marR="0">
                        <a:lnSpc>
                          <a:spcPct val="115000"/>
                        </a:lnSpc>
                        <a:spcBef>
                          <a:spcPts val="0"/>
                        </a:spcBef>
                        <a:spcAft>
                          <a:spcPts val="0"/>
                        </a:spcAft>
                      </a:pPr>
                      <a:r>
                        <a:rPr lang="bg-BG" sz="1400" kern="1200" dirty="0">
                          <a:effectLst/>
                        </a:rPr>
                        <a:t>Скорост</a:t>
                      </a:r>
                      <a:endParaRPr lang="bg-BG" sz="1800" dirty="0">
                        <a:effectLst/>
                      </a:endParaRPr>
                    </a:p>
                    <a:p>
                      <a:pPr marL="0" marR="0">
                        <a:lnSpc>
                          <a:spcPct val="115000"/>
                        </a:lnSpc>
                        <a:spcBef>
                          <a:spcPts val="0"/>
                        </a:spcBef>
                        <a:spcAft>
                          <a:spcPts val="0"/>
                        </a:spcAft>
                      </a:pPr>
                      <a:r>
                        <a:rPr lang="bg-BG" sz="1400" kern="1200" dirty="0">
                          <a:effectLst/>
                        </a:rPr>
                        <a:t>   </a:t>
                      </a:r>
                      <a:r>
                        <a:rPr lang="bg-BG" sz="1400" kern="1200" dirty="0" smtClean="0">
                          <a:effectLst/>
                        </a:rPr>
                        <a:t>- време </a:t>
                      </a:r>
                      <a:r>
                        <a:rPr lang="bg-BG" sz="1400" kern="1200" dirty="0">
                          <a:effectLst/>
                        </a:rPr>
                        <a:t>за достъп</a:t>
                      </a:r>
                      <a:endParaRPr lang="bg-BG" sz="1800" dirty="0">
                        <a:effectLst/>
                      </a:endParaRPr>
                    </a:p>
                    <a:p>
                      <a:pPr marL="268288" marR="0" indent="-268288">
                        <a:lnSpc>
                          <a:spcPct val="115000"/>
                        </a:lnSpc>
                        <a:spcBef>
                          <a:spcPts val="0"/>
                        </a:spcBef>
                        <a:spcAft>
                          <a:spcPts val="0"/>
                        </a:spcAft>
                      </a:pPr>
                      <a:r>
                        <a:rPr lang="bg-BG" sz="1400" kern="1200" dirty="0">
                          <a:effectLst/>
                        </a:rPr>
                        <a:t>   </a:t>
                      </a:r>
                      <a:r>
                        <a:rPr lang="bg-BG" sz="1400" kern="1200" dirty="0" smtClean="0">
                          <a:effectLst/>
                        </a:rPr>
                        <a:t>- трансфер </a:t>
                      </a:r>
                      <a:r>
                        <a:rPr lang="bg-BG" sz="1400" kern="1200" dirty="0">
                          <a:effectLst/>
                        </a:rPr>
                        <a:t>на данни  </a:t>
                      </a:r>
                      <a:endParaRPr lang="bg-BG" sz="18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a:effectLst/>
                        </a:rPr>
                        <a:t>35 – 100 микросекунди</a:t>
                      </a:r>
                      <a:endParaRPr lang="bg-BG" sz="1800">
                        <a:effectLst/>
                      </a:endParaRPr>
                    </a:p>
                    <a:p>
                      <a:pPr marL="0" marR="0">
                        <a:lnSpc>
                          <a:spcPct val="115000"/>
                        </a:lnSpc>
                        <a:spcBef>
                          <a:spcPts val="0"/>
                        </a:spcBef>
                        <a:spcAft>
                          <a:spcPts val="0"/>
                        </a:spcAft>
                      </a:pPr>
                      <a:r>
                        <a:rPr lang="bg-BG" sz="1400" kern="1200">
                          <a:effectLst/>
                        </a:rPr>
                        <a:t>170 </a:t>
                      </a:r>
                      <a:r>
                        <a:rPr lang="en-US" sz="1400" kern="1200">
                          <a:effectLst/>
                        </a:rPr>
                        <a:t>Mb </a:t>
                      </a:r>
                      <a:r>
                        <a:rPr lang="bg-BG" sz="1400" kern="1200">
                          <a:effectLst/>
                        </a:rPr>
                        <a:t>за секунда</a:t>
                      </a:r>
                      <a:endParaRPr lang="bg-BG" sz="1800">
                        <a:effectLst/>
                      </a:endParaRPr>
                    </a:p>
                    <a:p>
                      <a:pPr marL="0" marR="0" algn="ctr">
                        <a:lnSpc>
                          <a:spcPct val="115000"/>
                        </a:lnSpc>
                        <a:spcBef>
                          <a:spcPts val="0"/>
                        </a:spcBef>
                        <a:spcAft>
                          <a:spcPts val="0"/>
                        </a:spcAft>
                      </a:pPr>
                      <a:r>
                        <a:rPr lang="bg-BG" sz="1400" kern="1200">
                          <a:effectLst/>
                          <a:sym typeface="Wingdings"/>
                        </a:rPr>
                        <a:t></a:t>
                      </a:r>
                      <a:endParaRPr lang="bg-BG" sz="18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a:effectLst/>
                        </a:rPr>
                        <a:t>5 000 – 10 000 микросекунди</a:t>
                      </a:r>
                      <a:endParaRPr lang="bg-BG" sz="1800">
                        <a:effectLst/>
                      </a:endParaRPr>
                    </a:p>
                    <a:p>
                      <a:pPr marL="0" marR="0">
                        <a:lnSpc>
                          <a:spcPct val="115000"/>
                        </a:lnSpc>
                        <a:spcBef>
                          <a:spcPts val="0"/>
                        </a:spcBef>
                        <a:spcAft>
                          <a:spcPts val="0"/>
                        </a:spcAft>
                      </a:pPr>
                      <a:r>
                        <a:rPr lang="bg-BG" sz="1400" kern="1200">
                          <a:effectLst/>
                        </a:rPr>
                        <a:t>80 М</a:t>
                      </a:r>
                      <a:r>
                        <a:rPr lang="en-US" sz="1400" kern="1200">
                          <a:effectLst/>
                        </a:rPr>
                        <a:t>b </a:t>
                      </a:r>
                      <a:r>
                        <a:rPr lang="bg-BG" sz="1400" kern="1200">
                          <a:effectLst/>
                        </a:rPr>
                        <a:t>за секунда</a:t>
                      </a:r>
                      <a:endParaRPr lang="bg-BG" sz="1800">
                        <a:effectLst/>
                        <a:latin typeface="Calibri"/>
                        <a:ea typeface="PMingLiU"/>
                        <a:cs typeface="Times New Roman"/>
                      </a:endParaRPr>
                    </a:p>
                  </a:txBody>
                  <a:tcPr marL="68580" marR="68580" marT="0" marB="0"/>
                </a:tc>
              </a:tr>
              <a:tr h="424600">
                <a:tc>
                  <a:txBody>
                    <a:bodyPr/>
                    <a:lstStyle/>
                    <a:p>
                      <a:pPr marL="0" marR="0">
                        <a:lnSpc>
                          <a:spcPct val="115000"/>
                        </a:lnSpc>
                        <a:spcBef>
                          <a:spcPts val="0"/>
                        </a:spcBef>
                        <a:spcAft>
                          <a:spcPts val="0"/>
                        </a:spcAft>
                      </a:pPr>
                      <a:r>
                        <a:rPr lang="bg-BG" sz="1400" kern="1200" dirty="0">
                          <a:effectLst/>
                        </a:rPr>
                        <a:t>Капацитет</a:t>
                      </a:r>
                      <a:endParaRPr lang="bg-BG" sz="18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dirty="0">
                          <a:effectLst/>
                        </a:rPr>
                        <a:t>Обикновено не по-голям от 250 </a:t>
                      </a:r>
                      <a:r>
                        <a:rPr lang="en-US" sz="1400" kern="1200" dirty="0">
                          <a:effectLst/>
                        </a:rPr>
                        <a:t>Gb</a:t>
                      </a:r>
                      <a:endParaRPr lang="bg-BG" sz="18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a:effectLst/>
                        </a:rPr>
                        <a:t>Обикновено от 500 </a:t>
                      </a:r>
                      <a:r>
                        <a:rPr lang="en-US" sz="1400" kern="1200">
                          <a:effectLst/>
                        </a:rPr>
                        <a:t>Gb – 1 Tb </a:t>
                      </a:r>
                      <a:endParaRPr lang="bg-BG" sz="1800">
                        <a:effectLst/>
                      </a:endParaRPr>
                    </a:p>
                    <a:p>
                      <a:pPr marL="0" marR="0" algn="ctr">
                        <a:lnSpc>
                          <a:spcPct val="115000"/>
                        </a:lnSpc>
                        <a:spcBef>
                          <a:spcPts val="0"/>
                        </a:spcBef>
                        <a:spcAft>
                          <a:spcPts val="0"/>
                        </a:spcAft>
                      </a:pPr>
                      <a:r>
                        <a:rPr lang="bg-BG" sz="1400" kern="1200">
                          <a:effectLst/>
                          <a:sym typeface="Wingdings"/>
                        </a:rPr>
                        <a:t></a:t>
                      </a:r>
                      <a:endParaRPr lang="bg-BG" sz="1800">
                        <a:effectLst/>
                        <a:latin typeface="Calibri"/>
                        <a:ea typeface="PMingLiU"/>
                        <a:cs typeface="Times New Roman"/>
                      </a:endParaRPr>
                    </a:p>
                  </a:txBody>
                  <a:tcPr marL="68580" marR="68580" marT="0" marB="0"/>
                </a:tc>
              </a:tr>
              <a:tr h="643091">
                <a:tc>
                  <a:txBody>
                    <a:bodyPr/>
                    <a:lstStyle/>
                    <a:p>
                      <a:pPr marL="0" marR="0">
                        <a:lnSpc>
                          <a:spcPct val="115000"/>
                        </a:lnSpc>
                        <a:spcBef>
                          <a:spcPts val="0"/>
                        </a:spcBef>
                        <a:spcAft>
                          <a:spcPts val="0"/>
                        </a:spcAft>
                      </a:pPr>
                      <a:r>
                        <a:rPr lang="bg-BG" sz="1400" kern="1200">
                          <a:effectLst/>
                        </a:rPr>
                        <a:t>Шум</a:t>
                      </a:r>
                      <a:endParaRPr lang="bg-BG" sz="18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dirty="0">
                          <a:effectLst/>
                        </a:rPr>
                        <a:t>Нямат механични част, безшумни</a:t>
                      </a:r>
                      <a:endParaRPr lang="bg-BG" sz="1800" dirty="0">
                        <a:effectLst/>
                      </a:endParaRPr>
                    </a:p>
                    <a:p>
                      <a:pPr marL="0" marR="0" algn="ctr">
                        <a:lnSpc>
                          <a:spcPct val="115000"/>
                        </a:lnSpc>
                        <a:spcBef>
                          <a:spcPts val="0"/>
                        </a:spcBef>
                        <a:spcAft>
                          <a:spcPts val="0"/>
                        </a:spcAft>
                      </a:pPr>
                      <a:r>
                        <a:rPr lang="bg-BG" sz="1400" kern="1200" dirty="0">
                          <a:effectLst/>
                          <a:sym typeface="Wingdings"/>
                        </a:rPr>
                        <a:t></a:t>
                      </a:r>
                      <a:endParaRPr lang="bg-BG" sz="18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a:effectLst/>
                        </a:rPr>
                        <a:t>Известно ниво на шум</a:t>
                      </a:r>
                      <a:endParaRPr lang="bg-BG" sz="1800">
                        <a:effectLst/>
                        <a:latin typeface="Calibri"/>
                        <a:ea typeface="PMingLiU"/>
                        <a:cs typeface="Times New Roman"/>
                      </a:endParaRPr>
                    </a:p>
                  </a:txBody>
                  <a:tcPr marL="68580" marR="68580" marT="0" marB="0"/>
                </a:tc>
              </a:tr>
              <a:tr h="643091">
                <a:tc>
                  <a:txBody>
                    <a:bodyPr/>
                    <a:lstStyle/>
                    <a:p>
                      <a:pPr marL="0" marR="0">
                        <a:lnSpc>
                          <a:spcPct val="115000"/>
                        </a:lnSpc>
                        <a:spcBef>
                          <a:spcPts val="0"/>
                        </a:spcBef>
                        <a:spcAft>
                          <a:spcPts val="0"/>
                        </a:spcAft>
                      </a:pPr>
                      <a:r>
                        <a:rPr lang="bg-BG" sz="1400" kern="1200">
                          <a:effectLst/>
                        </a:rPr>
                        <a:t>Излъчване на топлина</a:t>
                      </a:r>
                      <a:endParaRPr lang="bg-BG" sz="180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dirty="0">
                          <a:effectLst/>
                        </a:rPr>
                        <a:t>Ниско излъчване, поради липса на механични части</a:t>
                      </a:r>
                      <a:endParaRPr lang="bg-BG" sz="1800" dirty="0">
                        <a:effectLst/>
                      </a:endParaRPr>
                    </a:p>
                    <a:p>
                      <a:pPr marL="0" marR="0" algn="ctr">
                        <a:lnSpc>
                          <a:spcPct val="115000"/>
                        </a:lnSpc>
                        <a:spcBef>
                          <a:spcPts val="0"/>
                        </a:spcBef>
                        <a:spcAft>
                          <a:spcPts val="0"/>
                        </a:spcAft>
                      </a:pPr>
                      <a:r>
                        <a:rPr lang="bg-BG" sz="1400" kern="1200" dirty="0">
                          <a:effectLst/>
                          <a:sym typeface="Wingdings"/>
                        </a:rPr>
                        <a:t></a:t>
                      </a:r>
                      <a:endParaRPr lang="bg-BG" sz="18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a:effectLst/>
                        </a:rPr>
                        <a:t>По-високо излъчване поради механичните части и по-голяма консумация на енергия</a:t>
                      </a:r>
                      <a:endParaRPr lang="bg-BG" sz="1800">
                        <a:effectLst/>
                        <a:latin typeface="Calibri"/>
                        <a:ea typeface="PMingLiU"/>
                        <a:cs typeface="Times New Roman"/>
                      </a:endParaRPr>
                    </a:p>
                  </a:txBody>
                  <a:tcPr marL="68580" marR="68580" marT="0" marB="0"/>
                </a:tc>
              </a:tr>
              <a:tr h="424045">
                <a:tc>
                  <a:txBody>
                    <a:bodyPr/>
                    <a:lstStyle/>
                    <a:p>
                      <a:pPr marL="0" marR="0">
                        <a:lnSpc>
                          <a:spcPct val="115000"/>
                        </a:lnSpc>
                        <a:spcBef>
                          <a:spcPts val="0"/>
                        </a:spcBef>
                        <a:spcAft>
                          <a:spcPts val="0"/>
                        </a:spcAft>
                      </a:pPr>
                      <a:r>
                        <a:rPr lang="bg-BG" sz="1400" kern="1200" dirty="0">
                          <a:effectLst/>
                        </a:rPr>
                        <a:t>Цена</a:t>
                      </a:r>
                      <a:endParaRPr lang="bg-BG" sz="1800" dirty="0">
                        <a:effectLst/>
                        <a:latin typeface="Calibri"/>
                        <a:ea typeface="PMingLiU"/>
                        <a:cs typeface="Times New Roman"/>
                      </a:endParaRPr>
                    </a:p>
                  </a:txBody>
                  <a:tcPr marL="68580" marR="68580" marT="0" marB="0"/>
                </a:tc>
                <a:tc>
                  <a:txBody>
                    <a:bodyPr/>
                    <a:lstStyle/>
                    <a:p>
                      <a:pPr marL="0" marR="0" algn="ctr">
                        <a:lnSpc>
                          <a:spcPct val="115000"/>
                        </a:lnSpc>
                        <a:spcBef>
                          <a:spcPts val="0"/>
                        </a:spcBef>
                        <a:spcAft>
                          <a:spcPts val="0"/>
                        </a:spcAft>
                      </a:pPr>
                      <a:r>
                        <a:rPr lang="bg-BG" sz="1400" kern="1200" dirty="0">
                          <a:effectLst/>
                        </a:rPr>
                        <a:t>Скъпи, около $1.50 за 1 </a:t>
                      </a:r>
                      <a:r>
                        <a:rPr lang="en-US" sz="1400" kern="1200" dirty="0">
                          <a:effectLst/>
                        </a:rPr>
                        <a:t>Gb</a:t>
                      </a:r>
                      <a:endParaRPr lang="bg-BG" sz="1800" dirty="0">
                        <a:effectLst/>
                        <a:latin typeface="Calibri"/>
                        <a:ea typeface="PMingLiU"/>
                        <a:cs typeface="Times New Roman"/>
                      </a:endParaRPr>
                    </a:p>
                  </a:txBody>
                  <a:tcPr marL="68580" marR="68580" marT="0" marB="0"/>
                </a:tc>
                <a:tc>
                  <a:txBody>
                    <a:bodyPr/>
                    <a:lstStyle/>
                    <a:p>
                      <a:pPr marL="0" marR="0">
                        <a:lnSpc>
                          <a:spcPct val="115000"/>
                        </a:lnSpc>
                        <a:spcBef>
                          <a:spcPts val="0"/>
                        </a:spcBef>
                        <a:spcAft>
                          <a:spcPts val="0"/>
                        </a:spcAft>
                      </a:pPr>
                      <a:r>
                        <a:rPr lang="bg-BG" sz="1400" kern="1200" dirty="0">
                          <a:effectLst/>
                        </a:rPr>
                        <a:t>Много евтини, около </a:t>
                      </a:r>
                      <a:r>
                        <a:rPr lang="en-US" sz="1400" kern="1200" dirty="0">
                          <a:effectLst/>
                        </a:rPr>
                        <a:t>$0.10 </a:t>
                      </a:r>
                      <a:r>
                        <a:rPr lang="bg-BG" sz="1400" kern="1200" dirty="0">
                          <a:effectLst/>
                        </a:rPr>
                        <a:t>за 1</a:t>
                      </a:r>
                      <a:r>
                        <a:rPr lang="en-US" sz="1400" kern="1200" dirty="0">
                          <a:effectLst/>
                        </a:rPr>
                        <a:t>GB</a:t>
                      </a:r>
                      <a:endParaRPr lang="bg-BG" sz="1800" dirty="0">
                        <a:effectLst/>
                      </a:endParaRPr>
                    </a:p>
                    <a:p>
                      <a:pPr marL="0" marR="0" algn="ctr">
                        <a:lnSpc>
                          <a:spcPct val="115000"/>
                        </a:lnSpc>
                        <a:spcBef>
                          <a:spcPts val="0"/>
                        </a:spcBef>
                        <a:spcAft>
                          <a:spcPts val="0"/>
                        </a:spcAft>
                      </a:pPr>
                      <a:r>
                        <a:rPr lang="bg-BG" sz="1400" kern="1200" dirty="0">
                          <a:effectLst/>
                          <a:sym typeface="Wingdings"/>
                        </a:rPr>
                        <a:t></a:t>
                      </a:r>
                      <a:endParaRPr lang="bg-BG" sz="1800" dirty="0">
                        <a:effectLst/>
                        <a:latin typeface="Calibri"/>
                        <a:ea typeface="PMingLiU"/>
                        <a:cs typeface="Times New Roman"/>
                      </a:endParaRPr>
                    </a:p>
                  </a:txBody>
                  <a:tcPr marL="68580" marR="68580" marT="0" marB="0"/>
                </a:tc>
              </a:tr>
            </a:tbl>
          </a:graphicData>
        </a:graphic>
      </p:graphicFrame>
      <p:sp>
        <p:nvSpPr>
          <p:cNvPr id="5" name="TextBox 4"/>
          <p:cNvSpPr txBox="1"/>
          <p:nvPr/>
        </p:nvSpPr>
        <p:spPr>
          <a:xfrm>
            <a:off x="4427984" y="1444134"/>
            <a:ext cx="4392488" cy="369332"/>
          </a:xfrm>
          <a:prstGeom prst="rect">
            <a:avLst/>
          </a:prstGeom>
          <a:noFill/>
        </p:spPr>
        <p:txBody>
          <a:bodyPr wrap="square" rtlCol="0">
            <a:spAutoFit/>
          </a:bodyPr>
          <a:lstStyle/>
          <a:p>
            <a:r>
              <a:rPr lang="ru-RU" dirty="0"/>
              <a:t>Таблица: Сравнение на SSD и HDD</a:t>
            </a:r>
            <a:endParaRPr lang="bg-BG" dirty="0"/>
          </a:p>
        </p:txBody>
      </p:sp>
    </p:spTree>
    <p:extLst>
      <p:ext uri="{BB962C8B-B14F-4D97-AF65-F5344CB8AC3E}">
        <p14:creationId xmlns:p14="http://schemas.microsoft.com/office/powerpoint/2010/main" val="3204093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bg-BG" sz="2800" dirty="0"/>
              <a:t>2.1.3. Капацитет на диска</a:t>
            </a:r>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r>
              <a:rPr lang="bg-BG" sz="2000" dirty="0" smtClean="0"/>
              <a:t>От представянето на първите дискови устройства, всяка година размерът на диска намалява, а неговият капацитет се увеличава. Средният капацитет на дисковете за последните 30 години следва логаритмично нарастване. </a:t>
            </a:r>
          </a:p>
          <a:p>
            <a:pPr>
              <a:spcBef>
                <a:spcPts val="600"/>
              </a:spcBef>
              <a:spcAft>
                <a:spcPts val="600"/>
              </a:spcAft>
            </a:pPr>
            <a:r>
              <a:rPr lang="bg-BG" sz="2000" b="1" i="1" dirty="0" smtClean="0"/>
              <a:t>Законът на </a:t>
            </a:r>
            <a:r>
              <a:rPr lang="bg-BG" sz="2000" b="1" i="1" dirty="0" err="1" smtClean="0"/>
              <a:t>Kryder</a:t>
            </a:r>
            <a:r>
              <a:rPr lang="bg-BG" sz="2000" b="1" i="1" dirty="0" smtClean="0"/>
              <a:t> </a:t>
            </a:r>
            <a:r>
              <a:rPr lang="bg-BG" sz="2000" dirty="0" smtClean="0"/>
              <a:t>гласи, че "</a:t>
            </a:r>
            <a:r>
              <a:rPr lang="bg-BG" sz="2000" i="1" dirty="0" smtClean="0"/>
              <a:t>скоростта с която се увеличава плътността на информация върху твърдите дискове се определя с коефициент 1000 за 10,5 години, което приблизително съответства на удвояване на приблизително всеки 13 месеца</a:t>
            </a:r>
            <a:r>
              <a:rPr lang="bg-BG" sz="2000" dirty="0" smtClean="0"/>
              <a:t>". </a:t>
            </a:r>
          </a:p>
          <a:p>
            <a:pPr>
              <a:spcBef>
                <a:spcPts val="600"/>
              </a:spcBef>
              <a:spcAft>
                <a:spcPts val="600"/>
              </a:spcAft>
            </a:pPr>
            <a:r>
              <a:rPr lang="bg-BG" sz="2000" dirty="0" smtClean="0"/>
              <a:t>Ако този закон продължи да действа, през 2021 г. средния капацитет на единично дисково устройство ще бъде приблизително 1000 ТВ (1РВ) данни</a:t>
            </a:r>
          </a:p>
          <a:p>
            <a:pPr>
              <a:spcBef>
                <a:spcPts val="600"/>
              </a:spcBef>
              <a:spcAft>
                <a:spcPts val="600"/>
              </a:spcAft>
            </a:pPr>
            <a:endParaRPr lang="bg-BG" sz="2000" dirty="0"/>
          </a:p>
        </p:txBody>
      </p:sp>
    </p:spTree>
    <p:extLst>
      <p:ext uri="{BB962C8B-B14F-4D97-AF65-F5344CB8AC3E}">
        <p14:creationId xmlns:p14="http://schemas.microsoft.com/office/powerpoint/2010/main" val="4233134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bg-BG" sz="2800" dirty="0"/>
              <a:t>2.</a:t>
            </a:r>
            <a:r>
              <a:rPr lang="bg-BG" sz="2800" dirty="0" err="1"/>
              <a:t>2</a:t>
            </a:r>
            <a:r>
              <a:rPr lang="bg-BG" sz="2800" dirty="0"/>
              <a:t>. Ленти</a:t>
            </a:r>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r>
              <a:rPr lang="bg-BG" sz="2000" dirty="0" smtClean="0"/>
              <a:t>Когато се складират огромни количества данни, лентите се явяват най-евтиният вариант.  И от както лентите могат да съхраняват повече данни в относително малка форма, те могат да се използват като евтина архивираща среда. От както производителите гарантират за тях дълъг живот, те се смятат за подходящи за архивиране на данни. Например, за DLT, SDLT и LTO </a:t>
            </a:r>
            <a:r>
              <a:rPr lang="bg-BG" sz="2000" dirty="0" err="1" smtClean="0"/>
              <a:t>Ultrium</a:t>
            </a:r>
            <a:r>
              <a:rPr lang="bg-BG" sz="2000" dirty="0" smtClean="0"/>
              <a:t> касети се гарантира, че са надеждни и след 30 год.</a:t>
            </a:r>
          </a:p>
          <a:p>
            <a:pPr>
              <a:spcBef>
                <a:spcPts val="600"/>
              </a:spcBef>
              <a:spcAft>
                <a:spcPts val="600"/>
              </a:spcAft>
            </a:pPr>
            <a:r>
              <a:rPr lang="bg-BG" sz="2000" dirty="0" smtClean="0"/>
              <a:t>С цел защита при бедствия, като пожар например,  лентите могат да бъдат складирани в друга сграда.  И за разлика от онлайн резервните копия и архиви, ако лентите са складирани извън сградата, те са недостъпни за вируси и червей, освен това не използват мощности.</a:t>
            </a:r>
          </a:p>
          <a:p>
            <a:pPr>
              <a:spcBef>
                <a:spcPts val="600"/>
              </a:spcBef>
              <a:spcAft>
                <a:spcPts val="600"/>
              </a:spcAft>
            </a:pPr>
            <a:endParaRPr lang="bg-BG" sz="2000" dirty="0"/>
          </a:p>
        </p:txBody>
      </p:sp>
    </p:spTree>
    <p:extLst>
      <p:ext uri="{BB962C8B-B14F-4D97-AF65-F5344CB8AC3E}">
        <p14:creationId xmlns:p14="http://schemas.microsoft.com/office/powerpoint/2010/main" val="3324230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bg-BG" sz="2800" dirty="0"/>
              <a:t>2.</a:t>
            </a:r>
            <a:r>
              <a:rPr lang="bg-BG" sz="2800" dirty="0" err="1"/>
              <a:t>2</a:t>
            </a:r>
            <a:r>
              <a:rPr lang="bg-BG" sz="2800" dirty="0"/>
              <a:t>. Ленти</a:t>
            </a:r>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r>
              <a:rPr lang="bg-BG" sz="2000" dirty="0" smtClean="0"/>
              <a:t>Лентите имат и някой </a:t>
            </a:r>
            <a:r>
              <a:rPr lang="bg-BG" sz="2000" i="1" dirty="0" smtClean="0"/>
              <a:t>недостатъци</a:t>
            </a:r>
            <a:r>
              <a:rPr lang="bg-BG" sz="2000" dirty="0" smtClean="0"/>
              <a:t>. Те са чупливи. Тъй като се обслужват ръчно, могат да бъдат повредени механично (изпускане на пода, лошо поставяне в лентовите устройства). Честото пренавиване влияе върху субстрата (основата) на лентата, водещо до по-ниска надеждност на четенето на данните.</a:t>
            </a:r>
          </a:p>
          <a:p>
            <a:pPr>
              <a:spcBef>
                <a:spcPts val="600"/>
              </a:spcBef>
              <a:spcAft>
                <a:spcPts val="600"/>
              </a:spcAft>
            </a:pPr>
            <a:r>
              <a:rPr lang="bg-BG" sz="2000" dirty="0" smtClean="0"/>
              <a:t>Сравнени с дисковете, лентите са изключително по-бавни. Те само последователно четат и записват данни. Когато се изисква определена част данни, то трябва да бъде търсено чрез прочитане на всички данни от лентата докато бъдат намерени търсените. Заедно с пренавиването на лентата (необходимо за изхвърляне (</a:t>
            </a:r>
            <a:r>
              <a:rPr lang="bg-BG" sz="2000" dirty="0" err="1" smtClean="0"/>
              <a:t>ejecting</a:t>
            </a:r>
            <a:r>
              <a:rPr lang="bg-BG" sz="2000" dirty="0" smtClean="0"/>
              <a:t>) на лентата) боравенето с лентата се осъществява за минути, вместо за милисекунди или микросекунди.</a:t>
            </a:r>
          </a:p>
          <a:p>
            <a:pPr>
              <a:spcBef>
                <a:spcPts val="600"/>
              </a:spcBef>
              <a:spcAft>
                <a:spcPts val="600"/>
              </a:spcAft>
            </a:pPr>
            <a:endParaRPr lang="bg-BG" sz="2000" dirty="0"/>
          </a:p>
        </p:txBody>
      </p:sp>
    </p:spTree>
    <p:extLst>
      <p:ext uri="{BB962C8B-B14F-4D97-AF65-F5344CB8AC3E}">
        <p14:creationId xmlns:p14="http://schemas.microsoft.com/office/powerpoint/2010/main" val="282275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bg-BG" sz="2800" dirty="0"/>
              <a:t>2.</a:t>
            </a:r>
            <a:r>
              <a:rPr lang="bg-BG" sz="2800" dirty="0" err="1"/>
              <a:t>2</a:t>
            </a:r>
            <a:r>
              <a:rPr lang="bg-BG" sz="2800" dirty="0"/>
              <a:t>. Ленти</a:t>
            </a:r>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r>
              <a:rPr lang="ru-RU" sz="2000" dirty="0" smtClean="0"/>
              <a:t>(</a:t>
            </a:r>
            <a:r>
              <a:rPr lang="bg-BG" sz="2000" dirty="0" smtClean="0"/>
              <a:t>S)DLT и LTO са най-популярните формати за лентови касети, използвани днес. </a:t>
            </a:r>
          </a:p>
          <a:p>
            <a:pPr lvl="1">
              <a:spcBef>
                <a:spcPts val="600"/>
              </a:spcBef>
              <a:spcAft>
                <a:spcPts val="600"/>
              </a:spcAft>
            </a:pPr>
            <a:r>
              <a:rPr lang="bg-BG" sz="1600" dirty="0" smtClean="0"/>
              <a:t>Над 80% от пазарният дял е на LTO. </a:t>
            </a:r>
          </a:p>
          <a:p>
            <a:pPr lvl="1">
              <a:spcBef>
                <a:spcPts val="600"/>
              </a:spcBef>
              <a:spcAft>
                <a:spcPts val="600"/>
              </a:spcAft>
            </a:pPr>
            <a:r>
              <a:rPr lang="bg-BG" sz="1600" dirty="0" smtClean="0"/>
              <a:t>През 2013 касетата, с най-голям капацитет може да съхранява 5 TB некомпресирани данни.</a:t>
            </a:r>
          </a:p>
          <a:p>
            <a:pPr>
              <a:spcBef>
                <a:spcPts val="600"/>
              </a:spcBef>
              <a:spcAft>
                <a:spcPts val="600"/>
              </a:spcAft>
            </a:pPr>
            <a:r>
              <a:rPr lang="bg-BG" sz="2000" dirty="0" smtClean="0"/>
              <a:t>Типично, лентовата пропускателна способност сега е в диапазона от 200 до 150 MB/s. Интерфейсът на лентовите устройства е високоскоростен кабел. Съществуващите лентови устройства типично използват интерфейс от оптичен кабел с 4 GB/s, поддържащ устойчива </a:t>
            </a:r>
            <a:r>
              <a:rPr lang="bg-BG" sz="2000" dirty="0" err="1" smtClean="0"/>
              <a:t>пропускателност</a:t>
            </a:r>
            <a:r>
              <a:rPr lang="bg-BG" sz="2000" dirty="0" smtClean="0"/>
              <a:t>  между 350 и 400 MB/s. За използване на устройството LTO-5, интерфейсът се нуждае от 8 GB/s оптичен кабел (FC), който да подържа над 800 MB/s.</a:t>
            </a:r>
          </a:p>
          <a:p>
            <a:pPr>
              <a:spcBef>
                <a:spcPts val="600"/>
              </a:spcBef>
              <a:spcAft>
                <a:spcPts val="600"/>
              </a:spcAft>
            </a:pPr>
            <a:endParaRPr lang="bg-BG" sz="2000" dirty="0"/>
          </a:p>
        </p:txBody>
      </p:sp>
    </p:spTree>
    <p:extLst>
      <p:ext uri="{BB962C8B-B14F-4D97-AF65-F5344CB8AC3E}">
        <p14:creationId xmlns:p14="http://schemas.microsoft.com/office/powerpoint/2010/main" val="8784736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2.</a:t>
            </a:r>
            <a:r>
              <a:rPr lang="bg-BG" dirty="0" err="1"/>
              <a:t>2</a:t>
            </a:r>
            <a:r>
              <a:rPr lang="bg-BG" dirty="0"/>
              <a:t>. Ленти</a:t>
            </a:r>
          </a:p>
        </p:txBody>
      </p:sp>
      <p:pic>
        <p:nvPicPr>
          <p:cNvPr id="61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7343" y="1916832"/>
            <a:ext cx="415556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96129" y="332656"/>
            <a:ext cx="4547871"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36132" y="3573016"/>
            <a:ext cx="3528392" cy="369332"/>
          </a:xfrm>
          <a:prstGeom prst="rect">
            <a:avLst/>
          </a:prstGeom>
          <a:noFill/>
        </p:spPr>
        <p:txBody>
          <a:bodyPr wrap="square" rtlCol="0">
            <a:spAutoFit/>
          </a:bodyPr>
          <a:lstStyle/>
          <a:p>
            <a:r>
              <a:rPr lang="bg-BG" dirty="0"/>
              <a:t>Библиотеки от ленти</a:t>
            </a:r>
          </a:p>
        </p:txBody>
      </p:sp>
    </p:spTree>
    <p:extLst>
      <p:ext uri="{BB962C8B-B14F-4D97-AF65-F5344CB8AC3E}">
        <p14:creationId xmlns:p14="http://schemas.microsoft.com/office/powerpoint/2010/main" val="4056967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bg-BG" sz="2800" dirty="0"/>
              <a:t>2.3. Дискови контролери</a:t>
            </a:r>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r>
              <a:rPr lang="bg-BG" sz="2000" dirty="0" smtClean="0"/>
              <a:t>Дисковите контролери </a:t>
            </a:r>
            <a:r>
              <a:rPr lang="bg-BG" sz="2000" dirty="0" err="1" smtClean="0"/>
              <a:t>виртуализират</a:t>
            </a:r>
            <a:r>
              <a:rPr lang="bg-BG" sz="2000" dirty="0" smtClean="0"/>
              <a:t> набор от физически дискове. </a:t>
            </a:r>
          </a:p>
          <a:p>
            <a:pPr>
              <a:spcBef>
                <a:spcPts val="600"/>
              </a:spcBef>
              <a:spcAft>
                <a:spcPts val="600"/>
              </a:spcAft>
            </a:pPr>
            <a:r>
              <a:rPr lang="bg-BG" sz="2000" dirty="0" smtClean="0"/>
              <a:t>Всеки набор от дискове съдържа един или повече контролери, обикновено свързани към SAN </a:t>
            </a:r>
            <a:r>
              <a:rPr lang="bg-BG" sz="2000" dirty="0" err="1" smtClean="0"/>
              <a:t>суичове</a:t>
            </a:r>
            <a:r>
              <a:rPr lang="bg-BG" sz="2000" dirty="0" smtClean="0"/>
              <a:t>/ключове. </a:t>
            </a:r>
          </a:p>
          <a:p>
            <a:pPr>
              <a:spcBef>
                <a:spcPts val="600"/>
              </a:spcBef>
              <a:spcAft>
                <a:spcPts val="600"/>
              </a:spcAft>
            </a:pPr>
            <a:r>
              <a:rPr lang="bg-BG" sz="2000" dirty="0" smtClean="0"/>
              <a:t>Един дисков контролер </a:t>
            </a:r>
            <a:r>
              <a:rPr lang="bg-BG" sz="2000" dirty="0" err="1" smtClean="0"/>
              <a:t>виртуализира</a:t>
            </a:r>
            <a:r>
              <a:rPr lang="bg-BG" sz="2000" dirty="0" smtClean="0"/>
              <a:t> всички физически дискове, свързани с него, осигурявайки/доставяйки на ОС един или повече виртуални дискове. Това обикновено не е </a:t>
            </a:r>
            <a:r>
              <a:rPr lang="bg-BG" sz="2000" dirty="0" err="1" smtClean="0"/>
              <a:t>one-on-one</a:t>
            </a:r>
            <a:r>
              <a:rPr lang="bg-BG" sz="2000" dirty="0" smtClean="0"/>
              <a:t> (един-на-един). Вместо това, дисковият контролер разделя всички дискове на малки парчета. От тези малки парчета се композират (сглобяват) и представят нови виртуални дискове (</a:t>
            </a:r>
            <a:r>
              <a:rPr lang="bg-BG" sz="2000" dirty="0" err="1" smtClean="0"/>
              <a:t>LUNs</a:t>
            </a:r>
            <a:r>
              <a:rPr lang="bg-BG" sz="2000" dirty="0" smtClean="0"/>
              <a:t> – </a:t>
            </a:r>
            <a:r>
              <a:rPr lang="bg-BG" sz="2000" dirty="0" err="1" smtClean="0"/>
              <a:t>Logical</a:t>
            </a:r>
            <a:r>
              <a:rPr lang="bg-BG" sz="2000" dirty="0" smtClean="0"/>
              <a:t> </a:t>
            </a:r>
            <a:r>
              <a:rPr lang="bg-BG" sz="2000" dirty="0" err="1" smtClean="0"/>
              <a:t>Unit</a:t>
            </a:r>
            <a:r>
              <a:rPr lang="bg-BG" sz="2000" dirty="0" smtClean="0"/>
              <a:t> </a:t>
            </a:r>
            <a:r>
              <a:rPr lang="bg-BG" sz="2000" dirty="0" err="1" smtClean="0"/>
              <a:t>Numbers</a:t>
            </a:r>
            <a:r>
              <a:rPr lang="bg-BG" sz="2000" dirty="0" smtClean="0"/>
              <a:t>). ОС-ми не знаят за физическите дискове, те работят само с </a:t>
            </a:r>
            <a:r>
              <a:rPr lang="bg-BG" sz="2000" dirty="0" err="1" smtClean="0"/>
              <a:t>LUNs</a:t>
            </a:r>
            <a:r>
              <a:rPr lang="bg-BG" sz="2000" dirty="0" smtClean="0"/>
              <a:t>, така сякаш са реални дискове.</a:t>
            </a:r>
          </a:p>
          <a:p>
            <a:pPr>
              <a:spcBef>
                <a:spcPts val="600"/>
              </a:spcBef>
              <a:spcAft>
                <a:spcPts val="600"/>
              </a:spcAft>
            </a:pPr>
            <a:endParaRPr lang="bg-BG" sz="2000" dirty="0"/>
          </a:p>
        </p:txBody>
      </p:sp>
    </p:spTree>
    <p:extLst>
      <p:ext uri="{BB962C8B-B14F-4D97-AF65-F5344CB8AC3E}">
        <p14:creationId xmlns:p14="http://schemas.microsoft.com/office/powerpoint/2010/main" val="432069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Съхраняване</a:t>
            </a:r>
          </a:p>
        </p:txBody>
      </p:sp>
      <p:sp>
        <p:nvSpPr>
          <p:cNvPr id="3" name="Content Placeholder 2"/>
          <p:cNvSpPr>
            <a:spLocks noGrp="1"/>
          </p:cNvSpPr>
          <p:nvPr>
            <p:ph idx="1"/>
          </p:nvPr>
        </p:nvSpPr>
        <p:spPr/>
        <p:txBody>
          <a:bodyPr/>
          <a:lstStyle/>
          <a:p>
            <a:r>
              <a:rPr lang="bg-BG" dirty="0"/>
              <a:t>1. Въведение и </a:t>
            </a:r>
            <a:r>
              <a:rPr lang="bg-BG" dirty="0" smtClean="0"/>
              <a:t>история</a:t>
            </a:r>
          </a:p>
          <a:p>
            <a:r>
              <a:rPr lang="bg-BG" dirty="0" smtClean="0"/>
              <a:t>2. Градивни блокове</a:t>
            </a:r>
            <a:endParaRPr lang="en-US" dirty="0" smtClean="0"/>
          </a:p>
          <a:p>
            <a:pPr lvl="1"/>
            <a:r>
              <a:rPr lang="bg-BG" dirty="0"/>
              <a:t>2.1. </a:t>
            </a:r>
            <a:r>
              <a:rPr lang="bg-BG" dirty="0" smtClean="0"/>
              <a:t>Дискове</a:t>
            </a:r>
          </a:p>
          <a:p>
            <a:pPr lvl="1"/>
            <a:r>
              <a:rPr lang="bg-BG" dirty="0"/>
              <a:t>2.</a:t>
            </a:r>
            <a:r>
              <a:rPr lang="bg-BG" dirty="0" err="1"/>
              <a:t>2</a:t>
            </a:r>
            <a:r>
              <a:rPr lang="bg-BG" dirty="0"/>
              <a:t>. </a:t>
            </a:r>
            <a:r>
              <a:rPr lang="bg-BG" dirty="0" smtClean="0"/>
              <a:t>Ленти</a:t>
            </a:r>
          </a:p>
          <a:p>
            <a:pPr lvl="1"/>
            <a:r>
              <a:rPr lang="bg-BG" dirty="0"/>
              <a:t>2.3. Дискови контролери</a:t>
            </a:r>
            <a:endParaRPr lang="bg-BG" dirty="0" smtClean="0"/>
          </a:p>
          <a:p>
            <a:pPr lvl="1"/>
            <a:r>
              <a:rPr lang="en-GB" dirty="0"/>
              <a:t>2.4. RAID (Redundant  Array  of Independent Disks</a:t>
            </a:r>
            <a:r>
              <a:rPr lang="en-GB" dirty="0" smtClean="0"/>
              <a:t>)</a:t>
            </a:r>
          </a:p>
          <a:p>
            <a:pPr lvl="1"/>
            <a:r>
              <a:rPr lang="en-GB" dirty="0"/>
              <a:t>2.5. Network Attached Storage (NAS) – </a:t>
            </a:r>
            <a:r>
              <a:rPr lang="bg-BG" dirty="0"/>
              <a:t>мрежово </a:t>
            </a:r>
            <a:r>
              <a:rPr lang="bg-BG" dirty="0" smtClean="0"/>
              <a:t>съхраняване</a:t>
            </a:r>
          </a:p>
          <a:p>
            <a:pPr lvl="1"/>
            <a:r>
              <a:rPr lang="en-GB" dirty="0"/>
              <a:t>2.6. Storage Area Network (SAN) – </a:t>
            </a:r>
            <a:r>
              <a:rPr lang="bg-BG" dirty="0"/>
              <a:t>мрежа за съхраняване</a:t>
            </a:r>
            <a:endParaRPr lang="bg-BG" dirty="0"/>
          </a:p>
          <a:p>
            <a:endParaRPr lang="bg-BG" dirty="0"/>
          </a:p>
        </p:txBody>
      </p:sp>
    </p:spTree>
    <p:extLst>
      <p:ext uri="{BB962C8B-B14F-4D97-AF65-F5344CB8AC3E}">
        <p14:creationId xmlns:p14="http://schemas.microsoft.com/office/powerpoint/2010/main" val="2061537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bg-BG" sz="2800" dirty="0"/>
              <a:t>2.3. Дискови контролери</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7487" y="3356992"/>
            <a:ext cx="3216513" cy="3463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1484784"/>
            <a:ext cx="6156176" cy="5355312"/>
          </a:xfrm>
          <a:prstGeom prst="rect">
            <a:avLst/>
          </a:prstGeom>
          <a:noFill/>
        </p:spPr>
        <p:txBody>
          <a:bodyPr wrap="square" rtlCol="0">
            <a:spAutoFit/>
          </a:bodyPr>
          <a:lstStyle/>
          <a:p>
            <a:pPr marL="285750" indent="-285750">
              <a:buFont typeface="Arial" panose="020B0604020202020204" pitchFamily="34" charset="0"/>
              <a:buChar char="•"/>
            </a:pPr>
            <a:r>
              <a:rPr lang="bg-BG" dirty="0" smtClean="0"/>
              <a:t>С цел увеличаване на достъпността и производителността, дисковият контролер може да направи физическите дискове част от RAID масива. </a:t>
            </a:r>
          </a:p>
          <a:p>
            <a:pPr marL="444500" lvl="1" indent="-176213">
              <a:buFont typeface="Arial" panose="020B0604020202020204" pitchFamily="34" charset="0"/>
              <a:buChar char="•"/>
            </a:pPr>
            <a:r>
              <a:rPr lang="bg-BG" dirty="0" smtClean="0"/>
              <a:t>Например, шест 500 GB физически диска в конфигурация RAID 5 могат да бъдат представени като 1 виртуален диск (LUN) от 3 ТВ към ОС. ОС вижда само един диск, и незнае дали действителност дискът се състои от повече физически дискове. </a:t>
            </a:r>
          </a:p>
          <a:p>
            <a:pPr marL="444500" lvl="1" indent="-176213">
              <a:buFont typeface="Arial" panose="020B0604020202020204" pitchFamily="34" charset="0"/>
              <a:buChar char="•"/>
            </a:pPr>
            <a:r>
              <a:rPr lang="bg-BG" dirty="0" smtClean="0"/>
              <a:t>Възможен е и друг начин; дисковият контролер може да осигури на ОС голям брой малки по размер </a:t>
            </a:r>
            <a:r>
              <a:rPr lang="bg-BG" dirty="0" err="1" smtClean="0"/>
              <a:t>LUNs</a:t>
            </a:r>
            <a:r>
              <a:rPr lang="bg-BG" dirty="0" smtClean="0"/>
              <a:t>, базирани на няколко големи физически дискове (например, 100 </a:t>
            </a:r>
            <a:r>
              <a:rPr lang="bg-BG" dirty="0" err="1" smtClean="0"/>
              <a:t>LUNs</a:t>
            </a:r>
            <a:r>
              <a:rPr lang="bg-BG" dirty="0" smtClean="0"/>
              <a:t> по 30 GB всеки). Тази техника може да помогне да се поддържа обратна съвместимост с по-стари OС, при които се използването на много големи дискове може да бъде проблемно, докато множество по-малки дискове ще функционират добре.</a:t>
            </a:r>
            <a:endParaRPr lang="bg-BG" dirty="0"/>
          </a:p>
        </p:txBody>
      </p:sp>
    </p:spTree>
    <p:extLst>
      <p:ext uri="{BB962C8B-B14F-4D97-AF65-F5344CB8AC3E}">
        <p14:creationId xmlns:p14="http://schemas.microsoft.com/office/powerpoint/2010/main" val="1398572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bg-BG" sz="2800" dirty="0"/>
              <a:t>2.3. Дискови контролери</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298808"/>
            <a:ext cx="4968552" cy="543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433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GB" sz="2800" dirty="0"/>
              <a:t>2.4. RAID (Redundant  Array  of Independent Disks) </a:t>
            </a:r>
            <a:r>
              <a:rPr lang="en-GB" sz="2000" dirty="0"/>
              <a:t>(</a:t>
            </a:r>
            <a:r>
              <a:rPr lang="bg-BG" sz="2000" dirty="0"/>
              <a:t>резервна армия от независими дискове)</a:t>
            </a:r>
            <a:endParaRPr lang="bg-BG" sz="2000" dirty="0"/>
          </a:p>
        </p:txBody>
      </p:sp>
      <p:sp>
        <p:nvSpPr>
          <p:cNvPr id="3" name="Content Placeholder 2"/>
          <p:cNvSpPr>
            <a:spLocks noGrp="1"/>
          </p:cNvSpPr>
          <p:nvPr>
            <p:ph idx="1"/>
          </p:nvPr>
        </p:nvSpPr>
        <p:spPr>
          <a:xfrm>
            <a:off x="457200" y="1628800"/>
            <a:ext cx="8229600" cy="4536504"/>
          </a:xfrm>
        </p:spPr>
        <p:txBody>
          <a:bodyPr>
            <a:normAutofit fontScale="92500" lnSpcReduction="10000"/>
          </a:bodyPr>
          <a:lstStyle/>
          <a:p>
            <a:pPr>
              <a:spcBef>
                <a:spcPts val="600"/>
              </a:spcBef>
              <a:spcAft>
                <a:spcPts val="600"/>
              </a:spcAft>
            </a:pPr>
            <a:r>
              <a:rPr lang="en-GB" sz="2000" dirty="0"/>
              <a:t>RAID </a:t>
            </a:r>
            <a:r>
              <a:rPr lang="bg-BG" sz="2000" dirty="0"/>
              <a:t>решенията могат да осигурят висока степен на достъпност на данните и/или усъвършенстване на производителността чрез използването на изобилие от дискове.</a:t>
            </a:r>
          </a:p>
          <a:p>
            <a:pPr>
              <a:spcBef>
                <a:spcPts val="600"/>
              </a:spcBef>
              <a:spcAft>
                <a:spcPts val="600"/>
              </a:spcAft>
            </a:pPr>
            <a:r>
              <a:rPr lang="en-GB" sz="2000" dirty="0" smtClean="0"/>
              <a:t>RAID </a:t>
            </a:r>
            <a:r>
              <a:rPr lang="bg-BG" sz="2000" dirty="0"/>
              <a:t>може да бъде осъществен по множество начини, наречени </a:t>
            </a:r>
            <a:r>
              <a:rPr lang="en-GB" sz="2000" dirty="0"/>
              <a:t>RAID-</a:t>
            </a:r>
            <a:r>
              <a:rPr lang="bg-BG" sz="2000" dirty="0"/>
              <a:t>нива, всеки със свои предимства и недостатъци. На практика най-често се прилагат пет </a:t>
            </a:r>
            <a:r>
              <a:rPr lang="en-GB" sz="2000" dirty="0"/>
              <a:t>RAID-</a:t>
            </a:r>
            <a:r>
              <a:rPr lang="bg-BG" sz="2000" dirty="0"/>
              <a:t>нива:</a:t>
            </a:r>
          </a:p>
          <a:p>
            <a:pPr lvl="1">
              <a:spcBef>
                <a:spcPts val="600"/>
              </a:spcBef>
              <a:spcAft>
                <a:spcPts val="600"/>
              </a:spcAft>
            </a:pPr>
            <a:r>
              <a:rPr lang="en-GB" sz="1600" b="1" dirty="0" smtClean="0"/>
              <a:t>RAID </a:t>
            </a:r>
            <a:r>
              <a:rPr lang="en-GB" sz="1600" b="1" dirty="0"/>
              <a:t>0 - Striping</a:t>
            </a:r>
          </a:p>
          <a:p>
            <a:pPr lvl="1">
              <a:spcBef>
                <a:spcPts val="600"/>
              </a:spcBef>
              <a:spcAft>
                <a:spcPts val="600"/>
              </a:spcAft>
            </a:pPr>
            <a:r>
              <a:rPr lang="en-GB" sz="1600" b="1" dirty="0" smtClean="0"/>
              <a:t>RAID </a:t>
            </a:r>
            <a:r>
              <a:rPr lang="en-GB" sz="1600" b="1" dirty="0"/>
              <a:t>1- Mirroring</a:t>
            </a:r>
          </a:p>
          <a:p>
            <a:pPr lvl="1">
              <a:spcBef>
                <a:spcPts val="600"/>
              </a:spcBef>
              <a:spcAft>
                <a:spcPts val="600"/>
              </a:spcAft>
            </a:pPr>
            <a:r>
              <a:rPr lang="en-GB" sz="1600" b="1" dirty="0" smtClean="0"/>
              <a:t>RAID </a:t>
            </a:r>
            <a:r>
              <a:rPr lang="en-GB" sz="1600" b="1" dirty="0"/>
              <a:t>10 – Striping and Mirroring</a:t>
            </a:r>
          </a:p>
          <a:p>
            <a:pPr lvl="1">
              <a:spcBef>
                <a:spcPts val="600"/>
              </a:spcBef>
              <a:spcAft>
                <a:spcPts val="600"/>
              </a:spcAft>
            </a:pPr>
            <a:r>
              <a:rPr lang="en-GB" sz="1600" b="1" dirty="0" smtClean="0"/>
              <a:t>RAID </a:t>
            </a:r>
            <a:r>
              <a:rPr lang="en-GB" sz="1600" b="1" dirty="0"/>
              <a:t>5 – Striping with distributed parity</a:t>
            </a:r>
          </a:p>
          <a:p>
            <a:pPr lvl="1">
              <a:spcBef>
                <a:spcPts val="600"/>
              </a:spcBef>
              <a:spcAft>
                <a:spcPts val="600"/>
              </a:spcAft>
            </a:pPr>
            <a:r>
              <a:rPr lang="en-GB" sz="1600" b="1" dirty="0" smtClean="0"/>
              <a:t>RAID </a:t>
            </a:r>
            <a:r>
              <a:rPr lang="en-GB" sz="1600" b="1" dirty="0"/>
              <a:t>6 - Striping with distributed double parity</a:t>
            </a:r>
          </a:p>
          <a:p>
            <a:pPr>
              <a:spcBef>
                <a:spcPts val="600"/>
              </a:spcBef>
              <a:spcAft>
                <a:spcPts val="600"/>
              </a:spcAft>
            </a:pPr>
            <a:r>
              <a:rPr lang="en-GB" sz="2000" dirty="0" smtClean="0"/>
              <a:t>RAID </a:t>
            </a:r>
            <a:r>
              <a:rPr lang="bg-BG" sz="2000" dirty="0"/>
              <a:t>решението може да бъде осъществено в хардуера на дисковия контролер или - в софтуера чрез използване на </a:t>
            </a:r>
            <a:r>
              <a:rPr lang="bg-BG" sz="2000" dirty="0" err="1"/>
              <a:t>драйвър</a:t>
            </a:r>
            <a:r>
              <a:rPr lang="bg-BG" sz="2000" dirty="0"/>
              <a:t> на ОС.</a:t>
            </a:r>
          </a:p>
          <a:p>
            <a:pPr>
              <a:spcBef>
                <a:spcPts val="600"/>
              </a:spcBef>
              <a:spcAft>
                <a:spcPts val="600"/>
              </a:spcAft>
            </a:pPr>
            <a:endParaRPr lang="bg-BG" sz="2000" dirty="0"/>
          </a:p>
        </p:txBody>
      </p:sp>
    </p:spTree>
    <p:extLst>
      <p:ext uri="{BB962C8B-B14F-4D97-AF65-F5344CB8AC3E}">
        <p14:creationId xmlns:p14="http://schemas.microsoft.com/office/powerpoint/2010/main" val="38160408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GB" sz="2800" dirty="0"/>
              <a:t>2.4.1 RAID 0 – Striping</a:t>
            </a:r>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r>
              <a:rPr lang="bg-BG" sz="2000" b="1" dirty="0" smtClean="0"/>
              <a:t>RAID 0</a:t>
            </a:r>
            <a:r>
              <a:rPr lang="bg-BG" sz="2000" dirty="0" smtClean="0"/>
              <a:t> осигурява лесен и евтин начин за повишаване на производителността при използването на единични дискове. </a:t>
            </a:r>
            <a:endParaRPr lang="en-US" sz="2000" dirty="0" smtClean="0"/>
          </a:p>
          <a:p>
            <a:pPr>
              <a:spcBef>
                <a:spcPts val="600"/>
              </a:spcBef>
              <a:spcAft>
                <a:spcPts val="600"/>
              </a:spcAft>
            </a:pPr>
            <a:r>
              <a:rPr lang="bg-BG" sz="2000" dirty="0" smtClean="0"/>
              <a:t>RAID 0 използва множество дискове, във всеки от които се съхраняват по част от данните. </a:t>
            </a:r>
          </a:p>
          <a:p>
            <a:pPr lvl="1">
              <a:spcBef>
                <a:spcPts val="600"/>
              </a:spcBef>
              <a:spcAft>
                <a:spcPts val="600"/>
              </a:spcAft>
            </a:pPr>
            <a:r>
              <a:rPr lang="bg-BG" sz="1800" dirty="0" smtClean="0"/>
              <a:t>Когато се </a:t>
            </a:r>
            <a:r>
              <a:rPr lang="bg-BG" sz="1800" b="1" i="1" dirty="0" smtClean="0"/>
              <a:t>четат</a:t>
            </a:r>
            <a:r>
              <a:rPr lang="bg-BG" sz="1800" dirty="0" smtClean="0"/>
              <a:t> данни, една част от данните идва от един диск, друга част от друг диск, като по този начин </a:t>
            </a:r>
            <a:r>
              <a:rPr lang="bg-BG" sz="1800" b="1" dirty="0" smtClean="0"/>
              <a:t>производителността ефективно се удвоява</a:t>
            </a:r>
            <a:r>
              <a:rPr lang="bg-BG" sz="1800" dirty="0" smtClean="0"/>
              <a:t>. </a:t>
            </a:r>
          </a:p>
          <a:p>
            <a:pPr lvl="1">
              <a:spcBef>
                <a:spcPts val="600"/>
              </a:spcBef>
              <a:spcAft>
                <a:spcPts val="600"/>
              </a:spcAft>
            </a:pPr>
            <a:r>
              <a:rPr lang="bg-BG" sz="1800" dirty="0" smtClean="0"/>
              <a:t>Производителността при </a:t>
            </a:r>
            <a:r>
              <a:rPr lang="bg-BG" sz="1800" b="1" i="1" dirty="0" smtClean="0"/>
              <a:t>запис</a:t>
            </a:r>
            <a:r>
              <a:rPr lang="bg-BG" sz="1800" dirty="0" smtClean="0"/>
              <a:t> също е по-бърза, от колкото при използване на един диск, тъй като различни блокове от данни се записват паралелно върху дисковете</a:t>
            </a:r>
            <a:r>
              <a:rPr lang="bg-BG" sz="1600" dirty="0" smtClean="0"/>
              <a:t>.</a:t>
            </a:r>
          </a:p>
          <a:p>
            <a:pPr>
              <a:spcBef>
                <a:spcPts val="600"/>
              </a:spcBef>
              <a:spcAft>
                <a:spcPts val="600"/>
              </a:spcAft>
            </a:pPr>
            <a:endParaRPr lang="bg-BG" sz="2000" dirty="0"/>
          </a:p>
        </p:txBody>
      </p:sp>
    </p:spTree>
    <p:extLst>
      <p:ext uri="{BB962C8B-B14F-4D97-AF65-F5344CB8AC3E}">
        <p14:creationId xmlns:p14="http://schemas.microsoft.com/office/powerpoint/2010/main" val="2311955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GB" sz="2800" dirty="0"/>
              <a:t>2.4.1 RAID 0 – Striping</a:t>
            </a:r>
          </a:p>
        </p:txBody>
      </p:sp>
      <p:sp>
        <p:nvSpPr>
          <p:cNvPr id="3" name="Content Placeholder 2"/>
          <p:cNvSpPr>
            <a:spLocks noGrp="1"/>
          </p:cNvSpPr>
          <p:nvPr>
            <p:ph idx="1"/>
          </p:nvPr>
        </p:nvSpPr>
        <p:spPr>
          <a:xfrm>
            <a:off x="457200" y="1628799"/>
            <a:ext cx="8229600" cy="1788149"/>
          </a:xfrm>
        </p:spPr>
        <p:txBody>
          <a:bodyPr>
            <a:noAutofit/>
          </a:bodyPr>
          <a:lstStyle/>
          <a:p>
            <a:pPr>
              <a:spcBef>
                <a:spcPts val="600"/>
              </a:spcBef>
              <a:spcAft>
                <a:spcPts val="600"/>
              </a:spcAft>
            </a:pPr>
            <a:r>
              <a:rPr lang="bg-BG" sz="2000" dirty="0" smtClean="0"/>
              <a:t>RAID 0 всъщност намалява достъпността - ако един от дисковете в RAID 0 - комплекта се срине, всички данни са загубени. </a:t>
            </a:r>
          </a:p>
          <a:p>
            <a:pPr>
              <a:spcBef>
                <a:spcPts val="600"/>
              </a:spcBef>
              <a:spcAft>
                <a:spcPts val="600"/>
              </a:spcAft>
            </a:pPr>
            <a:r>
              <a:rPr lang="bg-BG" sz="2000" dirty="0" smtClean="0"/>
              <a:t>RAID 0 почти не се използва в производствени системи и неговото използване е приемливо само, ако загубата на данни  от RAID – комплекта няма да бъде проблем (например за временни данни).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314670"/>
            <a:ext cx="3730476" cy="373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3789040"/>
            <a:ext cx="5112568" cy="2462213"/>
          </a:xfrm>
          <a:prstGeom prst="rect">
            <a:avLst/>
          </a:prstGeom>
          <a:noFill/>
        </p:spPr>
        <p:txBody>
          <a:bodyPr wrap="square" rtlCol="0">
            <a:spAutoFit/>
          </a:bodyPr>
          <a:lstStyle/>
          <a:p>
            <a:pPr marL="285750" indent="-285750">
              <a:buFont typeface="Arial" panose="020B0604020202020204" pitchFamily="34" charset="0"/>
              <a:buChar char="•"/>
            </a:pPr>
            <a:r>
              <a:rPr lang="bg-BG" sz="2000" dirty="0"/>
              <a:t>RAID 0 често се комбинира с RAID 1, за да се създаде комплект RAID 10.</a:t>
            </a:r>
          </a:p>
          <a:p>
            <a:pPr marL="285750" indent="-285750">
              <a:buFont typeface="Arial" panose="020B0604020202020204" pitchFamily="34" charset="0"/>
              <a:buChar char="•"/>
            </a:pPr>
            <a:r>
              <a:rPr lang="bg-BG" sz="1900" dirty="0" smtClean="0"/>
              <a:t>На </a:t>
            </a:r>
            <a:r>
              <a:rPr lang="bg-BG" sz="1900" dirty="0"/>
              <a:t>фигурата всеки блок представя дисков блок на един от физическите дискове. Тези дискови блокове се комбинират от дисковия контролер, за да </a:t>
            </a:r>
            <a:r>
              <a:rPr lang="bg-BG" sz="1900" dirty="0" smtClean="0"/>
              <a:t>организират виртуалния </a:t>
            </a:r>
            <a:r>
              <a:rPr lang="bg-BG" sz="1900" dirty="0"/>
              <a:t>диск, който е представен на ОС на сървъра</a:t>
            </a:r>
            <a:r>
              <a:rPr lang="ru-RU" dirty="0" smtClean="0"/>
              <a:t>.</a:t>
            </a:r>
            <a:endParaRPr lang="bg-BG" dirty="0"/>
          </a:p>
        </p:txBody>
      </p:sp>
    </p:spTree>
    <p:extLst>
      <p:ext uri="{BB962C8B-B14F-4D97-AF65-F5344CB8AC3E}">
        <p14:creationId xmlns:p14="http://schemas.microsoft.com/office/powerpoint/2010/main" val="2087750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GB" sz="2800" dirty="0"/>
              <a:t>2.4.2 RAID 1 – Mirroring</a:t>
            </a:r>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r>
              <a:rPr lang="bg-BG" sz="2000" dirty="0" smtClean="0"/>
              <a:t>RAID 1 е решение, осигуряващо висока степен на достъпност, което използва два диска, които съдържат едни и същи данни. Ако един от дисковете се срине, данните не са загубени, тъй като все още са достъпни на огледалния диск. </a:t>
            </a:r>
          </a:p>
          <a:p>
            <a:pPr>
              <a:spcBef>
                <a:spcPts val="600"/>
              </a:spcBef>
              <a:spcAft>
                <a:spcPts val="600"/>
              </a:spcAft>
            </a:pPr>
            <a:r>
              <a:rPr lang="bg-BG" sz="2000" dirty="0" smtClean="0"/>
              <a:t>При RAID 1, дисковият контролер (или драйверът на ОС) записва всички данни върху двата диска, и чете данните от първия диск, който може да достави данните, което зависи от това, къде е позиционирана по това време четящата глава на диска. По тази причина RAID 1 има малко увеличена производителност спрямо тази при използване на единични дискове. Производителността на запис е малко по-бавна, тъй като записването завършва едва когато данните са записани и върху двата диска</a:t>
            </a:r>
            <a:r>
              <a:rPr lang="ru-RU" sz="2000" dirty="0" smtClean="0"/>
              <a:t>. </a:t>
            </a:r>
            <a:endParaRPr lang="bg-BG" sz="2000" dirty="0"/>
          </a:p>
        </p:txBody>
      </p:sp>
    </p:spTree>
    <p:extLst>
      <p:ext uri="{BB962C8B-B14F-4D97-AF65-F5344CB8AC3E}">
        <p14:creationId xmlns:p14="http://schemas.microsoft.com/office/powerpoint/2010/main" val="6387469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GB" sz="2800" dirty="0"/>
              <a:t>2.4.2 RAID 1 – Mirroring</a:t>
            </a:r>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r>
              <a:rPr lang="bg-BG" sz="2000" dirty="0" smtClean="0"/>
              <a:t>RAID 1 се приема за най-надеждното RAID ниво, но неговата цена е относително висока – 50% над цената на дисковете, използвани само за резерв.</a:t>
            </a:r>
          </a:p>
          <a:p>
            <a:pPr>
              <a:spcBef>
                <a:spcPts val="600"/>
              </a:spcBef>
              <a:spcAft>
                <a:spcPts val="600"/>
              </a:spcAft>
            </a:pPr>
            <a:r>
              <a:rPr lang="bg-BG" sz="2000" dirty="0" smtClean="0"/>
              <a:t>Може да се използва и резервен физически диск, който автоматично да поеме задачите на сринатия диск. Това дава възможност за бързо автоматични възстановяване на ситуацията след срив. И тъй като повечето масиви от дискове поддържат бързо сменяеми дискове, които могат да бъдат подменяни без да е необходимо да се изключва захранването на дисковия масив, дефектните дискове могат да бъдат заменяни, без това да предизвиква прекъсване, възстановявайки/осигурявайки високата степен на достъпност на  RAID конфигурацията</a:t>
            </a:r>
          </a:p>
          <a:p>
            <a:pPr>
              <a:spcBef>
                <a:spcPts val="600"/>
              </a:spcBef>
              <a:spcAft>
                <a:spcPts val="600"/>
              </a:spcAft>
            </a:pPr>
            <a:endParaRPr lang="bg-BG" sz="2000" dirty="0"/>
          </a:p>
        </p:txBody>
      </p:sp>
    </p:spTree>
    <p:extLst>
      <p:ext uri="{BB962C8B-B14F-4D97-AF65-F5344CB8AC3E}">
        <p14:creationId xmlns:p14="http://schemas.microsoft.com/office/powerpoint/2010/main" val="3149437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GB" sz="2800" dirty="0"/>
              <a:t>2.4.2 RAID 1 – Mirroring</a:t>
            </a:r>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endParaRPr lang="bg-BG"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516" y="2124074"/>
            <a:ext cx="5701772" cy="382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0170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2.4.3 RAID 10 Striping and Mirroring</a:t>
            </a:r>
            <a:endParaRPr lang="en-GB" sz="2800" dirty="0"/>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r>
              <a:rPr lang="bg-BG" sz="2000" dirty="0" smtClean="0"/>
              <a:t>RAID 10 използва комбинация от </a:t>
            </a:r>
            <a:r>
              <a:rPr lang="bg-BG" sz="2000" dirty="0" err="1" smtClean="0"/>
              <a:t>Striping</a:t>
            </a:r>
            <a:r>
              <a:rPr lang="bg-BG" sz="2000" dirty="0" smtClean="0"/>
              <a:t> </a:t>
            </a:r>
            <a:r>
              <a:rPr lang="bg-BG" sz="2000" dirty="0" err="1" smtClean="0"/>
              <a:t>and</a:t>
            </a:r>
            <a:r>
              <a:rPr lang="bg-BG" sz="2000" dirty="0" smtClean="0"/>
              <a:t> </a:t>
            </a:r>
            <a:r>
              <a:rPr lang="bg-BG" sz="2000" dirty="0" err="1" smtClean="0"/>
              <a:t>Mirroring</a:t>
            </a:r>
            <a:r>
              <a:rPr lang="bg-BG" sz="2000" dirty="0" smtClean="0"/>
              <a:t> и осигурява висока степен на производителност и на достъпност, но на относително висока цена. RAID 10 – комплекта използва поне 4 диска и само 50% от дисковото пространство се използва (останалото се използва за </a:t>
            </a:r>
            <a:r>
              <a:rPr lang="bg-BG" sz="2000" dirty="0" err="1" smtClean="0"/>
              <a:t>mirroring</a:t>
            </a:r>
            <a:r>
              <a:rPr lang="bg-BG" sz="2000" dirty="0" smtClean="0"/>
              <a:t>). </a:t>
            </a:r>
          </a:p>
          <a:p>
            <a:pPr>
              <a:spcBef>
                <a:spcPts val="600"/>
              </a:spcBef>
              <a:spcAft>
                <a:spcPts val="600"/>
              </a:spcAft>
            </a:pPr>
            <a:r>
              <a:rPr lang="bg-BG" sz="2000" dirty="0" smtClean="0"/>
              <a:t>Производителността на четене е висока, като при RAID 0, но производителността на запис е малко по-ниска – като при RAID 1 (но, по-висока от RAID 5 или 6).</a:t>
            </a:r>
          </a:p>
          <a:p>
            <a:pPr>
              <a:spcBef>
                <a:spcPts val="600"/>
              </a:spcBef>
              <a:spcAft>
                <a:spcPts val="600"/>
              </a:spcAft>
            </a:pPr>
            <a:r>
              <a:rPr lang="bg-BG" sz="2000" dirty="0" smtClean="0"/>
              <a:t>Както при RAID 1 и тук е добра практика огледалните дискове да бъдат разположени отделно в затворено помещение (и за предпочитане в отделен стелаж), и да използват резервни дискове и дискови контролери.</a:t>
            </a:r>
            <a:endParaRPr lang="bg-BG" sz="2000" dirty="0"/>
          </a:p>
        </p:txBody>
      </p:sp>
    </p:spTree>
    <p:extLst>
      <p:ext uri="{BB962C8B-B14F-4D97-AF65-F5344CB8AC3E}">
        <p14:creationId xmlns:p14="http://schemas.microsoft.com/office/powerpoint/2010/main" val="935179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2.4.3 RAID 10 Striping and Mirroring</a:t>
            </a:r>
            <a:endParaRPr lang="en-GB" sz="2800" dirty="0"/>
          </a:p>
        </p:txBody>
      </p:sp>
      <p:sp>
        <p:nvSpPr>
          <p:cNvPr id="3" name="Content Placeholder 2"/>
          <p:cNvSpPr>
            <a:spLocks noGrp="1"/>
          </p:cNvSpPr>
          <p:nvPr>
            <p:ph idx="1"/>
          </p:nvPr>
        </p:nvSpPr>
        <p:spPr>
          <a:xfrm>
            <a:off x="457200" y="1628800"/>
            <a:ext cx="8229600" cy="4536504"/>
          </a:xfrm>
        </p:spPr>
        <p:txBody>
          <a:bodyPr>
            <a:normAutofit/>
          </a:bodyPr>
          <a:lstStyle/>
          <a:p>
            <a:pPr>
              <a:spcBef>
                <a:spcPts val="600"/>
              </a:spcBef>
              <a:spcAft>
                <a:spcPts val="600"/>
              </a:spcAft>
            </a:pPr>
            <a:endParaRPr lang="bg-BG"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520" y="1340768"/>
            <a:ext cx="6228824" cy="3981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8000" y="5336281"/>
            <a:ext cx="7776864" cy="1200329"/>
          </a:xfrm>
          <a:prstGeom prst="rect">
            <a:avLst/>
          </a:prstGeom>
          <a:noFill/>
        </p:spPr>
        <p:txBody>
          <a:bodyPr wrap="square" rtlCol="0">
            <a:spAutoFit/>
          </a:bodyPr>
          <a:lstStyle/>
          <a:p>
            <a:r>
              <a:rPr lang="bg-BG" dirty="0" smtClean="0"/>
              <a:t>Както при RAID 1 и тук е добра практика огледалните дискове да бъдат разположени отделно в затворено помещение (и за предпочитане в отделен стелаж), и да използват резервни дискове и дискови контролери.</a:t>
            </a:r>
            <a:endParaRPr lang="bg-BG" dirty="0"/>
          </a:p>
        </p:txBody>
      </p:sp>
    </p:spTree>
    <p:extLst>
      <p:ext uri="{BB962C8B-B14F-4D97-AF65-F5344CB8AC3E}">
        <p14:creationId xmlns:p14="http://schemas.microsoft.com/office/powerpoint/2010/main" val="2993084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Въведение и </a:t>
            </a:r>
            <a:r>
              <a:rPr lang="bg-BG" dirty="0" smtClean="0"/>
              <a:t>история</a:t>
            </a:r>
            <a:endParaRPr lang="bg-BG" dirty="0"/>
          </a:p>
        </p:txBody>
      </p:sp>
      <p:sp>
        <p:nvSpPr>
          <p:cNvPr id="3" name="Content Placeholder 2"/>
          <p:cNvSpPr>
            <a:spLocks noGrp="1"/>
          </p:cNvSpPr>
          <p:nvPr>
            <p:ph idx="1"/>
          </p:nvPr>
        </p:nvSpPr>
        <p:spPr/>
        <p:txBody>
          <a:bodyPr/>
          <a:lstStyle/>
          <a:p>
            <a:pPr>
              <a:spcBef>
                <a:spcPts val="600"/>
              </a:spcBef>
              <a:spcAft>
                <a:spcPts val="600"/>
              </a:spcAft>
            </a:pPr>
            <a:r>
              <a:rPr lang="bg-BG" sz="2000" dirty="0" smtClean="0"/>
              <a:t>В зависимост от типа на организацията, данните в нея се увеличават средно от 50% до 100% на година. </a:t>
            </a:r>
            <a:endParaRPr lang="en-US" sz="2000" dirty="0" smtClean="0"/>
          </a:p>
          <a:p>
            <a:pPr>
              <a:spcBef>
                <a:spcPts val="600"/>
              </a:spcBef>
              <a:spcAft>
                <a:spcPts val="600"/>
              </a:spcAft>
            </a:pPr>
            <a:r>
              <a:rPr lang="bg-BG" sz="2000" dirty="0" smtClean="0"/>
              <a:t>Около 70% от тези данни са неструктурирани (офис файлове, аудио, видео, имейли), останалите данни са структурирани (складирани в БД). </a:t>
            </a:r>
            <a:endParaRPr lang="en-US" sz="2000" dirty="0" smtClean="0"/>
          </a:p>
          <a:p>
            <a:pPr>
              <a:spcBef>
                <a:spcPts val="600"/>
              </a:spcBef>
              <a:spcAft>
                <a:spcPts val="600"/>
              </a:spcAft>
            </a:pPr>
            <a:r>
              <a:rPr lang="bg-BG" sz="2000" dirty="0" smtClean="0"/>
              <a:t>За складиране на всички тези данни се използват системи за съхраняване</a:t>
            </a:r>
            <a:r>
              <a:rPr lang="en-US" sz="2000" dirty="0" smtClean="0"/>
              <a:t> (</a:t>
            </a:r>
            <a:r>
              <a:rPr lang="bg-BG" sz="2000" dirty="0" smtClean="0"/>
              <a:t>складиране</a:t>
            </a:r>
            <a:r>
              <a:rPr lang="en-US" sz="2000" dirty="0" smtClean="0"/>
              <a:t>)</a:t>
            </a:r>
            <a:r>
              <a:rPr lang="bg-BG" sz="2000" dirty="0" smtClean="0"/>
              <a:t> на данни</a:t>
            </a:r>
            <a:r>
              <a:rPr lang="en-US" sz="2000" dirty="0" smtClean="0"/>
              <a:t>.</a:t>
            </a:r>
          </a:p>
          <a:p>
            <a:endParaRPr lang="bg-BG" dirty="0"/>
          </a:p>
        </p:txBody>
      </p:sp>
    </p:spTree>
    <p:extLst>
      <p:ext uri="{BB962C8B-B14F-4D97-AF65-F5344CB8AC3E}">
        <p14:creationId xmlns:p14="http://schemas.microsoft.com/office/powerpoint/2010/main" val="3845157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2.4.4 RAID 5 - Striping with distributed parity</a:t>
            </a:r>
            <a:endParaRPr lang="en-GB" sz="2800" dirty="0"/>
          </a:p>
        </p:txBody>
      </p:sp>
      <p:sp>
        <p:nvSpPr>
          <p:cNvPr id="3" name="Content Placeholder 2"/>
          <p:cNvSpPr>
            <a:spLocks noGrp="1"/>
          </p:cNvSpPr>
          <p:nvPr>
            <p:ph idx="1"/>
          </p:nvPr>
        </p:nvSpPr>
        <p:spPr>
          <a:xfrm>
            <a:off x="457200" y="1628800"/>
            <a:ext cx="8229600" cy="2160240"/>
          </a:xfrm>
        </p:spPr>
        <p:txBody>
          <a:bodyPr>
            <a:normAutofit lnSpcReduction="10000"/>
          </a:bodyPr>
          <a:lstStyle/>
          <a:p>
            <a:pPr>
              <a:spcBef>
                <a:spcPts val="600"/>
              </a:spcBef>
              <a:spcAft>
                <a:spcPts val="600"/>
              </a:spcAft>
            </a:pPr>
            <a:r>
              <a:rPr lang="bg-BG" sz="2000" dirty="0" smtClean="0"/>
              <a:t>RAID 5 използва </a:t>
            </a:r>
            <a:r>
              <a:rPr lang="bg-BG" sz="2000" dirty="0" err="1" smtClean="0"/>
              <a:t>Striping</a:t>
            </a:r>
            <a:r>
              <a:rPr lang="bg-BG" sz="2000" dirty="0" smtClean="0"/>
              <a:t> с разпределен паритет. Данните се записват паралелно в дискови блокове на всички дискове (като </a:t>
            </a:r>
            <a:r>
              <a:rPr lang="bg-BG" sz="2000" dirty="0" err="1" smtClean="0"/>
              <a:t>Striping</a:t>
            </a:r>
            <a:r>
              <a:rPr lang="bg-BG" sz="2000" dirty="0" smtClean="0"/>
              <a:t> на RAID 1), също така се съхранява и паритет на блоковете на записващите дискове. Този паритет на блоковете се използва за автоматично възстановяване на данните в RAID 5 – комплекта (използвайки резервен диск) в случай на срив на диска.</a:t>
            </a:r>
            <a:endParaRPr lang="bg-BG"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356992"/>
            <a:ext cx="6264696" cy="3300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5407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2.4.4 RAID 5 - Striping with distributed parity</a:t>
            </a:r>
            <a:endParaRPr lang="en-GB" sz="2800" dirty="0"/>
          </a:p>
        </p:txBody>
      </p:sp>
      <p:sp>
        <p:nvSpPr>
          <p:cNvPr id="3" name="Content Placeholder 2"/>
          <p:cNvSpPr>
            <a:spLocks noGrp="1"/>
          </p:cNvSpPr>
          <p:nvPr>
            <p:ph idx="1"/>
          </p:nvPr>
        </p:nvSpPr>
        <p:spPr>
          <a:xfrm>
            <a:off x="457200" y="1628800"/>
            <a:ext cx="8229600" cy="4464496"/>
          </a:xfrm>
        </p:spPr>
        <p:txBody>
          <a:bodyPr>
            <a:normAutofit/>
          </a:bodyPr>
          <a:lstStyle/>
          <a:p>
            <a:pPr>
              <a:spcBef>
                <a:spcPts val="600"/>
              </a:spcBef>
              <a:spcAft>
                <a:spcPts val="600"/>
              </a:spcAft>
            </a:pPr>
            <a:r>
              <a:rPr lang="bg-BG" sz="2000" dirty="0" smtClean="0"/>
              <a:t>Тъй като RAID 5 използва паритет, неможе всички данни да са достъпни два пъти, както при RAID 1 и RAID 10. </a:t>
            </a:r>
          </a:p>
          <a:p>
            <a:pPr>
              <a:spcBef>
                <a:spcPts val="600"/>
              </a:spcBef>
              <a:spcAft>
                <a:spcPts val="600"/>
              </a:spcAft>
            </a:pPr>
            <a:r>
              <a:rPr lang="bg-BG" sz="2000" dirty="0" smtClean="0"/>
              <a:t>Блоковете за паритет (</a:t>
            </a:r>
            <a:r>
              <a:rPr lang="bg-BG" sz="2000" dirty="0" err="1" smtClean="0"/>
              <a:t>Parity</a:t>
            </a:r>
            <a:r>
              <a:rPr lang="bg-BG" sz="2000" dirty="0" smtClean="0"/>
              <a:t> </a:t>
            </a:r>
            <a:r>
              <a:rPr lang="bg-BG" sz="2000" dirty="0" err="1" smtClean="0"/>
              <a:t>blocks</a:t>
            </a:r>
            <a:r>
              <a:rPr lang="bg-BG" sz="2000" dirty="0" smtClean="0"/>
              <a:t>) използват дисковото пространство на един диск в RAID 5 дисковия масив. </a:t>
            </a:r>
          </a:p>
          <a:p>
            <a:pPr lvl="1">
              <a:spcBef>
                <a:spcPts val="600"/>
              </a:spcBef>
              <a:spcAft>
                <a:spcPts val="600"/>
              </a:spcAft>
            </a:pPr>
            <a:r>
              <a:rPr lang="bg-BG" sz="1600" dirty="0" smtClean="0"/>
              <a:t>Така че, в RAID 5 дисковия масив, състоящ се от 4 диска по 500 GB (общо 2000 GB дисково пространство), количеството достъпна за виртуалния диск памет е 3 диска (4 – 1), т.е. 1500 GB. В комплект от 8 диска в RAID 5 – конфигурация, достъпни за съхраняване на данни са 7 диска.</a:t>
            </a:r>
            <a:endParaRPr lang="bg-BG" sz="1600" dirty="0"/>
          </a:p>
        </p:txBody>
      </p:sp>
    </p:spTree>
    <p:extLst>
      <p:ext uri="{BB962C8B-B14F-4D97-AF65-F5344CB8AC3E}">
        <p14:creationId xmlns:p14="http://schemas.microsoft.com/office/powerpoint/2010/main" val="38007914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2.4.4 RAID 5 - Striping with distributed parity</a:t>
            </a:r>
            <a:endParaRPr lang="en-GB" sz="2800" dirty="0"/>
          </a:p>
        </p:txBody>
      </p:sp>
      <p:sp>
        <p:nvSpPr>
          <p:cNvPr id="3" name="Content Placeholder 2"/>
          <p:cNvSpPr>
            <a:spLocks noGrp="1"/>
          </p:cNvSpPr>
          <p:nvPr>
            <p:ph idx="1"/>
          </p:nvPr>
        </p:nvSpPr>
        <p:spPr>
          <a:xfrm>
            <a:off x="467544" y="1628800"/>
            <a:ext cx="8229600" cy="4464496"/>
          </a:xfrm>
        </p:spPr>
        <p:txBody>
          <a:bodyPr>
            <a:normAutofit/>
          </a:bodyPr>
          <a:lstStyle/>
          <a:p>
            <a:pPr>
              <a:spcBef>
                <a:spcPts val="600"/>
              </a:spcBef>
              <a:spcAft>
                <a:spcPts val="600"/>
              </a:spcAft>
            </a:pPr>
            <a:r>
              <a:rPr lang="bg-BG" sz="2000" dirty="0" smtClean="0"/>
              <a:t>RAID 5 разпределя блоковете за паритет между всички налични дискове. Това води до добро разпределяне в използването на дисковете и намаляване на риска от срив в един (първи срив) от дисковете.</a:t>
            </a:r>
          </a:p>
          <a:p>
            <a:pPr>
              <a:spcBef>
                <a:spcPts val="600"/>
              </a:spcBef>
              <a:spcAft>
                <a:spcPts val="600"/>
              </a:spcAft>
            </a:pPr>
            <a:r>
              <a:rPr lang="bg-BG" sz="2000" dirty="0" smtClean="0"/>
              <a:t>Един от недостатъците на RAID 5 е това, че изчисляването на паритета може значително да намали производителността при запис (бавно).</a:t>
            </a:r>
            <a:endParaRPr lang="bg-BG" sz="2000" dirty="0"/>
          </a:p>
        </p:txBody>
      </p:sp>
    </p:spTree>
    <p:extLst>
      <p:ext uri="{BB962C8B-B14F-4D97-AF65-F5344CB8AC3E}">
        <p14:creationId xmlns:p14="http://schemas.microsoft.com/office/powerpoint/2010/main" val="39112291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2.4.5 RAID 6 - Striping with distributed double parity</a:t>
            </a:r>
            <a:endParaRPr lang="en-GB" sz="2800" dirty="0"/>
          </a:p>
        </p:txBody>
      </p:sp>
      <p:sp>
        <p:nvSpPr>
          <p:cNvPr id="3" name="Content Placeholder 2"/>
          <p:cNvSpPr>
            <a:spLocks noGrp="1"/>
          </p:cNvSpPr>
          <p:nvPr>
            <p:ph idx="1"/>
          </p:nvPr>
        </p:nvSpPr>
        <p:spPr>
          <a:xfrm>
            <a:off x="467544" y="1628800"/>
            <a:ext cx="8229600" cy="4464496"/>
          </a:xfrm>
        </p:spPr>
        <p:txBody>
          <a:bodyPr>
            <a:normAutofit/>
          </a:bodyPr>
          <a:lstStyle/>
          <a:p>
            <a:pPr>
              <a:spcBef>
                <a:spcPts val="600"/>
              </a:spcBef>
              <a:spcAft>
                <a:spcPts val="600"/>
              </a:spcAft>
            </a:pPr>
            <a:r>
              <a:rPr lang="bg-BG" sz="2000" dirty="0" smtClean="0"/>
              <a:t>Когато един диск в RAID 5 комплекта се срине, комплектът автоматично се възстановява, използвайки резервния диск. Като по време на периода на възстановяване не съществува защита срещу срив. В същото време опасността от срив на втори диск нараства, тъй като реконструкцията на  RAID 5 комплекта изисква прочитане на всички, все още работещи дискове от RAID  комплекта. </a:t>
            </a:r>
          </a:p>
          <a:p>
            <a:pPr>
              <a:spcBef>
                <a:spcPts val="600"/>
              </a:spcBef>
              <a:spcAft>
                <a:spcPts val="600"/>
              </a:spcAft>
            </a:pPr>
            <a:r>
              <a:rPr lang="bg-BG" sz="2000" dirty="0" smtClean="0"/>
              <a:t>По-големите дискове се нуждаят от повече време за възстановяване. RAID 6 защитава срещу двоен срив на дискове от комплекта, като използва два разпределени блока за паритет, вместо един.</a:t>
            </a:r>
            <a:endParaRPr lang="bg-BG" sz="2000" dirty="0"/>
          </a:p>
        </p:txBody>
      </p:sp>
    </p:spTree>
    <p:extLst>
      <p:ext uri="{BB962C8B-B14F-4D97-AF65-F5344CB8AC3E}">
        <p14:creationId xmlns:p14="http://schemas.microsoft.com/office/powerpoint/2010/main" val="4144457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2.4.5 RAID 6 - Striping with distributed double parity</a:t>
            </a:r>
            <a:endParaRPr lang="en-GB" sz="28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132856"/>
            <a:ext cx="5559342"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0616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2.4.5 RAID 6 - Striping with distributed double parity</a:t>
            </a:r>
            <a:endParaRPr lang="en-GB" sz="28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6580412" cy="2738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4365104"/>
            <a:ext cx="8424936" cy="1938992"/>
          </a:xfrm>
          <a:prstGeom prst="rect">
            <a:avLst/>
          </a:prstGeom>
          <a:noFill/>
        </p:spPr>
        <p:txBody>
          <a:bodyPr wrap="square" rtlCol="0">
            <a:spAutoFit/>
          </a:bodyPr>
          <a:lstStyle/>
          <a:p>
            <a:pPr marL="285750" indent="-285750">
              <a:buFont typeface="Arial" panose="020B0604020202020204" pitchFamily="34" charset="0"/>
              <a:buChar char="•"/>
            </a:pPr>
            <a:r>
              <a:rPr lang="bg-BG" sz="2000" dirty="0" smtClean="0"/>
              <a:t>Недостатъкът на RAID 6 е "наказателното" изпълнение запис и естествено увеличение на разходите за съхранение на допълнителни </a:t>
            </a:r>
            <a:r>
              <a:rPr lang="bg-BG" sz="2000" dirty="0" err="1" smtClean="0"/>
              <a:t>паритетни</a:t>
            </a:r>
            <a:r>
              <a:rPr lang="bg-BG" sz="2000" dirty="0" smtClean="0"/>
              <a:t> блокове. </a:t>
            </a:r>
          </a:p>
          <a:p>
            <a:pPr marL="285750" indent="-285750">
              <a:buFont typeface="Arial" panose="020B0604020202020204" pitchFamily="34" charset="0"/>
              <a:buChar char="•"/>
            </a:pPr>
            <a:r>
              <a:rPr lang="bg-BG" sz="2000" dirty="0" smtClean="0"/>
              <a:t>На пазара се предлагат нови дискови контролери, които използват комбинация от </a:t>
            </a:r>
            <a:r>
              <a:rPr lang="bg-BG" sz="2000" dirty="0" err="1" smtClean="0"/>
              <a:t>flash</a:t>
            </a:r>
            <a:r>
              <a:rPr lang="bg-BG" sz="2000" dirty="0" smtClean="0"/>
              <a:t> памет и DRAM памет, за да противодействат на намалената производителност</a:t>
            </a:r>
            <a:r>
              <a:rPr lang="ru-RU" dirty="0" smtClean="0"/>
              <a:t>.</a:t>
            </a:r>
            <a:endParaRPr lang="bg-BG" dirty="0"/>
          </a:p>
        </p:txBody>
      </p:sp>
    </p:spTree>
    <p:extLst>
      <p:ext uri="{BB962C8B-B14F-4D97-AF65-F5344CB8AC3E}">
        <p14:creationId xmlns:p14="http://schemas.microsoft.com/office/powerpoint/2010/main" val="1154355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2.5. Network Attached Storage (NAS) </a:t>
            </a:r>
            <a:r>
              <a:rPr lang="bg-BG" sz="2800" dirty="0" smtClean="0"/>
              <a:t/>
            </a:r>
            <a:br>
              <a:rPr lang="bg-BG" sz="2800" dirty="0" smtClean="0"/>
            </a:br>
            <a:r>
              <a:rPr lang="bg-BG" sz="2000" dirty="0" smtClean="0"/>
              <a:t>мрежово </a:t>
            </a:r>
            <a:r>
              <a:rPr lang="bg-BG" sz="2000" dirty="0"/>
              <a:t>съхраняване</a:t>
            </a:r>
            <a:endParaRPr lang="en-GB" sz="2000" dirty="0"/>
          </a:p>
        </p:txBody>
      </p:sp>
      <p:sp>
        <p:nvSpPr>
          <p:cNvPr id="3" name="Content Placeholder 2"/>
          <p:cNvSpPr>
            <a:spLocks noGrp="1"/>
          </p:cNvSpPr>
          <p:nvPr>
            <p:ph idx="1"/>
          </p:nvPr>
        </p:nvSpPr>
        <p:spPr>
          <a:xfrm>
            <a:off x="467544" y="1628800"/>
            <a:ext cx="8229600" cy="4968552"/>
          </a:xfrm>
        </p:spPr>
        <p:txBody>
          <a:bodyPr>
            <a:normAutofit fontScale="85000" lnSpcReduction="20000"/>
          </a:bodyPr>
          <a:lstStyle/>
          <a:p>
            <a:pPr>
              <a:lnSpc>
                <a:spcPct val="120000"/>
              </a:lnSpc>
              <a:spcBef>
                <a:spcPts val="600"/>
              </a:spcBef>
              <a:spcAft>
                <a:spcPts val="600"/>
              </a:spcAft>
            </a:pPr>
            <a:r>
              <a:rPr lang="bg-BG" sz="2200" dirty="0"/>
              <a:t>NAS, също познато като </a:t>
            </a:r>
            <a:r>
              <a:rPr lang="bg-BG" sz="2200" dirty="0" err="1"/>
              <a:t>File</a:t>
            </a:r>
            <a:r>
              <a:rPr lang="bg-BG" sz="2200" dirty="0"/>
              <a:t> Server е мрежово устройство, което осигурява NFS (UNIX </a:t>
            </a:r>
            <a:r>
              <a:rPr lang="bg-BG" sz="2200" dirty="0" err="1"/>
              <a:t>Linux</a:t>
            </a:r>
            <a:r>
              <a:rPr lang="bg-BG" sz="2200" dirty="0"/>
              <a:t>) и/или SMB/CIFS (Windows) файлова система на една ОС през стандартна TCP/IP мрежа. NAS често е устройство, който изпълнява файлови услуги и поддържа дискове, на които се съхраняват данни. NAS устройството може да използва и съхраняване на външни дискове от SAN.</a:t>
            </a:r>
          </a:p>
          <a:p>
            <a:pPr>
              <a:lnSpc>
                <a:spcPct val="120000"/>
              </a:lnSpc>
              <a:spcBef>
                <a:spcPts val="600"/>
              </a:spcBef>
              <a:spcAft>
                <a:spcPts val="600"/>
              </a:spcAft>
            </a:pPr>
            <a:r>
              <a:rPr lang="bg-BG" sz="2200" dirty="0"/>
              <a:t>Обикновено NAS осигурява резерв (</a:t>
            </a:r>
            <a:r>
              <a:rPr lang="bg-BG" sz="2200" dirty="0" err="1"/>
              <a:t>redundancy</a:t>
            </a:r>
            <a:r>
              <a:rPr lang="bg-BG" sz="2200" dirty="0"/>
              <a:t>), балансиране на натоварването, </a:t>
            </a:r>
            <a:r>
              <a:rPr lang="bg-BG" sz="2200" dirty="0" err="1"/>
              <a:t>репликация</a:t>
            </a:r>
            <a:r>
              <a:rPr lang="bg-BG" sz="2200" dirty="0"/>
              <a:t> (възпроизвеждане) на данни и услуги, облекчавайки ОС от тези задачи. И тъй като NAS "има информация" за файловете, които съхранява (за разлика от </a:t>
            </a:r>
            <a:r>
              <a:rPr lang="bg-BG" sz="2200" dirty="0" err="1"/>
              <a:t>SANs</a:t>
            </a:r>
            <a:r>
              <a:rPr lang="bg-BG" sz="2200" dirty="0"/>
              <a:t>, който има информация само за дисковите блокове), може да оптимизира по ефективен начин работата с файловете и да доставя услуги на файлово ниво. Например, NAS може да осигури моментна снимка и  клонираща технология на файлово ниво и по този начин да осигури характеристика като "</a:t>
            </a:r>
            <a:r>
              <a:rPr lang="bg-BG" sz="2200" dirty="0" err="1"/>
              <a:t>unerasing</a:t>
            </a:r>
            <a:r>
              <a:rPr lang="bg-BG" sz="2200" dirty="0"/>
              <a:t>" изтриване на файлове от потребителите.</a:t>
            </a:r>
          </a:p>
          <a:p>
            <a:pPr>
              <a:lnSpc>
                <a:spcPct val="120000"/>
              </a:lnSpc>
              <a:spcBef>
                <a:spcPts val="600"/>
              </a:spcBef>
              <a:spcAft>
                <a:spcPts val="600"/>
              </a:spcAft>
            </a:pPr>
            <a:endParaRPr lang="bg-BG" sz="2000" dirty="0"/>
          </a:p>
        </p:txBody>
      </p:sp>
    </p:spTree>
    <p:extLst>
      <p:ext uri="{BB962C8B-B14F-4D97-AF65-F5344CB8AC3E}">
        <p14:creationId xmlns:p14="http://schemas.microsoft.com/office/powerpoint/2010/main" val="4278865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2.5. Network Attached Storage (NAS) </a:t>
            </a:r>
            <a:r>
              <a:rPr lang="bg-BG" sz="2800" dirty="0" smtClean="0"/>
              <a:t/>
            </a:r>
            <a:br>
              <a:rPr lang="bg-BG" sz="2800" dirty="0" smtClean="0"/>
            </a:br>
            <a:r>
              <a:rPr lang="bg-BG" sz="2000" dirty="0" smtClean="0"/>
              <a:t>мрежово </a:t>
            </a:r>
            <a:r>
              <a:rPr lang="bg-BG" sz="2000" dirty="0"/>
              <a:t>съхраняване</a:t>
            </a:r>
            <a:endParaRPr lang="en-GB"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4308386"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991" y="1294704"/>
            <a:ext cx="3402122" cy="455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51620" y="6165304"/>
            <a:ext cx="2664296" cy="369332"/>
          </a:xfrm>
          <a:prstGeom prst="rect">
            <a:avLst/>
          </a:prstGeom>
          <a:noFill/>
        </p:spPr>
        <p:txBody>
          <a:bodyPr wrap="square" rtlCol="0">
            <a:spAutoFit/>
          </a:bodyPr>
          <a:lstStyle/>
          <a:p>
            <a:r>
              <a:rPr lang="bg-BG" dirty="0"/>
              <a:t>Снимка: </a:t>
            </a:r>
            <a:r>
              <a:rPr lang="en-GB" dirty="0"/>
              <a:t>NetApp</a:t>
            </a:r>
            <a:endParaRPr lang="bg-BG" dirty="0"/>
          </a:p>
        </p:txBody>
      </p:sp>
      <p:sp>
        <p:nvSpPr>
          <p:cNvPr id="5" name="TextBox 4"/>
          <p:cNvSpPr txBox="1"/>
          <p:nvPr/>
        </p:nvSpPr>
        <p:spPr>
          <a:xfrm>
            <a:off x="6012160" y="6149898"/>
            <a:ext cx="2627784" cy="369332"/>
          </a:xfrm>
          <a:prstGeom prst="rect">
            <a:avLst/>
          </a:prstGeom>
          <a:noFill/>
        </p:spPr>
        <p:txBody>
          <a:bodyPr wrap="square" rtlCol="0">
            <a:spAutoFit/>
          </a:bodyPr>
          <a:lstStyle/>
          <a:p>
            <a:r>
              <a:rPr lang="bg-BG" dirty="0"/>
              <a:t>Снимка: </a:t>
            </a:r>
            <a:r>
              <a:rPr lang="en-GB" dirty="0"/>
              <a:t>NetApp NAS</a:t>
            </a:r>
            <a:endParaRPr lang="bg-BG" dirty="0"/>
          </a:p>
        </p:txBody>
      </p:sp>
    </p:spTree>
    <p:extLst>
      <p:ext uri="{BB962C8B-B14F-4D97-AF65-F5344CB8AC3E}">
        <p14:creationId xmlns:p14="http://schemas.microsoft.com/office/powerpoint/2010/main" val="37123001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2.5. Network Attached Storage (NAS) </a:t>
            </a:r>
            <a:r>
              <a:rPr lang="bg-BG" sz="2800" dirty="0" smtClean="0"/>
              <a:t/>
            </a:r>
            <a:br>
              <a:rPr lang="bg-BG" sz="2800" dirty="0" smtClean="0"/>
            </a:br>
            <a:r>
              <a:rPr lang="bg-BG" sz="2000" dirty="0" smtClean="0"/>
              <a:t>мрежово </a:t>
            </a:r>
            <a:r>
              <a:rPr lang="bg-BG" sz="2000" dirty="0"/>
              <a:t>съхраняване</a:t>
            </a:r>
            <a:endParaRPr lang="en-GB" sz="2000" dirty="0"/>
          </a:p>
        </p:txBody>
      </p:sp>
      <p:sp>
        <p:nvSpPr>
          <p:cNvPr id="3" name="Content Placeholder 2"/>
          <p:cNvSpPr>
            <a:spLocks noGrp="1"/>
          </p:cNvSpPr>
          <p:nvPr>
            <p:ph idx="1"/>
          </p:nvPr>
        </p:nvSpPr>
        <p:spPr>
          <a:xfrm>
            <a:off x="467544" y="1628800"/>
            <a:ext cx="8229600" cy="4968552"/>
          </a:xfrm>
        </p:spPr>
        <p:txBody>
          <a:bodyPr>
            <a:normAutofit/>
          </a:bodyPr>
          <a:lstStyle/>
          <a:p>
            <a:pPr>
              <a:lnSpc>
                <a:spcPct val="120000"/>
              </a:lnSpc>
              <a:spcBef>
                <a:spcPts val="600"/>
              </a:spcBef>
              <a:spcAft>
                <a:spcPts val="600"/>
              </a:spcAft>
            </a:pPr>
            <a:r>
              <a:rPr lang="bg-BG" sz="2000" dirty="0" err="1" smtClean="0"/>
              <a:t>Клъстерно</a:t>
            </a:r>
            <a:r>
              <a:rPr lang="bg-BG" sz="2000" dirty="0" smtClean="0"/>
              <a:t> NAS е NAS, което използва разпределена файлова система, работеща едновременно върху множество сървъри. К</a:t>
            </a:r>
          </a:p>
          <a:p>
            <a:pPr>
              <a:lnSpc>
                <a:spcPct val="120000"/>
              </a:lnSpc>
              <a:spcBef>
                <a:spcPts val="600"/>
              </a:spcBef>
              <a:spcAft>
                <a:spcPts val="600"/>
              </a:spcAft>
            </a:pPr>
            <a:r>
              <a:rPr lang="bg-BG" sz="2000" dirty="0" err="1" smtClean="0"/>
              <a:t>лючовата</a:t>
            </a:r>
            <a:r>
              <a:rPr lang="bg-BG" sz="2000" dirty="0" smtClean="0"/>
              <a:t> разлика между </a:t>
            </a:r>
            <a:r>
              <a:rPr lang="bg-BG" sz="2000" dirty="0" err="1" smtClean="0"/>
              <a:t>клъстерното</a:t>
            </a:r>
            <a:r>
              <a:rPr lang="bg-BG" sz="2000" dirty="0" smtClean="0"/>
              <a:t> и традиционното NAS е във възможността да разпределя данни и метаданни сред устройствата за съхраняване. </a:t>
            </a:r>
          </a:p>
          <a:p>
            <a:pPr>
              <a:lnSpc>
                <a:spcPct val="120000"/>
              </a:lnSpc>
              <a:spcBef>
                <a:spcPts val="600"/>
              </a:spcBef>
              <a:spcAft>
                <a:spcPts val="600"/>
              </a:spcAft>
            </a:pPr>
            <a:r>
              <a:rPr lang="bg-BG" sz="2000" dirty="0" err="1" smtClean="0"/>
              <a:t>Клъстерното</a:t>
            </a:r>
            <a:r>
              <a:rPr lang="bg-BG" sz="2000" dirty="0" smtClean="0"/>
              <a:t> NAS, като традиционното, осигурява унифициран достъп до файловете върху всеки от </a:t>
            </a:r>
            <a:r>
              <a:rPr lang="bg-BG" sz="2000" dirty="0" err="1" smtClean="0"/>
              <a:t>клъстерните</a:t>
            </a:r>
            <a:r>
              <a:rPr lang="bg-BG" sz="2000" dirty="0" smtClean="0"/>
              <a:t> възли, които не са свързани с действителната позиция на данните.</a:t>
            </a:r>
            <a:endParaRPr lang="bg-BG" sz="1800" dirty="0"/>
          </a:p>
        </p:txBody>
      </p:sp>
    </p:spTree>
    <p:extLst>
      <p:ext uri="{BB962C8B-B14F-4D97-AF65-F5344CB8AC3E}">
        <p14:creationId xmlns:p14="http://schemas.microsoft.com/office/powerpoint/2010/main" val="2813223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2.6. Storage Area Network (SAN) </a:t>
            </a:r>
            <a:r>
              <a:rPr lang="bg-BG" sz="2800" dirty="0" smtClean="0"/>
              <a:t/>
            </a:r>
            <a:br>
              <a:rPr lang="bg-BG" sz="2800" dirty="0" smtClean="0"/>
            </a:br>
            <a:r>
              <a:rPr lang="bg-BG" sz="2000" dirty="0" smtClean="0"/>
              <a:t>мрежа </a:t>
            </a:r>
            <a:r>
              <a:rPr lang="bg-BG" sz="2000" dirty="0"/>
              <a:t>за съхраняване</a:t>
            </a:r>
            <a:endParaRPr lang="en-GB" sz="1600" dirty="0"/>
          </a:p>
        </p:txBody>
      </p:sp>
      <p:sp>
        <p:nvSpPr>
          <p:cNvPr id="3" name="Content Placeholder 2"/>
          <p:cNvSpPr>
            <a:spLocks noGrp="1"/>
          </p:cNvSpPr>
          <p:nvPr>
            <p:ph idx="1"/>
          </p:nvPr>
        </p:nvSpPr>
        <p:spPr>
          <a:xfrm>
            <a:off x="467544" y="1628800"/>
            <a:ext cx="8229600" cy="4968552"/>
          </a:xfrm>
        </p:spPr>
        <p:txBody>
          <a:bodyPr>
            <a:normAutofit/>
          </a:bodyPr>
          <a:lstStyle/>
          <a:p>
            <a:pPr>
              <a:lnSpc>
                <a:spcPct val="120000"/>
              </a:lnSpc>
              <a:spcBef>
                <a:spcPts val="600"/>
              </a:spcBef>
              <a:spcAft>
                <a:spcPts val="600"/>
              </a:spcAft>
            </a:pPr>
            <a:r>
              <a:rPr lang="bg-BG" sz="2000" dirty="0" smtClean="0"/>
              <a:t>SAN е специализирана мрежа за съхраняване, която се състои от SAN ключове, контролери и устройства за съхраняване. </a:t>
            </a:r>
          </a:p>
          <a:p>
            <a:pPr>
              <a:lnSpc>
                <a:spcPct val="120000"/>
              </a:lnSpc>
              <a:spcBef>
                <a:spcPts val="600"/>
              </a:spcBef>
              <a:spcAft>
                <a:spcPts val="600"/>
              </a:spcAft>
            </a:pPr>
            <a:r>
              <a:rPr lang="bg-BG" sz="2000" dirty="0" smtClean="0"/>
              <a:t>Тя свързва голям басейн за централно съхраняване с множество сървъри. </a:t>
            </a:r>
          </a:p>
          <a:p>
            <a:pPr>
              <a:lnSpc>
                <a:spcPct val="120000"/>
              </a:lnSpc>
              <a:spcBef>
                <a:spcPts val="600"/>
              </a:spcBef>
              <a:spcAft>
                <a:spcPts val="600"/>
              </a:spcAft>
            </a:pPr>
            <a:r>
              <a:rPr lang="bg-BG" sz="2000" dirty="0" smtClean="0"/>
              <a:t>Централното съхраняване се изисква с цел ефективна </a:t>
            </a:r>
            <a:r>
              <a:rPr lang="bg-BG" sz="2000" dirty="0" err="1" smtClean="0"/>
              <a:t>валидизация</a:t>
            </a:r>
            <a:r>
              <a:rPr lang="bg-BG" sz="2000" dirty="0" smtClean="0"/>
              <a:t> на сървърите и осигуряване на оптимално дисково пространство, цялостно управление на съхраняването, резерв от дискове и лесно обновяване на дисковете.</a:t>
            </a:r>
          </a:p>
          <a:p>
            <a:pPr>
              <a:lnSpc>
                <a:spcPct val="120000"/>
              </a:lnSpc>
              <a:spcBef>
                <a:spcPts val="600"/>
              </a:spcBef>
              <a:spcAft>
                <a:spcPts val="600"/>
              </a:spcAft>
            </a:pPr>
            <a:endParaRPr lang="bg-BG" sz="1800" dirty="0"/>
          </a:p>
        </p:txBody>
      </p:sp>
    </p:spTree>
    <p:extLst>
      <p:ext uri="{BB962C8B-B14F-4D97-AF65-F5344CB8AC3E}">
        <p14:creationId xmlns:p14="http://schemas.microsoft.com/office/powerpoint/2010/main" val="990918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Въведение и </a:t>
            </a:r>
            <a:r>
              <a:rPr lang="bg-BG" dirty="0" smtClean="0"/>
              <a:t>история</a:t>
            </a:r>
            <a:endParaRPr lang="bg-BG" dirty="0"/>
          </a:p>
        </p:txBody>
      </p:sp>
      <p:sp>
        <p:nvSpPr>
          <p:cNvPr id="3" name="Content Placeholder 2"/>
          <p:cNvSpPr>
            <a:spLocks noGrp="1"/>
          </p:cNvSpPr>
          <p:nvPr>
            <p:ph idx="1"/>
          </p:nvPr>
        </p:nvSpPr>
        <p:spPr>
          <a:xfrm>
            <a:off x="457200" y="1600200"/>
            <a:ext cx="8229600" cy="3052936"/>
          </a:xfrm>
        </p:spPr>
        <p:txBody>
          <a:bodyPr>
            <a:normAutofit/>
          </a:bodyPr>
          <a:lstStyle/>
          <a:p>
            <a:r>
              <a:rPr lang="bg-BG" sz="1800" dirty="0" smtClean="0"/>
              <a:t>Първите компютри използваха като системи за продължително съхраняване чрез перфокарти и перфоленти. Всеки път компютрите се включват, инструкциите се зареждат в основната памет и се изпълняват чрез ръчно преместване (вкл./изкл.) на физически ключове. </a:t>
            </a:r>
            <a:endParaRPr lang="en-US" sz="1800" dirty="0" smtClean="0"/>
          </a:p>
          <a:p>
            <a:r>
              <a:rPr lang="bg-BG" sz="1800" b="1" dirty="0" smtClean="0"/>
              <a:t>Барабанната памет </a:t>
            </a:r>
            <a:r>
              <a:rPr lang="bg-BG" sz="1800" dirty="0" smtClean="0"/>
              <a:t>(</a:t>
            </a:r>
            <a:r>
              <a:rPr lang="bg-BG" sz="1800" dirty="0" err="1" smtClean="0"/>
              <a:t>Drum</a:t>
            </a:r>
            <a:r>
              <a:rPr lang="bg-BG" sz="1800" dirty="0" smtClean="0"/>
              <a:t> </a:t>
            </a:r>
            <a:r>
              <a:rPr lang="bg-BG" sz="1800" dirty="0" err="1" smtClean="0"/>
              <a:t>memory</a:t>
            </a:r>
            <a:r>
              <a:rPr lang="bg-BG" sz="1800" dirty="0" smtClean="0"/>
              <a:t>) беше една от първите магнитни системи за съхраняване.  Широко се използва в периода 1950 – 1960 г. </a:t>
            </a:r>
          </a:p>
          <a:p>
            <a:endParaRPr lang="bg-BG"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84168" y="3622903"/>
            <a:ext cx="2907779" cy="3066301"/>
          </a:xfrm>
          <a:prstGeom prst="rect">
            <a:avLst/>
          </a:prstGeom>
        </p:spPr>
      </p:pic>
      <p:sp>
        <p:nvSpPr>
          <p:cNvPr id="5" name="TextBox 4"/>
          <p:cNvSpPr txBox="1"/>
          <p:nvPr/>
        </p:nvSpPr>
        <p:spPr>
          <a:xfrm>
            <a:off x="467544" y="3622902"/>
            <a:ext cx="5184576" cy="2031325"/>
          </a:xfrm>
          <a:prstGeom prst="rect">
            <a:avLst/>
          </a:prstGeom>
          <a:noFill/>
        </p:spPr>
        <p:txBody>
          <a:bodyPr wrap="square" rtlCol="0">
            <a:spAutoFit/>
          </a:bodyPr>
          <a:lstStyle/>
          <a:p>
            <a:pPr marL="182880" indent="-182880">
              <a:spcBef>
                <a:spcPct val="20000"/>
              </a:spcBef>
              <a:buClr>
                <a:schemeClr val="accent1"/>
              </a:buClr>
              <a:buSzPct val="85000"/>
              <a:buFont typeface="Arial" pitchFamily="34" charset="0"/>
              <a:buChar char="•"/>
            </a:pPr>
            <a:r>
              <a:rPr lang="bg-BG" dirty="0"/>
              <a:t>Барабанната памет се състои от голям метален цилиндър, </a:t>
            </a:r>
            <a:r>
              <a:rPr lang="bg-BG" dirty="0" smtClean="0"/>
              <a:t>покрит отвън с </a:t>
            </a:r>
            <a:r>
              <a:rPr lang="bg-BG" dirty="0" err="1" smtClean="0"/>
              <a:t>намагнитващ</a:t>
            </a:r>
            <a:r>
              <a:rPr lang="bg-BG" dirty="0" smtClean="0"/>
              <a:t> се </a:t>
            </a:r>
            <a:r>
              <a:rPr lang="bg-BG" dirty="0"/>
              <a:t>материал, върху който се записват данните. Върху барабана са разположени множество редове от четящо-записващи глави, като всяка една глава управлява една писта (</a:t>
            </a:r>
            <a:r>
              <a:rPr lang="bg-BG" dirty="0" err="1"/>
              <a:t>track</a:t>
            </a:r>
            <a:r>
              <a:rPr lang="ru-RU" dirty="0"/>
              <a:t>). </a:t>
            </a:r>
          </a:p>
        </p:txBody>
      </p:sp>
      <p:sp>
        <p:nvSpPr>
          <p:cNvPr id="6" name="TextBox 5"/>
          <p:cNvSpPr txBox="1"/>
          <p:nvPr/>
        </p:nvSpPr>
        <p:spPr>
          <a:xfrm>
            <a:off x="3563888" y="6350650"/>
            <a:ext cx="2952328" cy="338554"/>
          </a:xfrm>
          <a:prstGeom prst="rect">
            <a:avLst/>
          </a:prstGeom>
          <a:noFill/>
        </p:spPr>
        <p:txBody>
          <a:bodyPr wrap="square" rtlCol="0">
            <a:spAutoFit/>
          </a:bodyPr>
          <a:lstStyle/>
          <a:p>
            <a:r>
              <a:rPr lang="bg-BG" sz="1600" dirty="0" smtClean="0"/>
              <a:t>Снимка: </a:t>
            </a:r>
            <a:r>
              <a:rPr lang="en-GB" sz="1600" dirty="0" smtClean="0"/>
              <a:t>Drum memory</a:t>
            </a:r>
            <a:endParaRPr lang="bg-BG" sz="1600" dirty="0"/>
          </a:p>
        </p:txBody>
      </p:sp>
    </p:spTree>
    <p:extLst>
      <p:ext uri="{BB962C8B-B14F-4D97-AF65-F5344CB8AC3E}">
        <p14:creationId xmlns:p14="http://schemas.microsoft.com/office/powerpoint/2010/main" val="1778483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2.6. Storage Area Network (SAN) </a:t>
            </a:r>
            <a:r>
              <a:rPr lang="bg-BG" sz="2800" dirty="0" smtClean="0"/>
              <a:t/>
            </a:r>
            <a:br>
              <a:rPr lang="bg-BG" sz="2800" dirty="0" smtClean="0"/>
            </a:br>
            <a:r>
              <a:rPr lang="bg-BG" sz="2000" dirty="0" smtClean="0"/>
              <a:t>мрежа </a:t>
            </a:r>
            <a:r>
              <a:rPr lang="bg-BG" sz="2000" dirty="0"/>
              <a:t>за съхраняване</a:t>
            </a:r>
            <a:endParaRPr lang="en-GB"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70787"/>
            <a:ext cx="8259704" cy="528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238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01700" indent="-901700"/>
            <a:r>
              <a:rPr lang="en-US" sz="2800" dirty="0"/>
              <a:t>2.6. Storage Area Network (SAN) </a:t>
            </a:r>
            <a:r>
              <a:rPr lang="bg-BG" sz="2800" dirty="0" smtClean="0"/>
              <a:t/>
            </a:r>
            <a:br>
              <a:rPr lang="bg-BG" sz="2800" dirty="0" smtClean="0"/>
            </a:br>
            <a:r>
              <a:rPr lang="bg-BG" sz="2000" dirty="0" smtClean="0"/>
              <a:t>мрежа </a:t>
            </a:r>
            <a:r>
              <a:rPr lang="bg-BG" sz="2000" dirty="0"/>
              <a:t>за съхраняване</a:t>
            </a:r>
            <a:endParaRPr lang="en-GB" sz="1600" dirty="0"/>
          </a:p>
        </p:txBody>
      </p:sp>
      <p:sp>
        <p:nvSpPr>
          <p:cNvPr id="3" name="Content Placeholder 2"/>
          <p:cNvSpPr>
            <a:spLocks noGrp="1"/>
          </p:cNvSpPr>
          <p:nvPr>
            <p:ph idx="1"/>
          </p:nvPr>
        </p:nvSpPr>
        <p:spPr>
          <a:xfrm>
            <a:off x="467544" y="1628800"/>
            <a:ext cx="8229600" cy="4968552"/>
          </a:xfrm>
        </p:spPr>
        <p:txBody>
          <a:bodyPr>
            <a:normAutofit/>
          </a:bodyPr>
          <a:lstStyle/>
          <a:p>
            <a:pPr>
              <a:lnSpc>
                <a:spcPct val="120000"/>
              </a:lnSpc>
              <a:spcBef>
                <a:spcPts val="600"/>
              </a:spcBef>
              <a:spcAft>
                <a:spcPts val="600"/>
              </a:spcAft>
            </a:pPr>
            <a:r>
              <a:rPr lang="bg-BG" sz="2000" dirty="0" smtClean="0"/>
              <a:t>Сърцето на SAN е комплект от SAN ключове, наречен </a:t>
            </a:r>
            <a:r>
              <a:rPr lang="bg-BG" sz="2000" dirty="0" err="1" smtClean="0"/>
              <a:t>Fabric</a:t>
            </a:r>
            <a:r>
              <a:rPr lang="bg-BG" sz="2000" dirty="0" smtClean="0"/>
              <a:t>. Той е сравним със сегмента мрежови ключове на LAN.</a:t>
            </a:r>
          </a:p>
          <a:p>
            <a:pPr>
              <a:lnSpc>
                <a:spcPct val="120000"/>
              </a:lnSpc>
              <a:spcBef>
                <a:spcPts val="600"/>
              </a:spcBef>
              <a:spcAft>
                <a:spcPts val="600"/>
              </a:spcAft>
            </a:pPr>
            <a:r>
              <a:rPr lang="bg-BG" sz="2000" dirty="0" smtClean="0"/>
              <a:t>HBA (</a:t>
            </a:r>
            <a:r>
              <a:rPr lang="bg-BG" sz="2000" dirty="0" err="1" smtClean="0"/>
              <a:t>Host</a:t>
            </a:r>
            <a:r>
              <a:rPr lang="bg-BG" sz="2000" dirty="0" smtClean="0"/>
              <a:t> </a:t>
            </a:r>
            <a:r>
              <a:rPr lang="bg-BG" sz="2000" dirty="0" err="1" smtClean="0"/>
              <a:t>bus</a:t>
            </a:r>
            <a:r>
              <a:rPr lang="bg-BG" sz="2000" dirty="0" smtClean="0"/>
              <a:t> </a:t>
            </a:r>
            <a:r>
              <a:rPr lang="bg-BG" sz="2000" dirty="0" err="1" smtClean="0"/>
              <a:t>adapters</a:t>
            </a:r>
            <a:r>
              <a:rPr lang="bg-BG" sz="2000" dirty="0" smtClean="0"/>
              <a:t>) са </a:t>
            </a:r>
            <a:r>
              <a:rPr lang="bg-BG" sz="2000" dirty="0" err="1" smtClean="0"/>
              <a:t>интерфейсни</a:t>
            </a:r>
            <a:r>
              <a:rPr lang="bg-BG" sz="2000" dirty="0" smtClean="0"/>
              <a:t> карти, инсталирани в сървъри, дискови контролери и лентови устройства. В сървърите те са съпоставими с мрежовите </a:t>
            </a:r>
            <a:r>
              <a:rPr lang="bg-BG" sz="2000" dirty="0" err="1" smtClean="0"/>
              <a:t>интерфейсни</a:t>
            </a:r>
            <a:r>
              <a:rPr lang="bg-BG" sz="2000" dirty="0" smtClean="0"/>
              <a:t> карти (NIC), използвани за работа в мрежа. Те се свързват към SAN ключовете по начин, който предполага резервни елементи (</a:t>
            </a:r>
            <a:r>
              <a:rPr lang="bg-BG" sz="2000" dirty="0" err="1" smtClean="0"/>
              <a:t>redundant</a:t>
            </a:r>
            <a:r>
              <a:rPr lang="bg-BG" sz="2000" dirty="0" smtClean="0"/>
              <a:t>). </a:t>
            </a:r>
          </a:p>
          <a:p>
            <a:pPr>
              <a:lnSpc>
                <a:spcPct val="120000"/>
              </a:lnSpc>
              <a:spcBef>
                <a:spcPts val="600"/>
              </a:spcBef>
              <a:spcAft>
                <a:spcPts val="600"/>
              </a:spcAft>
            </a:pPr>
            <a:r>
              <a:rPr lang="bg-BG" sz="2000" dirty="0" smtClean="0"/>
              <a:t>Традиционно в </a:t>
            </a:r>
            <a:r>
              <a:rPr lang="bg-BG" sz="2000" dirty="0" err="1" smtClean="0"/>
              <a:t>SANs</a:t>
            </a:r>
            <a:r>
              <a:rPr lang="bg-BG" sz="2000" dirty="0" smtClean="0"/>
              <a:t>, голямо количество дискове са инсталирани в един или повече дискови масиви. Количеството на дисковете варира между десетки и стотици. Дисковият размер на един съвременен SAN възлиза на десетки TB.</a:t>
            </a:r>
          </a:p>
          <a:p>
            <a:pPr>
              <a:lnSpc>
                <a:spcPct val="120000"/>
              </a:lnSpc>
              <a:spcBef>
                <a:spcPts val="600"/>
              </a:spcBef>
              <a:spcAft>
                <a:spcPts val="600"/>
              </a:spcAft>
            </a:pPr>
            <a:endParaRPr lang="bg-BG" sz="1800" dirty="0"/>
          </a:p>
        </p:txBody>
      </p:sp>
    </p:spTree>
    <p:extLst>
      <p:ext uri="{BB962C8B-B14F-4D97-AF65-F5344CB8AC3E}">
        <p14:creationId xmlns:p14="http://schemas.microsoft.com/office/powerpoint/2010/main" val="1911060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Въведение и </a:t>
            </a:r>
            <a:r>
              <a:rPr lang="bg-BG" dirty="0" smtClean="0"/>
              <a:t>история</a:t>
            </a:r>
            <a:endParaRPr lang="bg-BG" dirty="0"/>
          </a:p>
        </p:txBody>
      </p:sp>
      <p:sp>
        <p:nvSpPr>
          <p:cNvPr id="3" name="Content Placeholder 2"/>
          <p:cNvSpPr>
            <a:spLocks noGrp="1"/>
          </p:cNvSpPr>
          <p:nvPr>
            <p:ph idx="1"/>
          </p:nvPr>
        </p:nvSpPr>
        <p:spPr>
          <a:xfrm>
            <a:off x="457200" y="1600200"/>
            <a:ext cx="6851104" cy="2476872"/>
          </a:xfrm>
        </p:spPr>
        <p:txBody>
          <a:bodyPr>
            <a:normAutofit/>
          </a:bodyPr>
          <a:lstStyle/>
          <a:p>
            <a:r>
              <a:rPr lang="bg-BG" sz="1800" dirty="0" smtClean="0"/>
              <a:t>По-късно бяха конструирани </a:t>
            </a:r>
            <a:r>
              <a:rPr lang="bg-BG" sz="1800" b="1" dirty="0" smtClean="0"/>
              <a:t>твърдите дискове</a:t>
            </a:r>
            <a:r>
              <a:rPr lang="bg-BG" sz="1800" dirty="0" smtClean="0"/>
              <a:t>, представляващи комплект от въртящи се дискови пластини и магнитни четящо-записващи глави, монтирани върху движещи се рамена. Това направи конструкциите много по-малки от барабанната памет. Дисковите пластини бяха покрити с магнитен слой с висока плътност, който позволява съхраняване на данни чрез намагнитване на частиците в две посоки (представяйки 0 и 1).</a:t>
            </a:r>
            <a:endParaRPr lang="bg-BG"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27584" y="3933056"/>
            <a:ext cx="4392488" cy="281159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607286" y="404664"/>
            <a:ext cx="2520280" cy="2088233"/>
          </a:xfrm>
          <a:prstGeom prst="rect">
            <a:avLst/>
          </a:prstGeom>
        </p:spPr>
      </p:pic>
      <p:pic>
        <p:nvPicPr>
          <p:cNvPr id="6" name="irc_mi" descr="http://www.edwardbosworth.com/CPSC2105/Lectures/Slides_06/Chapter_09/DiskAndBusBasics_files/image010.jp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6045276" y="4233637"/>
            <a:ext cx="3082290" cy="2210435"/>
          </a:xfrm>
          <a:prstGeom prst="rect">
            <a:avLst/>
          </a:prstGeom>
          <a:noFill/>
          <a:ln>
            <a:noFill/>
          </a:ln>
        </p:spPr>
      </p:pic>
    </p:spTree>
    <p:extLst>
      <p:ext uri="{BB962C8B-B14F-4D97-AF65-F5344CB8AC3E}">
        <p14:creationId xmlns:p14="http://schemas.microsoft.com/office/powerpoint/2010/main" val="123680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Въведение и </a:t>
            </a:r>
            <a:r>
              <a:rPr lang="bg-BG" dirty="0" smtClean="0"/>
              <a:t>история</a:t>
            </a:r>
            <a:endParaRPr lang="bg-BG" dirty="0"/>
          </a:p>
        </p:txBody>
      </p:sp>
      <p:sp>
        <p:nvSpPr>
          <p:cNvPr id="3" name="Content Placeholder 2"/>
          <p:cNvSpPr>
            <a:spLocks noGrp="1"/>
          </p:cNvSpPr>
          <p:nvPr>
            <p:ph idx="1"/>
          </p:nvPr>
        </p:nvSpPr>
        <p:spPr>
          <a:xfrm>
            <a:off x="457200" y="1412776"/>
            <a:ext cx="8229600" cy="5064224"/>
          </a:xfrm>
        </p:spPr>
        <p:txBody>
          <a:bodyPr>
            <a:normAutofit fontScale="70000" lnSpcReduction="20000"/>
          </a:bodyPr>
          <a:lstStyle/>
          <a:p>
            <a:pPr>
              <a:spcBef>
                <a:spcPts val="600"/>
              </a:spcBef>
              <a:spcAft>
                <a:spcPts val="600"/>
              </a:spcAft>
            </a:pPr>
            <a:r>
              <a:rPr lang="bg-BG" sz="2600" dirty="0" smtClean="0"/>
              <a:t>Първото </a:t>
            </a:r>
            <a:r>
              <a:rPr lang="bg-BG" sz="2600" i="1" dirty="0" smtClean="0"/>
              <a:t>комерсиално дисково устройство </a:t>
            </a:r>
            <a:r>
              <a:rPr lang="bg-BG" sz="2600" dirty="0" smtClean="0"/>
              <a:t>за съхраняване беше част от системата </a:t>
            </a:r>
            <a:r>
              <a:rPr lang="bg-BG" sz="2600" b="1" dirty="0" smtClean="0"/>
              <a:t>IBM RAMAC 350</a:t>
            </a:r>
            <a:r>
              <a:rPr lang="bg-BG" sz="2600" dirty="0" smtClean="0"/>
              <a:t>, произведена 1965 г. Съхранявало е приблизително 5 МВ данни и е било съставено от 50 бр. дискове с диаметър по 61 см. и е тежало повече от 1 тон.</a:t>
            </a:r>
          </a:p>
          <a:p>
            <a:pPr>
              <a:spcBef>
                <a:spcPts val="600"/>
              </a:spcBef>
              <a:spcAft>
                <a:spcPts val="600"/>
              </a:spcAft>
            </a:pPr>
            <a:r>
              <a:rPr lang="bg-BG" sz="2600" dirty="0" smtClean="0"/>
              <a:t>През 1980 г. </a:t>
            </a:r>
            <a:r>
              <a:rPr lang="bg-BG" sz="2600" b="1" dirty="0" err="1" smtClean="0"/>
              <a:t>Seagate</a:t>
            </a:r>
            <a:r>
              <a:rPr lang="bg-BG" sz="2600" b="1" dirty="0" smtClean="0"/>
              <a:t> Technology  </a:t>
            </a:r>
            <a:r>
              <a:rPr lang="bg-BG" sz="2600" dirty="0" smtClean="0"/>
              <a:t>създаде първото </a:t>
            </a:r>
            <a:r>
              <a:rPr lang="bg-BG" sz="2600" i="1" dirty="0" smtClean="0"/>
              <a:t>хард-диск устройство (HDD) за PC</a:t>
            </a:r>
            <a:r>
              <a:rPr lang="bg-BG" sz="2600" dirty="0" smtClean="0"/>
              <a:t> (наречено ST506).  Този диск също е съхранявал 5 МВ данни, но на пространство от 5.25" флопи-дисково устройство (FDD). </a:t>
            </a:r>
          </a:p>
          <a:p>
            <a:pPr lvl="1">
              <a:spcBef>
                <a:spcPts val="600"/>
              </a:spcBef>
              <a:spcAft>
                <a:spcPts val="600"/>
              </a:spcAft>
            </a:pPr>
            <a:r>
              <a:rPr lang="bg-BG" sz="2300" dirty="0" smtClean="0"/>
              <a:t>Контролерът 506, използван в този диск беше инсталиран в </a:t>
            </a:r>
            <a:r>
              <a:rPr lang="bg-BG" sz="2300" dirty="0" err="1" smtClean="0"/>
              <a:t>разширителния</a:t>
            </a:r>
            <a:r>
              <a:rPr lang="bg-BG" sz="2300" dirty="0" smtClean="0"/>
              <a:t> слот на PC и се превърна в стандарт за контролер на HD за повечето от ранните PC-дискови драйвери. </a:t>
            </a:r>
          </a:p>
          <a:p>
            <a:pPr lvl="1">
              <a:spcBef>
                <a:spcPts val="600"/>
              </a:spcBef>
              <a:spcAft>
                <a:spcPts val="600"/>
              </a:spcAft>
            </a:pPr>
            <a:r>
              <a:rPr lang="bg-BG" sz="2300" dirty="0" smtClean="0"/>
              <a:t>Той беше заменен от стандартите  IDE и ATA, където дисковите контролери бяха монтирани върху диска, а скоро след това върху отделна карта контролер.</a:t>
            </a:r>
          </a:p>
          <a:p>
            <a:pPr>
              <a:spcBef>
                <a:spcPts val="600"/>
              </a:spcBef>
              <a:spcAft>
                <a:spcPts val="600"/>
              </a:spcAft>
            </a:pPr>
            <a:r>
              <a:rPr lang="bg-BG" sz="2600" dirty="0" smtClean="0"/>
              <a:t>През годините физическият размер на HD е намалявал, докато капацитетът му се е увеличавал, благодарение на нарастването на магнитната плътност; скоростта на въртене нараства от 3 600 до 15 000 оборота за мин.; времето за търсене намалява. Но фундаменталният дизайн не се променя.</a:t>
            </a:r>
          </a:p>
          <a:p>
            <a:endParaRPr lang="bg-BG" dirty="0"/>
          </a:p>
        </p:txBody>
      </p:sp>
    </p:spTree>
    <p:extLst>
      <p:ext uri="{BB962C8B-B14F-4D97-AF65-F5344CB8AC3E}">
        <p14:creationId xmlns:p14="http://schemas.microsoft.com/office/powerpoint/2010/main" val="58996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Въведение и </a:t>
            </a:r>
            <a:r>
              <a:rPr lang="bg-BG" dirty="0" smtClean="0"/>
              <a:t>история</a:t>
            </a:r>
            <a:endParaRPr lang="bg-BG" dirty="0"/>
          </a:p>
        </p:txBody>
      </p:sp>
      <p:sp>
        <p:nvSpPr>
          <p:cNvPr id="3" name="Content Placeholder 2"/>
          <p:cNvSpPr>
            <a:spLocks noGrp="1"/>
          </p:cNvSpPr>
          <p:nvPr>
            <p:ph idx="1"/>
          </p:nvPr>
        </p:nvSpPr>
        <p:spPr>
          <a:xfrm>
            <a:off x="457200" y="1412776"/>
            <a:ext cx="8229600" cy="2590899"/>
          </a:xfrm>
        </p:spPr>
        <p:txBody>
          <a:bodyPr>
            <a:normAutofit/>
          </a:bodyPr>
          <a:lstStyle/>
          <a:p>
            <a:r>
              <a:rPr lang="bg-BG" sz="1800" dirty="0" smtClean="0"/>
              <a:t>Една от първите системи с </a:t>
            </a:r>
            <a:r>
              <a:rPr lang="bg-BG" sz="1800" b="1" dirty="0" smtClean="0"/>
              <a:t>магнитни ленти </a:t>
            </a:r>
            <a:r>
              <a:rPr lang="bg-BG" sz="1800" dirty="0" smtClean="0"/>
              <a:t>беше представената през 1952 г. </a:t>
            </a:r>
            <a:r>
              <a:rPr lang="bg-BG" sz="1800" b="1" dirty="0" smtClean="0"/>
              <a:t>IBM726</a:t>
            </a:r>
            <a:r>
              <a:rPr lang="bg-BG" sz="1800" dirty="0" smtClean="0"/>
              <a:t>. Можела е да съхранява 2 МВ на една ролка, което е било огромно за времето си количество. Ролките с магнитни ленти са били използвани до 1980 г., предимно в ГМ.</a:t>
            </a:r>
          </a:p>
          <a:p>
            <a:r>
              <a:rPr lang="bg-BG" sz="1800" dirty="0" smtClean="0"/>
              <a:t>През 1984 г. e представена </a:t>
            </a:r>
            <a:r>
              <a:rPr lang="bg-BG" sz="1800" b="1" dirty="0" smtClean="0"/>
              <a:t>касета IBM 3480</a:t>
            </a:r>
            <a:r>
              <a:rPr lang="bg-BG" sz="1800" dirty="0" smtClean="0"/>
              <a:t>, с което започва замяната на ролки те с касети. Касета IBM 3480 е съдържал единична ролка, поместена в лентовото устройство (</a:t>
            </a:r>
            <a:r>
              <a:rPr lang="bg-BG" sz="1800" dirty="0" err="1" smtClean="0"/>
              <a:t>tape</a:t>
            </a:r>
            <a:r>
              <a:rPr lang="bg-BG" sz="1800" dirty="0" smtClean="0"/>
              <a:t> </a:t>
            </a:r>
            <a:r>
              <a:rPr lang="bg-BG" sz="1800" dirty="0" err="1" smtClean="0"/>
              <a:t>drive</a:t>
            </a:r>
            <a:r>
              <a:rPr lang="bg-BG" sz="1800" dirty="0" smtClean="0"/>
              <a:t>) и съхранява 200 МВ данни. </a:t>
            </a:r>
            <a:endParaRPr lang="bg-BG" sz="1800" dirty="0"/>
          </a:p>
        </p:txBody>
      </p:sp>
      <p:pic>
        <p:nvPicPr>
          <p:cNvPr id="4" name="Picture 3" descr="https://encrypted-tbn0.gstatic.com/images?q=tbn:ANd9GcRJRAgnItkTYKsMDp8_BV4CdgOT0jkoJ1K0EU0R9sUGmjrIfv0eI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861049"/>
            <a:ext cx="3070349" cy="2996952"/>
          </a:xfrm>
          <a:prstGeom prst="rect">
            <a:avLst/>
          </a:prstGeom>
          <a:noFill/>
          <a:ln>
            <a:noFill/>
          </a:ln>
        </p:spPr>
      </p:pic>
      <p:sp>
        <p:nvSpPr>
          <p:cNvPr id="6" name="Rectangle 5"/>
          <p:cNvSpPr/>
          <p:nvPr/>
        </p:nvSpPr>
        <p:spPr>
          <a:xfrm>
            <a:off x="516212" y="3861048"/>
            <a:ext cx="4315147" cy="1754326"/>
          </a:xfrm>
          <a:prstGeom prst="rect">
            <a:avLst/>
          </a:prstGeom>
        </p:spPr>
        <p:txBody>
          <a:bodyPr wrap="square">
            <a:spAutoFit/>
          </a:bodyPr>
          <a:lstStyle/>
          <a:p>
            <a:pPr marL="182880" lvl="0" indent="-182880">
              <a:spcBef>
                <a:spcPct val="20000"/>
              </a:spcBef>
              <a:buClr>
                <a:srgbClr val="93A299"/>
              </a:buClr>
              <a:buSzPct val="85000"/>
              <a:buFont typeface="Arial" pitchFamily="34" charset="0"/>
              <a:buChar char="•"/>
            </a:pPr>
            <a:r>
              <a:rPr lang="bg-BG" dirty="0">
                <a:solidFill>
                  <a:srgbClr val="292934"/>
                </a:solidFill>
              </a:rPr>
              <a:t>Скоро време други производители започват да създават системи за съхраняване, съвместими с 3480, предлагащи нарастване на капацитета за съхраняване в същия физически формат.</a:t>
            </a:r>
          </a:p>
        </p:txBody>
      </p:sp>
      <p:sp>
        <p:nvSpPr>
          <p:cNvPr id="7" name="TextBox 6"/>
          <p:cNvSpPr txBox="1"/>
          <p:nvPr/>
        </p:nvSpPr>
        <p:spPr>
          <a:xfrm>
            <a:off x="3563888" y="6165304"/>
            <a:ext cx="2952328" cy="338554"/>
          </a:xfrm>
          <a:prstGeom prst="rect">
            <a:avLst/>
          </a:prstGeom>
          <a:noFill/>
        </p:spPr>
        <p:txBody>
          <a:bodyPr wrap="square" rtlCol="0">
            <a:spAutoFit/>
          </a:bodyPr>
          <a:lstStyle/>
          <a:p>
            <a:r>
              <a:rPr lang="bg-BG" sz="1600" dirty="0" smtClean="0"/>
              <a:t>Снимка: Магнитна лента</a:t>
            </a:r>
            <a:endParaRPr lang="bg-BG" sz="1600" dirty="0"/>
          </a:p>
        </p:txBody>
      </p:sp>
    </p:spTree>
    <p:extLst>
      <p:ext uri="{BB962C8B-B14F-4D97-AF65-F5344CB8AC3E}">
        <p14:creationId xmlns:p14="http://schemas.microsoft.com/office/powerpoint/2010/main" val="276268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Въведение и </a:t>
            </a:r>
            <a:r>
              <a:rPr lang="bg-BG" dirty="0" smtClean="0"/>
              <a:t>история</a:t>
            </a:r>
            <a:endParaRPr lang="bg-BG" dirty="0"/>
          </a:p>
        </p:txBody>
      </p:sp>
      <p:sp>
        <p:nvSpPr>
          <p:cNvPr id="3" name="Content Placeholder 2"/>
          <p:cNvSpPr>
            <a:spLocks noGrp="1"/>
          </p:cNvSpPr>
          <p:nvPr>
            <p:ph idx="1"/>
          </p:nvPr>
        </p:nvSpPr>
        <p:spPr>
          <a:xfrm>
            <a:off x="457200" y="1412776"/>
            <a:ext cx="8229600" cy="2088232"/>
          </a:xfrm>
        </p:spPr>
        <p:txBody>
          <a:bodyPr>
            <a:normAutofit fontScale="92500" lnSpcReduction="10000"/>
          </a:bodyPr>
          <a:lstStyle/>
          <a:p>
            <a:pPr>
              <a:spcBef>
                <a:spcPts val="600"/>
              </a:spcBef>
              <a:spcAft>
                <a:spcPts val="600"/>
              </a:spcAft>
            </a:pPr>
            <a:r>
              <a:rPr lang="bg-BG" sz="1900" dirty="0"/>
              <a:t>През 1984 г. </a:t>
            </a:r>
            <a:r>
              <a:rPr lang="en-GB" sz="1900" dirty="0"/>
              <a:t>DEC </a:t>
            </a:r>
            <a:r>
              <a:rPr lang="bg-BG" sz="1900" dirty="0"/>
              <a:t>представят </a:t>
            </a:r>
            <a:r>
              <a:rPr lang="en-GB" sz="1900" dirty="0"/>
              <a:t>DLT drive (Digital Linear Tape drive), </a:t>
            </a:r>
            <a:r>
              <a:rPr lang="bg-BG" sz="1900" dirty="0"/>
              <a:t>който съхранява повече от 20 </a:t>
            </a:r>
            <a:r>
              <a:rPr lang="en-GB" sz="1900" dirty="0"/>
              <a:t>GB </a:t>
            </a:r>
            <a:r>
              <a:rPr lang="bg-BG" sz="1900" dirty="0"/>
              <a:t>данни. </a:t>
            </a:r>
          </a:p>
          <a:p>
            <a:pPr>
              <a:spcBef>
                <a:spcPts val="600"/>
              </a:spcBef>
              <a:spcAft>
                <a:spcPts val="600"/>
              </a:spcAft>
            </a:pPr>
            <a:r>
              <a:rPr lang="bg-BG" sz="1900" dirty="0" smtClean="0"/>
              <a:t>По-късно </a:t>
            </a:r>
            <a:r>
              <a:rPr lang="bg-BG" sz="1900" dirty="0"/>
              <a:t>беше представен </a:t>
            </a:r>
            <a:r>
              <a:rPr lang="en-GB" sz="1900" dirty="0"/>
              <a:t>DLT </a:t>
            </a:r>
            <a:r>
              <a:rPr lang="bg-BG" sz="1900" dirty="0"/>
              <a:t>вариант с по-голям капацитет, наречен </a:t>
            </a:r>
            <a:r>
              <a:rPr lang="en-GB" sz="1900" dirty="0"/>
              <a:t>Super DLT </a:t>
            </a:r>
            <a:r>
              <a:rPr lang="bg-BG" sz="1900" dirty="0"/>
              <a:t>и способен да съхрани  повече от 300 </a:t>
            </a:r>
            <a:r>
              <a:rPr lang="en-GB" sz="1900" dirty="0"/>
              <a:t>GB.</a:t>
            </a:r>
          </a:p>
          <a:p>
            <a:pPr>
              <a:spcBef>
                <a:spcPts val="600"/>
              </a:spcBef>
              <a:spcAft>
                <a:spcPts val="600"/>
              </a:spcAft>
            </a:pPr>
            <a:r>
              <a:rPr lang="bg-BG" sz="1900" dirty="0" smtClean="0"/>
              <a:t>През </a:t>
            </a:r>
            <a:r>
              <a:rPr lang="bg-BG" sz="1900" dirty="0"/>
              <a:t>1987 г. </a:t>
            </a:r>
            <a:r>
              <a:rPr lang="en-GB" sz="1900" dirty="0"/>
              <a:t>Exabyte </a:t>
            </a:r>
            <a:r>
              <a:rPr lang="bg-BG" sz="1900" dirty="0"/>
              <a:t>и </a:t>
            </a:r>
            <a:r>
              <a:rPr lang="en-GB" sz="1900" dirty="0"/>
              <a:t>Sony </a:t>
            </a:r>
            <a:r>
              <a:rPr lang="bg-BG" sz="1900" dirty="0"/>
              <a:t>представиха спирално сканиращи лентови устройства (</a:t>
            </a:r>
            <a:r>
              <a:rPr lang="en-GB" sz="1900" dirty="0"/>
              <a:t>Helical scan tape drives). </a:t>
            </a:r>
          </a:p>
          <a:p>
            <a:pPr>
              <a:spcBef>
                <a:spcPts val="600"/>
              </a:spcBef>
              <a:spcAft>
                <a:spcPts val="600"/>
              </a:spcAft>
            </a:pPr>
            <a:endParaRPr lang="bg-BG"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84168" y="3933056"/>
            <a:ext cx="2908920" cy="2778993"/>
          </a:xfrm>
          <a:prstGeom prst="rect">
            <a:avLst/>
          </a:prstGeom>
        </p:spPr>
      </p:pic>
      <p:sp>
        <p:nvSpPr>
          <p:cNvPr id="5" name="TextBox 4"/>
          <p:cNvSpPr txBox="1"/>
          <p:nvPr/>
        </p:nvSpPr>
        <p:spPr>
          <a:xfrm>
            <a:off x="3923928" y="6373495"/>
            <a:ext cx="2448272" cy="338554"/>
          </a:xfrm>
          <a:prstGeom prst="rect">
            <a:avLst/>
          </a:prstGeom>
          <a:noFill/>
        </p:spPr>
        <p:txBody>
          <a:bodyPr wrap="square" rtlCol="0">
            <a:spAutoFit/>
          </a:bodyPr>
          <a:lstStyle/>
          <a:p>
            <a:r>
              <a:rPr lang="bg-BG" sz="1600" dirty="0" smtClean="0"/>
              <a:t>Снимка: </a:t>
            </a:r>
            <a:r>
              <a:rPr lang="en-GB" sz="1600" dirty="0" smtClean="0"/>
              <a:t>DDS tape</a:t>
            </a:r>
            <a:endParaRPr lang="bg-BG" sz="1600" dirty="0"/>
          </a:p>
        </p:txBody>
      </p:sp>
      <p:sp>
        <p:nvSpPr>
          <p:cNvPr id="6" name="TextBox 5"/>
          <p:cNvSpPr txBox="1"/>
          <p:nvPr/>
        </p:nvSpPr>
        <p:spPr>
          <a:xfrm>
            <a:off x="467544" y="3573015"/>
            <a:ext cx="5040560" cy="2336024"/>
          </a:xfrm>
          <a:prstGeom prst="rect">
            <a:avLst/>
          </a:prstGeom>
          <a:noFill/>
        </p:spPr>
        <p:txBody>
          <a:bodyPr wrap="square" rtlCol="0">
            <a:spAutoFit/>
          </a:bodyPr>
          <a:lstStyle/>
          <a:p>
            <a:pPr marL="182880" indent="-182880">
              <a:lnSpc>
                <a:spcPct val="90000"/>
              </a:lnSpc>
              <a:spcBef>
                <a:spcPts val="600"/>
              </a:spcBef>
              <a:spcAft>
                <a:spcPts val="600"/>
              </a:spcAft>
              <a:buClr>
                <a:schemeClr val="accent1"/>
              </a:buClr>
              <a:buSzPct val="85000"/>
              <a:buFont typeface="Arial" pitchFamily="34" charset="0"/>
              <a:buChar char="•"/>
            </a:pPr>
            <a:r>
              <a:rPr lang="ru-RU" dirty="0"/>
              <a:t>DAT (</a:t>
            </a:r>
            <a:r>
              <a:rPr lang="ru-RU" dirty="0" err="1"/>
              <a:t>Digital</a:t>
            </a:r>
            <a:r>
              <a:rPr lang="ru-RU" dirty="0"/>
              <a:t> </a:t>
            </a:r>
            <a:r>
              <a:rPr lang="ru-RU" dirty="0" err="1"/>
              <a:t>Audio</a:t>
            </a:r>
            <a:r>
              <a:rPr lang="ru-RU" dirty="0"/>
              <a:t> </a:t>
            </a:r>
            <a:r>
              <a:rPr lang="ru-RU" dirty="0" err="1"/>
              <a:t>Tape</a:t>
            </a:r>
            <a:r>
              <a:rPr lang="ru-RU" dirty="0"/>
              <a:t>) е приложение на  </a:t>
            </a:r>
            <a:r>
              <a:rPr lang="bg-BG" dirty="0"/>
              <a:t>технологията на спирално сканиращите лентови устройства, която първоначално е била разработена за висококачествени аудио записи. </a:t>
            </a:r>
            <a:r>
              <a:rPr lang="bg-BG" dirty="0" err="1"/>
              <a:t>Sony</a:t>
            </a:r>
            <a:r>
              <a:rPr lang="bg-BG" dirty="0"/>
              <a:t> и HP дефинират DDS стандарт  (</a:t>
            </a:r>
            <a:r>
              <a:rPr lang="bg-BG" dirty="0" err="1"/>
              <a:t>Digital</a:t>
            </a:r>
            <a:r>
              <a:rPr lang="bg-BG" dirty="0"/>
              <a:t> Data Store) са за устройства за съхраняване на резервни копия на данни, използващи технологията DAT.</a:t>
            </a:r>
          </a:p>
        </p:txBody>
      </p:sp>
    </p:spTree>
    <p:extLst>
      <p:ext uri="{BB962C8B-B14F-4D97-AF65-F5344CB8AC3E}">
        <p14:creationId xmlns:p14="http://schemas.microsoft.com/office/powerpoint/2010/main" val="2274375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144</TotalTime>
  <Words>4172</Words>
  <Application>Microsoft Office PowerPoint</Application>
  <PresentationFormat>On-screen Show (4:3)</PresentationFormat>
  <Paragraphs>231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Clarity</vt:lpstr>
      <vt:lpstr>Съхраняване</vt:lpstr>
      <vt:lpstr>PowerPoint Presentation</vt:lpstr>
      <vt:lpstr>Съхраняване</vt:lpstr>
      <vt:lpstr>1. Въведение и история</vt:lpstr>
      <vt:lpstr>1. Въведение и история</vt:lpstr>
      <vt:lpstr>1. Въведение и история</vt:lpstr>
      <vt:lpstr>1. Въведение и история</vt:lpstr>
      <vt:lpstr>1. Въведение и история</vt:lpstr>
      <vt:lpstr>1. Въведение и история</vt:lpstr>
      <vt:lpstr>1. Въведение и история</vt:lpstr>
      <vt:lpstr>2. Градивни блокове</vt:lpstr>
      <vt:lpstr>PowerPoint Presentation</vt:lpstr>
      <vt:lpstr>2. Градивни блокове</vt:lpstr>
      <vt:lpstr>2. Градивни блокове</vt:lpstr>
      <vt:lpstr>2. Градивни блокове</vt:lpstr>
      <vt:lpstr>2. Градивни блокове</vt:lpstr>
      <vt:lpstr>2.1. Дискове</vt:lpstr>
      <vt:lpstr>2.1.1. Механични хард дискове</vt:lpstr>
      <vt:lpstr>2.1.1. Механични хард дискове</vt:lpstr>
      <vt:lpstr>2.1.1. Механични хард дискове</vt:lpstr>
      <vt:lpstr>2.1.2. Solid State Drive (SSDs) –  Твърдотелен твърд диск</vt:lpstr>
      <vt:lpstr>2.1.2. Solid State Drive (SSDs) –  Твърдотелен твърд диск</vt:lpstr>
      <vt:lpstr>2.1.2. Solid State Drive (SSDs) –  Твърдотелен твърд диск</vt:lpstr>
      <vt:lpstr>2.1.3. Капацитет на диска</vt:lpstr>
      <vt:lpstr>2.2. Ленти</vt:lpstr>
      <vt:lpstr>2.2. Ленти</vt:lpstr>
      <vt:lpstr>2.2. Ленти</vt:lpstr>
      <vt:lpstr>2.2. Ленти</vt:lpstr>
      <vt:lpstr>2.3. Дискови контролери</vt:lpstr>
      <vt:lpstr>2.3. Дискови контролери</vt:lpstr>
      <vt:lpstr>2.3. Дискови контролери</vt:lpstr>
      <vt:lpstr>2.4. RAID (Redundant  Array  of Independent Disks) (резервна армия от независими дискове)</vt:lpstr>
      <vt:lpstr>2.4.1 RAID 0 – Striping</vt:lpstr>
      <vt:lpstr>2.4.1 RAID 0 – Striping</vt:lpstr>
      <vt:lpstr>2.4.2 RAID 1 – Mirroring</vt:lpstr>
      <vt:lpstr>2.4.2 RAID 1 – Mirroring</vt:lpstr>
      <vt:lpstr>2.4.2 RAID 1 – Mirroring</vt:lpstr>
      <vt:lpstr>2.4.3 RAID 10 Striping and Mirroring</vt:lpstr>
      <vt:lpstr>2.4.3 RAID 10 Striping and Mirroring</vt:lpstr>
      <vt:lpstr>2.4.4 RAID 5 - Striping with distributed parity</vt:lpstr>
      <vt:lpstr>2.4.4 RAID 5 - Striping with distributed parity</vt:lpstr>
      <vt:lpstr>2.4.4 RAID 5 - Striping with distributed parity</vt:lpstr>
      <vt:lpstr>2.4.5 RAID 6 - Striping with distributed double parity</vt:lpstr>
      <vt:lpstr>2.4.5 RAID 6 - Striping with distributed double parity</vt:lpstr>
      <vt:lpstr>2.4.5 RAID 6 - Striping with distributed double parity</vt:lpstr>
      <vt:lpstr>2.5. Network Attached Storage (NAS)  мрежово съхраняване</vt:lpstr>
      <vt:lpstr>2.5. Network Attached Storage (NAS)  мрежово съхраняване</vt:lpstr>
      <vt:lpstr>2.5. Network Attached Storage (NAS)  мрежово съхраняване</vt:lpstr>
      <vt:lpstr>2.6. Storage Area Network (SAN)  мрежа за съхраняване</vt:lpstr>
      <vt:lpstr>2.6. Storage Area Network (SAN)  мрежа за съхраняване</vt:lpstr>
      <vt:lpstr>2.6. Storage Area Network (SAN)  мрежа за съхраняване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Съхраняване</dc:title>
  <dc:creator>User</dc:creator>
  <cp:lastModifiedBy>User</cp:lastModifiedBy>
  <cp:revision>36</cp:revision>
  <dcterms:created xsi:type="dcterms:W3CDTF">2013-12-02T11:32:15Z</dcterms:created>
  <dcterms:modified xsi:type="dcterms:W3CDTF">2013-12-11T12:55:10Z</dcterms:modified>
</cp:coreProperties>
</file>