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17"/>
  </p:notesMasterIdLst>
  <p:sldIdLst>
    <p:sldId id="256" r:id="rId3"/>
    <p:sldId id="25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>
      <p:cViewPr varScale="1">
        <p:scale>
          <a:sx n="79" d="100"/>
          <a:sy n="79" d="100"/>
        </p:scale>
        <p:origin x="-7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40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38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list of procedures and steps,</a:t>
            </a:r>
            <a:r>
              <a:rPr lang="en-US" baseline="0" dirty="0" smtClean="0"/>
              <a:t> or a lecture slide with media.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55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list of procedures and steps,</a:t>
            </a:r>
            <a:r>
              <a:rPr lang="en-US" baseline="0" dirty="0" smtClean="0"/>
              <a:t> or a lecture slide with media.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68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list of procedures and steps,</a:t>
            </a:r>
            <a:r>
              <a:rPr lang="en-US" baseline="0" dirty="0" smtClean="0"/>
              <a:t> or a lecture slide with media.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63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list of procedures and steps,</a:t>
            </a:r>
            <a:r>
              <a:rPr lang="en-US" baseline="0" dirty="0" smtClean="0"/>
              <a:t> or a lecture slide with media.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05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list of procedures and steps,</a:t>
            </a:r>
            <a:r>
              <a:rPr lang="en-US" baseline="0" dirty="0" smtClean="0"/>
              <a:t> or a lecture slide with media.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63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list of procedures and steps,</a:t>
            </a:r>
            <a:r>
              <a:rPr lang="en-US" baseline="0" dirty="0" smtClean="0"/>
              <a:t> or a lecture slide with media.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10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list of procedures and steps,</a:t>
            </a:r>
            <a:r>
              <a:rPr lang="en-US" baseline="0" dirty="0" smtClean="0"/>
              <a:t> or a lecture slide with media.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86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list of procedures and steps,</a:t>
            </a:r>
            <a:r>
              <a:rPr lang="en-US" baseline="0" dirty="0" smtClean="0"/>
              <a:t> or a lecture slide with media.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32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list of procedures and steps,</a:t>
            </a:r>
            <a:r>
              <a:rPr lang="en-US" baseline="0" dirty="0" smtClean="0"/>
              <a:t> or a lecture slide with media.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99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list of procedures and steps,</a:t>
            </a:r>
            <a:r>
              <a:rPr lang="en-US" baseline="0" dirty="0" smtClean="0"/>
              <a:t> or a lecture slide with media.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99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list of procedures and steps,</a:t>
            </a:r>
            <a:r>
              <a:rPr lang="en-US" baseline="0" dirty="0" smtClean="0"/>
              <a:t> or a lecture slide with media.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01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list of procedures and steps,</a:t>
            </a:r>
            <a:r>
              <a:rPr lang="en-US" baseline="0" dirty="0" smtClean="0"/>
              <a:t> or a lecture slide with media.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70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list of procedures and steps,</a:t>
            </a:r>
            <a:r>
              <a:rPr lang="en-US" baseline="0" dirty="0" smtClean="0"/>
              <a:t> or a lecture slide with media.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5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10/24/2013 12:49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10/24/2013 12:49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10/24/2013 12:49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10/24/2013 12:49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10/24/2013 12:49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10/24/2013 12:49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10/24/2013 12:49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10/24/2013 12:49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10/24/2013 12:49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10/24/2013 12:49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10/24/2013 12:49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10/24/2013 12:49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X6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en.wikipedia.org/wiki/Itaniu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indows_Server_2012#cite_note-proclicenseneeded-5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ynamic_Host_Configuration_Protoco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en.wikipedia.org/wiki/DNS_serve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D_LD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en.wikipedia.org/wiki/Windows_Powershell" TargetMode="External"/><Relationship Id="rId4" Type="http://schemas.openxmlformats.org/officeDocument/2006/relationships/hyperlink" Target="http://en.wikipedia.org/wiki/Active_Directory_Rights_Management_Service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ctive_Directory#Histor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en.wikipedia.org/wiki/Hyper-V" TargetMode="External"/><Relationship Id="rId4" Type="http://schemas.openxmlformats.org/officeDocument/2006/relationships/hyperlink" Target="http://en.wikipedia.org/wiki/Active_Directory_Federation_Servic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indows_Server" TargetMode="External"/><Relationship Id="rId7" Type="http://schemas.openxmlformats.org/officeDocument/2006/relationships/hyperlink" Target="http://en.wikipedia.org/wiki/ReF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en.wikipedia.org/wiki/Windows_Task_Manager" TargetMode="External"/><Relationship Id="rId5" Type="http://schemas.openxmlformats.org/officeDocument/2006/relationships/hyperlink" Target="http://en.wikipedia.org/wiki/Windows_Server_2008_R2" TargetMode="External"/><Relationship Id="rId4" Type="http://schemas.openxmlformats.org/officeDocument/2006/relationships/hyperlink" Target="http://en.wikipedia.org/wiki/Windows_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P_address_management" TargetMode="External"/><Relationship Id="rId7" Type="http://schemas.openxmlformats.org/officeDocument/2006/relationships/hyperlink" Target="http://en.wikipedia.org/wiki/IPv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en.wikipedia.org/wiki/IPv4" TargetMode="External"/><Relationship Id="rId5" Type="http://schemas.openxmlformats.org/officeDocument/2006/relationships/hyperlink" Target="http://en.wikipedia.org/wiki/Dynamic_Host_Configuration_Protocol" TargetMode="External"/><Relationship Id="rId4" Type="http://schemas.openxmlformats.org/officeDocument/2006/relationships/hyperlink" Target="http://en.wikipedia.org/wiki/Domain_Name_Syste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ctive_Director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yper-V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ternet_Information_Servic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4343400"/>
            <a:ext cx="6477000" cy="144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Windows server 2012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Ас. д-р Кремена Маринова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Информационна промишленост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bg-BG" b="1" dirty="0" smtClean="0"/>
              <a:t>3. Системни изисквания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153400" cy="45720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bg-BG" b="1" dirty="0" smtClean="0"/>
              <a:t>	</a:t>
            </a:r>
            <a:r>
              <a:rPr lang="bg-BG" dirty="0"/>
              <a:t>Минималните системи изисквания за </a:t>
            </a:r>
            <a:r>
              <a:rPr lang="en-US" dirty="0"/>
              <a:t>Windows Server 2012 </a:t>
            </a:r>
            <a:r>
              <a:rPr lang="bg-BG" dirty="0"/>
              <a:t>са</a:t>
            </a:r>
            <a:r>
              <a:rPr lang="bg-BG" dirty="0" smtClean="0"/>
              <a:t>:</a:t>
            </a:r>
          </a:p>
          <a:p>
            <a:pPr marL="0" indent="0" algn="just">
              <a:buNone/>
            </a:pPr>
            <a:endParaRPr lang="bg-BG" dirty="0" smtClean="0"/>
          </a:p>
          <a:p>
            <a:pPr marL="0" indent="0" algn="just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 smtClean="0"/>
              <a:t>	</a:t>
            </a:r>
          </a:p>
          <a:p>
            <a:pPr marL="0" indent="0">
              <a:buNone/>
            </a:pPr>
            <a:r>
              <a:rPr lang="bg-BG" dirty="0" smtClean="0"/>
              <a:t>	Windows </a:t>
            </a:r>
            <a:r>
              <a:rPr lang="bg-BG" dirty="0"/>
              <a:t>Server 2012 работи само на </a:t>
            </a:r>
            <a:r>
              <a:rPr lang="bg-BG" u="sng" dirty="0">
                <a:hlinkClick r:id="rId3" tooltip="X64"/>
              </a:rPr>
              <a:t>x64</a:t>
            </a:r>
            <a:r>
              <a:rPr lang="bg-BG" dirty="0"/>
              <a:t> процесори. За разлика от своите предшественици, Windows Server 2012 не поддържа </a:t>
            </a:r>
            <a:r>
              <a:rPr lang="bg-BG" u="sng" dirty="0">
                <a:hlinkClick r:id="rId4" tooltip="Itanium"/>
              </a:rPr>
              <a:t>Itanium</a:t>
            </a:r>
            <a:r>
              <a:rPr lang="bg-BG" dirty="0"/>
              <a:t>. </a:t>
            </a:r>
            <a:endParaRPr lang="en-US" dirty="0"/>
          </a:p>
          <a:p>
            <a:pPr marL="0" indent="0">
              <a:buNone/>
            </a:pPr>
            <a:r>
              <a:rPr lang="bg-BG" dirty="0" smtClean="0"/>
              <a:t>	Поддържат </a:t>
            </a:r>
            <a:r>
              <a:rPr lang="bg-BG" dirty="0"/>
              <a:t>се ъпдейти от Windows Server 2008 , но не и от по-стари версии.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135691"/>
              </p:ext>
            </p:extLst>
          </p:nvPr>
        </p:nvGraphicFramePr>
        <p:xfrm>
          <a:off x="641276" y="2636912"/>
          <a:ext cx="8153400" cy="1248918"/>
        </p:xfrm>
        <a:graphic>
          <a:graphicData uri="http://schemas.openxmlformats.org/drawingml/2006/table">
            <a:tbl>
              <a:tblPr firstRow="1" firstCol="1" bandRow="1"/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800" b="1" u="sng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Процесор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1.4 GHz, </a:t>
                      </a:r>
                      <a:r>
                        <a:rPr lang="bg-BG" sz="1600" u="sng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3" tooltip="X64"/>
                        </a:rPr>
                        <a:t>x64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800" b="1" u="sng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Памет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512 MB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800" b="1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Свободно дисково пространство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 GB по-голямо, ако разполагаме с най-малко 16 GB  RAM)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50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bg-BG" b="1" dirty="0" smtClean="0"/>
              <a:t>3. Издания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15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b="1" dirty="0"/>
              <a:t>	</a:t>
            </a:r>
            <a:r>
              <a:rPr lang="bg-BG" dirty="0" smtClean="0"/>
              <a:t>Windows </a:t>
            </a:r>
            <a:r>
              <a:rPr lang="bg-BG" dirty="0"/>
              <a:t>Server 2012 им четири издания: </a:t>
            </a:r>
            <a:r>
              <a:rPr lang="bg-BG" b="1" dirty="0"/>
              <a:t>Foundation, Essentials</a:t>
            </a:r>
            <a:r>
              <a:rPr lang="bg-BG" dirty="0"/>
              <a:t>, </a:t>
            </a:r>
            <a:r>
              <a:rPr lang="bg-BG" b="1" dirty="0"/>
              <a:t>Standard</a:t>
            </a:r>
            <a:r>
              <a:rPr lang="bg-BG" dirty="0"/>
              <a:t> and </a:t>
            </a:r>
            <a:r>
              <a:rPr lang="bg-BG" b="1" dirty="0"/>
              <a:t>Datacenter</a:t>
            </a:r>
            <a:r>
              <a:rPr lang="bg-BG" dirty="0"/>
              <a:t>. </a:t>
            </a:r>
            <a:endParaRPr lang="en-US" dirty="0"/>
          </a:p>
          <a:p>
            <a:pPr marL="0" indent="0" algn="just">
              <a:buNone/>
            </a:pPr>
            <a:endParaRPr lang="bg-BG" dirty="0" smtClean="0"/>
          </a:p>
          <a:p>
            <a:pPr marL="0" indent="0" algn="just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 smtClean="0"/>
              <a:t>	</a:t>
            </a:r>
          </a:p>
          <a:p>
            <a:pPr marL="0" indent="0">
              <a:buNone/>
            </a:pPr>
            <a:r>
              <a:rPr lang="bg-BG" dirty="0" smtClean="0"/>
              <a:t>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739497"/>
              </p:ext>
            </p:extLst>
          </p:nvPr>
        </p:nvGraphicFramePr>
        <p:xfrm>
          <a:off x="1547664" y="2564904"/>
          <a:ext cx="6086895" cy="4077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379"/>
                <a:gridCol w="1217379"/>
                <a:gridCol w="1217379"/>
                <a:gridCol w="1217379"/>
                <a:gridCol w="1217379"/>
              </a:tblGrid>
              <a:tr h="3690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Характеристика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Foundation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Essentials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Standard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Datacenter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8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Дистрибуция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Само с оригинално оборудване OEM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Лиценз, продажба, OEM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Лиценз, продажба, OEM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Лиценз и OEM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5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Лицензионен модел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 сървър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 сървър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CPU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CPU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5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Максимален брой процесорни чипа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r>
                        <a:rPr lang="bg-BG" sz="1200" u="sng" baseline="30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[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5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Максимална памет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 GB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 GB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TB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TB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5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Максимален брой потребители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Неограничен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Неограничен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5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Лимит на файловите услуги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самостоятелен корен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самостоятелен корен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Неограничен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Неограничен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62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Мрежова политика и максимален брой връзки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RRAS връзки 10 IAS връзки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250 RRAS връзки, 50 IAS връзкиs, and 2 IAS сървър групи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Неограничен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Неограничен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5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bg-BG" b="1" dirty="0" smtClean="0"/>
              <a:t>3. Издания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15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b="1" dirty="0"/>
              <a:t>	</a:t>
            </a:r>
            <a:r>
              <a:rPr lang="bg-BG" dirty="0" smtClean="0"/>
              <a:t>	</a:t>
            </a:r>
          </a:p>
          <a:p>
            <a:pPr marL="0" indent="0">
              <a:buNone/>
            </a:pPr>
            <a:r>
              <a:rPr lang="bg-BG" dirty="0" smtClean="0"/>
              <a:t>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920796"/>
              </p:ext>
            </p:extLst>
          </p:nvPr>
        </p:nvGraphicFramePr>
        <p:xfrm>
          <a:off x="1331640" y="1592246"/>
          <a:ext cx="6086895" cy="4429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379"/>
                <a:gridCol w="1217379"/>
                <a:gridCol w="1217379"/>
                <a:gridCol w="1217379"/>
                <a:gridCol w="1217379"/>
              </a:tblGrid>
              <a:tr h="3690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Характеристика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Foundation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Essentials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Standard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Datacenter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8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Лимит на дистанционните десктоп услуги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Чрез шлюз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Неограничен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Неограничен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5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Виртуализация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 е достъпна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виртуална машина или 1 виртуален сървър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виртуални машини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Неограничен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5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u="sng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3" tooltip="Dynamic Host Configuration Protocol"/>
                        </a:rPr>
                        <a:t>DHCP</a:t>
                      </a: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5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u="sng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4" tooltip="DNS server"/>
                        </a:rPr>
                        <a:t>DNS server</a:t>
                      </a: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5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Fax server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5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UDDI услуги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6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Print и Document услуги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Уеб услуги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22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bg-BG" b="1" dirty="0" smtClean="0"/>
              <a:t>3. Издания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15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b="1" dirty="0"/>
              <a:t>	</a:t>
            </a:r>
            <a:r>
              <a:rPr lang="bg-BG" dirty="0" smtClean="0"/>
              <a:t>	</a:t>
            </a:r>
          </a:p>
          <a:p>
            <a:pPr marL="0" indent="0">
              <a:buNone/>
            </a:pPr>
            <a:r>
              <a:rPr lang="bg-BG" dirty="0" smtClean="0"/>
              <a:t>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68159"/>
              </p:ext>
            </p:extLst>
          </p:nvPr>
        </p:nvGraphicFramePr>
        <p:xfrm>
          <a:off x="1331640" y="1592246"/>
          <a:ext cx="6086895" cy="5145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379"/>
                <a:gridCol w="1217379"/>
                <a:gridCol w="1217379"/>
                <a:gridCol w="1217379"/>
                <a:gridCol w="1217379"/>
              </a:tblGrid>
              <a:tr h="3690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Характеристика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Foundation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Essentials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Standard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Datacenter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8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Windows Deployment Services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5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Windows Server Update Services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5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u="sng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3" tooltip="AD LDS"/>
                        </a:rPr>
                        <a:t>Active Directory Lightweight Directory Services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5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u="sng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4" tooltip="Active Directory Rights Management Services"/>
                        </a:rPr>
                        <a:t>Active Directory Rights Management Services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5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server role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5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Server Manager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6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u="sng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5" tooltip="Windows Powershell"/>
                        </a:rPr>
                        <a:t>Windows Powershell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Windows Deployment Services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61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bg-BG" b="1" dirty="0" smtClean="0"/>
              <a:t>3. Издания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15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b="1" dirty="0"/>
              <a:t>	</a:t>
            </a:r>
            <a:r>
              <a:rPr lang="bg-BG" dirty="0" smtClean="0"/>
              <a:t>	</a:t>
            </a:r>
          </a:p>
          <a:p>
            <a:pPr marL="0" indent="0">
              <a:buNone/>
            </a:pPr>
            <a:r>
              <a:rPr lang="bg-BG" dirty="0" smtClean="0"/>
              <a:t>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615167"/>
              </p:ext>
            </p:extLst>
          </p:nvPr>
        </p:nvGraphicFramePr>
        <p:xfrm>
          <a:off x="1403648" y="2132856"/>
          <a:ext cx="6132660" cy="3205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532"/>
                <a:gridCol w="1226532"/>
                <a:gridCol w="1226532"/>
                <a:gridCol w="1226532"/>
                <a:gridCol w="1226532"/>
              </a:tblGrid>
              <a:tr h="3703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Характеристика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Foundation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Essentials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Standard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Datacenter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2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u="sng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3" tooltip="Active Directory"/>
                        </a:rPr>
                        <a:t>Active Directory Domain Services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Трябва да бъде корен на гора или домейн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Трябва да бъде корен на гора или домейн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2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Active Directory Certificate Services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Certificate Authorities only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Certificate Authorities only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2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u="sng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4" tooltip="Active Directory Federation Services"/>
                        </a:rPr>
                        <a:t>Active Directory Federation Services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1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Server Core mode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1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u="sng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5" tooltip="Hyper-V"/>
                        </a:rPr>
                        <a:t>Hyper-V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73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bg-BG" b="1" dirty="0"/>
              <a:t>1. Обща характеристика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153400" cy="45720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bg-BG" b="1" dirty="0" smtClean="0"/>
              <a:t>	Windows </a:t>
            </a:r>
            <a:r>
              <a:rPr lang="bg-BG" b="1" dirty="0"/>
              <a:t>Server 2012</a:t>
            </a:r>
            <a:r>
              <a:rPr lang="bg-BG" dirty="0"/>
              <a:t>, с кодово име "Windows Server 8" е шестото издание на </a:t>
            </a:r>
            <a:r>
              <a:rPr lang="bg-BG" dirty="0">
                <a:hlinkClick r:id="rId3" tooltip="Windows Server"/>
              </a:rPr>
              <a:t>Windows Server</a:t>
            </a:r>
            <a:r>
              <a:rPr lang="bg-BG" dirty="0"/>
              <a:t>. Това е версията за сървъри на </a:t>
            </a:r>
            <a:r>
              <a:rPr lang="bg-BG" dirty="0">
                <a:hlinkClick r:id="rId4" tooltip="Windows 8"/>
              </a:rPr>
              <a:t>Windows 8</a:t>
            </a:r>
            <a:r>
              <a:rPr lang="bg-BG" dirty="0"/>
              <a:t> и тя наследява </a:t>
            </a:r>
            <a:r>
              <a:rPr lang="bg-BG" dirty="0">
                <a:hlinkClick r:id="rId5" tooltip="Windows Server 2008 R2"/>
              </a:rPr>
              <a:t>Windows Server 2008 R2</a:t>
            </a:r>
            <a:r>
              <a:rPr lang="bg-BG" dirty="0"/>
              <a:t>. Софтуерът е наличен за крайни клиенти от  4септември 2012. </a:t>
            </a:r>
            <a:endParaRPr lang="en-US" dirty="0"/>
          </a:p>
          <a:p>
            <a:pPr marL="0" indent="0" algn="just">
              <a:buNone/>
            </a:pPr>
            <a:r>
              <a:rPr lang="bg-BG" dirty="0" smtClean="0"/>
              <a:t>	В </a:t>
            </a:r>
            <a:r>
              <a:rPr lang="bg-BG" dirty="0"/>
              <a:t>новата версия са добавени или подобрени  множество функции, спрямо Windows Server 2008 R2, като основния акцент пада върху възможностите за облачни изчисления (cloud computing), като подобрена виртуализация, подобрено управление на </a:t>
            </a:r>
            <a:r>
              <a:rPr lang="en-US" dirty="0"/>
              <a:t>IP </a:t>
            </a:r>
            <a:r>
              <a:rPr lang="bg-BG" dirty="0"/>
              <a:t>адресите, нова версия на </a:t>
            </a:r>
            <a:r>
              <a:rPr lang="bg-BG" dirty="0">
                <a:hlinkClick r:id="rId6" tooltip="Windows Task Manager"/>
              </a:rPr>
              <a:t>Windows Task Manager</a:t>
            </a:r>
            <a:r>
              <a:rPr lang="bg-BG" dirty="0"/>
              <a:t> и </a:t>
            </a:r>
            <a:r>
              <a:rPr lang="bg-BG" dirty="0">
                <a:hlinkClick r:id="rId7" tooltip="ReFS"/>
              </a:rPr>
              <a:t>ReFS</a:t>
            </a:r>
            <a:r>
              <a:rPr lang="bg-BG" dirty="0"/>
              <a:t> (Resilient File System), като нова файлова система.</a:t>
            </a: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bg-BG" b="1" dirty="0" smtClean="0"/>
              <a:t>2. </a:t>
            </a:r>
            <a:r>
              <a:rPr lang="bg-BG" b="1" dirty="0" smtClean="0"/>
              <a:t>Функционалност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153400" cy="4572000"/>
          </a:xfrm>
        </p:spPr>
        <p:txBody>
          <a:bodyPr>
            <a:normAutofit fontScale="92500" lnSpcReduction="20000"/>
          </a:bodyPr>
          <a:lstStyle/>
          <a:p>
            <a:pPr marL="365760" lvl="1" indent="0">
              <a:buNone/>
            </a:pPr>
            <a:r>
              <a:rPr lang="bg-BG" b="1" dirty="0" smtClean="0"/>
              <a:t>2.1. </a:t>
            </a:r>
            <a:r>
              <a:rPr lang="bg-BG" sz="2800" b="1" dirty="0" smtClean="0"/>
              <a:t>Инсталиране</a:t>
            </a:r>
            <a:endParaRPr lang="en-US" sz="2000" dirty="0"/>
          </a:p>
          <a:p>
            <a:pPr marL="0" indent="0" algn="just">
              <a:buNone/>
            </a:pPr>
            <a:r>
              <a:rPr lang="bg-BG" sz="3200" dirty="0" smtClean="0"/>
              <a:t>	За </a:t>
            </a:r>
            <a:r>
              <a:rPr lang="bg-BG" sz="3200" dirty="0"/>
              <a:t>разлика от своите предшественици, </a:t>
            </a:r>
            <a:r>
              <a:rPr lang="en-US" sz="3200" dirty="0"/>
              <a:t>Windows Server 2012 </a:t>
            </a:r>
            <a:r>
              <a:rPr lang="bg-BG" sz="3200" dirty="0"/>
              <a:t>може да превключва между инсталираните варианти </a:t>
            </a:r>
            <a:r>
              <a:rPr lang="en-US" sz="3200" dirty="0"/>
              <a:t>Server core</a:t>
            </a:r>
            <a:r>
              <a:rPr lang="bg-BG" sz="3200" dirty="0"/>
              <a:t> – команден интерфейс и Сървър с графичен потребителски интерфейс, без да се прави пълна преинсталация, като препоръчително е да се използва конфигурацията с команден интерфейс. Възможен е и трети вариант на инсталиране, при който са достъпни част от елементите на ГПИ, но без това да става в познатия ни </a:t>
            </a:r>
            <a:r>
              <a:rPr lang="en-US" sz="3200" dirty="0"/>
              <a:t>desktop </a:t>
            </a:r>
            <a:r>
              <a:rPr lang="bg-BG" sz="3200" dirty="0"/>
              <a:t>вариант. </a:t>
            </a:r>
            <a:endParaRPr lang="en-US" sz="2400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0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bg-BG" b="1" dirty="0" smtClean="0"/>
              <a:t>2. </a:t>
            </a:r>
            <a:r>
              <a:rPr lang="bg-BG" b="1" dirty="0" smtClean="0"/>
              <a:t>Функционалност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153400" cy="4572000"/>
          </a:xfrm>
        </p:spPr>
        <p:txBody>
          <a:bodyPr>
            <a:normAutofit fontScale="92500" lnSpcReduction="10000"/>
          </a:bodyPr>
          <a:lstStyle/>
          <a:p>
            <a:pPr marL="365760" lvl="1" indent="0">
              <a:buNone/>
            </a:pPr>
            <a:r>
              <a:rPr lang="bg-BG" b="1" dirty="0" smtClean="0"/>
              <a:t>2.2. </a:t>
            </a:r>
            <a:r>
              <a:rPr lang="bg-BG" sz="2800" b="1" dirty="0"/>
              <a:t>Потребителски интерфейс</a:t>
            </a:r>
            <a:endParaRPr lang="en-US" sz="2000" dirty="0"/>
          </a:p>
          <a:p>
            <a:pPr marL="0" indent="0" algn="just">
              <a:buNone/>
            </a:pPr>
            <a:r>
              <a:rPr lang="bg-BG" sz="3200" dirty="0" smtClean="0"/>
              <a:t>	Предоставен </a:t>
            </a:r>
            <a:r>
              <a:rPr lang="bg-BG" sz="3200" dirty="0"/>
              <a:t>е нов дизайн на </a:t>
            </a:r>
            <a:r>
              <a:rPr lang="en-US" sz="3200" dirty="0"/>
              <a:t>Server </a:t>
            </a:r>
            <a:r>
              <a:rPr lang="en-US" sz="3200" dirty="0" err="1"/>
              <a:t>Managment</a:t>
            </a:r>
            <a:r>
              <a:rPr lang="bg-BG" sz="3200" dirty="0"/>
              <a:t>, който акцентира на опростяване на управлението на множество сървъри. Операционната система, както </a:t>
            </a:r>
            <a:r>
              <a:rPr lang="en-US" sz="3200" dirty="0"/>
              <a:t>Windows 8</a:t>
            </a:r>
            <a:r>
              <a:rPr lang="bg-BG" sz="3200" dirty="0"/>
              <a:t>, използва потребителския интерфейс Метро, освен ако не е инсталирана версията с команден интерфейс.</a:t>
            </a:r>
            <a:r>
              <a:rPr lang="en-US" sz="3200" dirty="0"/>
              <a:t>Windows Power Shell </a:t>
            </a:r>
            <a:r>
              <a:rPr lang="bg-BG" sz="3200" dirty="0"/>
              <a:t>(команден интерфейс) поддържа до 2300 командни линии за разлика от 200 в по-старата версия.</a:t>
            </a:r>
            <a:endParaRPr lang="en-US" sz="2400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5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bg-BG" b="1" dirty="0" smtClean="0"/>
              <a:t>2. </a:t>
            </a:r>
            <a:r>
              <a:rPr lang="bg-BG" b="1" dirty="0" smtClean="0"/>
              <a:t>Функционалност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153400" cy="4572000"/>
          </a:xfrm>
        </p:spPr>
        <p:txBody>
          <a:bodyPr>
            <a:normAutofit fontScale="62500" lnSpcReduction="20000"/>
          </a:bodyPr>
          <a:lstStyle/>
          <a:p>
            <a:pPr marL="365760" lvl="1" indent="0">
              <a:buNone/>
            </a:pPr>
            <a:r>
              <a:rPr lang="bg-BG" sz="3400" b="1" dirty="0" smtClean="0"/>
              <a:t>2.3. </a:t>
            </a:r>
            <a:r>
              <a:rPr lang="en-US" sz="3400" b="1" dirty="0" smtClean="0"/>
              <a:t>Task </a:t>
            </a:r>
            <a:r>
              <a:rPr lang="en-US" sz="3400" b="1" dirty="0"/>
              <a:t>Manager</a:t>
            </a:r>
            <a:r>
              <a:rPr lang="bg-BG" sz="3400" b="1" dirty="0"/>
              <a:t> – управление на задачите</a:t>
            </a:r>
            <a:endParaRPr lang="en-US" sz="3400" dirty="0"/>
          </a:p>
          <a:p>
            <a:pPr marL="0" indent="0" algn="just">
              <a:buNone/>
            </a:pPr>
            <a:r>
              <a:rPr lang="bg-BG" sz="3200" dirty="0" smtClean="0"/>
              <a:t>	</a:t>
            </a:r>
            <a:r>
              <a:rPr lang="en-US" sz="3200" dirty="0" smtClean="0"/>
              <a:t>Windows </a:t>
            </a:r>
            <a:r>
              <a:rPr lang="en-US" sz="3200" dirty="0"/>
              <a:t>Server 2012 </a:t>
            </a:r>
            <a:r>
              <a:rPr lang="bg-BG" sz="3200" dirty="0"/>
              <a:t>съдържа нова версия на </a:t>
            </a:r>
            <a:r>
              <a:rPr lang="en-US" sz="3200" dirty="0"/>
              <a:t>Windows Task Manager</a:t>
            </a:r>
            <a:r>
              <a:rPr lang="bg-BG" sz="3200" dirty="0"/>
              <a:t>, като продължава да поддържа и по-старата версия. </a:t>
            </a:r>
            <a:endParaRPr lang="en-US" sz="2400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Processes </a:t>
            </a:r>
            <a:r>
              <a:rPr lang="bg-BG" dirty="0"/>
              <a:t>таб показва работещите процеси и приложения. Всеки процес е оцветен в нюанс на жълтия цвят, който показва потреблението на ресурсите на компютъра.</a:t>
            </a:r>
            <a:endParaRPr lang="en-US" sz="2100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Performance </a:t>
            </a:r>
            <a:r>
              <a:rPr lang="bg-BG" dirty="0"/>
              <a:t>показва графики на използването на компонентите на КС: </a:t>
            </a:r>
            <a:r>
              <a:rPr lang="en-US" dirty="0"/>
              <a:t>CPU</a:t>
            </a:r>
            <a:r>
              <a:rPr lang="bg-BG" dirty="0"/>
              <a:t>, памет, дискови у-ва, </a:t>
            </a:r>
            <a:r>
              <a:rPr lang="en-US" dirty="0" err="1"/>
              <a:t>wi-fi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/>
              <a:t>Ethernet</a:t>
            </a:r>
            <a:r>
              <a:rPr lang="bg-BG" dirty="0"/>
              <a:t>.</a:t>
            </a:r>
            <a:endParaRPr lang="en-US" sz="2100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App History </a:t>
            </a:r>
            <a:r>
              <a:rPr lang="bg-BG" dirty="0"/>
              <a:t>показва използването на ресурси откакто е инсталирана системата или от момента, в който историята е изтрита.</a:t>
            </a:r>
            <a:endParaRPr lang="en-US" sz="2100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Startup </a:t>
            </a:r>
            <a:r>
              <a:rPr lang="bg-BG" dirty="0"/>
              <a:t>таб-ът показва всички не-системни приложения, стартирани на системата, както и дава оценка на взаимодействието с тях.</a:t>
            </a:r>
            <a:endParaRPr lang="en-US" sz="2100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bg-BG" dirty="0"/>
              <a:t>От таб </a:t>
            </a:r>
            <a:r>
              <a:rPr lang="en-US" dirty="0"/>
              <a:t>Users </a:t>
            </a:r>
            <a:r>
              <a:rPr lang="bg-BG" dirty="0"/>
              <a:t>се визуализират всички приложения, които използва конкретен потребител</a:t>
            </a:r>
            <a:r>
              <a:rPr lang="bg-BG" dirty="0" smtClean="0"/>
              <a:t>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Details </a:t>
            </a:r>
            <a:r>
              <a:rPr lang="bg-BG" dirty="0"/>
              <a:t>показва подробности за всички процеси, работещи на системата.</a:t>
            </a:r>
            <a:endParaRPr lang="en-US" sz="2100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Services </a:t>
            </a:r>
            <a:r>
              <a:rPr lang="bg-BG" dirty="0"/>
              <a:t>таб показва услугите, които използва потребителя. Може да се използва за стартиране или спиране на услуга.</a:t>
            </a:r>
            <a:endParaRPr lang="en-US" sz="2100" dirty="0"/>
          </a:p>
          <a:p>
            <a:pPr lvl="1" algn="just">
              <a:buFont typeface="Wingdings" panose="05000000000000000000" pitchFamily="2" charset="2"/>
              <a:buChar char="v"/>
            </a:pPr>
            <a:endParaRPr lang="en-US" sz="2100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bg-BG" b="1" dirty="0" smtClean="0"/>
              <a:t>2. </a:t>
            </a:r>
            <a:r>
              <a:rPr lang="bg-BG" b="1" dirty="0" smtClean="0"/>
              <a:t>Функционалност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153400" cy="4572000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bg-BG" b="1" dirty="0" smtClean="0"/>
              <a:t>2.4. </a:t>
            </a:r>
            <a:r>
              <a:rPr lang="bg-BG" sz="2800" b="1" dirty="0"/>
              <a:t>IP address management (IPAM</a:t>
            </a:r>
            <a:r>
              <a:rPr lang="bg-BG" sz="2800" b="1" dirty="0" smtClean="0"/>
              <a:t>)</a:t>
            </a:r>
          </a:p>
          <a:p>
            <a:pPr marL="365760" lvl="1" indent="0" algn="just">
              <a:buNone/>
            </a:pPr>
            <a:r>
              <a:rPr lang="bg-BG" sz="2800" dirty="0" smtClean="0"/>
              <a:t>	</a:t>
            </a:r>
            <a:r>
              <a:rPr lang="bg-BG" sz="2400" dirty="0" smtClean="0"/>
              <a:t>Windows </a:t>
            </a:r>
            <a:r>
              <a:rPr lang="bg-BG" sz="2400" dirty="0"/>
              <a:t>Server 2012 поддържа инструмента </a:t>
            </a:r>
            <a:r>
              <a:rPr lang="bg-BG" sz="2400" u="sng" dirty="0">
                <a:hlinkClick r:id="rId3" tooltip="IP address management"/>
              </a:rPr>
              <a:t>IP address management</a:t>
            </a:r>
            <a:r>
              <a:rPr lang="bg-BG" sz="2400" u="sng" dirty="0"/>
              <a:t>, </a:t>
            </a:r>
            <a:r>
              <a:rPr lang="bg-BG" sz="2400" dirty="0"/>
              <a:t>който служи за разкриване, мониторинг, одитинг и управление на </a:t>
            </a:r>
            <a:r>
              <a:rPr lang="en-US" sz="2400" dirty="0"/>
              <a:t>IP</a:t>
            </a:r>
            <a:r>
              <a:rPr lang="bg-BG" sz="2400" dirty="0"/>
              <a:t> адресното пространство, използвано в корпоративната мрежа. Използва се за управление и мониторинг на </a:t>
            </a:r>
            <a:r>
              <a:rPr lang="bg-BG" sz="2400" u="sng" dirty="0">
                <a:hlinkClick r:id="rId4" tooltip="Domain Name System"/>
              </a:rPr>
              <a:t>Domain Name System</a:t>
            </a:r>
            <a:r>
              <a:rPr lang="bg-BG" sz="2400" dirty="0"/>
              <a:t> (DNS) и </a:t>
            </a:r>
            <a:r>
              <a:rPr lang="bg-BG" sz="2400" u="sng" dirty="0">
                <a:hlinkClick r:id="rId5" tooltip="Dynamic Host Configuration Protocol"/>
              </a:rPr>
              <a:t>Dynamic Host Configuration Protocol</a:t>
            </a:r>
            <a:r>
              <a:rPr lang="bg-BG" sz="2400" dirty="0"/>
              <a:t> (DHCP) сървърите. Поддържа </a:t>
            </a:r>
            <a:r>
              <a:rPr lang="bg-BG" sz="2400" u="sng" dirty="0">
                <a:hlinkClick r:id="rId6" tooltip="IPv4"/>
              </a:rPr>
              <a:t>IPv4</a:t>
            </a:r>
            <a:r>
              <a:rPr lang="bg-BG" sz="2400" dirty="0"/>
              <a:t> </a:t>
            </a:r>
            <a:r>
              <a:rPr lang="bg-BG" sz="2400" dirty="0" smtClean="0"/>
              <a:t>и</a:t>
            </a:r>
            <a:r>
              <a:rPr lang="bg-BG" sz="2400" u="sng" dirty="0" smtClean="0">
                <a:hlinkClick r:id="rId7" tooltip="IPv6"/>
              </a:rPr>
              <a:t>IPv6</a:t>
            </a:r>
            <a:r>
              <a:rPr lang="bg-BG" sz="2400" dirty="0" smtClean="0"/>
              <a:t>.</a:t>
            </a:r>
            <a:endParaRPr lang="en-US" sz="2400" dirty="0"/>
          </a:p>
          <a:p>
            <a:pPr marL="365760" lvl="1" indent="0">
              <a:buNone/>
            </a:pPr>
            <a:endParaRPr lang="en-US" sz="2800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90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bg-BG" b="1" dirty="0" smtClean="0"/>
              <a:t>2. </a:t>
            </a:r>
            <a:r>
              <a:rPr lang="bg-BG" b="1" dirty="0" smtClean="0"/>
              <a:t>Функционалност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153400" cy="4572000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bg-BG" b="1" dirty="0" smtClean="0"/>
              <a:t>2.5. </a:t>
            </a:r>
            <a:r>
              <a:rPr lang="bg-BG" sz="2800" b="1" dirty="0"/>
              <a:t>Active Directory</a:t>
            </a:r>
            <a:endParaRPr lang="en-US" sz="2000" dirty="0"/>
          </a:p>
          <a:p>
            <a:pPr marL="0" indent="0" algn="just">
              <a:buNone/>
            </a:pPr>
            <a:r>
              <a:rPr lang="bg-BG" sz="3200" dirty="0" smtClean="0"/>
              <a:t>	</a:t>
            </a:r>
            <a:r>
              <a:rPr lang="bg-BG" sz="2800" dirty="0" smtClean="0"/>
              <a:t>Windows </a:t>
            </a:r>
            <a:r>
              <a:rPr lang="bg-BG" sz="2800" dirty="0"/>
              <a:t>Server 2012 има промени и по отношение на </a:t>
            </a:r>
            <a:r>
              <a:rPr lang="bg-BG" sz="2800" u="sng" dirty="0">
                <a:hlinkClick r:id="rId3" tooltip="Active Directory"/>
              </a:rPr>
              <a:t>Active Directory</a:t>
            </a:r>
            <a:r>
              <a:rPr lang="bg-BG" sz="2800" u="sng" dirty="0"/>
              <a:t>.</a:t>
            </a:r>
            <a:r>
              <a:rPr lang="bg-BG" sz="2800" dirty="0"/>
              <a:t> Добавена е възможност за множество пароли в един и същи домейн. Опростен е ъпгрейдът на домейн функционалните нива.</a:t>
            </a:r>
            <a:endParaRPr lang="en-US" sz="2000" dirty="0"/>
          </a:p>
          <a:p>
            <a:pPr marL="365760" lvl="1" indent="0">
              <a:buNone/>
            </a:pPr>
            <a:endParaRPr lang="en-US" sz="2800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29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bg-BG" b="1" dirty="0" smtClean="0"/>
              <a:t>2. </a:t>
            </a:r>
            <a:r>
              <a:rPr lang="bg-BG" b="1" dirty="0" smtClean="0"/>
              <a:t>Функционалност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153400" cy="4572000"/>
          </a:xfrm>
        </p:spPr>
        <p:txBody>
          <a:bodyPr>
            <a:normAutofit fontScale="92500" lnSpcReduction="10000"/>
          </a:bodyPr>
          <a:lstStyle/>
          <a:p>
            <a:pPr marL="365760" lvl="1" indent="0">
              <a:buNone/>
            </a:pPr>
            <a:r>
              <a:rPr lang="bg-BG" b="1" dirty="0" smtClean="0"/>
              <a:t>2.6. </a:t>
            </a:r>
            <a:r>
              <a:rPr lang="bg-BG" sz="2800" b="1" dirty="0"/>
              <a:t>Hyper-V</a:t>
            </a:r>
            <a:endParaRPr lang="en-US" sz="2000" dirty="0"/>
          </a:p>
          <a:p>
            <a:pPr marL="0" indent="0" algn="just">
              <a:buNone/>
            </a:pPr>
            <a:r>
              <a:rPr lang="bg-BG" sz="3200" dirty="0" smtClean="0"/>
              <a:t>	Windows </a:t>
            </a:r>
            <a:r>
              <a:rPr lang="bg-BG" sz="3200" dirty="0"/>
              <a:t>Server 2012нова версия за </a:t>
            </a:r>
            <a:r>
              <a:rPr lang="bg-BG" sz="3200" dirty="0" smtClean="0"/>
              <a:t>инструмента </a:t>
            </a:r>
            <a:r>
              <a:rPr lang="bg-BG" sz="3200" dirty="0"/>
              <a:t>за виртуализация </a:t>
            </a:r>
            <a:r>
              <a:rPr lang="bg-BG" sz="3200" u="sng" dirty="0">
                <a:hlinkClick r:id="rId3" tooltip="Hyper-V"/>
              </a:rPr>
              <a:t>Hyper-V</a:t>
            </a:r>
            <a:r>
              <a:rPr lang="bg-BG" sz="3200" dirty="0"/>
              <a:t>. Новите възможности са: виртуализация на цялата мрежа, използване на едно копие от софтуера на множество клиенти, бекъп на облака и др. Всяка виртуална машина може да достъпва до 64 виртуални процесора, до 1 тера байт и до 64 терабайта виртуално дисково пространство за всеки виртуален хард диск. </a:t>
            </a:r>
            <a:endParaRPr lang="en-US" sz="2400" dirty="0"/>
          </a:p>
          <a:p>
            <a:pPr marL="365760" lvl="1" indent="0">
              <a:buNone/>
            </a:pPr>
            <a:endParaRPr lang="en-US" sz="2800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5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bg-BG" b="1" dirty="0" smtClean="0"/>
              <a:t>2. </a:t>
            </a:r>
            <a:r>
              <a:rPr lang="bg-BG" b="1" dirty="0" smtClean="0"/>
              <a:t>Функционалност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153400" cy="4572000"/>
          </a:xfrm>
        </p:spPr>
        <p:txBody>
          <a:bodyPr>
            <a:normAutofit fontScale="92500" lnSpcReduction="20000"/>
          </a:bodyPr>
          <a:lstStyle/>
          <a:p>
            <a:pPr marL="365760" lvl="1" indent="0">
              <a:buNone/>
            </a:pPr>
            <a:r>
              <a:rPr lang="bg-BG" b="1" dirty="0" smtClean="0"/>
              <a:t>2.7. </a:t>
            </a:r>
            <a:r>
              <a:rPr lang="bg-BG" sz="2800" b="1" dirty="0"/>
              <a:t>ReFS</a:t>
            </a:r>
            <a:endParaRPr lang="en-US" sz="2000" dirty="0"/>
          </a:p>
          <a:p>
            <a:pPr marL="0" indent="0" algn="just">
              <a:buNone/>
            </a:pPr>
            <a:r>
              <a:rPr lang="bg-BG" sz="3200" dirty="0" smtClean="0"/>
              <a:t>	Resilient </a:t>
            </a:r>
            <a:r>
              <a:rPr lang="bg-BG" sz="3200" dirty="0"/>
              <a:t>File System (ReFS),“Гъвкава ФС“, с кодово име "Protogon" е новата файлова система във Windows Server.  Основните й характеристики са: подобрена надеждност на дисковите структури; вградена устойчивост; съвместимост с програмните интерфейси и технологии.</a:t>
            </a:r>
            <a:endParaRPr lang="en-US" sz="2400" dirty="0"/>
          </a:p>
          <a:p>
            <a:pPr marL="365760" lvl="1" indent="0">
              <a:buNone/>
            </a:pPr>
            <a:r>
              <a:rPr lang="bg-BG" sz="2800" b="1" dirty="0" smtClean="0"/>
              <a:t>2.8. IIS </a:t>
            </a:r>
            <a:r>
              <a:rPr lang="bg-BG" sz="2800" b="1" dirty="0"/>
              <a:t>8.0</a:t>
            </a:r>
            <a:endParaRPr lang="en-US" sz="2000" dirty="0"/>
          </a:p>
          <a:p>
            <a:pPr marL="0" indent="0">
              <a:buNone/>
            </a:pPr>
            <a:r>
              <a:rPr lang="bg-BG" sz="3200" dirty="0" smtClean="0"/>
              <a:t>	Windows </a:t>
            </a:r>
            <a:r>
              <a:rPr lang="bg-BG" sz="3200" dirty="0"/>
              <a:t>Server 2012 поддържа версия 8.0 </a:t>
            </a:r>
            <a:r>
              <a:rPr lang="bg-BG" sz="3200" dirty="0" smtClean="0"/>
              <a:t>на </a:t>
            </a:r>
            <a:r>
              <a:rPr lang="bg-BG" sz="3200" u="sng" dirty="0">
                <a:hlinkClick r:id="rId3" tooltip="Internet Information Services"/>
              </a:rPr>
              <a:t>Internet Information Services</a:t>
            </a:r>
            <a:r>
              <a:rPr lang="bg-BG" sz="3200" dirty="0"/>
              <a:t> (IIS). </a:t>
            </a:r>
            <a:endParaRPr lang="en-US" sz="2400" dirty="0"/>
          </a:p>
          <a:p>
            <a:pPr marL="365760" lvl="1" indent="0">
              <a:buNone/>
            </a:pPr>
            <a:endParaRPr lang="en-US" sz="2800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(textbook design)</Template>
  <TotalTime>0</TotalTime>
  <Words>585</Words>
  <Application>Microsoft Office PowerPoint</Application>
  <PresentationFormat>On-screen Show (4:3)</PresentationFormat>
  <Paragraphs>248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Student presentation</vt:lpstr>
      <vt:lpstr>Windows server 2012</vt:lpstr>
      <vt:lpstr>1. Обща характеристика </vt:lpstr>
      <vt:lpstr>2. Функционалност </vt:lpstr>
      <vt:lpstr>2. Функционалност </vt:lpstr>
      <vt:lpstr>2. Функционалност </vt:lpstr>
      <vt:lpstr>2. Функционалност </vt:lpstr>
      <vt:lpstr>2. Функционалност </vt:lpstr>
      <vt:lpstr>2. Функционалност </vt:lpstr>
      <vt:lpstr>2. Функционалност </vt:lpstr>
      <vt:lpstr>3. Системни изисквания </vt:lpstr>
      <vt:lpstr>3. Издания </vt:lpstr>
      <vt:lpstr>3. Издания </vt:lpstr>
      <vt:lpstr>3. Издания </vt:lpstr>
      <vt:lpstr>3. Издания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2013-10-23T23:51:45Z</dcterms:created>
  <dcterms:modified xsi:type="dcterms:W3CDTF">2013-10-24T09:50:18Z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