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687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1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445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3185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440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5358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376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494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86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126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3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699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195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082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241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061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885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C6C096-74C6-4B8C-9E6C-0ACAF55D5385}" type="datetimeFigureOut">
              <a:rPr lang="bg-BG" smtClean="0"/>
              <a:t>16.12.2013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67E249-DE4E-4A79-93BD-312F186DA8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796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8620" y="0"/>
            <a:ext cx="8574622" cy="3592286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Презентация на тема: </a:t>
            </a:r>
            <a:r>
              <a:rPr lang="en-US" dirty="0"/>
              <a:t/>
            </a:r>
            <a:br>
              <a:rPr lang="en-US" dirty="0"/>
            </a:br>
            <a:r>
              <a:rPr lang="bg-BG" b="1" dirty="0" err="1" smtClean="0"/>
              <a:t>Маршрутизиращи</a:t>
            </a:r>
            <a:r>
              <a:rPr lang="bg-BG" b="1" dirty="0" smtClean="0"/>
              <a:t> </a:t>
            </a:r>
            <a:r>
              <a:rPr lang="bg-BG" b="1" dirty="0"/>
              <a:t>протоколи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4355" y="5469466"/>
            <a:ext cx="6987645" cy="1388534"/>
          </a:xfrm>
        </p:spPr>
        <p:txBody>
          <a:bodyPr/>
          <a:lstStyle/>
          <a:p>
            <a:r>
              <a:rPr lang="bg-BG" sz="2000" dirty="0"/>
              <a:t>Изготвил Теодор Георгиев Пенев</a:t>
            </a:r>
          </a:p>
          <a:p>
            <a:r>
              <a:rPr lang="bg-BG" sz="2000" dirty="0" err="1"/>
              <a:t>Фак.ном</a:t>
            </a:r>
            <a:r>
              <a:rPr lang="bg-BG" sz="2000" dirty="0"/>
              <a:t>. 115013,курс </a:t>
            </a:r>
            <a:r>
              <a:rPr lang="en-US" sz="2000" dirty="0"/>
              <a:t>3</a:t>
            </a:r>
            <a:r>
              <a:rPr lang="bg-BG" sz="2000" dirty="0"/>
              <a:t>,спец. БИ,26 група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4" name="Picture 2" descr="http://download.pomagalo.com/mhtml/550a141f12de6341fba65b0ad0433500/560060/560060_pomagalo_com_html_1b98dba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4617">
            <a:off x="1479293" y="1681086"/>
            <a:ext cx="1152128" cy="12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7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bg-BG" b="1" dirty="0"/>
              <a:t>IGRP таймери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85257"/>
            <a:ext cx="10018713" cy="3124201"/>
          </a:xfrm>
        </p:spPr>
        <p:txBody>
          <a:bodyPr/>
          <a:lstStyle/>
          <a:p>
            <a:r>
              <a:rPr lang="bg-BG" dirty="0"/>
              <a:t>IGRP включва няколко контролни таймера, които управляват по време общото действие на IGRP. Тези таймери контролират времето за разпространението на маршрути и времето на тяхното изтичане. Въпреки че таймерите имат подразбиращи се настройки, можете да зададете различни времеви константи.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52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bg-BG" b="1" dirty="0"/>
              <a:t>Балансиране и поделяне на натоварването 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6770"/>
            <a:ext cx="10018713" cy="3124201"/>
          </a:xfrm>
        </p:spPr>
        <p:txBody>
          <a:bodyPr/>
          <a:lstStyle/>
          <a:p>
            <a:r>
              <a:rPr lang="bg-BG" dirty="0"/>
              <a:t>IGRP може да изпраща трафик по пътища с излишък, разделяйки потока на трафика между връзки с равна или неравна цена; това се нарича </a:t>
            </a:r>
            <a:r>
              <a:rPr lang="bg-BG" i="1" dirty="0"/>
              <a:t>балансиране на натоварването (</a:t>
            </a:r>
            <a:r>
              <a:rPr lang="bg-BG" i="1" dirty="0" err="1"/>
              <a:t>load</a:t>
            </a:r>
            <a:r>
              <a:rPr lang="bg-BG" i="1" dirty="0"/>
              <a:t> </a:t>
            </a:r>
            <a:r>
              <a:rPr lang="bg-BG" i="1" dirty="0" err="1"/>
              <a:t>balancing</a:t>
            </a:r>
            <a:r>
              <a:rPr lang="bg-BG" i="1" dirty="0"/>
              <a:t>)</a:t>
            </a:r>
            <a:r>
              <a:rPr lang="bg-BG" dirty="0"/>
              <a:t>.  То ви позволява да максимизирате използването на пропускателната способност до сайта на местоназначението. Ако не конфигурирате балансиране на натоварването с неравна цена, IGRP балансира трафика само между пътища с равна цена. Въпреки това IGRP не поддържа VLSM маски.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71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Enhanced  Interior Gateway Routing Protocol</a:t>
            </a:r>
            <a:r>
              <a:rPr lang="bg-BG" b="1" dirty="0">
                <a:solidFill>
                  <a:srgbClr val="00B0F0"/>
                </a:solidFill>
              </a:rPr>
              <a:t/>
            </a:r>
            <a:br>
              <a:rPr lang="bg-BG" b="1" dirty="0">
                <a:solidFill>
                  <a:srgbClr val="00B0F0"/>
                </a:solidFill>
              </a:rPr>
            </a:br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48542"/>
            <a:ext cx="10018713" cy="3124201"/>
          </a:xfrm>
        </p:spPr>
        <p:txBody>
          <a:bodyPr/>
          <a:lstStyle/>
          <a:p>
            <a:r>
              <a:rPr lang="bg-BG" dirty="0"/>
              <a:t>Собственият протокол на Cisco - </a:t>
            </a:r>
            <a:r>
              <a:rPr lang="bg-BG" dirty="0" err="1"/>
              <a:t>Enhanced</a:t>
            </a:r>
            <a:r>
              <a:rPr lang="bg-BG" dirty="0"/>
              <a:t>  </a:t>
            </a:r>
            <a:r>
              <a:rPr lang="bg-BG" dirty="0" err="1"/>
              <a:t>Interior</a:t>
            </a:r>
            <a:r>
              <a:rPr lang="bg-BG" dirty="0"/>
              <a:t> </a:t>
            </a:r>
            <a:r>
              <a:rPr lang="bg-BG" dirty="0" err="1"/>
              <a:t>Gateway</a:t>
            </a:r>
            <a:r>
              <a:rPr lang="bg-BG" dirty="0"/>
              <a:t> </a:t>
            </a:r>
            <a:r>
              <a:rPr lang="bg-BG" dirty="0" err="1"/>
              <a:t>Routing</a:t>
            </a:r>
            <a:r>
              <a:rPr lang="bg-BG" dirty="0"/>
              <a:t> </a:t>
            </a:r>
            <a:r>
              <a:rPr lang="bg-BG" dirty="0" err="1"/>
              <a:t>Protocol</a:t>
            </a:r>
            <a:r>
              <a:rPr lang="bg-BG" dirty="0"/>
              <a:t> (EIGRP) - съчетава предимствата на </a:t>
            </a:r>
            <a:r>
              <a:rPr lang="bg-BG" dirty="0" err="1"/>
              <a:t>маршрутизиращите</a:t>
            </a:r>
            <a:r>
              <a:rPr lang="bg-BG" dirty="0"/>
              <a:t> протоколи с отчитане на състоянието на връзките с предимствата на дистанционните векторни  </a:t>
            </a:r>
            <a:r>
              <a:rPr lang="bg-BG" dirty="0" err="1"/>
              <a:t>маршрутизиращи</a:t>
            </a:r>
            <a:r>
              <a:rPr lang="bg-BG" dirty="0"/>
              <a:t> протоколи. Тъй като EIGRP съчетава предимствата и на двата вида протоколи, той се разглежда като балансиран хибриден протокол.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5072743"/>
            <a:ext cx="52959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/>
              <a:t>X</a:t>
            </a:r>
            <a:r>
              <a:rPr lang="en-US" dirty="0" err="1" smtClean="0"/>
              <a:t>арактеристиките</a:t>
            </a:r>
            <a:r>
              <a:rPr lang="en-US" dirty="0" smtClean="0"/>
              <a:t> </a:t>
            </a:r>
            <a:r>
              <a:rPr lang="en-US" dirty="0" err="1"/>
              <a:t>на</a:t>
            </a:r>
            <a:r>
              <a:rPr lang="en-US" dirty="0"/>
              <a:t> EIGRP: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90057"/>
            <a:ext cx="10018713" cy="370114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bg-BG" dirty="0"/>
              <a:t>Осигурява по-бърза конвергенция, защото веднага изпраща частични актуализации.</a:t>
            </a:r>
          </a:p>
          <a:p>
            <a:pPr lvl="0"/>
            <a:r>
              <a:rPr lang="bg-BG" dirty="0"/>
              <a:t>Поддържа VLSM </a:t>
            </a:r>
            <a:r>
              <a:rPr lang="bg-BG" dirty="0" err="1"/>
              <a:t>подмрежови</a:t>
            </a:r>
            <a:r>
              <a:rPr lang="bg-BG" dirty="0"/>
              <a:t> маски и включва </a:t>
            </a:r>
            <a:r>
              <a:rPr lang="bg-BG" dirty="0" err="1"/>
              <a:t>подмрежови</a:t>
            </a:r>
            <a:r>
              <a:rPr lang="bg-BG" dirty="0"/>
              <a:t> маски в актуализациите.</a:t>
            </a:r>
          </a:p>
          <a:p>
            <a:pPr lvl="0"/>
            <a:r>
              <a:rPr lang="bg-BG" dirty="0"/>
              <a:t>Поддържа множество протоколи, включително IP, IPX и Apple </a:t>
            </a:r>
            <a:r>
              <a:rPr lang="bg-BG" dirty="0" err="1"/>
              <a:t>Talk</a:t>
            </a:r>
            <a:r>
              <a:rPr lang="bg-BG" dirty="0"/>
              <a:t>.</a:t>
            </a:r>
          </a:p>
          <a:p>
            <a:pPr lvl="0"/>
            <a:r>
              <a:rPr lang="bg-BG" dirty="0"/>
              <a:t>Съхранява резервни пътища в маршрутни таблици.</a:t>
            </a:r>
          </a:p>
          <a:p>
            <a:pPr lvl="0"/>
            <a:r>
              <a:rPr lang="bg-BG" dirty="0"/>
              <a:t>Поддържа  IP </a:t>
            </a:r>
            <a:r>
              <a:rPr lang="bg-BG" dirty="0" err="1"/>
              <a:t>ToS</a:t>
            </a:r>
            <a:r>
              <a:rPr lang="bg-BG" dirty="0"/>
              <a:t>.</a:t>
            </a:r>
          </a:p>
          <a:p>
            <a:pPr lvl="0"/>
            <a:r>
              <a:rPr lang="bg-BG" dirty="0"/>
              <a:t>Използва метрични ценови характеристики, подобно на IGRP.</a:t>
            </a:r>
          </a:p>
          <a:p>
            <a:pPr lvl="0"/>
            <a:r>
              <a:rPr lang="bg-BG" dirty="0"/>
              <a:t>Поддържа резервни пътища когато съществуват множество маршрути.</a:t>
            </a:r>
          </a:p>
          <a:p>
            <a:pPr lvl="0"/>
            <a:r>
              <a:rPr lang="bg-BG" dirty="0"/>
              <a:t>Едновременно </a:t>
            </a:r>
            <a:r>
              <a:rPr lang="bg-BG" dirty="0" err="1"/>
              <a:t>мултикастен</a:t>
            </a:r>
            <a:r>
              <a:rPr lang="bg-BG" dirty="0"/>
              <a:t> и </a:t>
            </a:r>
            <a:r>
              <a:rPr lang="bg-BG" dirty="0" err="1"/>
              <a:t>уникастен</a:t>
            </a:r>
            <a:r>
              <a:rPr lang="bg-BG" dirty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66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bg-BG" b="1" dirty="0"/>
              <a:t>Безспорни и вероятни маршрути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96142"/>
            <a:ext cx="10018713" cy="3124201"/>
          </a:xfrm>
        </p:spPr>
        <p:txBody>
          <a:bodyPr/>
          <a:lstStyle/>
          <a:p>
            <a:r>
              <a:rPr lang="bg-BG" dirty="0"/>
              <a:t>EIGRP може да поддържа в маршрутната таблица множество маршрути до едно местоназначение. Най-добрият маршрут (т.е. маршрутът по пътя с най-ниска цена, в зависимост от подразбиращата се пропускателна способност и закъснение) се означава като безспорен, (</a:t>
            </a:r>
            <a:r>
              <a:rPr lang="bg-BG" dirty="0" err="1"/>
              <a:t>successor</a:t>
            </a:r>
            <a:r>
              <a:rPr lang="bg-BG" dirty="0"/>
              <a:t>), а вторият (или резервен) маршрут се означава като вероятен безспорен. (</a:t>
            </a:r>
            <a:r>
              <a:rPr lang="bg-BG" dirty="0" err="1"/>
              <a:t>feasible</a:t>
            </a:r>
            <a:r>
              <a:rPr lang="bg-BG" dirty="0"/>
              <a:t> </a:t>
            </a:r>
            <a:r>
              <a:rPr lang="bg-BG" dirty="0" err="1"/>
              <a:t>successor</a:t>
            </a:r>
            <a:r>
              <a:rPr lang="bg-BG" dirty="0"/>
              <a:t>).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994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bg-BG" b="1" dirty="0"/>
              <a:t>Типове EIGRP пакети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2343"/>
            <a:ext cx="10018713" cy="3918857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Hello/ACK </a:t>
            </a:r>
            <a:r>
              <a:rPr lang="en-US" dirty="0" err="1"/>
              <a:t>потвърждения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Актуализации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Заявки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Отговори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err="1"/>
              <a:t>Запитвания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758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BGP (Boarder Gateway Protocol)</a:t>
            </a:r>
            <a:r>
              <a:rPr lang="bg-BG" b="1" dirty="0">
                <a:solidFill>
                  <a:srgbClr val="00B0F0"/>
                </a:solidFill>
              </a:rPr>
              <a:t/>
            </a:r>
            <a:br>
              <a:rPr lang="bg-BG" b="1" dirty="0">
                <a:solidFill>
                  <a:srgbClr val="00B0F0"/>
                </a:solidFill>
              </a:rPr>
            </a:br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5884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bg-BG" dirty="0"/>
              <a:t>Протоколите, описани по-рано  (IGP протоколите) използват чести актуализации и методи за </a:t>
            </a:r>
            <a:r>
              <a:rPr lang="bg-BG" dirty="0" err="1"/>
              <a:t>маршрутизация</a:t>
            </a:r>
            <a:r>
              <a:rPr lang="bg-BG" dirty="0"/>
              <a:t> за разпространяване на трафик, което ги прави неспособни да поддържат много големи среди. Освен това дадена организация по правило използва IGP протоколи в единствена автономна система или в </a:t>
            </a:r>
            <a:r>
              <a:rPr lang="bg-BG" dirty="0" err="1"/>
              <a:t>интермрежата</a:t>
            </a:r>
            <a:r>
              <a:rPr lang="bg-BG" dirty="0"/>
              <a:t> на организация. Експлозивното развитие на Интернет създаде нуждата от BGP – EGP протокол, осигуряващ </a:t>
            </a:r>
            <a:r>
              <a:rPr lang="bg-BG" dirty="0" err="1"/>
              <a:t>безциклична</a:t>
            </a:r>
            <a:r>
              <a:rPr lang="bg-BG" dirty="0"/>
              <a:t> </a:t>
            </a:r>
            <a:r>
              <a:rPr lang="bg-BG" dirty="0" err="1"/>
              <a:t>маршрутизация</a:t>
            </a:r>
            <a:r>
              <a:rPr lang="bg-BG" dirty="0"/>
              <a:t> между домейни, който представлява интелигентен и сигурен </a:t>
            </a:r>
            <a:r>
              <a:rPr lang="bg-BG" dirty="0" err="1"/>
              <a:t>маршрутизиращ</a:t>
            </a:r>
            <a:r>
              <a:rPr lang="bg-BG" dirty="0"/>
              <a:t> протокол, базиран на правила.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4680857"/>
            <a:ext cx="5525524" cy="20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bg-BG" dirty="0"/>
              <a:t>BGP трябва да бъде имплементиран в следните ситуации: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92087"/>
            <a:ext cx="10018713" cy="3799114"/>
          </a:xfrm>
        </p:spPr>
        <p:txBody>
          <a:bodyPr>
            <a:normAutofit lnSpcReduction="10000"/>
          </a:bodyPr>
          <a:lstStyle/>
          <a:p>
            <a:pPr lvl="0"/>
            <a:r>
              <a:rPr lang="bg-BG" dirty="0"/>
              <a:t>Ако имате множество изходни точки, свързващи към един ISP (за поделяне на натоварването)</a:t>
            </a:r>
          </a:p>
          <a:p>
            <a:pPr lvl="0"/>
            <a:r>
              <a:rPr lang="bg-BG" dirty="0"/>
              <a:t>Ако имате множество пътища до различни  ISP и искате да управлявате начина за препращане на трафика по тези връзки</a:t>
            </a:r>
          </a:p>
          <a:p>
            <a:pPr lvl="0"/>
            <a:r>
              <a:rPr lang="bg-BG" dirty="0"/>
              <a:t>Ако вашата политика или методи за </a:t>
            </a:r>
            <a:r>
              <a:rPr lang="bg-BG" dirty="0" err="1"/>
              <a:t>маршрутнзация</a:t>
            </a:r>
            <a:r>
              <a:rPr lang="bg-BG" dirty="0"/>
              <a:t> са различни или отиват отвъд обикновеното използване на подразбиращ се маршрут (т.е. необходим ви е избор на интелигентен път и конкретни критерии)</a:t>
            </a:r>
          </a:p>
          <a:p>
            <a:pPr lvl="0"/>
            <a:r>
              <a:rPr lang="bg-BG" dirty="0"/>
              <a:t>Ако инфраструктурата на вашата мрежа се използва като транзитна област за трафик на други организации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37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rgbClr val="00B0F0"/>
                </a:solidFill>
              </a:rPr>
              <a:t>Заключение</a:t>
            </a:r>
            <a:r>
              <a:rPr lang="bg-BG" b="1" dirty="0"/>
              <a:t/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62100"/>
            <a:ext cx="10018713" cy="1910444"/>
          </a:xfrm>
        </p:spPr>
        <p:txBody>
          <a:bodyPr/>
          <a:lstStyle/>
          <a:p>
            <a:r>
              <a:rPr lang="en-US" dirty="0" err="1"/>
              <a:t>Маршрутните</a:t>
            </a:r>
            <a:r>
              <a:rPr lang="en-US" dirty="0"/>
              <a:t> </a:t>
            </a:r>
            <a:r>
              <a:rPr lang="en-US" dirty="0" err="1"/>
              <a:t>протоколи</a:t>
            </a:r>
            <a:r>
              <a:rPr lang="en-US" dirty="0"/>
              <a:t> </a:t>
            </a:r>
            <a:r>
              <a:rPr lang="en-US" dirty="0" err="1"/>
              <a:t>дават</a:t>
            </a:r>
            <a:r>
              <a:rPr lang="en-US" dirty="0"/>
              <a:t> </a:t>
            </a:r>
            <a:r>
              <a:rPr lang="en-US" dirty="0" err="1"/>
              <a:t>възможност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маршрутизаторите</a:t>
            </a:r>
            <a:r>
              <a:rPr lang="en-US" dirty="0"/>
              <a:t> </a:t>
            </a:r>
            <a:r>
              <a:rPr lang="en-US" dirty="0" err="1"/>
              <a:t>динамично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научават</a:t>
            </a:r>
            <a:r>
              <a:rPr lang="en-US" dirty="0"/>
              <a:t> </a:t>
            </a:r>
            <a:r>
              <a:rPr lang="en-US" dirty="0" err="1"/>
              <a:t>пътища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местоназначения</a:t>
            </a:r>
            <a:r>
              <a:rPr lang="en-US" dirty="0"/>
              <a:t> и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пренастройват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промените</a:t>
            </a:r>
            <a:r>
              <a:rPr lang="en-US" dirty="0"/>
              <a:t> в </a:t>
            </a:r>
            <a:r>
              <a:rPr lang="en-US" dirty="0" err="1"/>
              <a:t>топологията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 smtClean="0"/>
              <a:t>мрежата</a:t>
            </a:r>
            <a:endParaRPr lang="en-US" dirty="0" smtClean="0"/>
          </a:p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8371"/>
              </p:ext>
            </p:extLst>
          </p:nvPr>
        </p:nvGraphicFramePr>
        <p:xfrm>
          <a:off x="2509941" y="2971796"/>
          <a:ext cx="9475229" cy="372291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21533"/>
                <a:gridCol w="1129348"/>
                <a:gridCol w="1129348"/>
                <a:gridCol w="1355218"/>
                <a:gridCol w="1355218"/>
                <a:gridCol w="1242282"/>
                <a:gridCol w="1242282"/>
              </a:tblGrid>
              <a:tr h="1619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 dirty="0">
                          <a:effectLst/>
                        </a:rPr>
                        <a:t>Характеристика</a:t>
                      </a:r>
                      <a:endParaRPr lang="bg-BG" sz="7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RIPv1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RIPv2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OSPF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</a:t>
                      </a:r>
                      <a:r>
                        <a:rPr lang="bg-BG" sz="900">
                          <a:effectLst/>
                        </a:rPr>
                        <a:t>GRP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EIGRP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BGP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</a:tr>
              <a:tr h="61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Класификация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Дистан-ционен</a:t>
                      </a:r>
                      <a:endParaRPr lang="bg-BG" sz="7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векто-</a:t>
                      </a:r>
                      <a:endParaRPr lang="bg-BG" sz="7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рен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Дистан-ционен</a:t>
                      </a:r>
                      <a:endParaRPr lang="bg-BG" sz="7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векто-</a:t>
                      </a:r>
                      <a:endParaRPr lang="bg-BG" sz="7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рен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Отчитане</a:t>
                      </a:r>
                      <a:endParaRPr lang="bg-BG" sz="7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на състо-янието  на връзките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Дистан-ционен</a:t>
                      </a:r>
                      <a:endParaRPr lang="bg-BG" sz="7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векто-</a:t>
                      </a:r>
                      <a:endParaRPr lang="bg-BG" sz="7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рен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Хибри-</a:t>
                      </a:r>
                      <a:endParaRPr lang="bg-BG" sz="7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ден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Път</a:t>
                      </a:r>
                      <a:endParaRPr lang="bg-BG" sz="7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векторен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</a:tr>
              <a:tr h="1619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Брой скокове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15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15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N/A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100-255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N/A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N/A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</a:tr>
              <a:tr h="61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Брой секунди между перио</a:t>
                      </a:r>
                      <a:r>
                        <a:rPr lang="ru-RU" sz="900">
                          <a:effectLst/>
                        </a:rPr>
                        <a:t>- </a:t>
                      </a:r>
                      <a:r>
                        <a:rPr lang="bg-BG" sz="900">
                          <a:effectLst/>
                        </a:rPr>
                        <a:t>дични актуа- лизации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30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 dirty="0">
                          <a:effectLst/>
                        </a:rPr>
                        <a:t>30</a:t>
                      </a:r>
                      <a:endParaRPr lang="bg-BG" sz="7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Триге- рирани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90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Триге- рирани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N/A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</a:tr>
              <a:tr h="307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Бродкаст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да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да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мулти- каст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да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мулти- каст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не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</a:tr>
              <a:tr h="4612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Изпращане на цялата таблица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да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да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само промените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да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само проме- ните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само проме-ните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</a:tr>
              <a:tr h="307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VLSM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класов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безкласов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безкласов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класов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безкласов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безкласов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</a:tr>
              <a:tr h="7687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Основни метрични характеристики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скокове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скокове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пропуска- телна способ- ност 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пропуска- телна спо</a:t>
                      </a:r>
                      <a:r>
                        <a:rPr lang="ru-RU" sz="900">
                          <a:effectLst/>
                        </a:rPr>
                        <a:t>- </a:t>
                      </a:r>
                      <a:r>
                        <a:rPr lang="bg-BG" sz="900">
                          <a:effectLst/>
                        </a:rPr>
                        <a:t>собност и закъснение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Пропуска</a:t>
                      </a:r>
                      <a:r>
                        <a:rPr lang="ru-RU" sz="900">
                          <a:effectLst/>
                        </a:rPr>
                        <a:t>- </a:t>
                      </a:r>
                      <a:r>
                        <a:rPr lang="bg-BG" sz="900">
                          <a:effectLst/>
                        </a:rPr>
                        <a:t>телна спо</a:t>
                      </a:r>
                      <a:r>
                        <a:rPr lang="ru-RU" sz="900">
                          <a:effectLst/>
                        </a:rPr>
                        <a:t>-</a:t>
                      </a:r>
                      <a:r>
                        <a:rPr lang="bg-BG" sz="900">
                          <a:effectLst/>
                        </a:rPr>
                        <a:t>собност и закъснение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атрибут на път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</a:tr>
              <a:tr h="1619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ToS/QoS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не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не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да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да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да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да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</a:tr>
              <a:tr h="1619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Тип на връзката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UDP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UDP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UDP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UDP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>
                          <a:effectLst/>
                        </a:rPr>
                        <a:t>UDP</a:t>
                      </a:r>
                      <a:endParaRPr lang="bg-BG" sz="7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900" dirty="0">
                          <a:effectLst/>
                        </a:rPr>
                        <a:t>TCP</a:t>
                      </a:r>
                      <a:endParaRPr lang="bg-BG" sz="7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48816" marR="4881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0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rgbClr val="00B0F0"/>
                </a:solidFill>
              </a:rPr>
              <a:t>Въведение</a:t>
            </a:r>
            <a:r>
              <a:rPr lang="bg-BG" b="1" dirty="0"/>
              <a:t/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74370"/>
            <a:ext cx="10018713" cy="3124201"/>
          </a:xfrm>
        </p:spPr>
        <p:txBody>
          <a:bodyPr/>
          <a:lstStyle/>
          <a:p>
            <a:r>
              <a:rPr lang="bg-BG" dirty="0" err="1"/>
              <a:t>Маршрутизиращите</a:t>
            </a:r>
            <a:r>
              <a:rPr lang="bg-BG" dirty="0"/>
              <a:t> протоколи дават възможност на маршрутизаторите динамично да научават пътищата до хостовете-местоназначения и мрежите-местоназначения. Това динамично научаване позволява на маршрутизаторите да се адаптират към промените в мрежата. Без да притежават някакъв </a:t>
            </a:r>
            <a:r>
              <a:rPr lang="bg-BG" dirty="0" err="1"/>
              <a:t>маршрутизиращ</a:t>
            </a:r>
            <a:r>
              <a:rPr lang="bg-BG" dirty="0"/>
              <a:t> механизъм, с помощта на който да научават за нови или неработещи сегменти, маршрутизаторите не могат да препращат </a:t>
            </a:r>
            <a:r>
              <a:rPr lang="bg-BG" dirty="0" err="1"/>
              <a:t>фреймове</a:t>
            </a:r>
            <a:r>
              <a:rPr lang="bg-BG" dirty="0"/>
              <a:t>.</a:t>
            </a:r>
          </a:p>
          <a:p>
            <a:endParaRPr lang="bg-BG" dirty="0"/>
          </a:p>
        </p:txBody>
      </p:sp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009"/>
          <a:stretch>
            <a:fillRect/>
          </a:stretch>
        </p:blipFill>
        <p:spPr bwMode="auto">
          <a:xfrm>
            <a:off x="6013677" y="4489678"/>
            <a:ext cx="66103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0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RIP (Routing Information Protocol)</a:t>
            </a:r>
            <a:r>
              <a:rPr lang="bg-BG" b="1" dirty="0"/>
              <a:t/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47703"/>
            <a:ext cx="10018713" cy="3124201"/>
          </a:xfrm>
        </p:spPr>
        <p:txBody>
          <a:bodyPr/>
          <a:lstStyle/>
          <a:p>
            <a:r>
              <a:rPr lang="en-US" dirty="0" err="1"/>
              <a:t>Mоже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изпълнява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крайни</a:t>
            </a:r>
            <a:r>
              <a:rPr lang="en-US" dirty="0"/>
              <a:t> </a:t>
            </a:r>
            <a:r>
              <a:rPr lang="en-US" dirty="0" err="1"/>
              <a:t>хостове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шлюзове</a:t>
            </a:r>
            <a:r>
              <a:rPr lang="en-US" dirty="0"/>
              <a:t>. RIP </a:t>
            </a:r>
            <a:r>
              <a:rPr lang="en-US" dirty="0" err="1"/>
              <a:t>функционира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IGP (Interior Gateway Protocol), </a:t>
            </a:r>
            <a:r>
              <a:rPr lang="en-US" dirty="0" err="1"/>
              <a:t>осигурявайки</a:t>
            </a:r>
            <a:r>
              <a:rPr lang="en-US" dirty="0"/>
              <a:t> </a:t>
            </a:r>
            <a:r>
              <a:rPr lang="en-US" dirty="0" err="1"/>
              <a:t>определяне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маршрути</a:t>
            </a:r>
            <a:r>
              <a:rPr lang="en-US" dirty="0"/>
              <a:t> в </a:t>
            </a:r>
            <a:r>
              <a:rPr lang="en-US" dirty="0" err="1"/>
              <a:t>автономна</a:t>
            </a:r>
            <a:r>
              <a:rPr lang="en-US" dirty="0"/>
              <a:t> </a:t>
            </a:r>
            <a:r>
              <a:rPr lang="en-US" dirty="0" err="1" smtClean="0"/>
              <a:t>система</a:t>
            </a:r>
            <a:r>
              <a:rPr lang="en-US" dirty="0" smtClean="0"/>
              <a:t>.</a:t>
            </a:r>
          </a:p>
          <a:p>
            <a:r>
              <a:rPr lang="en-US" dirty="0" smtClean="0"/>
              <a:t>RIP </a:t>
            </a:r>
            <a:r>
              <a:rPr lang="en-US" dirty="0" err="1"/>
              <a:t>работи</a:t>
            </a:r>
            <a:r>
              <a:rPr lang="en-US" dirty="0"/>
              <a:t> </a:t>
            </a:r>
            <a:r>
              <a:rPr lang="en-US" dirty="0" err="1"/>
              <a:t>най-добре</a:t>
            </a:r>
            <a:r>
              <a:rPr lang="en-US" dirty="0"/>
              <a:t> </a:t>
            </a:r>
            <a:r>
              <a:rPr lang="en-US" dirty="0" err="1"/>
              <a:t>когато</a:t>
            </a:r>
            <a:r>
              <a:rPr lang="en-US" dirty="0"/>
              <a:t> е </a:t>
            </a:r>
            <a:r>
              <a:rPr lang="en-US" dirty="0" err="1"/>
              <a:t>имплементиран</a:t>
            </a:r>
            <a:r>
              <a:rPr lang="en-US" dirty="0"/>
              <a:t> в </a:t>
            </a:r>
            <a:r>
              <a:rPr lang="en-US" dirty="0" err="1"/>
              <a:t>мрежи</a:t>
            </a:r>
            <a:r>
              <a:rPr lang="en-US" dirty="0"/>
              <a:t> с </a:t>
            </a:r>
            <a:r>
              <a:rPr lang="en-US" dirty="0" err="1"/>
              <a:t>малък</a:t>
            </a:r>
            <a:r>
              <a:rPr lang="en-US" dirty="0"/>
              <a:t> </a:t>
            </a:r>
            <a:r>
              <a:rPr lang="en-US" dirty="0" err="1"/>
              <a:t>размер</a:t>
            </a:r>
            <a:r>
              <a:rPr lang="en-US" dirty="0"/>
              <a:t>, </a:t>
            </a:r>
            <a:r>
              <a:rPr lang="en-US" dirty="0" err="1"/>
              <a:t>порадинеговите</a:t>
            </a:r>
            <a:r>
              <a:rPr lang="en-US" dirty="0"/>
              <a:t> </a:t>
            </a:r>
            <a:r>
              <a:rPr lang="en-US" dirty="0" err="1"/>
              <a:t>ограничения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разгледаме</a:t>
            </a:r>
            <a:r>
              <a:rPr lang="en-US" dirty="0"/>
              <a:t> </a:t>
            </a:r>
            <a:r>
              <a:rPr lang="en-US" dirty="0" err="1"/>
              <a:t>по-късно</a:t>
            </a:r>
            <a:r>
              <a:rPr lang="en-US" dirty="0"/>
              <a:t>. 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84" y="4439693"/>
            <a:ext cx="495369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bg-BG" b="1" dirty="0"/>
              <a:t>RIP таймери</a:t>
            </a:r>
            <a:r>
              <a:rPr lang="en-US" b="1" dirty="0"/>
              <a:t> (</a:t>
            </a:r>
            <a:r>
              <a:rPr lang="bg-BG" b="1" dirty="0"/>
              <a:t>Таймери при </a:t>
            </a:r>
            <a:r>
              <a:rPr lang="bg-BG" b="1" dirty="0" err="1"/>
              <a:t>рутиране</a:t>
            </a:r>
            <a:r>
              <a:rPr lang="en-US" b="1" dirty="0"/>
              <a:t>)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RIP използва три таймера за контрол по време на маршрутните актуализации: таймер за периодична актуализация, таймер за невалидност и таймер за </a:t>
            </a:r>
            <a:r>
              <a:rPr lang="bg-BG" dirty="0" err="1"/>
              <a:t>подтискане</a:t>
            </a:r>
            <a:r>
              <a:rPr lang="bg-BG" dirty="0"/>
              <a:t>.</a:t>
            </a:r>
          </a:p>
          <a:p>
            <a:r>
              <a:rPr lang="en-US" dirty="0"/>
              <a:t>RIP </a:t>
            </a:r>
            <a:r>
              <a:rPr lang="en-US" dirty="0" err="1"/>
              <a:t>изпраща</a:t>
            </a:r>
            <a:r>
              <a:rPr lang="en-US" dirty="0"/>
              <a:t> </a:t>
            </a:r>
            <a:r>
              <a:rPr lang="en-US" dirty="0" err="1"/>
              <a:t>периодична</a:t>
            </a:r>
            <a:r>
              <a:rPr lang="en-US" dirty="0"/>
              <a:t> </a:t>
            </a:r>
            <a:r>
              <a:rPr lang="en-US" dirty="0" err="1"/>
              <a:t>актуализация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всеки</a:t>
            </a:r>
            <a:r>
              <a:rPr lang="en-US" dirty="0"/>
              <a:t> 30 </a:t>
            </a:r>
            <a:r>
              <a:rPr lang="en-US" dirty="0" err="1"/>
              <a:t>секунди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865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534886"/>
          </a:xfrm>
        </p:spPr>
        <p:txBody>
          <a:bodyPr>
            <a:normAutofit fontScale="90000"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bg-BG" b="1" dirty="0"/>
              <a:t>Контролиране на трафика от актуализации на маршрути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да контролирате RIP трафика от актуализации, можете да</a:t>
            </a:r>
            <a:r>
              <a:rPr lang="bg-BG" dirty="0" smtClean="0"/>
              <a:t>: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i="1" dirty="0" err="1"/>
              <a:t>Пренастроите</a:t>
            </a:r>
            <a:r>
              <a:rPr lang="en-US" i="1" dirty="0"/>
              <a:t> RIP </a:t>
            </a:r>
            <a:r>
              <a:rPr lang="en-US" i="1" dirty="0" err="1"/>
              <a:t>таймерите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i="1" dirty="0" err="1"/>
              <a:t>Конфигурирате</a:t>
            </a:r>
            <a:r>
              <a:rPr lang="en-US" i="1" dirty="0"/>
              <a:t> </a:t>
            </a:r>
            <a:r>
              <a:rPr lang="en-US" i="1" dirty="0" err="1"/>
              <a:t>шлюзове</a:t>
            </a:r>
            <a:r>
              <a:rPr lang="en-US" i="1" dirty="0"/>
              <a:t> в </a:t>
            </a:r>
            <a:r>
              <a:rPr lang="en-US" i="1" dirty="0" err="1"/>
              <a:t>бродкастна</a:t>
            </a:r>
            <a:r>
              <a:rPr lang="en-US" i="1" dirty="0"/>
              <a:t> </a:t>
            </a:r>
            <a:r>
              <a:rPr lang="en-US" i="1" dirty="0" err="1"/>
              <a:t>мрежа</a:t>
            </a:r>
            <a:r>
              <a:rPr lang="en-US" i="1" dirty="0"/>
              <a:t> с </a:t>
            </a:r>
            <a:r>
              <a:rPr lang="en-US" i="1" dirty="0" err="1"/>
              <a:t>помощта</a:t>
            </a:r>
            <a:r>
              <a:rPr lang="en-US" i="1" dirty="0"/>
              <a:t> </a:t>
            </a:r>
            <a:r>
              <a:rPr lang="en-US" i="1" dirty="0" err="1"/>
              <a:t>на</a:t>
            </a:r>
            <a:r>
              <a:rPr lang="en-US" i="1" dirty="0"/>
              <a:t> </a:t>
            </a:r>
            <a:r>
              <a:rPr lang="en-US" i="1" dirty="0" err="1"/>
              <a:t>съседни</a:t>
            </a:r>
            <a:r>
              <a:rPr lang="en-US" i="1" dirty="0"/>
              <a:t> </a:t>
            </a:r>
            <a:r>
              <a:rPr lang="en-US" i="1" dirty="0" err="1"/>
              <a:t>твърдения</a:t>
            </a:r>
            <a:r>
              <a:rPr lang="en-US" i="1" dirty="0"/>
              <a:t> (statements</a:t>
            </a:r>
            <a:r>
              <a:rPr lang="en-US" i="1" dirty="0" smtClean="0"/>
              <a:t>)</a:t>
            </a:r>
          </a:p>
          <a:p>
            <a:pPr marL="514350" indent="-514350">
              <a:buFont typeface="+mj-lt"/>
              <a:buAutoNum type="romanUcPeriod"/>
            </a:pPr>
            <a:r>
              <a:rPr lang="en-US" i="1" dirty="0" err="1"/>
              <a:t>Конфигурирате</a:t>
            </a:r>
            <a:r>
              <a:rPr lang="en-US" i="1" dirty="0"/>
              <a:t> </a:t>
            </a:r>
            <a:r>
              <a:rPr lang="en-US" i="1" dirty="0" err="1"/>
              <a:t>филтри</a:t>
            </a:r>
            <a:r>
              <a:rPr lang="en-US" i="1" dirty="0"/>
              <a:t> </a:t>
            </a:r>
            <a:r>
              <a:rPr lang="en-US" i="1" dirty="0" err="1"/>
              <a:t>на</a:t>
            </a:r>
            <a:r>
              <a:rPr lang="en-US" i="1" dirty="0"/>
              <a:t> </a:t>
            </a:r>
            <a:r>
              <a:rPr lang="en-US" i="1" dirty="0" err="1"/>
              <a:t>маршрутни</a:t>
            </a:r>
            <a:r>
              <a:rPr lang="en-US" i="1" dirty="0"/>
              <a:t> </a:t>
            </a:r>
            <a:r>
              <a:rPr lang="en-US" i="1" dirty="0" err="1"/>
              <a:t>актуализации</a:t>
            </a:r>
            <a:r>
              <a:rPr lang="en-US" dirty="0"/>
              <a:t>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24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OSPF (Open Shortest Path First)</a:t>
            </a:r>
            <a:r>
              <a:rPr lang="bg-BG" b="1" dirty="0">
                <a:solidFill>
                  <a:srgbClr val="00B0F0"/>
                </a:solidFill>
              </a:rPr>
              <a:t/>
            </a:r>
            <a:br>
              <a:rPr lang="bg-BG" b="1" dirty="0">
                <a:solidFill>
                  <a:srgbClr val="00B0F0"/>
                </a:solidFill>
              </a:rPr>
            </a:br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r>
              <a:rPr lang="en-US" dirty="0" err="1"/>
              <a:t>Използва</a:t>
            </a:r>
            <a:r>
              <a:rPr lang="en-US" dirty="0"/>
              <a:t> </a:t>
            </a:r>
            <a:r>
              <a:rPr lang="en-US" dirty="0" err="1"/>
              <a:t>алгоритъм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отчитане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състоянието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връзките</a:t>
            </a:r>
            <a:r>
              <a:rPr lang="en-US" dirty="0"/>
              <a:t> (Link-state Algorithm - LSA) и </a:t>
            </a:r>
            <a:r>
              <a:rPr lang="en-US" dirty="0" err="1"/>
              <a:t>следователно</a:t>
            </a:r>
            <a:r>
              <a:rPr lang="en-US" dirty="0"/>
              <a:t>, </a:t>
            </a:r>
            <a:r>
              <a:rPr lang="en-US" dirty="0" err="1"/>
              <a:t>прави</a:t>
            </a:r>
            <a:r>
              <a:rPr lang="en-US" dirty="0"/>
              <a:t> </a:t>
            </a:r>
            <a:r>
              <a:rPr lang="en-US" dirty="0" err="1"/>
              <a:t>по-интелигентен</a:t>
            </a:r>
            <a:r>
              <a:rPr lang="en-US" dirty="0"/>
              <a:t> </a:t>
            </a:r>
            <a:r>
              <a:rPr lang="en-US" dirty="0" err="1"/>
              <a:t>избор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път</a:t>
            </a:r>
            <a:r>
              <a:rPr lang="en-US" dirty="0"/>
              <a:t>, </a:t>
            </a:r>
            <a:r>
              <a:rPr lang="en-US" dirty="0" err="1"/>
              <a:t>отколкото</a:t>
            </a:r>
            <a:r>
              <a:rPr lang="en-US" dirty="0"/>
              <a:t> </a:t>
            </a:r>
            <a:r>
              <a:rPr lang="en-US" dirty="0" err="1"/>
              <a:t>дистанционните</a:t>
            </a:r>
            <a:r>
              <a:rPr lang="en-US" dirty="0"/>
              <a:t> </a:t>
            </a:r>
            <a:r>
              <a:rPr lang="en-US" dirty="0" err="1"/>
              <a:t>векторни</a:t>
            </a:r>
            <a:r>
              <a:rPr lang="en-US" dirty="0"/>
              <a:t> </a:t>
            </a:r>
            <a:r>
              <a:rPr lang="en-US" dirty="0" err="1"/>
              <a:t>маршрутизиращи</a:t>
            </a:r>
            <a:r>
              <a:rPr lang="en-US" dirty="0"/>
              <a:t> </a:t>
            </a:r>
            <a:r>
              <a:rPr lang="en-US" dirty="0" err="1"/>
              <a:t>протоколи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22" y="5051651"/>
            <a:ext cx="2476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bg-BG" b="1" dirty="0"/>
              <a:t>OSPF характеристики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21971"/>
            <a:ext cx="10018713" cy="488768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bg-BG" dirty="0" err="1"/>
              <a:t>Мултикастен</a:t>
            </a:r>
            <a:r>
              <a:rPr lang="bg-BG" dirty="0"/>
              <a:t> - 224.0.0.5 за всички OSPF маршрутизатори и 224.0.0.6 за специализиран маршрутизатор (</a:t>
            </a:r>
            <a:r>
              <a:rPr lang="bg-BG" dirty="0" err="1"/>
              <a:t>designated</a:t>
            </a:r>
            <a:r>
              <a:rPr lang="bg-BG" dirty="0"/>
              <a:t> </a:t>
            </a:r>
            <a:r>
              <a:rPr lang="bg-BG" dirty="0" err="1"/>
              <a:t>router</a:t>
            </a:r>
            <a:r>
              <a:rPr lang="bg-BG" dirty="0"/>
              <a:t> – DR)/резервен специализиран маршрутизатор (</a:t>
            </a:r>
            <a:r>
              <a:rPr lang="bg-BG" dirty="0" err="1"/>
              <a:t>backup</a:t>
            </a:r>
            <a:r>
              <a:rPr lang="bg-BG" dirty="0"/>
              <a:t> </a:t>
            </a:r>
            <a:r>
              <a:rPr lang="bg-BG" dirty="0" err="1"/>
              <a:t>designated</a:t>
            </a:r>
            <a:r>
              <a:rPr lang="bg-BG" dirty="0"/>
              <a:t> </a:t>
            </a:r>
            <a:r>
              <a:rPr lang="bg-BG" dirty="0" err="1"/>
              <a:t>router</a:t>
            </a:r>
            <a:r>
              <a:rPr lang="bg-BG" dirty="0"/>
              <a:t> - BDR).</a:t>
            </a:r>
          </a:p>
          <a:p>
            <a:pPr lvl="0"/>
            <a:r>
              <a:rPr lang="bg-BG" dirty="0"/>
              <a:t>Бърза конвергенция - Маршрутизаторите веднага разпространяват актуализациите когато настъпват промени и извършват изчисленията паралелно.</a:t>
            </a:r>
          </a:p>
          <a:p>
            <a:pPr lvl="0"/>
            <a:r>
              <a:rPr lang="bg-BG" dirty="0" err="1"/>
              <a:t>Тригерирани</a:t>
            </a:r>
            <a:r>
              <a:rPr lang="bg-BG" dirty="0"/>
              <a:t> актуализации - маршрутизаторите изпращат промените незабавно, без да изчакват изтичането на периодичен таймер.</a:t>
            </a:r>
          </a:p>
          <a:p>
            <a:pPr lvl="0"/>
            <a:r>
              <a:rPr lang="bg-BG" dirty="0"/>
              <a:t>Безкласова </a:t>
            </a:r>
            <a:r>
              <a:rPr lang="bg-BG" dirty="0" err="1"/>
              <a:t>маршрутизация</a:t>
            </a:r>
            <a:r>
              <a:rPr lang="bg-BG" dirty="0"/>
              <a:t> - OSPF поддържа VLSM маски.</a:t>
            </a:r>
          </a:p>
          <a:p>
            <a:pPr lvl="0"/>
            <a:r>
              <a:rPr lang="bg-BG" dirty="0" err="1"/>
              <a:t>ToS</a:t>
            </a:r>
            <a:r>
              <a:rPr lang="bg-BG" dirty="0"/>
              <a:t> или </a:t>
            </a:r>
            <a:r>
              <a:rPr lang="bg-BG" dirty="0" err="1"/>
              <a:t>QoS</a:t>
            </a:r>
            <a:r>
              <a:rPr lang="bg-BG" dirty="0"/>
              <a:t> - OSPF маршрутизаторите могат да препращат </a:t>
            </a:r>
            <a:r>
              <a:rPr lang="bg-BG" dirty="0" err="1"/>
              <a:t>дейтаграми</a:t>
            </a:r>
            <a:r>
              <a:rPr lang="bg-BG" dirty="0"/>
              <a:t> до местоназначението според нивото на услугата, изисквана от приложението.</a:t>
            </a:r>
          </a:p>
          <a:p>
            <a:pPr lvl="0"/>
            <a:r>
              <a:rPr lang="bg-BG" dirty="0" err="1"/>
              <a:t>Автентикация</a:t>
            </a:r>
            <a:r>
              <a:rPr lang="bg-BG" dirty="0"/>
              <a:t> - Маршрутизаторите могат да използват защита с парола, което им позволява да обменят информация само с оторизирани маршрутизатори.</a:t>
            </a:r>
          </a:p>
          <a:p>
            <a:pPr lvl="0"/>
            <a:r>
              <a:rPr lang="bg-BG" dirty="0"/>
              <a:t>Маршрути с равна и неравна цена - Маршрутизаторите могат да препращат </a:t>
            </a:r>
            <a:r>
              <a:rPr lang="bg-BG" dirty="0" err="1"/>
              <a:t>дейтаграми</a:t>
            </a:r>
            <a:r>
              <a:rPr lang="bg-BG" dirty="0"/>
              <a:t> през пътища с излишък, с равна или неравна цена, към местоназначение, за да балансират натоварването от трафик.</a:t>
            </a:r>
          </a:p>
          <a:p>
            <a:pPr lvl="0"/>
            <a:r>
              <a:rPr lang="bg-BG" dirty="0"/>
              <a:t>Области – OSPF може да бъде имплементиран в една област или да бъде разделен в множество области. Подразделянето на автономната система на области намалява количеството на трафика за актуализации.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0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Дистанционният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векторен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маршрутизиращ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протокол</a:t>
            </a:r>
            <a:r>
              <a:rPr lang="en-US" b="1" dirty="0">
                <a:solidFill>
                  <a:srgbClr val="00B0F0"/>
                </a:solidFill>
              </a:rPr>
              <a:t> IGRP</a:t>
            </a:r>
            <a:r>
              <a:rPr lang="bg-BG" b="1" dirty="0">
                <a:solidFill>
                  <a:srgbClr val="00B0F0"/>
                </a:solidFill>
              </a:rPr>
              <a:t/>
            </a:r>
            <a:br>
              <a:rPr lang="bg-BG" b="1" dirty="0">
                <a:solidFill>
                  <a:srgbClr val="00B0F0"/>
                </a:solidFill>
              </a:rPr>
            </a:br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74371"/>
            <a:ext cx="10018713" cy="3124201"/>
          </a:xfrm>
        </p:spPr>
        <p:txBody>
          <a:bodyPr/>
          <a:lstStyle/>
          <a:p>
            <a:r>
              <a:rPr lang="en-US" dirty="0" err="1"/>
              <a:t>Позволява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шлюзове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изграждат</a:t>
            </a:r>
            <a:r>
              <a:rPr lang="en-US" dirty="0"/>
              <a:t> </a:t>
            </a:r>
            <a:r>
              <a:rPr lang="en-US" dirty="0" err="1"/>
              <a:t>техни</a:t>
            </a:r>
            <a:r>
              <a:rPr lang="en-US" dirty="0"/>
              <a:t> </a:t>
            </a:r>
            <a:r>
              <a:rPr lang="en-US" dirty="0" err="1"/>
              <a:t>маршрутни</a:t>
            </a:r>
            <a:r>
              <a:rPr lang="en-US" dirty="0"/>
              <a:t> </a:t>
            </a:r>
            <a:r>
              <a:rPr lang="en-US" dirty="0" err="1"/>
              <a:t>таблици</a:t>
            </a:r>
            <a:r>
              <a:rPr lang="en-US" dirty="0"/>
              <a:t> </a:t>
            </a:r>
            <a:r>
              <a:rPr lang="en-US" dirty="0" err="1"/>
              <a:t>чрез</a:t>
            </a:r>
            <a:r>
              <a:rPr lang="en-US" dirty="0"/>
              <a:t> </a:t>
            </a:r>
            <a:r>
              <a:rPr lang="en-US" dirty="0" err="1"/>
              <a:t>обмен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информация</a:t>
            </a:r>
            <a:r>
              <a:rPr lang="en-US" dirty="0"/>
              <a:t> </a:t>
            </a:r>
            <a:r>
              <a:rPr lang="en-US" dirty="0" err="1"/>
              <a:t>със</a:t>
            </a:r>
            <a:r>
              <a:rPr lang="en-US" dirty="0"/>
              <a:t> </a:t>
            </a:r>
            <a:r>
              <a:rPr lang="en-US" dirty="0" err="1"/>
              <a:t>съседни</a:t>
            </a:r>
            <a:r>
              <a:rPr lang="en-US" dirty="0"/>
              <a:t> </a:t>
            </a:r>
            <a:r>
              <a:rPr lang="en-US" dirty="0" err="1"/>
              <a:t>шлюзове</a:t>
            </a:r>
            <a:r>
              <a:rPr lang="en-US" dirty="0"/>
              <a:t> (</a:t>
            </a:r>
            <a:r>
              <a:rPr lang="en-US" dirty="0" err="1"/>
              <a:t>съседи</a:t>
            </a:r>
            <a:r>
              <a:rPr lang="en-US" dirty="0"/>
              <a:t>). </a:t>
            </a:r>
            <a:r>
              <a:rPr lang="en-US" dirty="0" err="1"/>
              <a:t>Маршрутната</a:t>
            </a:r>
            <a:r>
              <a:rPr lang="en-US" dirty="0"/>
              <a:t> </a:t>
            </a:r>
            <a:r>
              <a:rPr lang="en-US" dirty="0" err="1"/>
              <a:t>информация</a:t>
            </a:r>
            <a:r>
              <a:rPr lang="en-US" dirty="0"/>
              <a:t> </a:t>
            </a:r>
            <a:r>
              <a:rPr lang="en-US" dirty="0" err="1"/>
              <a:t>съдържа</a:t>
            </a:r>
            <a:r>
              <a:rPr lang="en-US" dirty="0"/>
              <a:t> </a:t>
            </a:r>
            <a:r>
              <a:rPr lang="en-US" dirty="0" err="1"/>
              <a:t>обобщение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останалата</a:t>
            </a:r>
            <a:r>
              <a:rPr lang="en-US" dirty="0"/>
              <a:t> </a:t>
            </a:r>
            <a:r>
              <a:rPr lang="en-US" dirty="0" err="1"/>
              <a:t>част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мрежата</a:t>
            </a:r>
            <a:r>
              <a:rPr lang="en-US" dirty="0"/>
              <a:t>, </a:t>
            </a:r>
            <a:r>
              <a:rPr lang="en-US" dirty="0" err="1"/>
              <a:t>което</a:t>
            </a:r>
            <a:r>
              <a:rPr lang="en-US" dirty="0"/>
              <a:t> </a:t>
            </a:r>
            <a:r>
              <a:rPr lang="en-US" dirty="0" err="1"/>
              <a:t>помага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IGRP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взема</a:t>
            </a:r>
            <a:r>
              <a:rPr lang="en-US" dirty="0"/>
              <a:t> </a:t>
            </a:r>
            <a:r>
              <a:rPr lang="en-US" dirty="0" err="1"/>
              <a:t>решения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избора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най-добър</a:t>
            </a:r>
            <a:r>
              <a:rPr lang="en-US" dirty="0"/>
              <a:t> </a:t>
            </a:r>
            <a:r>
              <a:rPr lang="en-US" dirty="0" err="1"/>
              <a:t>път</a:t>
            </a:r>
            <a:r>
              <a:rPr lang="en-US" dirty="0"/>
              <a:t>.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684" y="4279447"/>
            <a:ext cx="35337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bg-BG" b="1" dirty="0"/>
              <a:t>Устойчивост на мрежата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17914"/>
            <a:ext cx="10018713" cy="3124201"/>
          </a:xfrm>
        </p:spPr>
        <p:txBody>
          <a:bodyPr/>
          <a:lstStyle/>
          <a:p>
            <a:r>
              <a:rPr lang="en-US" dirty="0"/>
              <a:t>IGRP </a:t>
            </a:r>
            <a:r>
              <a:rPr lang="en-US" dirty="0" err="1"/>
              <a:t>използва</a:t>
            </a:r>
            <a:r>
              <a:rPr lang="en-US" dirty="0"/>
              <a:t> </a:t>
            </a:r>
            <a:r>
              <a:rPr lang="en-US" dirty="0" err="1"/>
              <a:t>много</a:t>
            </a:r>
            <a:r>
              <a:rPr lang="en-US" dirty="0"/>
              <a:t> </a:t>
            </a:r>
            <a:r>
              <a:rPr lang="en-US" dirty="0" err="1"/>
              <a:t>техники</a:t>
            </a:r>
            <a:r>
              <a:rPr lang="en-US" dirty="0"/>
              <a:t>,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осигури</a:t>
            </a:r>
            <a:r>
              <a:rPr lang="en-US" dirty="0"/>
              <a:t> </a:t>
            </a:r>
            <a:r>
              <a:rPr lang="en-US" dirty="0" err="1"/>
              <a:t>устойчивост</a:t>
            </a:r>
            <a:r>
              <a:rPr lang="en-US" dirty="0"/>
              <a:t> в </a:t>
            </a:r>
            <a:r>
              <a:rPr lang="en-US" dirty="0" err="1"/>
              <a:t>мрежата</a:t>
            </a:r>
            <a:r>
              <a:rPr lang="en-US" dirty="0"/>
              <a:t>. </a:t>
            </a:r>
            <a:r>
              <a:rPr lang="en-US" dirty="0" err="1"/>
              <a:t>Подобно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RIP, IGRP </a:t>
            </a:r>
            <a:r>
              <a:rPr lang="en-US" dirty="0" err="1"/>
              <a:t>използва</a:t>
            </a:r>
            <a:r>
              <a:rPr lang="en-US" dirty="0"/>
              <a:t> </a:t>
            </a:r>
            <a:r>
              <a:rPr lang="en-US" dirty="0" err="1"/>
              <a:t>периодични</a:t>
            </a:r>
            <a:r>
              <a:rPr lang="en-US" dirty="0"/>
              <a:t> </a:t>
            </a:r>
            <a:r>
              <a:rPr lang="en-US" dirty="0" err="1"/>
              <a:t>бродкасти</a:t>
            </a:r>
            <a:r>
              <a:rPr lang="en-US" dirty="0"/>
              <a:t> и </a:t>
            </a:r>
            <a:r>
              <a:rPr lang="en-US" dirty="0" err="1"/>
              <a:t>тригерирани</a:t>
            </a:r>
            <a:r>
              <a:rPr lang="en-US" dirty="0"/>
              <a:t> </a:t>
            </a:r>
            <a:r>
              <a:rPr lang="en-US" dirty="0" err="1"/>
              <a:t>актуализации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небродкастни</a:t>
            </a:r>
            <a:r>
              <a:rPr lang="en-US" dirty="0"/>
              <a:t> </a:t>
            </a:r>
            <a:r>
              <a:rPr lang="en-US" dirty="0" err="1"/>
              <a:t>мрежи</a:t>
            </a:r>
            <a:r>
              <a:rPr lang="en-US" dirty="0"/>
              <a:t>, </a:t>
            </a:r>
            <a:r>
              <a:rPr lang="en-US" dirty="0" err="1"/>
              <a:t>подтискане</a:t>
            </a:r>
            <a:r>
              <a:rPr lang="en-US" dirty="0"/>
              <a:t>, </a:t>
            </a:r>
            <a:r>
              <a:rPr lang="en-US" dirty="0" err="1"/>
              <a:t>разделен</a:t>
            </a:r>
            <a:r>
              <a:rPr lang="en-US" dirty="0"/>
              <a:t> </a:t>
            </a:r>
            <a:r>
              <a:rPr lang="en-US" dirty="0" err="1"/>
              <a:t>хоризонт</a:t>
            </a:r>
            <a:r>
              <a:rPr lang="en-US" dirty="0"/>
              <a:t>, </a:t>
            </a:r>
            <a:r>
              <a:rPr lang="en-US" dirty="0" err="1"/>
              <a:t>порочно</a:t>
            </a:r>
            <a:r>
              <a:rPr lang="en-US" dirty="0"/>
              <a:t> </a:t>
            </a:r>
            <a:r>
              <a:rPr lang="en-US" dirty="0" err="1"/>
              <a:t>обръщане</a:t>
            </a:r>
            <a:r>
              <a:rPr lang="en-US" dirty="0"/>
              <a:t> и </a:t>
            </a:r>
            <a:r>
              <a:rPr lang="en-US" dirty="0" err="1"/>
              <a:t>безкрайна</a:t>
            </a:r>
            <a:r>
              <a:rPr lang="en-US" dirty="0"/>
              <a:t> </a:t>
            </a:r>
            <a:r>
              <a:rPr lang="en-US" dirty="0" err="1"/>
              <a:t>стойност</a:t>
            </a:r>
            <a:r>
              <a:rPr lang="en-US" dirty="0"/>
              <a:t> 256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предотвратяване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маршрутни</a:t>
            </a:r>
            <a:r>
              <a:rPr lang="en-US" dirty="0"/>
              <a:t> </a:t>
            </a:r>
            <a:r>
              <a:rPr lang="en-US" dirty="0" err="1"/>
              <a:t>цикли</a:t>
            </a:r>
            <a:r>
              <a:rPr lang="en-US" dirty="0"/>
              <a:t>. </a:t>
            </a:r>
            <a:r>
              <a:rPr lang="en-US" dirty="0" err="1"/>
              <a:t>Тъй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счита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класен</a:t>
            </a:r>
            <a:r>
              <a:rPr lang="en-US" dirty="0"/>
              <a:t> </a:t>
            </a:r>
            <a:r>
              <a:rPr lang="en-US" dirty="0" err="1"/>
              <a:t>маршрутизиращ</a:t>
            </a:r>
            <a:r>
              <a:rPr lang="en-US" dirty="0"/>
              <a:t> </a:t>
            </a:r>
            <a:r>
              <a:rPr lang="en-US" dirty="0" err="1"/>
              <a:t>протокол</a:t>
            </a:r>
            <a:r>
              <a:rPr lang="en-US" dirty="0"/>
              <a:t>, IGRP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поддържа</a:t>
            </a:r>
            <a:r>
              <a:rPr lang="en-US" dirty="0"/>
              <a:t> </a:t>
            </a:r>
            <a:r>
              <a:rPr lang="en-US" dirty="0" err="1"/>
              <a:t>разделянето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подмрежи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762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66</TotalTime>
  <Words>1170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Corbel</vt:lpstr>
      <vt:lpstr>Courier New</vt:lpstr>
      <vt:lpstr>Times New Roman</vt:lpstr>
      <vt:lpstr>Wingdings</vt:lpstr>
      <vt:lpstr>Parallax</vt:lpstr>
      <vt:lpstr>Презентация на тема:  Маршрутизиращи протоколи</vt:lpstr>
      <vt:lpstr>Въведение </vt:lpstr>
      <vt:lpstr>RIP (Routing Information Protocol) </vt:lpstr>
      <vt:lpstr>RIP таймери (Таймери при рутиране) </vt:lpstr>
      <vt:lpstr>Контролиране на трафика от актуализации на маршрути </vt:lpstr>
      <vt:lpstr>OSPF (Open Shortest Path First) </vt:lpstr>
      <vt:lpstr>OSPF характеристики </vt:lpstr>
      <vt:lpstr>Дистанционният векторен маршрутизиращ протокол IGRP </vt:lpstr>
      <vt:lpstr>Устойчивост на мрежата </vt:lpstr>
      <vt:lpstr>IGRP таймери </vt:lpstr>
      <vt:lpstr>Балансиране и поделяне на натоварването  </vt:lpstr>
      <vt:lpstr>Enhanced  Interior Gateway Routing Protocol </vt:lpstr>
      <vt:lpstr>Xарактеристиките на EIGRP:</vt:lpstr>
      <vt:lpstr>Безспорни и вероятни маршрути </vt:lpstr>
      <vt:lpstr>Типове EIGRP пакети </vt:lpstr>
      <vt:lpstr>BGP (Boarder Gateway Protocol) </vt:lpstr>
      <vt:lpstr>BGP трябва да бъде имплементиран в следните ситуации: </vt:lpstr>
      <vt:lpstr>Заключение 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тема:  Маршрутизиращи протоколи</dc:title>
  <dc:creator>Teodor Penev</dc:creator>
  <cp:lastModifiedBy>Teodor Penev</cp:lastModifiedBy>
  <cp:revision>6</cp:revision>
  <dcterms:created xsi:type="dcterms:W3CDTF">2013-12-16T14:50:10Z</dcterms:created>
  <dcterms:modified xsi:type="dcterms:W3CDTF">2013-12-16T15:57:06Z</dcterms:modified>
</cp:coreProperties>
</file>