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96" r:id="rId3"/>
    <p:sldId id="297" r:id="rId4"/>
    <p:sldId id="298" r:id="rId5"/>
    <p:sldId id="299" r:id="rId6"/>
    <p:sldId id="300" r:id="rId7"/>
    <p:sldId id="318" r:id="rId8"/>
    <p:sldId id="334" r:id="rId9"/>
    <p:sldId id="333" r:id="rId10"/>
    <p:sldId id="328" r:id="rId11"/>
    <p:sldId id="319" r:id="rId12"/>
    <p:sldId id="329" r:id="rId13"/>
    <p:sldId id="320" r:id="rId14"/>
    <p:sldId id="324" r:id="rId15"/>
    <p:sldId id="325" r:id="rId16"/>
    <p:sldId id="326" r:id="rId17"/>
    <p:sldId id="327" r:id="rId18"/>
    <p:sldId id="301" r:id="rId19"/>
    <p:sldId id="321" r:id="rId20"/>
    <p:sldId id="322" r:id="rId21"/>
    <p:sldId id="323" r:id="rId22"/>
    <p:sldId id="305" r:id="rId23"/>
    <p:sldId id="306" r:id="rId24"/>
    <p:sldId id="331" r:id="rId25"/>
    <p:sldId id="307" r:id="rId26"/>
    <p:sldId id="311" r:id="rId27"/>
    <p:sldId id="312" r:id="rId28"/>
    <p:sldId id="335" r:id="rId29"/>
    <p:sldId id="332" r:id="rId30"/>
    <p:sldId id="316" r:id="rId31"/>
    <p:sldId id="317" r:id="rId32"/>
    <p:sldId id="303" r:id="rId33"/>
  </p:sldIdLst>
  <p:sldSz cx="9144000" cy="6858000" type="screen4x3"/>
  <p:notesSz cx="6858000" cy="9144000"/>
  <p:defaultTextStyle>
    <a:defPPr>
      <a:defRPr lang="bg-BG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EB0"/>
    <a:srgbClr val="33CC33"/>
    <a:srgbClr val="FF33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9" autoAdjust="0"/>
    <p:restoredTop sz="94790" autoAdjust="0"/>
  </p:normalViewPr>
  <p:slideViewPr>
    <p:cSldViewPr>
      <p:cViewPr>
        <p:scale>
          <a:sx n="60" d="100"/>
          <a:sy n="60" d="100"/>
        </p:scale>
        <p:origin x="-691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889250-2903-4F4E-9CF3-C29CEDF805EB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2CEAD3-3E26-46EE-9530-45F481F1F2B0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714FB-14A4-4B95-A68E-6EDB1C7CED1B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9F803-7031-4879-AAFD-3D8616A32961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F91F7-EA71-4DD5-AFB7-126CFD867182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27090-5C12-4103-BAF7-85C98140ED96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FD5E3-22BE-4DB1-B979-9EFB712191EC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11C85-EB0E-4E26-9DC4-F9BBF5F6B798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78B562-ECA7-4859-A40A-9F1A0BC20C84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49E71-3E65-4CCE-939B-9D641CCFB90D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bg-BG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6E2D12-C476-46F3-942C-174FBAE27A4C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bg-BG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bg-BG" smtClean="0"/>
              <a:t>Click to edit Master text styles</a:t>
            </a:r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6D321F3-7ADB-4B7F-8C1F-5AB32EB015A1}" type="slidenum">
              <a:rPr lang="bg-BG"/>
              <a:pPr>
                <a:defRPr/>
              </a:pPr>
              <a:t>‹#›</a:t>
            </a:fld>
            <a:endParaRPr lang="bg-BG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8226425" y="6610350"/>
            <a:ext cx="9921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bg-BG" sz="1400"/>
              <a:t>слайд: </a:t>
            </a:r>
            <a:fld id="{783A04EC-E6EF-40E5-A418-110FF756E277}" type="slidenum">
              <a:rPr lang="bg-BG" sz="1400"/>
              <a:pPr>
                <a:defRPr/>
              </a:pPr>
              <a:t>‹#›</a:t>
            </a:fld>
            <a:endParaRPr lang="bg-BG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457200" y="533400"/>
            <a:ext cx="82296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 sz="4400"/>
              <a:t>ООП и класовете в </a:t>
            </a:r>
            <a:r>
              <a:rPr lang="en-US" sz="4400"/>
              <a:t>DOT NET</a:t>
            </a:r>
          </a:p>
          <a:p>
            <a:r>
              <a:rPr lang="bg-BG" sz="3200"/>
              <a:t>Въведение</a:t>
            </a:r>
          </a:p>
          <a:p>
            <a:r>
              <a:rPr lang="bg-BG" sz="3200"/>
              <a:t>Създаване на проект и тестване на клас</a:t>
            </a:r>
          </a:p>
          <a:p>
            <a:r>
              <a:rPr lang="bg-BG" sz="3200"/>
              <a:t>Отстраняване на проект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0" y="685800"/>
            <a:ext cx="91440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bg-BG"/>
              <a:t>Същност на обектно-ориентираното програмиране</a:t>
            </a:r>
          </a:p>
          <a:p>
            <a:pPr algn="ctr">
              <a:spcBef>
                <a:spcPct val="50000"/>
              </a:spcBef>
            </a:pPr>
            <a:r>
              <a:rPr lang="bg-BG">
                <a:solidFill>
                  <a:srgbClr val="969696"/>
                </a:solidFill>
              </a:rPr>
              <a:t>Обекти, свойства и методи.</a:t>
            </a:r>
          </a:p>
        </p:txBody>
      </p:sp>
      <p:sp>
        <p:nvSpPr>
          <p:cNvPr id="8196" name="Rectangle 13"/>
          <p:cNvSpPr>
            <a:spLocks noChangeArrowheads="1"/>
          </p:cNvSpPr>
          <p:nvPr/>
        </p:nvSpPr>
        <p:spPr bwMode="auto">
          <a:xfrm>
            <a:off x="457200" y="2457271"/>
            <a:ext cx="8077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Терминът свойство (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event) 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се използва по съвсем 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същия </a:t>
            </a: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начин, както във всекидневния език – това е отличителна черта 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или </a:t>
            </a: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характеристика на обект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bg-BG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7" name="Rectangle 15"/>
          <p:cNvSpPr>
            <a:spLocks noChangeArrowheads="1"/>
          </p:cNvSpPr>
          <p:nvPr/>
        </p:nvSpPr>
        <p:spPr bwMode="auto">
          <a:xfrm>
            <a:off x="457200" y="4572000"/>
            <a:ext cx="80772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Събитието се генерира от някакво (например, преместване на мишката, 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натискане </a:t>
            </a: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на бутон и т.н.) действие (най-често от страна на потребителя) 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представлява по своята същност съобщение, което се „улавя” от 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приложението </a:t>
            </a: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и в отговор на което се изпълнява някакъв програмен код.</a:t>
            </a: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457200" y="3664803"/>
            <a:ext cx="8077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Метод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(method) </a:t>
            </a: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на обект е действието, което може да бъде изпълнено 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 с </a:t>
            </a: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(или от името на) обекта.</a:t>
            </a: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457200" y="1493223"/>
            <a:ext cx="80772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Всеки обект се характеризира с параметри, които се делят на три категории: </a:t>
            </a:r>
            <a:r>
              <a:rPr lang="bg-BG" sz="2800" b="1" i="1" dirty="0" smtClean="0">
                <a:latin typeface="Times New Roman" pitchFamily="18" charset="0"/>
                <a:cs typeface="Times New Roman" pitchFamily="18" charset="0"/>
              </a:rPr>
              <a:t>свойства, методи и събития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bg-BG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  <p:bldP spid="8197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ChangeArrowheads="1"/>
          </p:cNvSpPr>
          <p:nvPr/>
        </p:nvSpPr>
        <p:spPr bwMode="auto">
          <a:xfrm>
            <a:off x="533400" y="1066800"/>
            <a:ext cx="8001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 eaLnBrk="0" hangingPunct="0"/>
            <a:r>
              <a:rPr lang="bg-BG" sz="2400" dirty="0" smtClean="0"/>
              <a:t>За да не изглежда всичко прекалено абстрактно, да разгледаме пример за един телефон. </a:t>
            </a:r>
          </a:p>
        </p:txBody>
      </p:sp>
      <p:sp>
        <p:nvSpPr>
          <p:cNvPr id="9219" name="Rectangle 6"/>
          <p:cNvSpPr>
            <a:spLocks noChangeArrowheads="1"/>
          </p:cNvSpPr>
          <p:nvPr/>
        </p:nvSpPr>
        <p:spPr bwMode="auto">
          <a:xfrm>
            <a:off x="0" y="76200"/>
            <a:ext cx="91440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bg-BG" dirty="0"/>
              <a:t>Същност на обектно-ориентираното програмиране</a:t>
            </a:r>
          </a:p>
          <a:p>
            <a:pPr algn="ctr">
              <a:spcBef>
                <a:spcPct val="50000"/>
              </a:spcBef>
            </a:pPr>
            <a:r>
              <a:rPr lang="bg-BG" dirty="0">
                <a:solidFill>
                  <a:srgbClr val="969696"/>
                </a:solidFill>
              </a:rPr>
              <a:t>Обектно-ориентирано програмиране.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33400" y="1981200"/>
            <a:ext cx="80010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 eaLnBrk="0" hangingPunct="0"/>
            <a:r>
              <a:rPr lang="bg-BG" sz="2400" dirty="0" smtClean="0"/>
              <a:t>Позвъняването на телефона е едно събитие. Ние реагираме на това събитие и вдигаме телефонната слушалка (това е действието, т.е. метода) за да проведем телефонен разговор. Или пък, за да позвъним на някого, използваме метода “набиране (на телефонен номер)”. Свойствата определят външния вид на апарата – например цвят, размери, тегло, положение в пространството и т.н.</a:t>
            </a:r>
            <a:endParaRPr lang="bg-BG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ChangeArrowheads="1"/>
          </p:cNvSpPr>
          <p:nvPr/>
        </p:nvSpPr>
        <p:spPr bwMode="auto">
          <a:xfrm>
            <a:off x="457200" y="1206043"/>
            <a:ext cx="8153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 eaLnBrk="0" hangingPunct="0"/>
            <a:r>
              <a:rPr lang="bg-BG" sz="3200" b="1" dirty="0">
                <a:latin typeface="Times New Roman" pitchFamily="18" charset="0"/>
                <a:cs typeface="Times New Roman" pitchFamily="18" charset="0"/>
              </a:rPr>
              <a:t>Обектно-ориентираното програмиране – това е </a:t>
            </a:r>
            <a:r>
              <a:rPr lang="bg-BG" sz="3200" b="1" i="1" dirty="0">
                <a:latin typeface="Times New Roman" pitchFamily="18" charset="0"/>
                <a:cs typeface="Times New Roman" pitchFamily="18" charset="0"/>
              </a:rPr>
              <a:t>методология за </a:t>
            </a:r>
            <a:r>
              <a:rPr lang="bg-BG" sz="3200" b="1" i="1" dirty="0" smtClean="0">
                <a:latin typeface="Times New Roman" pitchFamily="18" charset="0"/>
                <a:cs typeface="Times New Roman" pitchFamily="18" charset="0"/>
              </a:rPr>
              <a:t>разработване </a:t>
            </a:r>
            <a:r>
              <a:rPr lang="bg-BG" sz="3200" b="1" i="1" dirty="0">
                <a:latin typeface="Times New Roman" pitchFamily="18" charset="0"/>
                <a:cs typeface="Times New Roman" pitchFamily="18" charset="0"/>
              </a:rPr>
              <a:t>на програми</a:t>
            </a:r>
            <a:r>
              <a:rPr lang="bg-BG" sz="2800" b="1" dirty="0">
                <a:latin typeface="Times New Roman" pitchFamily="18" charset="0"/>
                <a:cs typeface="Times New Roman" pitchFamily="18" charset="0"/>
              </a:rPr>
              <a:t>, основана на представянето на програмите </a:t>
            </a:r>
            <a:r>
              <a:rPr lang="bg-BG" sz="2800" b="1" dirty="0" smtClean="0">
                <a:latin typeface="Times New Roman" pitchFamily="18" charset="0"/>
                <a:cs typeface="Times New Roman" pitchFamily="18" charset="0"/>
              </a:rPr>
              <a:t>във </a:t>
            </a:r>
            <a:r>
              <a:rPr lang="bg-BG" sz="2800" b="1" dirty="0">
                <a:latin typeface="Times New Roman" pitchFamily="18" charset="0"/>
                <a:cs typeface="Times New Roman" pitchFamily="18" charset="0"/>
              </a:rPr>
              <a:t>вид на съвкупност от обекти, всеки от които се явява реализация </a:t>
            </a:r>
            <a:r>
              <a:rPr lang="bg-BG" sz="2800" b="1" dirty="0" smtClean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bg-BG" sz="2800" b="1" dirty="0">
                <a:latin typeface="Times New Roman" pitchFamily="18" charset="0"/>
                <a:cs typeface="Times New Roman" pitchFamily="18" charset="0"/>
              </a:rPr>
              <a:t>определен клас. В обектно-ориентираното програмиране обекта </a:t>
            </a:r>
            <a:r>
              <a:rPr lang="bg-BG" sz="2800" b="1" dirty="0" smtClean="0">
                <a:latin typeface="Times New Roman" pitchFamily="18" charset="0"/>
                <a:cs typeface="Times New Roman" pitchFamily="18" charset="0"/>
              </a:rPr>
              <a:t>представлява </a:t>
            </a:r>
            <a:r>
              <a:rPr lang="bg-BG" sz="2800" b="1" dirty="0">
                <a:latin typeface="Times New Roman" pitchFamily="18" charset="0"/>
                <a:cs typeface="Times New Roman" pitchFamily="18" charset="0"/>
              </a:rPr>
              <a:t>от само себе си елемент от приложението. Програмния </a:t>
            </a:r>
            <a:r>
              <a:rPr lang="bg-BG" sz="2800" b="1" dirty="0" smtClean="0">
                <a:latin typeface="Times New Roman" pitchFamily="18" charset="0"/>
                <a:cs typeface="Times New Roman" pitchFamily="18" charset="0"/>
              </a:rPr>
              <a:t>код </a:t>
            </a:r>
            <a:r>
              <a:rPr lang="bg-BG" sz="2800" b="1" dirty="0">
                <a:latin typeface="Times New Roman" pitchFamily="18" charset="0"/>
                <a:cs typeface="Times New Roman" pitchFamily="18" charset="0"/>
              </a:rPr>
              <a:t>и данните се структурират по такъв начин, че да имитират </a:t>
            </a:r>
            <a:r>
              <a:rPr lang="bg-BG" sz="2800" b="1" dirty="0" smtClean="0">
                <a:latin typeface="Times New Roman" pitchFamily="18" charset="0"/>
                <a:cs typeface="Times New Roman" pitchFamily="18" charset="0"/>
              </a:rPr>
              <a:t>поведението </a:t>
            </a:r>
            <a:r>
              <a:rPr lang="bg-BG" sz="2800" b="1" dirty="0">
                <a:latin typeface="Times New Roman" pitchFamily="18" charset="0"/>
                <a:cs typeface="Times New Roman" pitchFamily="18" charset="0"/>
              </a:rPr>
              <a:t>на фактически съществуващи обекти.</a:t>
            </a:r>
          </a:p>
        </p:txBody>
      </p:sp>
      <p:sp>
        <p:nvSpPr>
          <p:cNvPr id="9219" name="Rectangle 6"/>
          <p:cNvSpPr>
            <a:spLocks noChangeArrowheads="1"/>
          </p:cNvSpPr>
          <p:nvPr/>
        </p:nvSpPr>
        <p:spPr bwMode="auto">
          <a:xfrm>
            <a:off x="0" y="76200"/>
            <a:ext cx="91440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bg-BG"/>
              <a:t>Същност на обектно-ориентираното програмиране</a:t>
            </a:r>
          </a:p>
          <a:p>
            <a:pPr algn="ctr">
              <a:spcBef>
                <a:spcPct val="50000"/>
              </a:spcBef>
            </a:pPr>
            <a:r>
              <a:rPr lang="bg-BG">
                <a:solidFill>
                  <a:srgbClr val="969696"/>
                </a:solidFill>
              </a:rPr>
              <a:t>Обектно-ориентирано програмиране.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ChangeArrowheads="1"/>
          </p:cNvSpPr>
          <p:nvPr/>
        </p:nvSpPr>
        <p:spPr bwMode="auto">
          <a:xfrm>
            <a:off x="0" y="53975"/>
            <a:ext cx="91440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bg-BG" dirty="0"/>
              <a:t>Същност на обектно-ориентираното програмиране</a:t>
            </a:r>
          </a:p>
          <a:p>
            <a:pPr algn="ctr">
              <a:spcBef>
                <a:spcPct val="50000"/>
              </a:spcBef>
            </a:pPr>
            <a:r>
              <a:rPr lang="bg-BG" dirty="0">
                <a:solidFill>
                  <a:srgbClr val="969696"/>
                </a:solidFill>
              </a:rPr>
              <a:t>Основни термини в обектно-ориентирано програмиране.</a:t>
            </a:r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533400" y="1112967"/>
            <a:ext cx="81534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547688" algn="just" eaLnBrk="0" hangingPunct="0"/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В обектно-ориентираното програмиране важна роля, заедно с обектите и 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класовете</a:t>
            </a: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, играят четири понятия. При първото от тях, </a:t>
            </a:r>
            <a:r>
              <a:rPr lang="bg-BG" sz="2400" b="1" i="1" dirty="0">
                <a:latin typeface="Times New Roman" pitchFamily="18" charset="0"/>
                <a:cs typeface="Times New Roman" pitchFamily="18" charset="0"/>
              </a:rPr>
              <a:t>абстракцията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, реалните </a:t>
            </a: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процеси се ограничават до техните основни функции, които са 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съществени </a:t>
            </a: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за програмирането. Вътрешното съдържание на обекта се 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защитава </a:t>
            </a: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от неговото обкръжение посредством т.нар. </a:t>
            </a:r>
            <a:r>
              <a:rPr lang="bg-BG" sz="2400" b="1" i="1" dirty="0" err="1">
                <a:latin typeface="Times New Roman" pitchFamily="18" charset="0"/>
                <a:cs typeface="Times New Roman" pitchFamily="18" charset="0"/>
              </a:rPr>
              <a:t>инкапсулация</a:t>
            </a: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С </a:t>
            </a: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третото понятие – </a:t>
            </a:r>
            <a:r>
              <a:rPr lang="bg-BG" sz="2400" b="1" i="1" dirty="0">
                <a:latin typeface="Times New Roman" pitchFamily="18" charset="0"/>
                <a:cs typeface="Times New Roman" pitchFamily="18" charset="0"/>
              </a:rPr>
              <a:t>наследяването</a:t>
            </a: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, се определя възможността вече 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програмирани </a:t>
            </a: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функционални особености да могат да бъдат използвани 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за други сходни по предназначение обекти. </a:t>
            </a:r>
            <a:r>
              <a:rPr lang="bg-BG" sz="2400" b="1" i="1" dirty="0">
                <a:latin typeface="Times New Roman" pitchFamily="18" charset="0"/>
                <a:cs typeface="Times New Roman" pitchFamily="18" charset="0"/>
              </a:rPr>
              <a:t>Полиморфизма</a:t>
            </a: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, последното 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от </a:t>
            </a: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четирите понятия, позволява да се използват различни обекти и по 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различен начин да </a:t>
            </a: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се реализират функции, като при това те са достъпни с едно 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също име.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ChangeArrowheads="1"/>
          </p:cNvSpPr>
          <p:nvPr/>
        </p:nvSpPr>
        <p:spPr bwMode="auto">
          <a:xfrm>
            <a:off x="0" y="76200"/>
            <a:ext cx="91440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bg-BG" dirty="0"/>
              <a:t>Същност на обектно-ориентираното програмиране</a:t>
            </a:r>
          </a:p>
          <a:p>
            <a:pPr algn="ctr">
              <a:spcBef>
                <a:spcPct val="50000"/>
              </a:spcBef>
            </a:pPr>
            <a:r>
              <a:rPr lang="bg-BG" dirty="0">
                <a:solidFill>
                  <a:srgbClr val="969696"/>
                </a:solidFill>
              </a:rPr>
              <a:t>Абстракция.</a:t>
            </a:r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533401" y="1776948"/>
            <a:ext cx="82296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 eaLnBrk="0" hangingPunct="0"/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Абстракцията е необходима, защото успешното използване на 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обектно-ориентираното </a:t>
            </a: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програмиране е възможно само тогава, когато може да се 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определят </a:t>
            </a: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съдържателните аспекти на проблемите. Когато се започва 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построяването </a:t>
            </a: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на обектен модел, винаги трябва да съществува яснота по 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въпроса</a:t>
            </a: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: какви свойства и методи трябва да съдържа един обект, за да може 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той </a:t>
            </a: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адекватно да моделира ситуацията за решаване на конкретната 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задача?</a:t>
            </a:r>
            <a:endParaRPr lang="bg-BG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ChangeArrowheads="1"/>
          </p:cNvSpPr>
          <p:nvPr/>
        </p:nvSpPr>
        <p:spPr bwMode="auto">
          <a:xfrm>
            <a:off x="0" y="76200"/>
            <a:ext cx="91440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bg-BG" dirty="0"/>
              <a:t>Същност на обектно-ориентираното програмиране</a:t>
            </a:r>
          </a:p>
          <a:p>
            <a:pPr algn="ctr">
              <a:spcBef>
                <a:spcPct val="50000"/>
              </a:spcBef>
            </a:pPr>
            <a:r>
              <a:rPr lang="bg-BG" dirty="0" err="1">
                <a:solidFill>
                  <a:srgbClr val="969696"/>
                </a:solidFill>
              </a:rPr>
              <a:t>Инкапсулация</a:t>
            </a:r>
            <a:r>
              <a:rPr lang="bg-BG" dirty="0">
                <a:solidFill>
                  <a:srgbClr val="969696"/>
                </a:solidFill>
              </a:rPr>
              <a:t>.</a:t>
            </a: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381000" y="1145022"/>
            <a:ext cx="838200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 eaLnBrk="0" hangingPunct="0"/>
            <a:r>
              <a:rPr lang="bg-BG" sz="2400" dirty="0" err="1">
                <a:latin typeface="Times New Roman" pitchFamily="18" charset="0"/>
                <a:cs typeface="Times New Roman" pitchFamily="18" charset="0"/>
              </a:rPr>
              <a:t>Инкапсулация</a:t>
            </a: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bg-BG" sz="2400" dirty="0" err="1">
                <a:latin typeface="Times New Roman" pitchFamily="18" charset="0"/>
                <a:cs typeface="Times New Roman" pitchFamily="18" charset="0"/>
              </a:rPr>
              <a:t>ncapsulation</a:t>
            </a: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) е способността да се управлява и контролира 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достъпа </a:t>
            </a: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до група еднородни елементи. Класовете в обектно-ориентираното 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програмиране </a:t>
            </a: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осигуряват един от най-широко разпространените начини за 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реализирането </a:t>
            </a: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на идеята за </a:t>
            </a:r>
            <a:r>
              <a:rPr lang="bg-BG" sz="2400" dirty="0" err="1">
                <a:latin typeface="Times New Roman" pitchFamily="18" charset="0"/>
                <a:cs typeface="Times New Roman" pitchFamily="18" charset="0"/>
              </a:rPr>
              <a:t>инкапсулация</a:t>
            </a:r>
            <a:r>
              <a:rPr lang="bg-BG" dirty="0">
                <a:latin typeface="Times New Roman" pitchFamily="18" charset="0"/>
                <a:cs typeface="Times New Roman" pitchFamily="18" charset="0"/>
              </a:rPr>
              <a:t>. </a:t>
            </a:r>
            <a:endParaRPr lang="bg-BG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0" hangingPunct="0"/>
            <a:r>
              <a:rPr lang="bg-BG" dirty="0" smtClean="0">
                <a:latin typeface="Times New Roman" pitchFamily="18" charset="0"/>
                <a:cs typeface="Times New Roman" pitchFamily="18" charset="0"/>
              </a:rPr>
              <a:t>Например</a:t>
            </a:r>
            <a:r>
              <a:rPr lang="bg-BG" dirty="0">
                <a:latin typeface="Times New Roman" pitchFamily="18" charset="0"/>
                <a:cs typeface="Times New Roman" pitchFamily="18" charset="0"/>
              </a:rPr>
              <a:t>, един примерен клас с </a:t>
            </a:r>
            <a:r>
              <a:rPr lang="bg-BG" dirty="0" smtClean="0">
                <a:latin typeface="Times New Roman" pitchFamily="18" charset="0"/>
                <a:cs typeface="Times New Roman" pitchFamily="18" charset="0"/>
              </a:rPr>
              <a:t>име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Bank Account </a:t>
            </a:r>
            <a:r>
              <a:rPr lang="bg-BG" dirty="0">
                <a:latin typeface="Times New Roman" pitchFamily="18" charset="0"/>
                <a:cs typeface="Times New Roman" pitchFamily="18" charset="0"/>
              </a:rPr>
              <a:t>(банкова сметка) </a:t>
            </a:r>
            <a:r>
              <a:rPr lang="bg-BG" dirty="0" err="1">
                <a:latin typeface="Times New Roman" pitchFamily="18" charset="0"/>
                <a:cs typeface="Times New Roman" pitchFamily="18" charset="0"/>
              </a:rPr>
              <a:t>инкапсулира</a:t>
            </a:r>
            <a:r>
              <a:rPr lang="bg-BG" dirty="0">
                <a:latin typeface="Times New Roman" pitchFamily="18" charset="0"/>
                <a:cs typeface="Times New Roman" pitchFamily="18" charset="0"/>
              </a:rPr>
              <a:t> всички методи, свойства и </a:t>
            </a:r>
            <a:r>
              <a:rPr lang="bg-BG" dirty="0" smtClean="0">
                <a:latin typeface="Times New Roman" pitchFamily="18" charset="0"/>
                <a:cs typeface="Times New Roman" pitchFamily="18" charset="0"/>
              </a:rPr>
              <a:t>полета</a:t>
            </a:r>
            <a:r>
              <a:rPr lang="bg-BG" dirty="0">
                <a:latin typeface="Times New Roman" pitchFamily="18" charset="0"/>
                <a:cs typeface="Times New Roman" pitchFamily="18" charset="0"/>
              </a:rPr>
              <a:t>, присъщи на банковата сметка. Ако не се прилага </a:t>
            </a:r>
            <a:r>
              <a:rPr lang="bg-BG" dirty="0" err="1">
                <a:latin typeface="Times New Roman" pitchFamily="18" charset="0"/>
                <a:cs typeface="Times New Roman" pitchFamily="18" charset="0"/>
              </a:rPr>
              <a:t>инкапсулирането</a:t>
            </a:r>
            <a:r>
              <a:rPr lang="bg-BG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bg-BG" dirty="0" smtClean="0">
                <a:latin typeface="Times New Roman" pitchFamily="18" charset="0"/>
                <a:cs typeface="Times New Roman" pitchFamily="18" charset="0"/>
              </a:rPr>
              <a:t>ще </a:t>
            </a:r>
            <a:r>
              <a:rPr lang="bg-BG" dirty="0">
                <a:latin typeface="Times New Roman" pitchFamily="18" charset="0"/>
                <a:cs typeface="Times New Roman" pitchFamily="18" charset="0"/>
              </a:rPr>
              <a:t>се наложи да се декларират поотделно </a:t>
            </a:r>
            <a:r>
              <a:rPr lang="bg-BG" dirty="0" err="1">
                <a:latin typeface="Times New Roman" pitchFamily="18" charset="0"/>
                <a:cs typeface="Times New Roman" pitchFamily="18" charset="0"/>
              </a:rPr>
              <a:t>процудурите</a:t>
            </a:r>
            <a:r>
              <a:rPr lang="bg-BG" dirty="0">
                <a:latin typeface="Times New Roman" pitchFamily="18" charset="0"/>
                <a:cs typeface="Times New Roman" pitchFamily="18" charset="0"/>
              </a:rPr>
              <a:t> и променливите за </a:t>
            </a:r>
            <a:r>
              <a:rPr lang="bg-BG" dirty="0" smtClean="0">
                <a:latin typeface="Times New Roman" pitchFamily="18" charset="0"/>
                <a:cs typeface="Times New Roman" pitchFamily="18" charset="0"/>
              </a:rPr>
              <a:t>натрупване </a:t>
            </a:r>
            <a:r>
              <a:rPr lang="bg-BG" dirty="0">
                <a:latin typeface="Times New Roman" pitchFamily="18" charset="0"/>
                <a:cs typeface="Times New Roman" pitchFamily="18" charset="0"/>
              </a:rPr>
              <a:t>и управление на информацията за банковата сметка, а като </a:t>
            </a:r>
            <a:r>
              <a:rPr lang="bg-BG" dirty="0" smtClean="0">
                <a:latin typeface="Times New Roman" pitchFamily="18" charset="0"/>
                <a:cs typeface="Times New Roman" pitchFamily="18" charset="0"/>
              </a:rPr>
              <a:t>следствие </a:t>
            </a:r>
            <a:r>
              <a:rPr lang="bg-BG" dirty="0">
                <a:latin typeface="Times New Roman" pitchFamily="18" charset="0"/>
                <a:cs typeface="Times New Roman" pitchFamily="18" charset="0"/>
              </a:rPr>
              <a:t>на това определено ще бъде доста трудно да се работи с повече от </a:t>
            </a:r>
            <a:r>
              <a:rPr lang="bg-BG" dirty="0" smtClean="0">
                <a:latin typeface="Times New Roman" pitchFamily="18" charset="0"/>
                <a:cs typeface="Times New Roman" pitchFamily="18" charset="0"/>
              </a:rPr>
              <a:t>една </a:t>
            </a:r>
            <a:r>
              <a:rPr lang="bg-BG" dirty="0">
                <a:latin typeface="Times New Roman" pitchFamily="18" charset="0"/>
                <a:cs typeface="Times New Roman" pitchFamily="18" charset="0"/>
              </a:rPr>
              <a:t>банкова сметка едновременно.</a:t>
            </a:r>
          </a:p>
          <a:p>
            <a:pPr indent="547688" algn="just" eaLnBrk="0" hangingPunct="0"/>
            <a:endParaRPr lang="bg-BG" dirty="0">
              <a:latin typeface="Times New Roman" pitchFamily="18" charset="0"/>
              <a:cs typeface="Times New Roman" pitchFamily="18" charset="0"/>
            </a:endParaRPr>
          </a:p>
          <a:p>
            <a:pPr algn="just" eaLnBrk="0" hangingPunct="0"/>
            <a:r>
              <a:rPr lang="bg-BG" sz="2000" dirty="0">
                <a:latin typeface="Times New Roman" pitchFamily="18" charset="0"/>
                <a:cs typeface="Times New Roman" pitchFamily="18" charset="0"/>
              </a:rPr>
              <a:t>Основно правило за </a:t>
            </a:r>
            <a:r>
              <a:rPr lang="bg-BG" sz="2000" dirty="0" err="1">
                <a:latin typeface="Times New Roman" pitchFamily="18" charset="0"/>
                <a:cs typeface="Times New Roman" pitchFamily="18" charset="0"/>
              </a:rPr>
              <a:t>инкапсулацията</a:t>
            </a:r>
            <a:r>
              <a:rPr lang="bg-BG" sz="2000" dirty="0">
                <a:latin typeface="Times New Roman" pitchFamily="18" charset="0"/>
                <a:cs typeface="Times New Roman" pitchFamily="18" charset="0"/>
              </a:rPr>
              <a:t>, прилагано в обектно-ориентираното </a:t>
            </a:r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програмиране </a:t>
            </a:r>
            <a:r>
              <a:rPr lang="bg-BG" sz="2000" dirty="0">
                <a:latin typeface="Times New Roman" pitchFamily="18" charset="0"/>
                <a:cs typeface="Times New Roman" pitchFamily="18" charset="0"/>
              </a:rPr>
              <a:t>е това, че данните в класа могат да бъдат манипулирани </a:t>
            </a:r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единствено </a:t>
            </a:r>
            <a:r>
              <a:rPr lang="bg-BG" sz="2000" dirty="0">
                <a:latin typeface="Times New Roman" pitchFamily="18" charset="0"/>
                <a:cs typeface="Times New Roman" pitchFamily="18" charset="0"/>
              </a:rPr>
              <a:t>посредством процедурите и методите</a:t>
            </a:r>
            <a:r>
              <a:rPr lang="bg-BG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ChangeArrowheads="1"/>
          </p:cNvSpPr>
          <p:nvPr/>
        </p:nvSpPr>
        <p:spPr bwMode="auto">
          <a:xfrm>
            <a:off x="0" y="130175"/>
            <a:ext cx="91440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bg-BG" dirty="0"/>
              <a:t>Същност на обектно-ориентираното програмиране</a:t>
            </a:r>
          </a:p>
          <a:p>
            <a:pPr algn="ctr">
              <a:spcBef>
                <a:spcPct val="50000"/>
              </a:spcBef>
            </a:pPr>
            <a:r>
              <a:rPr lang="bg-BG" dirty="0">
                <a:solidFill>
                  <a:srgbClr val="969696"/>
                </a:solidFill>
              </a:rPr>
              <a:t>Наследяване.</a:t>
            </a: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381000" y="1219200"/>
            <a:ext cx="84582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 eaLnBrk="0" hangingPunct="0"/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Същността на наследяването (</a:t>
            </a:r>
            <a:r>
              <a:rPr lang="bg-BG" sz="2400" dirty="0" err="1">
                <a:latin typeface="Times New Roman" pitchFamily="18" charset="0"/>
                <a:cs typeface="Times New Roman" pitchFamily="18" charset="0"/>
              </a:rPr>
              <a:t>inheritance</a:t>
            </a: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) се свежда до възможността за 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повторно </a:t>
            </a: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използване на вече създаден код в други проекти. Посредством 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наследяването </a:t>
            </a: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се формират връзки между обектите, а за отразяване 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на процеса </a:t>
            </a: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се използват понятията за родители и наследници.</a:t>
            </a:r>
          </a:p>
          <a:p>
            <a:pPr algn="just" eaLnBrk="0" hangingPunct="0"/>
            <a:endParaRPr lang="bg-BG" sz="2400" dirty="0">
              <a:latin typeface="Times New Roman" pitchFamily="18" charset="0"/>
              <a:cs typeface="Times New Roman" pitchFamily="18" charset="0"/>
            </a:endParaRPr>
          </a:p>
          <a:p>
            <a:pPr algn="just" eaLnBrk="0" hangingPunct="0"/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Основното което се постига чрез наследяването е, че се ускорява писането на 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програмен </a:t>
            </a: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код за едно приложение , на основата на това, че може да се ползва 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вече </a:t>
            </a: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създаден програмен код.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ChangeArrowheads="1"/>
          </p:cNvSpPr>
          <p:nvPr/>
        </p:nvSpPr>
        <p:spPr bwMode="auto">
          <a:xfrm>
            <a:off x="0" y="76200"/>
            <a:ext cx="91440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bg-BG" dirty="0"/>
              <a:t>Същност на обектно-ориентираното програмиране</a:t>
            </a:r>
          </a:p>
          <a:p>
            <a:pPr algn="ctr">
              <a:spcBef>
                <a:spcPct val="50000"/>
              </a:spcBef>
            </a:pPr>
            <a:r>
              <a:rPr lang="bg-BG" dirty="0">
                <a:solidFill>
                  <a:srgbClr val="969696"/>
                </a:solidFill>
              </a:rPr>
              <a:t>Полиморфизъм.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457200" y="1082933"/>
            <a:ext cx="82296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 eaLnBrk="0" hangingPunct="0"/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В контекста на обектно-ориентираното програмиране термина полиморфизъм 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polymorphism</a:t>
            </a: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, от гръцки „много форми”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 може да се преведе  като 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„</a:t>
            </a: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прави правилното нещо”, т.е. обектите на производните класове изпълняват 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един </a:t>
            </a: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или друг метод или свойство в зависимост от местоположението им в 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съществуващата </a:t>
            </a: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йерархия. </a:t>
            </a:r>
            <a:endParaRPr lang="bg-BG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0" hangingPunct="0"/>
            <a:r>
              <a:rPr lang="bg-BG" dirty="0" smtClean="0">
                <a:latin typeface="Times New Roman" pitchFamily="18" charset="0"/>
                <a:cs typeface="Times New Roman" pitchFamily="18" charset="0"/>
              </a:rPr>
              <a:t>Например</a:t>
            </a:r>
            <a:r>
              <a:rPr lang="bg-BG" dirty="0">
                <a:latin typeface="Times New Roman" pitchFamily="18" charset="0"/>
                <a:cs typeface="Times New Roman" pitchFamily="18" charset="0"/>
              </a:rPr>
              <a:t>, много класове имат метод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Size</a:t>
            </a:r>
            <a:r>
              <a:rPr lang="bg-BG" dirty="0">
                <a:latin typeface="Times New Roman" pitchFamily="18" charset="0"/>
                <a:cs typeface="Times New Roman" pitchFamily="18" charset="0"/>
              </a:rPr>
              <a:t>, и </a:t>
            </a:r>
            <a:r>
              <a:rPr lang="bg-BG" dirty="0" smtClean="0">
                <a:latin typeface="Times New Roman" pitchFamily="18" charset="0"/>
                <a:cs typeface="Times New Roman" pitchFamily="18" charset="0"/>
              </a:rPr>
              <a:t>същевременно </a:t>
            </a:r>
            <a:r>
              <a:rPr lang="bg-BG" dirty="0">
                <a:latin typeface="Times New Roman" pitchFamily="18" charset="0"/>
                <a:cs typeface="Times New Roman" pitchFamily="18" charset="0"/>
              </a:rPr>
              <a:t>ползващия този метод не е нужно да знае на кой клас </a:t>
            </a:r>
            <a:r>
              <a:rPr lang="bg-BG" dirty="0" smtClean="0">
                <a:latin typeface="Times New Roman" pitchFamily="18" charset="0"/>
                <a:cs typeface="Times New Roman" pitchFamily="18" charset="0"/>
              </a:rPr>
              <a:t>принадлежи </a:t>
            </a:r>
            <a:r>
              <a:rPr lang="bg-BG" dirty="0">
                <a:latin typeface="Times New Roman" pitchFamily="18" charset="0"/>
                <a:cs typeface="Times New Roman" pitchFamily="18" charset="0"/>
              </a:rPr>
              <a:t>съответния метод. Програмистът може да поиска за изпълнение </a:t>
            </a:r>
            <a:r>
              <a:rPr lang="bg-BG" dirty="0" smtClean="0">
                <a:latin typeface="Times New Roman" pitchFamily="18" charset="0"/>
                <a:cs typeface="Times New Roman" pitchFamily="18" charset="0"/>
              </a:rPr>
              <a:t>метода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Size </a:t>
            </a:r>
            <a:r>
              <a:rPr lang="bg-BG" dirty="0">
                <a:latin typeface="Times New Roman" pitchFamily="18" charset="0"/>
                <a:cs typeface="Times New Roman" pitchFamily="18" charset="0"/>
              </a:rPr>
              <a:t>чрез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Form1.Size,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както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и Text1.Size</a:t>
            </a:r>
            <a:r>
              <a:rPr lang="bg-BG" dirty="0">
                <a:latin typeface="Times New Roman" pitchFamily="18" charset="0"/>
                <a:cs typeface="Times New Roman" pitchFamily="18" charset="0"/>
              </a:rPr>
              <a:t>, като единственото което му е </a:t>
            </a:r>
            <a:r>
              <a:rPr lang="bg-BG" dirty="0" smtClean="0">
                <a:latin typeface="Times New Roman" pitchFamily="18" charset="0"/>
                <a:cs typeface="Times New Roman" pitchFamily="18" charset="0"/>
              </a:rPr>
              <a:t>необходимо </a:t>
            </a:r>
            <a:r>
              <a:rPr lang="bg-BG" dirty="0">
                <a:latin typeface="Times New Roman" pitchFamily="18" charset="0"/>
                <a:cs typeface="Times New Roman" pitchFamily="18" charset="0"/>
              </a:rPr>
              <a:t>да знае е, че след изпълнението на метода обекта, към който този </a:t>
            </a:r>
            <a:r>
              <a:rPr lang="bg-BG" dirty="0" smtClean="0">
                <a:latin typeface="Times New Roman" pitchFamily="18" charset="0"/>
                <a:cs typeface="Times New Roman" pitchFamily="18" charset="0"/>
              </a:rPr>
              <a:t>метод </a:t>
            </a:r>
            <a:r>
              <a:rPr lang="bg-BG" dirty="0">
                <a:latin typeface="Times New Roman" pitchFamily="18" charset="0"/>
                <a:cs typeface="Times New Roman" pitchFamily="18" charset="0"/>
              </a:rPr>
              <a:t>се изпълнява ще промени своите размери.</a:t>
            </a:r>
          </a:p>
          <a:p>
            <a:pPr algn="just" eaLnBrk="0" hangingPunct="0"/>
            <a:endParaRPr lang="bg-BG" dirty="0">
              <a:latin typeface="Times New Roman" pitchFamily="18" charset="0"/>
              <a:cs typeface="Times New Roman" pitchFamily="18" charset="0"/>
            </a:endParaRPr>
          </a:p>
          <a:p>
            <a:pPr algn="just" eaLnBrk="0" hangingPunct="0"/>
            <a:r>
              <a:rPr lang="bg-BG" sz="2000" dirty="0">
                <a:latin typeface="Times New Roman" pitchFamily="18" charset="0"/>
                <a:cs typeface="Times New Roman" pitchFamily="18" charset="0"/>
              </a:rPr>
              <a:t>Освен чрез наследяване, полиморфизъм може да се реализира и чрез </a:t>
            </a:r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програмен </a:t>
            </a:r>
            <a:r>
              <a:rPr lang="bg-BG" sz="2000" dirty="0">
                <a:latin typeface="Times New Roman" pitchFamily="18" charset="0"/>
                <a:cs typeface="Times New Roman" pitchFamily="18" charset="0"/>
              </a:rPr>
              <a:t>интерфейс, като обекта реализиращ интерфейса, извиква метода </a:t>
            </a:r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bg-BG" sz="2000" dirty="0">
                <a:latin typeface="Times New Roman" pitchFamily="18" charset="0"/>
                <a:cs typeface="Times New Roman" pitchFamily="18" charset="0"/>
              </a:rPr>
              <a:t>интерфейса вместо друг метод със същото име.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bg-BG" sz="4000" dirty="0" smtClean="0"/>
              <a:t>Понятието “КЛАС” (</a:t>
            </a:r>
            <a:r>
              <a:rPr lang="en-US" sz="4000" dirty="0" smtClean="0"/>
              <a:t>Class</a:t>
            </a:r>
            <a:r>
              <a:rPr lang="bg-BG" sz="4000" dirty="0" smtClean="0"/>
              <a:t>) произлиза от английската дума</a:t>
            </a:r>
            <a:r>
              <a:rPr lang="en-US" sz="4000" dirty="0" smtClean="0"/>
              <a:t> “Classification” (</a:t>
            </a:r>
            <a:r>
              <a:rPr lang="bg-BG" sz="4000" dirty="0" smtClean="0"/>
              <a:t>категория, клас, класификация,)</a:t>
            </a:r>
          </a:p>
          <a:p>
            <a:r>
              <a:rPr lang="bg-BG" dirty="0" smtClean="0"/>
              <a:t>Предвид големия брой готови програмни модули във </a:t>
            </a:r>
            <a:r>
              <a:rPr lang="en-US" dirty="0" smtClean="0"/>
              <a:t>MS Framework</a:t>
            </a:r>
            <a:r>
              <a:rPr lang="bg-BG" dirty="0" smtClean="0"/>
              <a:t>, те са класифицирани в групи за лесно достигане до нужния модул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76200"/>
            <a:ext cx="91440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bg-BG" dirty="0"/>
              <a:t>Същност на обектно-ориентираното програмиране</a:t>
            </a:r>
          </a:p>
          <a:p>
            <a:pPr algn="ctr">
              <a:spcBef>
                <a:spcPct val="50000"/>
              </a:spcBef>
            </a:pPr>
            <a:r>
              <a:rPr lang="bg-BG" dirty="0">
                <a:solidFill>
                  <a:srgbClr val="969696"/>
                </a:solidFill>
              </a:rPr>
              <a:t>Класове.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6858000"/>
            <a:ext cx="8229600" cy="1143000"/>
          </a:xfrm>
        </p:spPr>
        <p:txBody>
          <a:bodyPr/>
          <a:lstStyle/>
          <a:p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ChangeArrowheads="1"/>
          </p:cNvSpPr>
          <p:nvPr/>
        </p:nvSpPr>
        <p:spPr bwMode="auto">
          <a:xfrm>
            <a:off x="0" y="76200"/>
            <a:ext cx="91440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bg-BG" dirty="0"/>
              <a:t>Същност на обектно-ориентираното програмиране</a:t>
            </a:r>
          </a:p>
          <a:p>
            <a:pPr algn="ctr">
              <a:spcBef>
                <a:spcPct val="50000"/>
              </a:spcBef>
            </a:pPr>
            <a:r>
              <a:rPr lang="bg-BG" dirty="0">
                <a:solidFill>
                  <a:srgbClr val="969696"/>
                </a:solidFill>
              </a:rPr>
              <a:t>Класове.</a:t>
            </a:r>
          </a:p>
        </p:txBody>
      </p:sp>
      <p:pic>
        <p:nvPicPr>
          <p:cNvPr id="11267" name="Picture 4" descr="OOP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60274" y="914400"/>
            <a:ext cx="3889726" cy="463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457200" y="5739825"/>
            <a:ext cx="838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Проектът 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е клас; </a:t>
            </a: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къщите, построени по 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проекта, са обекти.</a:t>
            </a:r>
            <a:endParaRPr lang="bg-BG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bg-BG" dirty="0" smtClean="0"/>
              <a:t>Парадигми в програмирането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1066800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bg-BG" sz="2400" b="1" dirty="0" smtClean="0"/>
              <a:t>1. Процедурно</a:t>
            </a:r>
            <a:r>
              <a:rPr lang="en-US" sz="2400" b="1" dirty="0" smtClean="0"/>
              <a:t> </a:t>
            </a:r>
            <a:r>
              <a:rPr lang="bg-BG" sz="2400" b="1" dirty="0" smtClean="0"/>
              <a:t> програмиране </a:t>
            </a:r>
            <a:r>
              <a:rPr lang="en-US" sz="2400" dirty="0" smtClean="0"/>
              <a:t>(</a:t>
            </a:r>
            <a:r>
              <a:rPr lang="bg-BG" sz="2400" dirty="0" smtClean="0"/>
              <a:t>най-старо)</a:t>
            </a:r>
            <a:endParaRPr lang="en-US" sz="2400" dirty="0" smtClean="0"/>
          </a:p>
          <a:p>
            <a:pPr lvl="1">
              <a:lnSpc>
                <a:spcPct val="80000"/>
              </a:lnSpc>
            </a:pPr>
            <a:r>
              <a:rPr lang="bg-BG" sz="2400" dirty="0" smtClean="0"/>
              <a:t>програмистът описва стъпките, необходими за изпълнението на даден проблем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2133600"/>
            <a:ext cx="8305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r>
              <a:rPr lang="bg-BG" sz="2400" b="1" dirty="0" smtClean="0"/>
              <a:t>2. Функционално програмиране</a:t>
            </a:r>
            <a:endParaRPr lang="en-US" sz="2400" b="1" dirty="0" smtClean="0"/>
          </a:p>
          <a:p>
            <a:pPr lvl="1">
              <a:lnSpc>
                <a:spcPct val="80000"/>
              </a:lnSpc>
            </a:pPr>
            <a:r>
              <a:rPr lang="en-US" sz="2400" dirty="0" smtClean="0"/>
              <a:t>- </a:t>
            </a:r>
            <a:r>
              <a:rPr lang="bg-BG" sz="2400" dirty="0" smtClean="0"/>
              <a:t>програмистът описва решението на един проблем чрез прилагане на функции (предварително съхранени решения на частни проблеми)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505200"/>
            <a:ext cx="8077200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bg-BG" sz="2400" b="1" dirty="0" smtClean="0"/>
              <a:t>3. Логическо програмиране </a:t>
            </a:r>
            <a:endParaRPr lang="en-US" sz="2400" b="1" dirty="0" smtClean="0"/>
          </a:p>
          <a:p>
            <a:pPr lvl="1">
              <a:lnSpc>
                <a:spcPct val="80000"/>
              </a:lnSpc>
            </a:pPr>
            <a:r>
              <a:rPr lang="en-US" sz="2400" dirty="0" smtClean="0"/>
              <a:t> - </a:t>
            </a:r>
            <a:r>
              <a:rPr lang="bg-BG" sz="2400" dirty="0" smtClean="0"/>
              <a:t>вниманието на програмистът е насочено към декларативно описание на проблема, като се игнорира архитектурата на конкретната машина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876800"/>
            <a:ext cx="8153400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bg-BG" sz="2400" b="1" dirty="0" smtClean="0"/>
              <a:t>4.</a:t>
            </a:r>
            <a:r>
              <a:rPr lang="en-US" sz="2400" b="1" dirty="0" smtClean="0"/>
              <a:t> </a:t>
            </a:r>
            <a:r>
              <a:rPr lang="bg-BG" sz="2400" b="1" i="1" dirty="0" smtClean="0"/>
              <a:t>Обектно-ориентирано  програмиране (най-ново)</a:t>
            </a:r>
            <a:endParaRPr lang="en-US" sz="2400" b="1" i="1" dirty="0" smtClean="0"/>
          </a:p>
          <a:p>
            <a:pPr lvl="1">
              <a:lnSpc>
                <a:spcPct val="80000"/>
              </a:lnSpc>
            </a:pPr>
            <a:r>
              <a:rPr lang="en-US" sz="2400" dirty="0" smtClean="0"/>
              <a:t> - </a:t>
            </a:r>
            <a:r>
              <a:rPr lang="bg-BG" sz="2400" dirty="0" smtClean="0"/>
              <a:t>обединява в себе си предимствата на предходните парадигми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  <p:bldP spid="5" grpId="0"/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ChangeArrowheads="1"/>
          </p:cNvSpPr>
          <p:nvPr/>
        </p:nvSpPr>
        <p:spPr bwMode="auto">
          <a:xfrm>
            <a:off x="0" y="76200"/>
            <a:ext cx="91440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bg-BG" dirty="0"/>
              <a:t>Същност на обектно-ориентираното програмиране</a:t>
            </a:r>
          </a:p>
          <a:p>
            <a:pPr algn="ctr">
              <a:spcBef>
                <a:spcPct val="50000"/>
              </a:spcBef>
            </a:pPr>
            <a:r>
              <a:rPr lang="bg-BG" dirty="0">
                <a:solidFill>
                  <a:srgbClr val="969696"/>
                </a:solidFill>
              </a:rPr>
              <a:t>Класове.</a:t>
            </a:r>
          </a:p>
        </p:txBody>
      </p:sp>
      <p:sp>
        <p:nvSpPr>
          <p:cNvPr id="12291" name="Rectangle 1"/>
          <p:cNvSpPr>
            <a:spLocks noChangeArrowheads="1"/>
          </p:cNvSpPr>
          <p:nvPr/>
        </p:nvSpPr>
        <p:spPr bwMode="auto">
          <a:xfrm>
            <a:off x="381000" y="762000"/>
            <a:ext cx="838200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0" hangingPunct="0"/>
            <a:r>
              <a:rPr lang="bg-BG" sz="3200" b="1" i="1" dirty="0">
                <a:latin typeface="Times New Roman" pitchFamily="18" charset="0"/>
                <a:cs typeface="Times New Roman" pitchFamily="18" charset="0"/>
              </a:rPr>
              <a:t>Класът е порция програмен код, който никога не се изпълнява самостоятелно. </a:t>
            </a:r>
          </a:p>
          <a:p>
            <a:pPr algn="just" eaLnBrk="0" hangingPunct="0"/>
            <a:r>
              <a:rPr lang="bg-BG" sz="3200" b="1" i="1" dirty="0">
                <a:latin typeface="Times New Roman" pitchFamily="18" charset="0"/>
                <a:cs typeface="Times New Roman" pitchFamily="18" charset="0"/>
              </a:rPr>
              <a:t>Използването му е възможно само от друго приложение. </a:t>
            </a:r>
            <a:endParaRPr lang="bg-BG" sz="32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0" hangingPunct="0"/>
            <a:endParaRPr lang="bg-BG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0" hangingPunct="0"/>
            <a:r>
              <a:rPr lang="bg-BG" sz="2800" i="1" dirty="0" smtClean="0">
                <a:latin typeface="Times New Roman" pitchFamily="18" charset="0"/>
                <a:cs typeface="Times New Roman" pitchFamily="18" charset="0"/>
              </a:rPr>
              <a:t>Ползването </a:t>
            </a:r>
            <a:r>
              <a:rPr lang="bg-BG" sz="2800" i="1" dirty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bg-BG" sz="2800" i="1" dirty="0" smtClean="0">
                <a:latin typeface="Times New Roman" pitchFamily="18" charset="0"/>
                <a:cs typeface="Times New Roman" pitchFamily="18" charset="0"/>
              </a:rPr>
              <a:t>един клас </a:t>
            </a:r>
            <a:r>
              <a:rPr lang="bg-BG" sz="2800" i="1" dirty="0">
                <a:latin typeface="Times New Roman" pitchFamily="18" charset="0"/>
                <a:cs typeface="Times New Roman" pitchFamily="18" charset="0"/>
              </a:rPr>
              <a:t>е възможно само посредством създаването на променлива, която е </a:t>
            </a:r>
            <a:r>
              <a:rPr lang="bg-BG" sz="2800" i="1" dirty="0" smtClean="0">
                <a:latin typeface="Times New Roman" pitchFamily="18" charset="0"/>
                <a:cs typeface="Times New Roman" pitchFamily="18" charset="0"/>
              </a:rPr>
              <a:t>от същия </a:t>
            </a:r>
            <a:r>
              <a:rPr lang="bg-BG" sz="2800" i="1" dirty="0">
                <a:latin typeface="Times New Roman" pitchFamily="18" charset="0"/>
                <a:cs typeface="Times New Roman" pitchFamily="18" charset="0"/>
              </a:rPr>
              <a:t>тип както класа.</a:t>
            </a:r>
            <a:r>
              <a:rPr lang="bg-BG" sz="2800" dirty="0">
                <a:latin typeface="Times New Roman" pitchFamily="18" charset="0"/>
                <a:cs typeface="Times New Roman" pitchFamily="18" charset="0"/>
              </a:rPr>
              <a:t> Едва след това може да се ползва функционалността </a:t>
            </a:r>
            <a:r>
              <a:rPr lang="bg-BG" sz="2800" dirty="0" smtClean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bg-BG" sz="2800" dirty="0">
                <a:latin typeface="Times New Roman" pitchFamily="18" charset="0"/>
                <a:cs typeface="Times New Roman" pitchFamily="18" charset="0"/>
              </a:rPr>
              <a:t>кода, предоставен от класа, което се постига с използването на членовете </a:t>
            </a:r>
            <a:r>
              <a:rPr lang="bg-BG" sz="2800" dirty="0" smtClean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bg-BG" sz="2800" dirty="0">
                <a:latin typeface="Times New Roman" pitchFamily="18" charset="0"/>
                <a:cs typeface="Times New Roman" pitchFamily="18" charset="0"/>
              </a:rPr>
              <a:t>класа,. Методите, характеристиките и събитията на един клас всъщност </a:t>
            </a:r>
            <a:r>
              <a:rPr lang="bg-BG" sz="2800" dirty="0" smtClean="0">
                <a:latin typeface="Times New Roman" pitchFamily="18" charset="0"/>
                <a:cs typeface="Times New Roman" pitchFamily="18" charset="0"/>
              </a:rPr>
              <a:t>определят </a:t>
            </a:r>
            <a:r>
              <a:rPr lang="bg-BG" sz="2800" dirty="0">
                <a:latin typeface="Times New Roman" pitchFamily="18" charset="0"/>
                <a:cs typeface="Times New Roman" pitchFamily="18" charset="0"/>
              </a:rPr>
              <a:t>интерфейса на класа.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ChangeArrowheads="1"/>
          </p:cNvSpPr>
          <p:nvPr/>
        </p:nvSpPr>
        <p:spPr bwMode="auto">
          <a:xfrm>
            <a:off x="0" y="76200"/>
            <a:ext cx="91440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bg-BG" dirty="0"/>
              <a:t>Същност на обектно-ориентираното програмиране</a:t>
            </a:r>
          </a:p>
          <a:p>
            <a:pPr algn="ctr">
              <a:spcBef>
                <a:spcPct val="50000"/>
              </a:spcBef>
            </a:pPr>
            <a:r>
              <a:rPr lang="bg-BG" dirty="0">
                <a:solidFill>
                  <a:srgbClr val="969696"/>
                </a:solidFill>
              </a:rPr>
              <a:t>Класовете и стандартните модули.</a:t>
            </a:r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228600" y="914400"/>
            <a:ext cx="8686800" cy="581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 eaLnBrk="0" hangingPunct="0"/>
            <a:r>
              <a:rPr lang="bg-BG" sz="2800" b="1" i="1" dirty="0">
                <a:latin typeface="Times New Roman" pitchFamily="18" charset="0"/>
                <a:cs typeface="Times New Roman" pitchFamily="18" charset="0"/>
              </a:rPr>
              <a:t>Основната разлика между класовете и модулите се свежда до това, че от </a:t>
            </a:r>
            <a:r>
              <a:rPr lang="bg-BG" sz="2800" b="1" i="1" dirty="0" smtClean="0">
                <a:latin typeface="Times New Roman" pitchFamily="18" charset="0"/>
                <a:cs typeface="Times New Roman" pitchFamily="18" charset="0"/>
              </a:rPr>
              <a:t>класовете </a:t>
            </a:r>
            <a:r>
              <a:rPr lang="bg-BG" sz="2800" b="1" i="1" dirty="0">
                <a:latin typeface="Times New Roman" pitchFamily="18" charset="0"/>
                <a:cs typeface="Times New Roman" pitchFamily="18" charset="0"/>
              </a:rPr>
              <a:t>могат да се създават екземпляри, докато от стандартните модули </a:t>
            </a:r>
            <a:r>
              <a:rPr lang="bg-BG" sz="2800" b="1" i="1" dirty="0" smtClean="0">
                <a:latin typeface="Times New Roman" pitchFamily="18" charset="0"/>
                <a:cs typeface="Times New Roman" pitchFamily="18" charset="0"/>
              </a:rPr>
              <a:t>това </a:t>
            </a:r>
            <a:r>
              <a:rPr lang="bg-BG" sz="2800" b="1" i="1" dirty="0">
                <a:latin typeface="Times New Roman" pitchFamily="18" charset="0"/>
                <a:cs typeface="Times New Roman" pitchFamily="18" charset="0"/>
              </a:rPr>
              <a:t>не е възможно</a:t>
            </a: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bg-BG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0" hangingPunct="0"/>
            <a:endParaRPr lang="bg-BG" sz="1000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0" hangingPunct="0"/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Поради </a:t>
            </a: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факта, че данните от стандартния модул имат 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повече </a:t>
            </a: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от едно копие, 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когато в една част на програмния код се промени 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дадена </a:t>
            </a: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публична променлива от стандартния модул, то всяка друга част от 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програмния </a:t>
            </a: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код получава същата стойност, ако програмния код в 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последствие </a:t>
            </a: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ползва тази променлива. В противовес на това, данните от клас 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съществуват </a:t>
            </a: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отделно за всеки обект, който е бил създаден като екземпляр 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класа.</a:t>
            </a:r>
          </a:p>
          <a:p>
            <a:pPr algn="just" eaLnBrk="0" hangingPunct="0"/>
            <a:endParaRPr lang="bg-BG" sz="1000" dirty="0">
              <a:latin typeface="Times New Roman" pitchFamily="18" charset="0"/>
              <a:cs typeface="Times New Roman" pitchFamily="18" charset="0"/>
            </a:endParaRPr>
          </a:p>
          <a:p>
            <a:pPr algn="just" eaLnBrk="0" hangingPunct="0"/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Друго съществено различие е, че за класовете могат да бъдат създавани 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интерфейси</a:t>
            </a: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, докато за стандартните модули това не е възможно.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ChangeArrowheads="1"/>
          </p:cNvSpPr>
          <p:nvPr/>
        </p:nvSpPr>
        <p:spPr bwMode="auto">
          <a:xfrm>
            <a:off x="0" y="25400"/>
            <a:ext cx="91440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Visual Studio - </a:t>
            </a:r>
            <a:r>
              <a:rPr lang="bg-BG" dirty="0"/>
              <a:t>развойна среда за разработване на приложения</a:t>
            </a:r>
            <a:endParaRPr lang="bg-BG" dirty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bg-BG" dirty="0">
                <a:solidFill>
                  <a:srgbClr val="969696"/>
                </a:solidFill>
              </a:rPr>
              <a:t>Проект. Видове проекти.</a:t>
            </a: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304800" y="1058882"/>
            <a:ext cx="84582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0" hangingPunct="0"/>
            <a:r>
              <a:rPr lang="bg-BG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Основната структурна единица при работа с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Microsoft Studio </a:t>
            </a:r>
            <a:r>
              <a:rPr lang="bg-BG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е проектът. </a:t>
            </a:r>
          </a:p>
          <a:p>
            <a:pPr algn="just" eaLnBrk="0" hangingPunct="0"/>
            <a:r>
              <a:rPr lang="bg-BG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При работа могат да се ползват един или няколко проекта. По своята същност </a:t>
            </a:r>
            <a:r>
              <a:rPr lang="bg-BG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проектите са организационна структурна единица за свързване на компонентите на едно приложение </a:t>
            </a:r>
            <a:r>
              <a:rPr lang="bg-BG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(екрани на приложението, програмен код и т.н.). Едно приложение представлява „контейнер”, което съдържа като минимум един проект.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ChangeArrowheads="1"/>
          </p:cNvSpPr>
          <p:nvPr/>
        </p:nvSpPr>
        <p:spPr bwMode="auto">
          <a:xfrm>
            <a:off x="0" y="76200"/>
            <a:ext cx="91440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Visual Studio - </a:t>
            </a:r>
            <a:r>
              <a:rPr lang="bg-BG" dirty="0"/>
              <a:t>развойна среда за разработване на приложения</a:t>
            </a:r>
            <a:endParaRPr lang="bg-BG" dirty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bg-BG" dirty="0">
                <a:solidFill>
                  <a:srgbClr val="969696"/>
                </a:solidFill>
              </a:rPr>
              <a:t>Проект. Видове проекти.</a:t>
            </a:r>
          </a:p>
        </p:txBody>
      </p:sp>
      <p:sp>
        <p:nvSpPr>
          <p:cNvPr id="131076" name="Rectangle 4"/>
          <p:cNvSpPr>
            <a:spLocks noChangeArrowheads="1"/>
          </p:cNvSpPr>
          <p:nvPr/>
        </p:nvSpPr>
        <p:spPr bwMode="auto">
          <a:xfrm>
            <a:off x="360000" y="4667071"/>
            <a:ext cx="848677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buFontTx/>
              <a:buChar char="•"/>
              <a:defRPr/>
            </a:pP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Конзолно </a:t>
            </a: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приложение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(Console Application)</a:t>
            </a: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Вид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Windows </a:t>
            </a: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приложения, които не използват форми. Целия вход/изход в едно такова приложение се реализира чрез команден ред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bg-BG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91440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31080" name="Rectangle 8"/>
          <p:cNvSpPr>
            <a:spLocks noChangeArrowheads="1"/>
          </p:cNvSpPr>
          <p:nvPr/>
        </p:nvSpPr>
        <p:spPr bwMode="auto">
          <a:xfrm>
            <a:off x="914400" y="887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 eaLnBrk="0" hangingPunct="0">
              <a:defRPr/>
            </a:pPr>
            <a:endParaRPr lang="bg-BG">
              <a:solidFill>
                <a:srgbClr val="969696"/>
              </a:solidFill>
              <a:effectDag name="">
                <a:cont type="tree" name="">
                  <a:effect ref="fillLine"/>
                  <a:outerShdw dist="38100" dir="13500000" algn="br">
                    <a:srgbClr val="E1E1E1"/>
                  </a:outerShdw>
                </a:cont>
                <a:cont type="tree" name="">
                  <a:effect ref="fillLine"/>
                  <a:outerShdw dist="38100" dir="2700000" algn="tl">
                    <a:srgbClr val="5A5A5A"/>
                  </a:outerShdw>
                </a:cont>
                <a:effect ref="fillLine"/>
              </a:effectDag>
              <a:cs typeface="Times New Roman" pitchFamily="18" charset="0"/>
            </a:endParaRPr>
          </a:p>
          <a:p>
            <a:pPr algn="just" eaLnBrk="0" hangingPunct="0">
              <a:defRPr/>
            </a:pPr>
            <a:r>
              <a:rPr lang="bg-BG">
                <a:solidFill>
                  <a:srgbClr val="969696"/>
                </a:solidFill>
                <a:effectDag name="">
                  <a:cont type="tree" name="">
                    <a:effect ref="fillLine"/>
                    <a:outerShdw dist="38100" dir="13500000" algn="br">
                      <a:srgbClr val="E1E1E1"/>
                    </a:outerShdw>
                  </a:cont>
                  <a:cont type="tree" name="">
                    <a:effect ref="fillLine"/>
                    <a:outerShdw dist="38100" dir="2700000" algn="tl">
                      <a:srgbClr val="5A5A5A"/>
                    </a:outerShdw>
                  </a:cont>
                  <a:effect ref="fillLine"/>
                </a:effectDag>
                <a:cs typeface="Times New Roman" pitchFamily="18" charset="0"/>
              </a:rPr>
              <a:t/>
            </a:r>
            <a:br>
              <a:rPr lang="bg-BG">
                <a:solidFill>
                  <a:srgbClr val="969696"/>
                </a:solidFill>
                <a:effectDag name="">
                  <a:cont type="tree" name="">
                    <a:effect ref="fillLine"/>
                    <a:outerShdw dist="38100" dir="13500000" algn="br">
                      <a:srgbClr val="E1E1E1"/>
                    </a:outerShdw>
                  </a:cont>
                  <a:cont type="tree" name="">
                    <a:effect ref="fillLine"/>
                    <a:outerShdw dist="38100" dir="2700000" algn="tl">
                      <a:srgbClr val="5A5A5A"/>
                    </a:outerShdw>
                  </a:cont>
                  <a:effect ref="fillLine"/>
                </a:effectDag>
                <a:cs typeface="Times New Roman" pitchFamily="18" charset="0"/>
              </a:rPr>
            </a:br>
            <a:endParaRPr lang="bg-BG" sz="600">
              <a:solidFill>
                <a:srgbClr val="969696"/>
              </a:solidFill>
              <a:effectDag name="">
                <a:cont type="tree" name="">
                  <a:effect ref="fillLine"/>
                  <a:outerShdw dist="38100" dir="13500000" algn="br">
                    <a:srgbClr val="E1E1E1"/>
                  </a:outerShdw>
                </a:cont>
                <a:cont type="tree" name="">
                  <a:effect ref="fillLine"/>
                  <a:outerShdw dist="38100" dir="2700000" algn="tl">
                    <a:srgbClr val="5A5A5A"/>
                  </a:outerShdw>
                </a:cont>
                <a:effect ref="fillLine"/>
              </a:effectDag>
            </a:endParaRPr>
          </a:p>
          <a:p>
            <a:pPr algn="just" eaLnBrk="0" hangingPunct="0">
              <a:buFontTx/>
              <a:buChar char="•"/>
              <a:defRPr/>
            </a:pPr>
            <a:r>
              <a:rPr lang="bg-BG" sz="1200">
                <a:solidFill>
                  <a:srgbClr val="969696"/>
                </a:solidFill>
                <a:effectDag name="">
                  <a:cont type="tree" name="">
                    <a:effect ref="fillLine"/>
                    <a:outerShdw dist="38100" dir="13500000" algn="br">
                      <a:srgbClr val="E1E1E1"/>
                    </a:outerShdw>
                  </a:cont>
                  <a:cont type="tree" name="">
                    <a:effect ref="fillLine"/>
                    <a:outerShdw dist="38100" dir="2700000" algn="tl">
                      <a:srgbClr val="5A5A5A"/>
                    </a:outerShdw>
                  </a:cont>
                  <a:effect ref="fillLine"/>
                </a:effectDag>
                <a:cs typeface="Times New Roman" pitchFamily="18" charset="0"/>
              </a:rPr>
              <a:t>Услуги на </a:t>
            </a:r>
            <a:r>
              <a:rPr lang="en-US" sz="1200">
                <a:solidFill>
                  <a:srgbClr val="969696"/>
                </a:solidFill>
                <a:effectDag name="">
                  <a:cont type="tree" name="">
                    <a:effect ref="fillLine"/>
                    <a:outerShdw dist="38100" dir="13500000" algn="br">
                      <a:srgbClr val="E1E1E1"/>
                    </a:outerShdw>
                  </a:cont>
                  <a:cont type="tree" name="">
                    <a:effect ref="fillLine"/>
                    <a:outerShdw dist="38100" dir="2700000" algn="tl">
                      <a:srgbClr val="5A5A5A"/>
                    </a:outerShdw>
                  </a:cont>
                  <a:effect ref="fillLine"/>
                </a:effectDag>
                <a:cs typeface="Times New Roman" pitchFamily="18" charset="0"/>
              </a:rPr>
              <a:t>Windows (Windows Service)</a:t>
            </a:r>
            <a:r>
              <a:rPr lang="bg-BG" sz="1200">
                <a:solidFill>
                  <a:srgbClr val="969696"/>
                </a:solidFill>
                <a:effectDag name="">
                  <a:cont type="tree" name="">
                    <a:effect ref="fillLine"/>
                    <a:outerShdw dist="38100" dir="13500000" algn="br">
                      <a:srgbClr val="E1E1E1"/>
                    </a:outerShdw>
                  </a:cont>
                  <a:cont type="tree" name="">
                    <a:effect ref="fillLine"/>
                    <a:outerShdw dist="38100" dir="2700000" algn="tl">
                      <a:srgbClr val="5A5A5A"/>
                    </a:outerShdw>
                  </a:cont>
                  <a:effect ref="fillLine"/>
                </a:effectDag>
                <a:cs typeface="Times New Roman" pitchFamily="18" charset="0"/>
              </a:rPr>
              <a:t>. Услуги, които се ползват в мрежи на </a:t>
            </a:r>
            <a:r>
              <a:rPr lang="en-US" sz="1200">
                <a:solidFill>
                  <a:srgbClr val="969696"/>
                </a:solidFill>
                <a:effectDag name="">
                  <a:cont type="tree" name="">
                    <a:effect ref="fillLine"/>
                    <a:outerShdw dist="38100" dir="13500000" algn="br">
                      <a:srgbClr val="E1E1E1"/>
                    </a:outerShdw>
                  </a:cont>
                  <a:cont type="tree" name="">
                    <a:effect ref="fillLine"/>
                    <a:outerShdw dist="38100" dir="2700000" algn="tl">
                      <a:srgbClr val="5A5A5A"/>
                    </a:outerShdw>
                  </a:cont>
                  <a:effect ref="fillLine"/>
                </a:effectDag>
                <a:cs typeface="Times New Roman" pitchFamily="18" charset="0"/>
              </a:rPr>
              <a:t>Windows</a:t>
            </a:r>
            <a:r>
              <a:rPr lang="bg-BG" sz="1200">
                <a:solidFill>
                  <a:srgbClr val="969696"/>
                </a:solidFill>
                <a:effectDag name="">
                  <a:cont type="tree" name="">
                    <a:effect ref="fillLine"/>
                    <a:outerShdw dist="38100" dir="13500000" algn="br">
                      <a:srgbClr val="E1E1E1"/>
                    </a:outerShdw>
                  </a:cont>
                  <a:cont type="tree" name="">
                    <a:effect ref="fillLine"/>
                    <a:outerShdw dist="38100" dir="2700000" algn="tl">
                      <a:srgbClr val="5A5A5A"/>
                    </a:outerShdw>
                  </a:cont>
                  <a:effect ref="fillLine"/>
                </a:effectDag>
                <a:cs typeface="Times New Roman" pitchFamily="18" charset="0"/>
              </a:rPr>
              <a:t>;</a:t>
            </a:r>
            <a:endParaRPr lang="bg-BG" sz="600">
              <a:solidFill>
                <a:srgbClr val="969696"/>
              </a:solidFill>
              <a:effectDag name="">
                <a:cont type="tree" name="">
                  <a:effect ref="fillLine"/>
                  <a:outerShdw dist="38100" dir="13500000" algn="br">
                    <a:srgbClr val="E1E1E1"/>
                  </a:outerShdw>
                </a:cont>
                <a:cont type="tree" name="">
                  <a:effect ref="fillLine"/>
                  <a:outerShdw dist="38100" dir="2700000" algn="tl">
                    <a:srgbClr val="5A5A5A"/>
                  </a:outerShdw>
                </a:cont>
                <a:effect ref="fillLine"/>
              </a:effectDag>
            </a:endParaRPr>
          </a:p>
          <a:p>
            <a:pPr algn="just" eaLnBrk="0" hangingPunct="0">
              <a:buFontTx/>
              <a:buChar char="•"/>
              <a:defRPr/>
            </a:pPr>
            <a:r>
              <a:rPr lang="bg-BG" sz="1200">
                <a:solidFill>
                  <a:srgbClr val="969696"/>
                </a:solidFill>
                <a:effectDag name="">
                  <a:cont type="tree" name="">
                    <a:effect ref="fillLine"/>
                    <a:outerShdw dist="38100" dir="13500000" algn="br">
                      <a:srgbClr val="E1E1E1"/>
                    </a:outerShdw>
                  </a:cont>
                  <a:cont type="tree" name="">
                    <a:effect ref="fillLine"/>
                    <a:outerShdw dist="38100" dir="2700000" algn="tl">
                      <a:srgbClr val="5A5A5A"/>
                    </a:outerShdw>
                  </a:cont>
                  <a:effect ref="fillLine"/>
                </a:effectDag>
                <a:cs typeface="Times New Roman" pitchFamily="18" charset="0"/>
              </a:rPr>
              <a:t>Празен проект </a:t>
            </a:r>
            <a:r>
              <a:rPr lang="en-US" sz="1200">
                <a:solidFill>
                  <a:srgbClr val="969696"/>
                </a:solidFill>
                <a:effectDag name="">
                  <a:cont type="tree" name="">
                    <a:effect ref="fillLine"/>
                    <a:outerShdw dist="38100" dir="13500000" algn="br">
                      <a:srgbClr val="E1E1E1"/>
                    </a:outerShdw>
                  </a:cont>
                  <a:cont type="tree" name="">
                    <a:effect ref="fillLine"/>
                    <a:outerShdw dist="38100" dir="2700000" algn="tl">
                      <a:srgbClr val="5A5A5A"/>
                    </a:outerShdw>
                  </a:cont>
                  <a:effect ref="fillLine"/>
                </a:effectDag>
                <a:cs typeface="Times New Roman" pitchFamily="18" charset="0"/>
              </a:rPr>
              <a:t>(Empty Project)</a:t>
            </a:r>
            <a:r>
              <a:rPr lang="bg-BG" sz="1200">
                <a:solidFill>
                  <a:srgbClr val="969696"/>
                </a:solidFill>
                <a:effectDag name="">
                  <a:cont type="tree" name="">
                    <a:effect ref="fillLine"/>
                    <a:outerShdw dist="38100" dir="13500000" algn="br">
                      <a:srgbClr val="E1E1E1"/>
                    </a:outerShdw>
                  </a:cont>
                  <a:cont type="tree" name="">
                    <a:effect ref="fillLine"/>
                    <a:outerShdw dist="38100" dir="2700000" algn="tl">
                      <a:srgbClr val="5A5A5A"/>
                    </a:outerShdw>
                  </a:cont>
                  <a:effect ref="fillLine"/>
                </a:effectDag>
                <a:cs typeface="Times New Roman" pitchFamily="18" charset="0"/>
              </a:rPr>
              <a:t>. Празен проект на </a:t>
            </a:r>
            <a:r>
              <a:rPr lang="en-US" sz="1200">
                <a:solidFill>
                  <a:srgbClr val="969696"/>
                </a:solidFill>
                <a:effectDag name="">
                  <a:cont type="tree" name="">
                    <a:effect ref="fillLine"/>
                    <a:outerShdw dist="38100" dir="13500000" algn="br">
                      <a:srgbClr val="E1E1E1"/>
                    </a:outerShdw>
                  </a:cont>
                  <a:cont type="tree" name="">
                    <a:effect ref="fillLine"/>
                    <a:outerShdw dist="38100" dir="2700000" algn="tl">
                      <a:srgbClr val="5A5A5A"/>
                    </a:outerShdw>
                  </a:cont>
                  <a:effect ref="fillLine"/>
                </a:effectDag>
                <a:cs typeface="Times New Roman" pitchFamily="18" charset="0"/>
              </a:rPr>
              <a:t>Visual Studio</a:t>
            </a:r>
            <a:r>
              <a:rPr lang="bg-BG" sz="1200">
                <a:solidFill>
                  <a:srgbClr val="969696"/>
                </a:solidFill>
                <a:effectDag name="">
                  <a:cont type="tree" name="">
                    <a:effect ref="fillLine"/>
                    <a:outerShdw dist="38100" dir="13500000" algn="br">
                      <a:srgbClr val="E1E1E1"/>
                    </a:outerShdw>
                  </a:cont>
                  <a:cont type="tree" name="">
                    <a:effect ref="fillLine"/>
                    <a:outerShdw dist="38100" dir="2700000" algn="tl">
                      <a:srgbClr val="5A5A5A"/>
                    </a:outerShdw>
                  </a:cont>
                  <a:effect ref="fillLine"/>
                </a:effectDag>
                <a:cs typeface="Times New Roman" pitchFamily="18" charset="0"/>
              </a:rPr>
              <a:t>;</a:t>
            </a:r>
            <a:endParaRPr lang="bg-BG" sz="600">
              <a:solidFill>
                <a:srgbClr val="969696"/>
              </a:solidFill>
              <a:effectDag name="">
                <a:cont type="tree" name="">
                  <a:effect ref="fillLine"/>
                  <a:outerShdw dist="38100" dir="13500000" algn="br">
                    <a:srgbClr val="E1E1E1"/>
                  </a:outerShdw>
                </a:cont>
                <a:cont type="tree" name="">
                  <a:effect ref="fillLine"/>
                  <a:outerShdw dist="38100" dir="2700000" algn="tl">
                    <a:srgbClr val="5A5A5A"/>
                  </a:outerShdw>
                </a:cont>
                <a:effect ref="fillLine"/>
              </a:effectDag>
            </a:endParaRPr>
          </a:p>
          <a:p>
            <a:pPr algn="just" eaLnBrk="0" hangingPunct="0">
              <a:buFontTx/>
              <a:buChar char="•"/>
              <a:defRPr/>
            </a:pPr>
            <a:r>
              <a:rPr lang="bg-BG" sz="1200">
                <a:solidFill>
                  <a:srgbClr val="969696"/>
                </a:solidFill>
                <a:effectDag name="">
                  <a:cont type="tree" name="">
                    <a:effect ref="fillLine"/>
                    <a:outerShdw dist="38100" dir="13500000" algn="br">
                      <a:srgbClr val="E1E1E1"/>
                    </a:outerShdw>
                  </a:cont>
                  <a:cont type="tree" name="">
                    <a:effect ref="fillLine"/>
                    <a:outerShdw dist="38100" dir="2700000" algn="tl">
                      <a:srgbClr val="5A5A5A"/>
                    </a:outerShdw>
                  </a:cont>
                  <a:effect ref="fillLine"/>
                </a:effectDag>
                <a:cs typeface="Times New Roman" pitchFamily="18" charset="0"/>
              </a:rPr>
              <a:t>Проект „Кристален отчет” (</a:t>
            </a:r>
            <a:r>
              <a:rPr lang="en-US" sz="1200">
                <a:solidFill>
                  <a:srgbClr val="969696"/>
                </a:solidFill>
                <a:effectDag name="">
                  <a:cont type="tree" name="">
                    <a:effect ref="fillLine"/>
                    <a:outerShdw dist="38100" dir="13500000" algn="br">
                      <a:srgbClr val="E1E1E1"/>
                    </a:outerShdw>
                  </a:cont>
                  <a:cont type="tree" name="">
                    <a:effect ref="fillLine"/>
                    <a:outerShdw dist="38100" dir="2700000" algn="tl">
                      <a:srgbClr val="5A5A5A"/>
                    </a:outerShdw>
                  </a:cont>
                  <a:effect ref="fillLine"/>
                </a:effectDag>
                <a:cs typeface="Times New Roman" pitchFamily="18" charset="0"/>
              </a:rPr>
              <a:t>Crystal Report Application</a:t>
            </a:r>
            <a:r>
              <a:rPr lang="bg-BG" sz="1200">
                <a:solidFill>
                  <a:srgbClr val="969696"/>
                </a:solidFill>
                <a:effectDag name="">
                  <a:cont type="tree" name="">
                    <a:effect ref="fillLine"/>
                    <a:outerShdw dist="38100" dir="13500000" algn="br">
                      <a:srgbClr val="E1E1E1"/>
                    </a:outerShdw>
                  </a:cont>
                  <a:cont type="tree" name="">
                    <a:effect ref="fillLine"/>
                    <a:outerShdw dist="38100" dir="2700000" algn="tl">
                      <a:srgbClr val="5A5A5A"/>
                    </a:outerShdw>
                  </a:cont>
                  <a:effect ref="fillLine"/>
                </a:effectDag>
                <a:cs typeface="Times New Roman" pitchFamily="18" charset="0"/>
              </a:rPr>
              <a:t>). Проект за генериране на отчети.</a:t>
            </a:r>
            <a:endParaRPr lang="bg-BG">
              <a:solidFill>
                <a:srgbClr val="969696"/>
              </a:solidFill>
              <a:effectDag name="">
                <a:cont type="tree" name="">
                  <a:effect ref="fillLine"/>
                  <a:outerShdw dist="38100" dir="13500000" algn="br">
                    <a:srgbClr val="E1E1E1"/>
                  </a:outerShdw>
                </a:cont>
                <a:cont type="tree" name="">
                  <a:effect ref="fillLine"/>
                  <a:outerShdw dist="38100" dir="2700000" algn="tl">
                    <a:srgbClr val="5A5A5A"/>
                  </a:outerShdw>
                </a:cont>
                <a:effect ref="fillLine"/>
              </a:effectDag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60000" y="2633008"/>
            <a:ext cx="841057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buFontTx/>
              <a:buChar char="•"/>
              <a:defRPr/>
            </a:pP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Библиотека </a:t>
            </a: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от класове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(Class Library).</a:t>
            </a: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 За създаване на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DLL</a:t>
            </a: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-библиотека, съдържаща един клас или множество от класове, които ще бъдат достъпни за други приложения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. Нужни са за използване в приложения от тип клиент-сървър или особено сложни (многослойни) приложения; </a:t>
            </a:r>
            <a:endParaRPr lang="bg-BG" sz="2400" dirty="0">
              <a:solidFill>
                <a:srgbClr val="969696"/>
              </a:solidFill>
              <a:effectDag name="">
                <a:cont type="tree" name="">
                  <a:effect ref="fillLine"/>
                  <a:outerShdw dist="38100" dir="13500000" algn="br">
                    <a:srgbClr val="E1E1E1"/>
                  </a:outerShdw>
                </a:cont>
                <a:cont type="tree" name="">
                  <a:effect ref="fillLine"/>
                  <a:outerShdw dist="38100" dir="2700000" algn="tl">
                    <a:srgbClr val="5A5A5A"/>
                  </a:outerShdw>
                </a:cont>
                <a:effect ref="fillLine"/>
              </a:effectDag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60000" y="1390471"/>
            <a:ext cx="848677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buFontTx/>
              <a:buChar char="•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Windows Application </a:t>
            </a: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Windows </a:t>
            </a: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приложение). За създаване на приложение с потребителския интерфейс на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Windows</a:t>
            </a: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bg-BG" sz="2400" dirty="0" err="1">
                <a:latin typeface="Times New Roman" pitchFamily="18" charset="0"/>
                <a:cs typeface="Times New Roman" pitchFamily="18" charset="0"/>
              </a:rPr>
              <a:t>наподобаващ</a:t>
            </a: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 стандартно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EXE </a:t>
            </a: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приложение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bg-BG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0000" y="762000"/>
            <a:ext cx="4383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i="1" dirty="0" smtClean="0">
                <a:latin typeface="Times New Roman" pitchFamily="18" charset="0"/>
                <a:cs typeface="Times New Roman" pitchFamily="18" charset="0"/>
              </a:rPr>
              <a:t>Част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 от видовете проекти са:</a:t>
            </a:r>
            <a:endParaRPr lang="bg-BG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0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6" grpId="0"/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ChangeArrowheads="1"/>
          </p:cNvSpPr>
          <p:nvPr/>
        </p:nvSpPr>
        <p:spPr bwMode="auto">
          <a:xfrm>
            <a:off x="0" y="76200"/>
            <a:ext cx="91440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Visual Studio - </a:t>
            </a:r>
            <a:r>
              <a:rPr lang="bg-BG" dirty="0"/>
              <a:t>развойна среда за разработване на приложения</a:t>
            </a:r>
            <a:endParaRPr lang="bg-BG" dirty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bg-BG" dirty="0">
                <a:solidFill>
                  <a:srgbClr val="969696"/>
                </a:solidFill>
              </a:rPr>
              <a:t>Проект. Видове проекти.</a:t>
            </a:r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91440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31080" name="Rectangle 8"/>
          <p:cNvSpPr>
            <a:spLocks noChangeArrowheads="1"/>
          </p:cNvSpPr>
          <p:nvPr/>
        </p:nvSpPr>
        <p:spPr bwMode="auto">
          <a:xfrm>
            <a:off x="914400" y="887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 eaLnBrk="0" hangingPunct="0">
              <a:defRPr/>
            </a:pPr>
            <a:endParaRPr lang="bg-BG">
              <a:solidFill>
                <a:srgbClr val="969696"/>
              </a:solidFill>
              <a:effectDag name="">
                <a:cont type="tree" name="">
                  <a:effect ref="fillLine"/>
                  <a:outerShdw dist="38100" dir="13500000" algn="br">
                    <a:srgbClr val="E1E1E1"/>
                  </a:outerShdw>
                </a:cont>
                <a:cont type="tree" name="">
                  <a:effect ref="fillLine"/>
                  <a:outerShdw dist="38100" dir="2700000" algn="tl">
                    <a:srgbClr val="5A5A5A"/>
                  </a:outerShdw>
                </a:cont>
                <a:effect ref="fillLine"/>
              </a:effectDag>
              <a:cs typeface="Times New Roman" pitchFamily="18" charset="0"/>
            </a:endParaRPr>
          </a:p>
          <a:p>
            <a:pPr algn="just" eaLnBrk="0" hangingPunct="0">
              <a:defRPr/>
            </a:pPr>
            <a:r>
              <a:rPr lang="bg-BG">
                <a:solidFill>
                  <a:srgbClr val="969696"/>
                </a:solidFill>
                <a:effectDag name="">
                  <a:cont type="tree" name="">
                    <a:effect ref="fillLine"/>
                    <a:outerShdw dist="38100" dir="13500000" algn="br">
                      <a:srgbClr val="E1E1E1"/>
                    </a:outerShdw>
                  </a:cont>
                  <a:cont type="tree" name="">
                    <a:effect ref="fillLine"/>
                    <a:outerShdw dist="38100" dir="2700000" algn="tl">
                      <a:srgbClr val="5A5A5A"/>
                    </a:outerShdw>
                  </a:cont>
                  <a:effect ref="fillLine"/>
                </a:effectDag>
                <a:cs typeface="Times New Roman" pitchFamily="18" charset="0"/>
              </a:rPr>
              <a:t/>
            </a:r>
            <a:br>
              <a:rPr lang="bg-BG">
                <a:solidFill>
                  <a:srgbClr val="969696"/>
                </a:solidFill>
                <a:effectDag name="">
                  <a:cont type="tree" name="">
                    <a:effect ref="fillLine"/>
                    <a:outerShdw dist="38100" dir="13500000" algn="br">
                      <a:srgbClr val="E1E1E1"/>
                    </a:outerShdw>
                  </a:cont>
                  <a:cont type="tree" name="">
                    <a:effect ref="fillLine"/>
                    <a:outerShdw dist="38100" dir="2700000" algn="tl">
                      <a:srgbClr val="5A5A5A"/>
                    </a:outerShdw>
                  </a:cont>
                  <a:effect ref="fillLine"/>
                </a:effectDag>
                <a:cs typeface="Times New Roman" pitchFamily="18" charset="0"/>
              </a:rPr>
            </a:br>
            <a:endParaRPr lang="bg-BG" sz="600">
              <a:solidFill>
                <a:srgbClr val="969696"/>
              </a:solidFill>
              <a:effectDag name="">
                <a:cont type="tree" name="">
                  <a:effect ref="fillLine"/>
                  <a:outerShdw dist="38100" dir="13500000" algn="br">
                    <a:srgbClr val="E1E1E1"/>
                  </a:outerShdw>
                </a:cont>
                <a:cont type="tree" name="">
                  <a:effect ref="fillLine"/>
                  <a:outerShdw dist="38100" dir="2700000" algn="tl">
                    <a:srgbClr val="5A5A5A"/>
                  </a:outerShdw>
                </a:cont>
                <a:effect ref="fillLine"/>
              </a:effectDag>
            </a:endParaRPr>
          </a:p>
          <a:p>
            <a:pPr algn="just" eaLnBrk="0" hangingPunct="0">
              <a:buFontTx/>
              <a:buChar char="•"/>
              <a:defRPr/>
            </a:pPr>
            <a:r>
              <a:rPr lang="bg-BG" sz="1200">
                <a:solidFill>
                  <a:srgbClr val="969696"/>
                </a:solidFill>
                <a:effectDag name="">
                  <a:cont type="tree" name="">
                    <a:effect ref="fillLine"/>
                    <a:outerShdw dist="38100" dir="13500000" algn="br">
                      <a:srgbClr val="E1E1E1"/>
                    </a:outerShdw>
                  </a:cont>
                  <a:cont type="tree" name="">
                    <a:effect ref="fillLine"/>
                    <a:outerShdw dist="38100" dir="2700000" algn="tl">
                      <a:srgbClr val="5A5A5A"/>
                    </a:outerShdw>
                  </a:cont>
                  <a:effect ref="fillLine"/>
                </a:effectDag>
                <a:cs typeface="Times New Roman" pitchFamily="18" charset="0"/>
              </a:rPr>
              <a:t>Услуги на </a:t>
            </a:r>
            <a:r>
              <a:rPr lang="en-US" sz="1200">
                <a:solidFill>
                  <a:srgbClr val="969696"/>
                </a:solidFill>
                <a:effectDag name="">
                  <a:cont type="tree" name="">
                    <a:effect ref="fillLine"/>
                    <a:outerShdw dist="38100" dir="13500000" algn="br">
                      <a:srgbClr val="E1E1E1"/>
                    </a:outerShdw>
                  </a:cont>
                  <a:cont type="tree" name="">
                    <a:effect ref="fillLine"/>
                    <a:outerShdw dist="38100" dir="2700000" algn="tl">
                      <a:srgbClr val="5A5A5A"/>
                    </a:outerShdw>
                  </a:cont>
                  <a:effect ref="fillLine"/>
                </a:effectDag>
                <a:cs typeface="Times New Roman" pitchFamily="18" charset="0"/>
              </a:rPr>
              <a:t>Windows (Windows Service)</a:t>
            </a:r>
            <a:r>
              <a:rPr lang="bg-BG" sz="1200">
                <a:solidFill>
                  <a:srgbClr val="969696"/>
                </a:solidFill>
                <a:effectDag name="">
                  <a:cont type="tree" name="">
                    <a:effect ref="fillLine"/>
                    <a:outerShdw dist="38100" dir="13500000" algn="br">
                      <a:srgbClr val="E1E1E1"/>
                    </a:outerShdw>
                  </a:cont>
                  <a:cont type="tree" name="">
                    <a:effect ref="fillLine"/>
                    <a:outerShdw dist="38100" dir="2700000" algn="tl">
                      <a:srgbClr val="5A5A5A"/>
                    </a:outerShdw>
                  </a:cont>
                  <a:effect ref="fillLine"/>
                </a:effectDag>
                <a:cs typeface="Times New Roman" pitchFamily="18" charset="0"/>
              </a:rPr>
              <a:t>. Услуги, които се ползват в мрежи на </a:t>
            </a:r>
            <a:r>
              <a:rPr lang="en-US" sz="1200">
                <a:solidFill>
                  <a:srgbClr val="969696"/>
                </a:solidFill>
                <a:effectDag name="">
                  <a:cont type="tree" name="">
                    <a:effect ref="fillLine"/>
                    <a:outerShdw dist="38100" dir="13500000" algn="br">
                      <a:srgbClr val="E1E1E1"/>
                    </a:outerShdw>
                  </a:cont>
                  <a:cont type="tree" name="">
                    <a:effect ref="fillLine"/>
                    <a:outerShdw dist="38100" dir="2700000" algn="tl">
                      <a:srgbClr val="5A5A5A"/>
                    </a:outerShdw>
                  </a:cont>
                  <a:effect ref="fillLine"/>
                </a:effectDag>
                <a:cs typeface="Times New Roman" pitchFamily="18" charset="0"/>
              </a:rPr>
              <a:t>Windows</a:t>
            </a:r>
            <a:r>
              <a:rPr lang="bg-BG" sz="1200">
                <a:solidFill>
                  <a:srgbClr val="969696"/>
                </a:solidFill>
                <a:effectDag name="">
                  <a:cont type="tree" name="">
                    <a:effect ref="fillLine"/>
                    <a:outerShdw dist="38100" dir="13500000" algn="br">
                      <a:srgbClr val="E1E1E1"/>
                    </a:outerShdw>
                  </a:cont>
                  <a:cont type="tree" name="">
                    <a:effect ref="fillLine"/>
                    <a:outerShdw dist="38100" dir="2700000" algn="tl">
                      <a:srgbClr val="5A5A5A"/>
                    </a:outerShdw>
                  </a:cont>
                  <a:effect ref="fillLine"/>
                </a:effectDag>
                <a:cs typeface="Times New Roman" pitchFamily="18" charset="0"/>
              </a:rPr>
              <a:t>;</a:t>
            </a:r>
            <a:endParaRPr lang="bg-BG" sz="600">
              <a:solidFill>
                <a:srgbClr val="969696"/>
              </a:solidFill>
              <a:effectDag name="">
                <a:cont type="tree" name="">
                  <a:effect ref="fillLine"/>
                  <a:outerShdw dist="38100" dir="13500000" algn="br">
                    <a:srgbClr val="E1E1E1"/>
                  </a:outerShdw>
                </a:cont>
                <a:cont type="tree" name="">
                  <a:effect ref="fillLine"/>
                  <a:outerShdw dist="38100" dir="2700000" algn="tl">
                    <a:srgbClr val="5A5A5A"/>
                  </a:outerShdw>
                </a:cont>
                <a:effect ref="fillLine"/>
              </a:effectDag>
            </a:endParaRPr>
          </a:p>
          <a:p>
            <a:pPr algn="just" eaLnBrk="0" hangingPunct="0">
              <a:buFontTx/>
              <a:buChar char="•"/>
              <a:defRPr/>
            </a:pPr>
            <a:r>
              <a:rPr lang="bg-BG" sz="1200">
                <a:solidFill>
                  <a:srgbClr val="969696"/>
                </a:solidFill>
                <a:effectDag name="">
                  <a:cont type="tree" name="">
                    <a:effect ref="fillLine"/>
                    <a:outerShdw dist="38100" dir="13500000" algn="br">
                      <a:srgbClr val="E1E1E1"/>
                    </a:outerShdw>
                  </a:cont>
                  <a:cont type="tree" name="">
                    <a:effect ref="fillLine"/>
                    <a:outerShdw dist="38100" dir="2700000" algn="tl">
                      <a:srgbClr val="5A5A5A"/>
                    </a:outerShdw>
                  </a:cont>
                  <a:effect ref="fillLine"/>
                </a:effectDag>
                <a:cs typeface="Times New Roman" pitchFamily="18" charset="0"/>
              </a:rPr>
              <a:t>Празен проект </a:t>
            </a:r>
            <a:r>
              <a:rPr lang="en-US" sz="1200">
                <a:solidFill>
                  <a:srgbClr val="969696"/>
                </a:solidFill>
                <a:effectDag name="">
                  <a:cont type="tree" name="">
                    <a:effect ref="fillLine"/>
                    <a:outerShdw dist="38100" dir="13500000" algn="br">
                      <a:srgbClr val="E1E1E1"/>
                    </a:outerShdw>
                  </a:cont>
                  <a:cont type="tree" name="">
                    <a:effect ref="fillLine"/>
                    <a:outerShdw dist="38100" dir="2700000" algn="tl">
                      <a:srgbClr val="5A5A5A"/>
                    </a:outerShdw>
                  </a:cont>
                  <a:effect ref="fillLine"/>
                </a:effectDag>
                <a:cs typeface="Times New Roman" pitchFamily="18" charset="0"/>
              </a:rPr>
              <a:t>(Empty Project)</a:t>
            </a:r>
            <a:r>
              <a:rPr lang="bg-BG" sz="1200">
                <a:solidFill>
                  <a:srgbClr val="969696"/>
                </a:solidFill>
                <a:effectDag name="">
                  <a:cont type="tree" name="">
                    <a:effect ref="fillLine"/>
                    <a:outerShdw dist="38100" dir="13500000" algn="br">
                      <a:srgbClr val="E1E1E1"/>
                    </a:outerShdw>
                  </a:cont>
                  <a:cont type="tree" name="">
                    <a:effect ref="fillLine"/>
                    <a:outerShdw dist="38100" dir="2700000" algn="tl">
                      <a:srgbClr val="5A5A5A"/>
                    </a:outerShdw>
                  </a:cont>
                  <a:effect ref="fillLine"/>
                </a:effectDag>
                <a:cs typeface="Times New Roman" pitchFamily="18" charset="0"/>
              </a:rPr>
              <a:t>. Празен проект на </a:t>
            </a:r>
            <a:r>
              <a:rPr lang="en-US" sz="1200">
                <a:solidFill>
                  <a:srgbClr val="969696"/>
                </a:solidFill>
                <a:effectDag name="">
                  <a:cont type="tree" name="">
                    <a:effect ref="fillLine"/>
                    <a:outerShdw dist="38100" dir="13500000" algn="br">
                      <a:srgbClr val="E1E1E1"/>
                    </a:outerShdw>
                  </a:cont>
                  <a:cont type="tree" name="">
                    <a:effect ref="fillLine"/>
                    <a:outerShdw dist="38100" dir="2700000" algn="tl">
                      <a:srgbClr val="5A5A5A"/>
                    </a:outerShdw>
                  </a:cont>
                  <a:effect ref="fillLine"/>
                </a:effectDag>
                <a:cs typeface="Times New Roman" pitchFamily="18" charset="0"/>
              </a:rPr>
              <a:t>Visual Studio</a:t>
            </a:r>
            <a:r>
              <a:rPr lang="bg-BG" sz="1200">
                <a:solidFill>
                  <a:srgbClr val="969696"/>
                </a:solidFill>
                <a:effectDag name="">
                  <a:cont type="tree" name="">
                    <a:effect ref="fillLine"/>
                    <a:outerShdw dist="38100" dir="13500000" algn="br">
                      <a:srgbClr val="E1E1E1"/>
                    </a:outerShdw>
                  </a:cont>
                  <a:cont type="tree" name="">
                    <a:effect ref="fillLine"/>
                    <a:outerShdw dist="38100" dir="2700000" algn="tl">
                      <a:srgbClr val="5A5A5A"/>
                    </a:outerShdw>
                  </a:cont>
                  <a:effect ref="fillLine"/>
                </a:effectDag>
                <a:cs typeface="Times New Roman" pitchFamily="18" charset="0"/>
              </a:rPr>
              <a:t>;</a:t>
            </a:r>
            <a:endParaRPr lang="bg-BG" sz="600">
              <a:solidFill>
                <a:srgbClr val="969696"/>
              </a:solidFill>
              <a:effectDag name="">
                <a:cont type="tree" name="">
                  <a:effect ref="fillLine"/>
                  <a:outerShdw dist="38100" dir="13500000" algn="br">
                    <a:srgbClr val="E1E1E1"/>
                  </a:outerShdw>
                </a:cont>
                <a:cont type="tree" name="">
                  <a:effect ref="fillLine"/>
                  <a:outerShdw dist="38100" dir="2700000" algn="tl">
                    <a:srgbClr val="5A5A5A"/>
                  </a:outerShdw>
                </a:cont>
                <a:effect ref="fillLine"/>
              </a:effectDag>
            </a:endParaRPr>
          </a:p>
          <a:p>
            <a:pPr algn="just" eaLnBrk="0" hangingPunct="0">
              <a:buFontTx/>
              <a:buChar char="•"/>
              <a:defRPr/>
            </a:pPr>
            <a:r>
              <a:rPr lang="bg-BG" sz="1200">
                <a:solidFill>
                  <a:srgbClr val="969696"/>
                </a:solidFill>
                <a:effectDag name="">
                  <a:cont type="tree" name="">
                    <a:effect ref="fillLine"/>
                    <a:outerShdw dist="38100" dir="13500000" algn="br">
                      <a:srgbClr val="E1E1E1"/>
                    </a:outerShdw>
                  </a:cont>
                  <a:cont type="tree" name="">
                    <a:effect ref="fillLine"/>
                    <a:outerShdw dist="38100" dir="2700000" algn="tl">
                      <a:srgbClr val="5A5A5A"/>
                    </a:outerShdw>
                  </a:cont>
                  <a:effect ref="fillLine"/>
                </a:effectDag>
                <a:cs typeface="Times New Roman" pitchFamily="18" charset="0"/>
              </a:rPr>
              <a:t>Проект „Кристален отчет” (</a:t>
            </a:r>
            <a:r>
              <a:rPr lang="en-US" sz="1200">
                <a:solidFill>
                  <a:srgbClr val="969696"/>
                </a:solidFill>
                <a:effectDag name="">
                  <a:cont type="tree" name="">
                    <a:effect ref="fillLine"/>
                    <a:outerShdw dist="38100" dir="13500000" algn="br">
                      <a:srgbClr val="E1E1E1"/>
                    </a:outerShdw>
                  </a:cont>
                  <a:cont type="tree" name="">
                    <a:effect ref="fillLine"/>
                    <a:outerShdw dist="38100" dir="2700000" algn="tl">
                      <a:srgbClr val="5A5A5A"/>
                    </a:outerShdw>
                  </a:cont>
                  <a:effect ref="fillLine"/>
                </a:effectDag>
                <a:cs typeface="Times New Roman" pitchFamily="18" charset="0"/>
              </a:rPr>
              <a:t>Crystal Report Application</a:t>
            </a:r>
            <a:r>
              <a:rPr lang="bg-BG" sz="1200">
                <a:solidFill>
                  <a:srgbClr val="969696"/>
                </a:solidFill>
                <a:effectDag name="">
                  <a:cont type="tree" name="">
                    <a:effect ref="fillLine"/>
                    <a:outerShdw dist="38100" dir="13500000" algn="br">
                      <a:srgbClr val="E1E1E1"/>
                    </a:outerShdw>
                  </a:cont>
                  <a:cont type="tree" name="">
                    <a:effect ref="fillLine"/>
                    <a:outerShdw dist="38100" dir="2700000" algn="tl">
                      <a:srgbClr val="5A5A5A"/>
                    </a:outerShdw>
                  </a:cont>
                  <a:effect ref="fillLine"/>
                </a:effectDag>
                <a:cs typeface="Times New Roman" pitchFamily="18" charset="0"/>
              </a:rPr>
              <a:t>). Проект за генериране на отчети.</a:t>
            </a:r>
            <a:endParaRPr lang="bg-BG">
              <a:solidFill>
                <a:srgbClr val="969696"/>
              </a:solidFill>
              <a:effectDag name="">
                <a:cont type="tree" name="">
                  <a:effect ref="fillLine"/>
                  <a:outerShdw dist="38100" dir="13500000" algn="br">
                    <a:srgbClr val="E1E1E1"/>
                  </a:outerShdw>
                </a:cont>
                <a:cont type="tree" name="">
                  <a:effect ref="fillLine"/>
                  <a:outerShdw dist="38100" dir="2700000" algn="tl">
                    <a:srgbClr val="5A5A5A"/>
                  </a:outerShdw>
                </a:cont>
                <a:effect ref="fillLine"/>
              </a:effectDag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60001" y="914400"/>
            <a:ext cx="8326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buFontTx/>
              <a:buChar char="•"/>
              <a:defRPr/>
            </a:pP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Библиотека </a:t>
            </a: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от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Windows </a:t>
            </a: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елементи за управление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(Windows Control Library)</a:t>
            </a: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. Използва се за създаване на нестандартни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Windows </a:t>
            </a: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елементи (контроли) за управление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bg-BG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60001" y="2133600"/>
            <a:ext cx="8479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buFontTx/>
              <a:buChar char="•"/>
              <a:defRPr/>
            </a:pP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Библиотека </a:t>
            </a: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от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Web </a:t>
            </a: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елементи за управление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(Web Control Library)</a:t>
            </a: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. Прилага се при създаване на нестандартни елементи за управление (контроли), използвани във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Web </a:t>
            </a: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форми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bg-BG" dirty="0">
              <a:solidFill>
                <a:srgbClr val="969696"/>
              </a:solidFill>
              <a:effectDag name="">
                <a:cont type="tree" name="">
                  <a:effect ref="fillLine"/>
                  <a:outerShdw dist="38100" dir="13500000" algn="br">
                    <a:srgbClr val="E1E1E1"/>
                  </a:outerShdw>
                </a:cont>
                <a:cont type="tree" name="">
                  <a:effect ref="fillLine"/>
                  <a:outerShdw dist="38100" dir="2700000" algn="tl">
                    <a:srgbClr val="5A5A5A"/>
                  </a:outerShdw>
                </a:cont>
                <a:effect ref="fillLine"/>
              </a:effectDag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60000" y="3429000"/>
            <a:ext cx="847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buFontTx/>
              <a:buChar char="•"/>
              <a:defRPr/>
            </a:pP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Услуги на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Windows (Windows Service)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. Услуги, които се ползват в мрежи на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Windows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bg-BG" dirty="0">
              <a:solidFill>
                <a:srgbClr val="969696"/>
              </a:solidFill>
              <a:effectDag name="">
                <a:cont type="tree" name="">
                  <a:effect ref="fillLine"/>
                  <a:outerShdw dist="38100" dir="13500000" algn="br">
                    <a:srgbClr val="E1E1E1"/>
                  </a:outerShdw>
                </a:cont>
                <a:cont type="tree" name="">
                  <a:effect ref="fillLine"/>
                  <a:outerShdw dist="38100" dir="2700000" algn="tl">
                    <a:srgbClr val="5A5A5A"/>
                  </a:outerShdw>
                </a:cont>
                <a:effect ref="fillLine"/>
              </a:effectDag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60000" y="4343400"/>
            <a:ext cx="847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buFontTx/>
              <a:buChar char="•"/>
              <a:defRPr/>
            </a:pP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Празен проект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(Empty Project)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. Празен проект на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Visual Studio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bg-BG" dirty="0">
              <a:solidFill>
                <a:srgbClr val="969696"/>
              </a:solidFill>
              <a:effectDag name="">
                <a:cont type="tree" name="">
                  <a:effect ref="fillLine"/>
                  <a:outerShdw dist="38100" dir="13500000" algn="br">
                    <a:srgbClr val="E1E1E1"/>
                  </a:outerShdw>
                </a:cont>
                <a:cont type="tree" name="">
                  <a:effect ref="fillLine"/>
                  <a:outerShdw dist="38100" dir="2700000" algn="tl">
                    <a:srgbClr val="5A5A5A"/>
                  </a:outerShdw>
                </a:cont>
                <a:effect ref="fillLine"/>
              </a:effectDag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360000" y="4876800"/>
            <a:ext cx="847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buFontTx/>
              <a:buChar char="•"/>
              <a:defRPr/>
            </a:pP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Проект „Кристален отчет” 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Crystal Report Application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). Проект за генериране на отчети.</a:t>
            </a:r>
            <a:endParaRPr lang="bg-BG" dirty="0">
              <a:solidFill>
                <a:srgbClr val="969696"/>
              </a:solidFill>
              <a:effectDag name="">
                <a:cont type="tree" name="">
                  <a:effect ref="fillLine"/>
                  <a:outerShdw dist="38100" dir="13500000" algn="br">
                    <a:srgbClr val="E1E1E1"/>
                  </a:outerShdw>
                </a:cont>
                <a:cont type="tree" name="">
                  <a:effect ref="fillLine"/>
                  <a:outerShdw dist="38100" dir="2700000" algn="tl">
                    <a:srgbClr val="5A5A5A"/>
                  </a:outerShdw>
                </a:cont>
                <a:effect ref="fillLine"/>
              </a:effectDag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  <p:bldP spid="13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ChangeArrowheads="1"/>
          </p:cNvSpPr>
          <p:nvPr/>
        </p:nvSpPr>
        <p:spPr bwMode="auto">
          <a:xfrm>
            <a:off x="0" y="152400"/>
            <a:ext cx="91440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Visual Studio - </a:t>
            </a:r>
            <a:r>
              <a:rPr lang="bg-BG" dirty="0"/>
              <a:t>развойна среда за разработване на приложения</a:t>
            </a:r>
            <a:endParaRPr lang="bg-BG" dirty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bg-BG" dirty="0">
                <a:solidFill>
                  <a:srgbClr val="969696"/>
                </a:solidFill>
              </a:rPr>
              <a:t>Работа с проект. Отваряне на съществуващ </a:t>
            </a:r>
            <a:r>
              <a:rPr lang="bg-BG" dirty="0" smtClean="0">
                <a:solidFill>
                  <a:srgbClr val="969696"/>
                </a:solidFill>
              </a:rPr>
              <a:t>проект</a:t>
            </a:r>
            <a:r>
              <a:rPr lang="en-US" dirty="0" smtClean="0">
                <a:solidFill>
                  <a:srgbClr val="969696"/>
                </a:solidFill>
              </a:rPr>
              <a:t> (Start Page)</a:t>
            </a:r>
            <a:r>
              <a:rPr lang="bg-BG" dirty="0" smtClean="0">
                <a:solidFill>
                  <a:srgbClr val="969696"/>
                </a:solidFill>
              </a:rPr>
              <a:t>.</a:t>
            </a:r>
            <a:endParaRPr lang="bg-BG" dirty="0">
              <a:solidFill>
                <a:srgbClr val="969696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425" y="1385887"/>
            <a:ext cx="6661150" cy="486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ChangeArrowheads="1"/>
          </p:cNvSpPr>
          <p:nvPr/>
        </p:nvSpPr>
        <p:spPr bwMode="auto">
          <a:xfrm>
            <a:off x="0" y="76200"/>
            <a:ext cx="9144000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dirty="0"/>
              <a:t>Visual Studio - </a:t>
            </a:r>
            <a:r>
              <a:rPr lang="bg-BG" dirty="0"/>
              <a:t>развойна среда за разработване на приложения</a:t>
            </a:r>
            <a:endParaRPr lang="bg-BG" dirty="0">
              <a:solidFill>
                <a:srgbClr val="FFFF00"/>
              </a:solidFill>
            </a:endParaRPr>
          </a:p>
          <a:p>
            <a:pPr algn="ctr">
              <a:spcBef>
                <a:spcPts val="0"/>
              </a:spcBef>
            </a:pPr>
            <a:r>
              <a:rPr lang="bg-BG" dirty="0" smtClean="0">
                <a:solidFill>
                  <a:srgbClr val="969696"/>
                </a:solidFill>
              </a:rPr>
              <a:t>Важни ф</a:t>
            </a:r>
            <a:r>
              <a:rPr lang="bg-BG" dirty="0" smtClean="0">
                <a:solidFill>
                  <a:srgbClr val="969696"/>
                </a:solidFill>
              </a:rPr>
              <a:t>айлове </a:t>
            </a:r>
            <a:r>
              <a:rPr lang="bg-BG" dirty="0">
                <a:solidFill>
                  <a:srgbClr val="969696"/>
                </a:solidFill>
              </a:rPr>
              <a:t>на проекта</a:t>
            </a:r>
            <a:r>
              <a:rPr lang="bg-BG" dirty="0" smtClean="0">
                <a:solidFill>
                  <a:srgbClr val="969696"/>
                </a:solidFill>
              </a:rPr>
              <a:t>.</a:t>
            </a:r>
            <a:endParaRPr lang="en-US" dirty="0" smtClean="0">
              <a:solidFill>
                <a:srgbClr val="969696"/>
              </a:solidFill>
            </a:endParaRPr>
          </a:p>
          <a:p>
            <a:pPr algn="ctr">
              <a:spcBef>
                <a:spcPts val="0"/>
              </a:spcBef>
            </a:pPr>
            <a:r>
              <a:rPr lang="bg-BG" sz="1400" dirty="0" smtClean="0">
                <a:solidFill>
                  <a:srgbClr val="969696"/>
                </a:solidFill>
              </a:rPr>
              <a:t>По подразбиране файловете се съхраняват на </a:t>
            </a:r>
            <a:endParaRPr lang="en-US" sz="1400" dirty="0">
              <a:solidFill>
                <a:srgbClr val="969696"/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dirty="0" smtClean="0">
                <a:solidFill>
                  <a:srgbClr val="969696"/>
                </a:solidFill>
              </a:rPr>
              <a:t>C</a:t>
            </a:r>
            <a:r>
              <a:rPr lang="en-US" dirty="0">
                <a:solidFill>
                  <a:srgbClr val="969696"/>
                </a:solidFill>
              </a:rPr>
              <a:t>:\Users\User\Documents\Visual Studio </a:t>
            </a:r>
            <a:r>
              <a:rPr lang="en-US" dirty="0" smtClean="0">
                <a:solidFill>
                  <a:srgbClr val="969696"/>
                </a:solidFill>
              </a:rPr>
              <a:t>2010\Projects\</a:t>
            </a:r>
            <a:r>
              <a:rPr lang="en-US" dirty="0" err="1" smtClean="0">
                <a:solidFill>
                  <a:srgbClr val="969696"/>
                </a:solidFill>
              </a:rPr>
              <a:t>MyWinApp</a:t>
            </a:r>
            <a:r>
              <a:rPr lang="en-US" dirty="0" smtClean="0">
                <a:solidFill>
                  <a:srgbClr val="969696"/>
                </a:solidFill>
              </a:rPr>
              <a:t>\</a:t>
            </a:r>
            <a:endParaRPr lang="bg-BG" dirty="0">
              <a:solidFill>
                <a:srgbClr val="969696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3" y="1219200"/>
            <a:ext cx="5121275" cy="409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60000" y="6019800"/>
            <a:ext cx="87058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0" hangingPunct="0">
              <a:buFontTx/>
              <a:buChar char="•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MyWinApp.vbproj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(3)</a:t>
            </a:r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bg-BG" sz="2000" dirty="0">
                <a:latin typeface="Times New Roman" pitchFamily="18" charset="0"/>
                <a:cs typeface="Times New Roman" pitchFamily="18" charset="0"/>
              </a:rPr>
              <a:t>е файла на проекта</a:t>
            </a:r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bg-BG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60000" y="5326558"/>
            <a:ext cx="8479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 eaLnBrk="0" hangingPunct="0">
              <a:buFontTx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Form1.vb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(1) </a:t>
            </a:r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Form1.Designer.vb (2)</a:t>
            </a:r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, съдържа</a:t>
            </a:r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т</a:t>
            </a:r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sz="2000" dirty="0">
                <a:latin typeface="Times New Roman" pitchFamily="18" charset="0"/>
                <a:cs typeface="Times New Roman" pitchFamily="18" charset="0"/>
              </a:rPr>
              <a:t>код на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Visual Basic</a:t>
            </a:r>
            <a:r>
              <a:rPr lang="bg-BG" sz="2000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дизайна </a:t>
            </a:r>
            <a:r>
              <a:rPr lang="bg-BG" sz="2000" dirty="0">
                <a:latin typeface="Times New Roman" pitchFamily="18" charset="0"/>
                <a:cs typeface="Times New Roman" pitchFamily="18" charset="0"/>
              </a:rPr>
              <a:t>на създадената форма</a:t>
            </a:r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bg-BG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ChangeArrowheads="1"/>
          </p:cNvSpPr>
          <p:nvPr/>
        </p:nvSpPr>
        <p:spPr bwMode="auto">
          <a:xfrm>
            <a:off x="0" y="76200"/>
            <a:ext cx="91440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Visual Studio - </a:t>
            </a:r>
            <a:r>
              <a:rPr lang="bg-BG" dirty="0"/>
              <a:t>развойна среда за разработване на приложения</a:t>
            </a:r>
            <a:endParaRPr lang="bg-BG" dirty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bg-BG" dirty="0" smtClean="0">
                <a:solidFill>
                  <a:srgbClr val="969696"/>
                </a:solidFill>
              </a:rPr>
              <a:t>Важни файлове </a:t>
            </a:r>
            <a:r>
              <a:rPr lang="bg-BG" dirty="0">
                <a:solidFill>
                  <a:srgbClr val="969696"/>
                </a:solidFill>
              </a:rPr>
              <a:t>на проекта.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60000" y="4572000"/>
            <a:ext cx="84030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 eaLnBrk="0" hangingPunct="0">
              <a:buFont typeface="Arial" charset="0"/>
              <a:buChar char="•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Assemblyinfo.vb</a:t>
            </a:r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sz="2000" dirty="0">
                <a:latin typeface="Times New Roman" pitchFamily="18" charset="0"/>
                <a:cs typeface="Times New Roman" pitchFamily="18" charset="0"/>
              </a:rPr>
              <a:t>от папката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MyProject</a:t>
            </a:r>
            <a:r>
              <a:rPr lang="bg-BG" sz="2000" dirty="0">
                <a:latin typeface="Times New Roman" pitchFamily="18" charset="0"/>
                <a:cs typeface="Times New Roman" pitchFamily="18" charset="0"/>
              </a:rPr>
              <a:t>, съдържащ информация </a:t>
            </a:r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за </a:t>
            </a:r>
            <a:r>
              <a:rPr lang="bg-BG" sz="2000" dirty="0" err="1" smtClean="0">
                <a:latin typeface="Times New Roman" pitchFamily="18" charset="0"/>
                <a:cs typeface="Times New Roman" pitchFamily="18" charset="0"/>
              </a:rPr>
              <a:t>асемблито</a:t>
            </a:r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(assemblies</a:t>
            </a:r>
            <a:r>
              <a:rPr lang="bg-BG" sz="2000" dirty="0">
                <a:latin typeface="Times New Roman" pitchFamily="18" charset="0"/>
                <a:cs typeface="Times New Roman" pitchFamily="18" charset="0"/>
              </a:rPr>
              <a:t>) на проекта, т.е., всичко необходимо на </a:t>
            </a:r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системата </a:t>
            </a:r>
            <a:r>
              <a:rPr lang="bg-BG" sz="2000" dirty="0">
                <a:latin typeface="Times New Roman" pitchFamily="18" charset="0"/>
                <a:cs typeface="Times New Roman" pitchFamily="18" charset="0"/>
              </a:rPr>
              <a:t>за пълното описване на приложението, например версията </a:t>
            </a:r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bg-BG" sz="2000" dirty="0">
                <a:latin typeface="Times New Roman" pitchFamily="18" charset="0"/>
                <a:cs typeface="Times New Roman" pitchFamily="18" charset="0"/>
              </a:rPr>
              <a:t>продукта, използвани класове, полета, статични и други методи</a:t>
            </a:r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, свойства </a:t>
            </a:r>
            <a:r>
              <a:rPr lang="bg-BG" sz="2000" dirty="0">
                <a:latin typeface="Times New Roman" pitchFamily="18" charset="0"/>
                <a:cs typeface="Times New Roman" pitchFamily="18" charset="0"/>
              </a:rPr>
              <a:t>и т.н. </a:t>
            </a:r>
            <a:r>
              <a:rPr lang="bg-BG" sz="2000" dirty="0" err="1">
                <a:latin typeface="Times New Roman" pitchFamily="18" charset="0"/>
                <a:cs typeface="Times New Roman" pitchFamily="18" charset="0"/>
              </a:rPr>
              <a:t>Асемблито</a:t>
            </a:r>
            <a:r>
              <a:rPr lang="bg-BG" sz="2000" dirty="0">
                <a:latin typeface="Times New Roman" pitchFamily="18" charset="0"/>
                <a:cs typeface="Times New Roman" pitchFamily="18" charset="0"/>
              </a:rPr>
              <a:t> е логическо множество от един или повече файла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bg-BG" sz="2000" dirty="0">
                <a:latin typeface="Times New Roman" pitchFamily="18" charset="0"/>
                <a:cs typeface="Times New Roman" pitchFamily="18" charset="0"/>
              </a:rPr>
              <a:t>като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DLL, EXE, HTML)</a:t>
            </a:r>
            <a:r>
              <a:rPr lang="bg-BG" sz="2000" dirty="0">
                <a:latin typeface="Times New Roman" pitchFamily="18" charset="0"/>
                <a:cs typeface="Times New Roman" pitchFamily="18" charset="0"/>
              </a:rPr>
              <a:t>, необходими за работата на </a:t>
            </a:r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приложението.</a:t>
            </a:r>
            <a:endParaRPr lang="bg-BG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75" y="1096963"/>
            <a:ext cx="4792663" cy="324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ChangeArrowheads="1"/>
          </p:cNvSpPr>
          <p:nvPr/>
        </p:nvSpPr>
        <p:spPr bwMode="auto">
          <a:xfrm>
            <a:off x="0" y="76200"/>
            <a:ext cx="91440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Visual Studio - </a:t>
            </a:r>
            <a:r>
              <a:rPr lang="bg-BG" dirty="0"/>
              <a:t>развойна среда за разработване на приложения</a:t>
            </a:r>
            <a:endParaRPr lang="bg-BG" dirty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bg-BG" dirty="0">
                <a:solidFill>
                  <a:srgbClr val="969696"/>
                </a:solidFill>
              </a:rPr>
              <a:t>Важни файлове на проекта.</a:t>
            </a:r>
            <a:endParaRPr lang="bg-BG" dirty="0">
              <a:solidFill>
                <a:srgbClr val="969696"/>
              </a:solidFill>
            </a:endParaRPr>
          </a:p>
        </p:txBody>
      </p:sp>
      <p:sp>
        <p:nvSpPr>
          <p:cNvPr id="23555" name="Rectangle 1"/>
          <p:cNvSpPr>
            <a:spLocks noChangeArrowheads="1"/>
          </p:cNvSpPr>
          <p:nvPr/>
        </p:nvSpPr>
        <p:spPr bwMode="auto">
          <a:xfrm>
            <a:off x="360000" y="4419600"/>
            <a:ext cx="847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 eaLnBrk="0" hangingPunct="0">
              <a:buFontTx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MyWinApp.sln </a:t>
            </a:r>
            <a:r>
              <a:rPr lang="bg-BG" sz="2000" dirty="0">
                <a:latin typeface="Times New Roman" pitchFamily="18" charset="0"/>
                <a:cs typeface="Times New Roman" pitchFamily="18" charset="0"/>
              </a:rPr>
              <a:t>от папката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MyWinApp</a:t>
            </a:r>
            <a:r>
              <a:rPr lang="bg-BG" sz="2000" dirty="0">
                <a:latin typeface="Times New Roman" pitchFamily="18" charset="0"/>
                <a:cs typeface="Times New Roman" pitchFamily="18" charset="0"/>
              </a:rPr>
              <a:t>, файла на решението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(solution file)</a:t>
            </a:r>
            <a:r>
              <a:rPr lang="bg-BG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013" y="1066800"/>
            <a:ext cx="4625975" cy="298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743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ChangeArrowheads="1"/>
          </p:cNvSpPr>
          <p:nvPr/>
        </p:nvSpPr>
        <p:spPr bwMode="auto">
          <a:xfrm>
            <a:off x="0" y="76200"/>
            <a:ext cx="91440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Visual Studio - </a:t>
            </a:r>
            <a:r>
              <a:rPr lang="bg-BG" dirty="0"/>
              <a:t>развойна среда за разработване на приложения</a:t>
            </a:r>
            <a:endParaRPr lang="bg-BG" dirty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bg-BG" dirty="0">
                <a:solidFill>
                  <a:srgbClr val="969696"/>
                </a:solidFill>
              </a:rPr>
              <a:t>Файлове на проекта.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04800" y="990600"/>
            <a:ext cx="84792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 eaLnBrk="0" hangingPunct="0"/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Повечето файлове с които работи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Visual Studio </a:t>
            </a:r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всъщност представляват текстови файлове във формат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XML (</a:t>
            </a:r>
            <a:r>
              <a:rPr lang="bg-BG" sz="2000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bg-BG" sz="2000" b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bg-BG" sz="2000" dirty="0" err="1" smtClean="0">
                <a:latin typeface="Times New Roman" pitchFamily="18" charset="0"/>
                <a:cs typeface="Times New Roman" pitchFamily="18" charset="0"/>
              </a:rPr>
              <a:t>tensible</a:t>
            </a:r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sz="2000" b="1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bg-BG" sz="2000" dirty="0" err="1" smtClean="0">
                <a:latin typeface="Times New Roman" pitchFamily="18" charset="0"/>
                <a:cs typeface="Times New Roman" pitchFamily="18" charset="0"/>
              </a:rPr>
              <a:t>arkup</a:t>
            </a:r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sz="2000" b="1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bg-BG" sz="2000" dirty="0" err="1" smtClean="0">
                <a:latin typeface="Times New Roman" pitchFamily="18" charset="0"/>
                <a:cs typeface="Times New Roman" pitchFamily="18" charset="0"/>
              </a:rPr>
              <a:t>anguage</a:t>
            </a:r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), т.е., това са файлове, които могат да бъдат отваряни и редактирани с произволен текстов редактор. Във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Visual Studio</a:t>
            </a:r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, разбира се, има вграден редактор, който дава редица предимства на специалистите при отварянето и редактирането на такива файлове.</a:t>
            </a:r>
            <a:endParaRPr lang="bg-BG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7" y="2971800"/>
            <a:ext cx="6256337" cy="294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Процедурно програмиране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bg-BG" sz="3200" dirty="0" smtClean="0"/>
              <a:t>(програмирането в предходните години)</a:t>
            </a:r>
          </a:p>
        </p:txBody>
      </p:sp>
      <p:graphicFrame>
        <p:nvGraphicFramePr>
          <p:cNvPr id="35927" name="Group 87"/>
          <p:cNvGraphicFramePr>
            <a:graphicFrameLocks noGrp="1"/>
          </p:cNvGraphicFramePr>
          <p:nvPr>
            <p:ph sz="half" idx="1"/>
          </p:nvPr>
        </p:nvGraphicFramePr>
        <p:xfrm>
          <a:off x="2590800" y="1828800"/>
          <a:ext cx="3810000" cy="4114801"/>
        </p:xfrm>
        <a:graphic>
          <a:graphicData uri="http://schemas.openxmlformats.org/drawingml/2006/table">
            <a:tbl>
              <a:tblPr/>
              <a:tblGrid>
                <a:gridCol w="3810000"/>
              </a:tblGrid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Програма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8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Оператор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bg-BG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Оператор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bg-BG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Оператор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.......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8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Оператор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n-1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Оператор 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bg-BG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0"/>
                                        <p:tgtEl>
                                          <p:spTgt spid="35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6"/>
          <p:cNvSpPr>
            <a:spLocks noChangeArrowheads="1"/>
          </p:cNvSpPr>
          <p:nvPr/>
        </p:nvSpPr>
        <p:spPr bwMode="auto">
          <a:xfrm>
            <a:off x="0" y="76200"/>
            <a:ext cx="91440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Visual Studio - </a:t>
            </a:r>
            <a:r>
              <a:rPr lang="bg-BG" dirty="0"/>
              <a:t>развойна среда за разработване на приложения</a:t>
            </a:r>
            <a:endParaRPr lang="bg-BG" dirty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bg-BG" dirty="0">
                <a:solidFill>
                  <a:srgbClr val="969696"/>
                </a:solidFill>
              </a:rPr>
              <a:t>Пространства от имена.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457200" y="1099066"/>
            <a:ext cx="81534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 eaLnBrk="0" hangingPunct="0"/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За се ориентират специалистите по програмиране в огромното многообразие 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от </a:t>
            </a: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класове, трябва да разполагат със средство, което да им помогне в 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намирането </a:t>
            </a: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на нужния клас, да се проучат неговите методи, свойства и т.н. </a:t>
            </a:r>
          </a:p>
          <a:p>
            <a:pPr algn="just" eaLnBrk="0" hangingPunct="0"/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За целта, класовете са логически организирани в йерархична система, т.нар. 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„</a:t>
            </a: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пространства от имена”.</a:t>
            </a:r>
          </a:p>
          <a:p>
            <a:pPr algn="just" eaLnBrk="0" hangingPunct="0"/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използваната йерархична организация се използва т.нар. „точков 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синтаксис</a:t>
            </a: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(dot syntax)</a:t>
            </a: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. На най-високото ниво е пространството от имена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System</a:t>
            </a: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, а след това са пространствата от имена от второ ниво. След 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пространството </a:t>
            </a: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от имена от второ ниво е това от трето и т.н. Например,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System.Windows.Forms.Form</a:t>
            </a: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66800"/>
            <a:ext cx="6748095" cy="4241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3" name="Rectangle 6"/>
          <p:cNvSpPr>
            <a:spLocks noChangeArrowheads="1"/>
          </p:cNvSpPr>
          <p:nvPr/>
        </p:nvSpPr>
        <p:spPr bwMode="auto">
          <a:xfrm>
            <a:off x="0" y="76200"/>
            <a:ext cx="91440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Visual Studio - </a:t>
            </a:r>
            <a:r>
              <a:rPr lang="bg-BG" dirty="0"/>
              <a:t>развойна среда за разработване на приложения</a:t>
            </a:r>
            <a:endParaRPr lang="bg-BG" dirty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bg-BG" dirty="0">
                <a:solidFill>
                  <a:srgbClr val="969696"/>
                </a:solidFill>
              </a:rPr>
              <a:t>Пространства от имена.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2590800" y="3810000"/>
            <a:ext cx="6248400" cy="914400"/>
          </a:xfrm>
          <a:prstGeom prst="wedgeRectCallout">
            <a:avLst>
              <a:gd name="adj1" fmla="val -46401"/>
              <a:gd name="adj2" fmla="val -268056"/>
            </a:avLst>
          </a:prstGeom>
          <a:gradFill flip="none" rotWithShape="1">
            <a:gsLst>
              <a:gs pos="61000">
                <a:srgbClr val="FFFF00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g-BG" sz="2000" dirty="0" smtClean="0">
                <a:solidFill>
                  <a:srgbClr val="002060"/>
                </a:solidFill>
              </a:rPr>
              <a:t>Указано е извеждане само на пространството от имена, отнасящи се към </a:t>
            </a:r>
            <a:r>
              <a:rPr lang="en-US" sz="2000" dirty="0" err="1" smtClean="0">
                <a:solidFill>
                  <a:srgbClr val="002060"/>
                </a:solidFill>
              </a:rPr>
              <a:t>System.Windows.Forms.Form</a:t>
            </a:r>
            <a:endParaRPr lang="bg-BG" sz="2000" dirty="0">
              <a:solidFill>
                <a:srgbClr val="002060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2578100" y="4572000"/>
            <a:ext cx="3810000" cy="609600"/>
          </a:xfrm>
          <a:prstGeom prst="wedgeRectCallout">
            <a:avLst>
              <a:gd name="adj1" fmla="val -56401"/>
              <a:gd name="adj2" fmla="val -463890"/>
            </a:avLst>
          </a:prstGeom>
          <a:gradFill flip="none" rotWithShape="1">
            <a:gsLst>
              <a:gs pos="61000">
                <a:srgbClr val="FFFF00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g-BG" sz="2000" dirty="0" smtClean="0">
                <a:solidFill>
                  <a:srgbClr val="002060"/>
                </a:solidFill>
              </a:rPr>
              <a:t>Указание за текущия елемент.</a:t>
            </a:r>
            <a:endParaRPr lang="bg-BG" sz="2000" dirty="0">
              <a:solidFill>
                <a:srgbClr val="002060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2324100" y="5029200"/>
            <a:ext cx="6591300" cy="838200"/>
          </a:xfrm>
          <a:prstGeom prst="wedgeRectCallout">
            <a:avLst>
              <a:gd name="adj1" fmla="val 8862"/>
              <a:gd name="adj2" fmla="val -386617"/>
            </a:avLst>
          </a:prstGeom>
          <a:gradFill flip="none" rotWithShape="1">
            <a:gsLst>
              <a:gs pos="61000">
                <a:srgbClr val="FFFF00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g-BG" sz="2000" dirty="0" smtClean="0">
                <a:solidFill>
                  <a:srgbClr val="002060"/>
                </a:solidFill>
              </a:rPr>
              <a:t>Представена е информация за методите, събитията и т.н. за формата, т.е. за класа </a:t>
            </a:r>
            <a:r>
              <a:rPr lang="en-US" sz="2000" dirty="0" smtClean="0">
                <a:solidFill>
                  <a:srgbClr val="002060"/>
                </a:solidFill>
              </a:rPr>
              <a:t>Form</a:t>
            </a:r>
            <a:r>
              <a:rPr lang="bg-BG" sz="2000" dirty="0" smtClean="0">
                <a:solidFill>
                  <a:srgbClr val="002060"/>
                </a:solidFill>
              </a:rPr>
              <a:t>.</a:t>
            </a:r>
            <a:endParaRPr lang="bg-BG" sz="2000" dirty="0">
              <a:solidFill>
                <a:srgbClr val="002060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1562100" y="914400"/>
            <a:ext cx="7162800" cy="1447800"/>
          </a:xfrm>
          <a:prstGeom prst="wedgeRectCallout">
            <a:avLst>
              <a:gd name="adj1" fmla="val 4861"/>
              <a:gd name="adj2" fmla="val 105518"/>
            </a:avLst>
          </a:prstGeom>
          <a:gradFill flip="none" rotWithShape="1">
            <a:gsLst>
              <a:gs pos="61000">
                <a:srgbClr val="FFFF00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g-BG" sz="2000" dirty="0" smtClean="0">
                <a:solidFill>
                  <a:srgbClr val="002060"/>
                </a:solidFill>
              </a:rPr>
              <a:t>Справочна информация за предназначението на метода </a:t>
            </a:r>
            <a:r>
              <a:rPr lang="en-US" sz="2000" dirty="0" smtClean="0">
                <a:solidFill>
                  <a:srgbClr val="002060"/>
                </a:solidFill>
              </a:rPr>
              <a:t>(Activate)</a:t>
            </a:r>
            <a:r>
              <a:rPr lang="bg-BG" sz="2000" dirty="0" smtClean="0">
                <a:solidFill>
                  <a:srgbClr val="002060"/>
                </a:solidFill>
              </a:rPr>
              <a:t>,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bg-BG" sz="2000" dirty="0" smtClean="0">
                <a:solidFill>
                  <a:srgbClr val="002060"/>
                </a:solidFill>
              </a:rPr>
              <a:t>как се активизира при необходимост, какви параметри приема (в случая се вижда, че параметри не се указват) и др. полезна информация.</a:t>
            </a:r>
            <a:endParaRPr lang="bg-BG" sz="2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715962"/>
          </a:xfrm>
        </p:spPr>
        <p:txBody>
          <a:bodyPr/>
          <a:lstStyle/>
          <a:p>
            <a:r>
              <a:rPr lang="bg-BG" sz="2800" dirty="0" smtClean="0"/>
              <a:t>Използване на пространства от имена</a:t>
            </a:r>
            <a:r>
              <a:rPr lang="bg-BG" sz="3600" dirty="0" smtClean="0"/>
              <a:t>	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5211763"/>
          </a:xfrm>
        </p:spPr>
        <p:txBody>
          <a:bodyPr/>
          <a:lstStyle/>
          <a:p>
            <a:r>
              <a:rPr lang="bg-BG" dirty="0" smtClean="0"/>
              <a:t>За </a:t>
            </a:r>
            <a:r>
              <a:rPr lang="bg-BG" dirty="0" smtClean="0"/>
              <a:t>обръщане </a:t>
            </a:r>
            <a:r>
              <a:rPr lang="bg-BG" dirty="0" smtClean="0"/>
              <a:t>към </a:t>
            </a:r>
            <a:r>
              <a:rPr lang="bg-BG" dirty="0" smtClean="0"/>
              <a:t>класовете в дадено пространство се използва ключовата дума </a:t>
            </a:r>
            <a:r>
              <a:rPr lang="en-US" dirty="0" smtClean="0">
                <a:latin typeface="Courier New" pitchFamily="49" charset="0"/>
              </a:rPr>
              <a:t>Imports</a:t>
            </a:r>
            <a:endParaRPr lang="bg-BG" dirty="0" smtClean="0">
              <a:latin typeface="Courier New" pitchFamily="49" charset="0"/>
            </a:endParaRPr>
          </a:p>
          <a:p>
            <a:endParaRPr lang="en-US" dirty="0" smtClean="0">
              <a:latin typeface="Courier New" pitchFamily="49" charset="0"/>
            </a:endParaRPr>
          </a:p>
          <a:p>
            <a:endParaRPr lang="en-US" dirty="0" smtClean="0">
              <a:latin typeface="Courier New" pitchFamily="49" charset="0"/>
            </a:endParaRPr>
          </a:p>
          <a:p>
            <a:endParaRPr lang="bg-BG" dirty="0" smtClean="0"/>
          </a:p>
          <a:p>
            <a:r>
              <a:rPr lang="bg-BG" dirty="0" smtClean="0"/>
              <a:t>Или с пълното им име</a:t>
            </a:r>
          </a:p>
          <a:p>
            <a:endParaRPr lang="en-US" dirty="0" smtClean="0"/>
          </a:p>
          <a:p>
            <a:endParaRPr lang="bg-BG" dirty="0" smtClean="0">
              <a:latin typeface="Courier New" pitchFamily="49" charset="0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387600" y="2590800"/>
            <a:ext cx="8403000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/>
            <a:r>
              <a:rPr lang="en-US" sz="2000" dirty="0" smtClean="0">
                <a:solidFill>
                  <a:srgbClr val="FF0000"/>
                </a:solidFill>
                <a:latin typeface="Tahoma" pitchFamily="34" charset="0"/>
              </a:rPr>
              <a:t>‘</a:t>
            </a:r>
            <a:r>
              <a:rPr lang="bg-BG" sz="2000" dirty="0" smtClean="0">
                <a:solidFill>
                  <a:srgbClr val="FF0000"/>
                </a:solidFill>
                <a:latin typeface="Tahoma" pitchFamily="34" charset="0"/>
              </a:rPr>
              <a:t>Преди използването на клас се „въвежда“ пространството </a:t>
            </a:r>
            <a:r>
              <a:rPr lang="bg-BG" sz="2000" dirty="0">
                <a:solidFill>
                  <a:srgbClr val="FF0000"/>
                </a:solidFill>
                <a:latin typeface="Tahoma" pitchFamily="34" charset="0"/>
              </a:rPr>
              <a:t>о</a:t>
            </a:r>
            <a:r>
              <a:rPr lang="bg-BG" sz="2000" dirty="0" smtClean="0">
                <a:solidFill>
                  <a:srgbClr val="FF0000"/>
                </a:solidFill>
                <a:latin typeface="Tahoma" pitchFamily="34" charset="0"/>
              </a:rPr>
              <a:t>т имена</a:t>
            </a:r>
            <a:r>
              <a:rPr lang="bg-BG" sz="2000" dirty="0">
                <a:solidFill>
                  <a:srgbClr val="FF0000"/>
                </a:solidFill>
                <a:latin typeface="Tahoma" pitchFamily="34" charset="0"/>
              </a:rPr>
              <a:t> </a:t>
            </a:r>
            <a:endParaRPr lang="en-US" sz="2000" dirty="0" smtClean="0">
              <a:solidFill>
                <a:srgbClr val="FF0000"/>
              </a:solidFill>
              <a:latin typeface="Tahoma" pitchFamily="34" charset="0"/>
            </a:endParaRPr>
          </a:p>
          <a:p>
            <a:pPr eaLnBrk="0" hangingPunct="0"/>
            <a:r>
              <a:rPr lang="en-US" sz="2000" dirty="0" smtClean="0">
                <a:solidFill>
                  <a:srgbClr val="FF0000"/>
                </a:solidFill>
                <a:latin typeface="Tahoma" pitchFamily="34" charset="0"/>
              </a:rPr>
              <a:t>(</a:t>
            </a:r>
            <a:r>
              <a:rPr lang="bg-BG" sz="2000" dirty="0" smtClean="0">
                <a:solidFill>
                  <a:srgbClr val="FF0000"/>
                </a:solidFill>
                <a:latin typeface="Tahoma" pitchFamily="34" charset="0"/>
              </a:rPr>
              <a:t>на </a:t>
            </a:r>
            <a:r>
              <a:rPr lang="en-US" sz="2000" dirty="0" smtClean="0">
                <a:solidFill>
                  <a:srgbClr val="FF0000"/>
                </a:solidFill>
                <a:latin typeface="Tahoma" pitchFamily="34" charset="0"/>
              </a:rPr>
              <a:t>project level)</a:t>
            </a:r>
            <a:endParaRPr lang="en-US" sz="2000" dirty="0">
              <a:solidFill>
                <a:srgbClr val="FF0000"/>
              </a:solidFill>
              <a:latin typeface="Tahoma" pitchFamily="34" charset="0"/>
            </a:endParaRPr>
          </a:p>
          <a:p>
            <a:pPr eaLnBrk="0" hangingPunct="0"/>
            <a:r>
              <a:rPr lang="en-US" sz="2800" dirty="0">
                <a:latin typeface="Tahoma" pitchFamily="34" charset="0"/>
              </a:rPr>
              <a:t>Imports </a:t>
            </a:r>
            <a:r>
              <a:rPr lang="en-US" sz="2800" dirty="0">
                <a:solidFill>
                  <a:srgbClr val="92D050"/>
                </a:solidFill>
                <a:latin typeface="Tahoma" pitchFamily="34" charset="0"/>
              </a:rPr>
              <a:t>System.IO</a:t>
            </a:r>
          </a:p>
          <a:p>
            <a:pPr eaLnBrk="0" hangingPunct="0"/>
            <a:r>
              <a:rPr lang="en-US" sz="2800" dirty="0">
                <a:latin typeface="Tahoma" pitchFamily="34" charset="0"/>
              </a:rPr>
              <a:t>Dim </a:t>
            </a:r>
            <a:r>
              <a:rPr lang="en-US" sz="2800" dirty="0" err="1">
                <a:latin typeface="Tahoma" pitchFamily="34" charset="0"/>
              </a:rPr>
              <a:t>inFile</a:t>
            </a:r>
            <a:r>
              <a:rPr lang="en-US" sz="2800" dirty="0">
                <a:latin typeface="Tahoma" pitchFamily="34" charset="0"/>
              </a:rPr>
              <a:t> as New </a:t>
            </a:r>
            <a:r>
              <a:rPr lang="en-US" sz="2800" dirty="0" err="1">
                <a:latin typeface="Tahoma" pitchFamily="34" charset="0"/>
              </a:rPr>
              <a:t>StreamReader</a:t>
            </a:r>
            <a:r>
              <a:rPr lang="en-US" sz="2800" dirty="0">
                <a:latin typeface="Tahoma" pitchFamily="34" charset="0"/>
              </a:rPr>
              <a:t>(“</a:t>
            </a:r>
            <a:r>
              <a:rPr lang="en-US" sz="2800" dirty="0" smtClean="0">
                <a:latin typeface="Tahoma" pitchFamily="34" charset="0"/>
              </a:rPr>
              <a:t>it.txt</a:t>
            </a:r>
            <a:r>
              <a:rPr lang="en-US" sz="2800" dirty="0">
                <a:latin typeface="Tahoma" pitchFamily="34" charset="0"/>
              </a:rPr>
              <a:t>”)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360000" y="5029200"/>
            <a:ext cx="8458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/>
            <a:r>
              <a:rPr lang="en-US" sz="2800" dirty="0">
                <a:latin typeface="Tahoma" pitchFamily="34" charset="0"/>
              </a:rPr>
              <a:t>Dim </a:t>
            </a:r>
            <a:r>
              <a:rPr lang="en-US" sz="2800" dirty="0" err="1">
                <a:latin typeface="Tahoma" pitchFamily="34" charset="0"/>
              </a:rPr>
              <a:t>inFile</a:t>
            </a:r>
            <a:r>
              <a:rPr lang="en-US" sz="2800" dirty="0">
                <a:latin typeface="Tahoma" pitchFamily="34" charset="0"/>
              </a:rPr>
              <a:t> as New </a:t>
            </a:r>
            <a:r>
              <a:rPr lang="en-US" sz="2800" dirty="0" err="1">
                <a:solidFill>
                  <a:srgbClr val="92D050"/>
                </a:solidFill>
                <a:latin typeface="Tahoma" pitchFamily="34" charset="0"/>
              </a:rPr>
              <a:t>System.IO</a:t>
            </a:r>
            <a:r>
              <a:rPr lang="en-US" sz="2800" dirty="0" err="1">
                <a:latin typeface="Tahoma" pitchFamily="34" charset="0"/>
              </a:rPr>
              <a:t>.StreamReader</a:t>
            </a:r>
            <a:r>
              <a:rPr lang="en-US" sz="2800" dirty="0">
                <a:latin typeface="Tahoma" pitchFamily="34" charset="0"/>
              </a:rPr>
              <a:t>(“</a:t>
            </a:r>
            <a:r>
              <a:rPr lang="en-US" sz="2800" dirty="0" smtClean="0">
                <a:latin typeface="Tahoma" pitchFamily="34" charset="0"/>
              </a:rPr>
              <a:t>it.txt</a:t>
            </a:r>
            <a:r>
              <a:rPr lang="en-US" sz="2800" dirty="0">
                <a:latin typeface="Tahoma" pitchFamily="34" charset="0"/>
              </a:rPr>
              <a:t>”)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bg-BG" sz="3600" dirty="0" smtClean="0"/>
              <a:t>Обектно-ориентирано програмиране</a:t>
            </a:r>
            <a:br>
              <a:rPr lang="bg-BG" sz="3600" dirty="0" smtClean="0"/>
            </a:br>
            <a:r>
              <a:rPr lang="bg-BG" sz="3200" dirty="0" smtClean="0"/>
              <a:t>(как се програмира сега)</a:t>
            </a:r>
          </a:p>
        </p:txBody>
      </p:sp>
      <p:graphicFrame>
        <p:nvGraphicFramePr>
          <p:cNvPr id="42028" name="Group 44"/>
          <p:cNvGraphicFramePr>
            <a:graphicFrameLocks noGrp="1"/>
          </p:cNvGraphicFramePr>
          <p:nvPr>
            <p:ph sz="half" idx="1"/>
          </p:nvPr>
        </p:nvGraphicFramePr>
        <p:xfrm>
          <a:off x="2590800" y="1371600"/>
          <a:ext cx="4191000" cy="4907920"/>
        </p:xfrm>
        <a:graphic>
          <a:graphicData uri="http://schemas.openxmlformats.org/drawingml/2006/table">
            <a:tbl>
              <a:tblPr/>
              <a:tblGrid>
                <a:gridCol w="4191000"/>
              </a:tblGrid>
              <a:tr h="45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Програма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Оператор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Оператор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86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Готов програмен модул на друг програмист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Оператор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86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Готов програмен модул на друг програмист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Оператор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.......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Оператор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n-1</a:t>
                      </a:r>
                      <a:endParaRPr kumimoji="0" lang="bg-BG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Оператор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bg-BG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0"/>
                                        <p:tgtEl>
                                          <p:spTgt spid="42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“Готов програмен модул”!?!?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1295399"/>
          </a:xfrm>
        </p:spPr>
        <p:txBody>
          <a:bodyPr/>
          <a:lstStyle/>
          <a:p>
            <a:r>
              <a:rPr lang="bg-BG" dirty="0" smtClean="0"/>
              <a:t>Създаден от други програмисти и подготвен за </a:t>
            </a:r>
            <a:r>
              <a:rPr lang="bg-BG" dirty="0" err="1" smtClean="0"/>
              <a:t>последващо</a:t>
            </a:r>
            <a:r>
              <a:rPr lang="bg-BG" dirty="0" smtClean="0"/>
              <a:t> използване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2819400"/>
            <a:ext cx="8229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bg-BG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Създаден от нас и подготвен по подходящ начин за </a:t>
            </a:r>
            <a:r>
              <a:rPr kumimoji="0" lang="bg-BG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последващо</a:t>
            </a:r>
            <a:r>
              <a:rPr kumimoji="0" lang="bg-BG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използване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8200" y="2743200"/>
            <a:ext cx="7696200" cy="3657600"/>
          </a:xfrm>
          <a:prstGeom prst="rect">
            <a:avLst/>
          </a:prstGeom>
          <a:solidFill>
            <a:srgbClr val="EDEE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. . . . . .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7170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z="3600" smtClean="0"/>
              <a:t>“Готов програмен модул”</a:t>
            </a:r>
            <a:br>
              <a:rPr lang="bg-BG" sz="3600" smtClean="0"/>
            </a:br>
            <a:r>
              <a:rPr lang="bg-BG" sz="3600" smtClean="0"/>
              <a:t>Къде е той?</a:t>
            </a:r>
          </a:p>
        </p:txBody>
      </p:sp>
      <p:sp>
        <p:nvSpPr>
          <p:cNvPr id="7171" name="Rectangle 46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u="sng" dirty="0" smtClean="0"/>
              <a:t>MS Framework</a:t>
            </a:r>
          </a:p>
          <a:p>
            <a:pPr algn="ctr">
              <a:buFont typeface="Wingdings" pitchFamily="2" charset="2"/>
              <a:buNone/>
            </a:pPr>
            <a:endParaRPr lang="en-US" dirty="0" smtClean="0"/>
          </a:p>
          <a:p>
            <a:pPr algn="ctr">
              <a:buFont typeface="Wingdings" pitchFamily="2" charset="2"/>
              <a:buNone/>
            </a:pPr>
            <a:endParaRPr lang="en-US" dirty="0" smtClean="0"/>
          </a:p>
          <a:p>
            <a:pPr algn="ctr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7172" name="Rectangle 43"/>
          <p:cNvSpPr>
            <a:spLocks noChangeArrowheads="1"/>
          </p:cNvSpPr>
          <p:nvPr/>
        </p:nvSpPr>
        <p:spPr bwMode="auto">
          <a:xfrm>
            <a:off x="1547813" y="2997200"/>
            <a:ext cx="1368425" cy="10080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bg-BG" sz="2000" dirty="0"/>
              <a:t>Готов </a:t>
            </a:r>
          </a:p>
          <a:p>
            <a:pPr algn="ctr"/>
            <a:r>
              <a:rPr lang="bg-BG" sz="2000" dirty="0"/>
              <a:t>модул 1</a:t>
            </a:r>
          </a:p>
          <a:p>
            <a:pPr algn="ctr"/>
            <a:endParaRPr lang="bg-BG" sz="2000" dirty="0"/>
          </a:p>
        </p:txBody>
      </p:sp>
      <p:sp>
        <p:nvSpPr>
          <p:cNvPr id="7173" name="Rectangle 47"/>
          <p:cNvSpPr>
            <a:spLocks noChangeArrowheads="1"/>
          </p:cNvSpPr>
          <p:nvPr/>
        </p:nvSpPr>
        <p:spPr bwMode="auto">
          <a:xfrm>
            <a:off x="3492500" y="2997200"/>
            <a:ext cx="1368425" cy="10080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bg-BG" sz="2000" dirty="0"/>
              <a:t>Готов </a:t>
            </a:r>
          </a:p>
          <a:p>
            <a:pPr algn="ctr"/>
            <a:r>
              <a:rPr lang="bg-BG" sz="2000" dirty="0"/>
              <a:t>модул </a:t>
            </a:r>
            <a:r>
              <a:rPr lang="en-US" sz="2000" dirty="0"/>
              <a:t>2</a:t>
            </a:r>
            <a:endParaRPr lang="bg-BG" sz="2000" dirty="0"/>
          </a:p>
          <a:p>
            <a:pPr algn="ctr"/>
            <a:endParaRPr lang="bg-BG" sz="2000" dirty="0"/>
          </a:p>
        </p:txBody>
      </p:sp>
      <p:sp>
        <p:nvSpPr>
          <p:cNvPr id="7174" name="Rectangle 49"/>
          <p:cNvSpPr>
            <a:spLocks noChangeArrowheads="1"/>
          </p:cNvSpPr>
          <p:nvPr/>
        </p:nvSpPr>
        <p:spPr bwMode="auto">
          <a:xfrm>
            <a:off x="4572000" y="5229225"/>
            <a:ext cx="1584325" cy="10080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bg-BG" sz="2000" dirty="0"/>
              <a:t>Готов </a:t>
            </a:r>
          </a:p>
          <a:p>
            <a:pPr algn="ctr"/>
            <a:r>
              <a:rPr lang="bg-BG" sz="2000" dirty="0"/>
              <a:t>модул </a:t>
            </a:r>
            <a:r>
              <a:rPr lang="en-US" sz="2000" dirty="0"/>
              <a:t>3599</a:t>
            </a:r>
            <a:endParaRPr lang="bg-BG" sz="2000" dirty="0"/>
          </a:p>
          <a:p>
            <a:pPr algn="ctr"/>
            <a:endParaRPr lang="bg-BG" sz="2000" dirty="0"/>
          </a:p>
        </p:txBody>
      </p:sp>
      <p:sp>
        <p:nvSpPr>
          <p:cNvPr id="7175" name="Rectangle 50"/>
          <p:cNvSpPr>
            <a:spLocks noChangeArrowheads="1"/>
          </p:cNvSpPr>
          <p:nvPr/>
        </p:nvSpPr>
        <p:spPr bwMode="auto">
          <a:xfrm>
            <a:off x="6804025" y="5229225"/>
            <a:ext cx="1584325" cy="10080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bg-BG" sz="2000" dirty="0"/>
              <a:t>Готов </a:t>
            </a:r>
          </a:p>
          <a:p>
            <a:pPr algn="ctr"/>
            <a:r>
              <a:rPr lang="bg-BG" sz="2000" dirty="0"/>
              <a:t>модул </a:t>
            </a:r>
            <a:r>
              <a:rPr lang="en-US" sz="2000" dirty="0"/>
              <a:t>3600</a:t>
            </a:r>
            <a:endParaRPr lang="bg-BG" sz="2000" dirty="0"/>
          </a:p>
          <a:p>
            <a:pPr algn="ctr"/>
            <a:endParaRPr lang="bg-BG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171" grpId="0" uiExpand="1" build="p"/>
      <p:bldP spid="7172" grpId="0" animBg="1"/>
      <p:bldP spid="7173" grpId="0" animBg="1"/>
      <p:bldP spid="7174" grpId="0" animBg="1"/>
      <p:bldP spid="717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0" y="53975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bg-BG" dirty="0" smtClean="0"/>
              <a:t>Термини (понятия) от </a:t>
            </a:r>
            <a:r>
              <a:rPr lang="bg-BG" dirty="0"/>
              <a:t>обектно-ориентираното </a:t>
            </a:r>
            <a:r>
              <a:rPr lang="bg-BG" dirty="0" smtClean="0"/>
              <a:t>програмиране</a:t>
            </a:r>
            <a:r>
              <a:rPr lang="bg-BG" dirty="0" smtClean="0">
                <a:solidFill>
                  <a:srgbClr val="969696"/>
                </a:solidFill>
              </a:rPr>
              <a:t>.</a:t>
            </a:r>
            <a:endParaRPr lang="bg-BG" dirty="0">
              <a:solidFill>
                <a:srgbClr val="969696"/>
              </a:solidFill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346075" y="914400"/>
            <a:ext cx="8485188" cy="4953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bg-BG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Клас</a:t>
            </a:r>
            <a:r>
              <a:rPr kumimoji="0" lang="bg-BG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категория обекти с общи свойства и операции, които могат да се извършват върху тях 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bg-BG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Обект</a:t>
            </a:r>
            <a:r>
              <a:rPr kumimoji="0" lang="bg-BG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единичен обект от даден клас, инстанция на клас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bg-BG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Интерфейс</a:t>
            </a:r>
            <a:r>
              <a:rPr kumimoji="0" lang="bg-BG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спецификация на съвкупност от действия, които даден обект предлага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bg-BG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Свойство</a:t>
            </a:r>
            <a:r>
              <a:rPr kumimoji="0" lang="bg-BG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видима за външния свят характеристика (атрибут) на даден обект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bg-BG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Метод</a:t>
            </a:r>
            <a:r>
              <a:rPr kumimoji="0" lang="bg-BG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операция, която всички обекти от даден клас могат да извършват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bg-BG" sz="2400" b="1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Капсулация</a:t>
            </a:r>
            <a:r>
              <a:rPr kumimoji="0" lang="bg-BG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на данните </a:t>
            </a:r>
            <a:r>
              <a:rPr kumimoji="0" lang="bg-BG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събиране на данните за даден обект и операциите над тях в едно цяло (клас), като се ограничава директния достъп до тези данни и операции</a:t>
            </a:r>
            <a:endParaRPr kumimoji="0" lang="bg-BG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0" y="53975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bg-BG" dirty="0" smtClean="0"/>
              <a:t>Термини (понятия) от </a:t>
            </a:r>
            <a:r>
              <a:rPr lang="bg-BG" dirty="0"/>
              <a:t>обектно-ориентираното </a:t>
            </a:r>
            <a:r>
              <a:rPr lang="bg-BG" dirty="0" smtClean="0"/>
              <a:t>програмиране</a:t>
            </a:r>
            <a:r>
              <a:rPr lang="bg-BG" dirty="0" smtClean="0">
                <a:solidFill>
                  <a:srgbClr val="969696"/>
                </a:solidFill>
              </a:rPr>
              <a:t>.</a:t>
            </a:r>
            <a:endParaRPr lang="bg-BG" dirty="0">
              <a:solidFill>
                <a:srgbClr val="969696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46075" y="762000"/>
            <a:ext cx="8485188" cy="543877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bg-BG" sz="26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Абстракция на данните </a:t>
            </a:r>
            <a:r>
              <a:rPr kumimoji="0" lang="bg-BG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възможността да работим с данни без да се интересуваме от тяхното вътрешно представяне, а само от операциите над тях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bg-BG" sz="26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Абстракция на действията </a:t>
            </a:r>
            <a:r>
              <a:rPr kumimoji="0" lang="bg-BG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възможността да изпълняваме действия, за които не знаем точно как са реализирани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bg-BG" sz="26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Наследяване</a:t>
            </a:r>
            <a:r>
              <a:rPr kumimoji="0" lang="bg-BG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възможността един клас (наследник) да придобие свойства и действия от друг клас (родител)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bg-BG" sz="26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Полиморфизъм</a:t>
            </a:r>
            <a:r>
              <a:rPr kumimoji="0" lang="bg-BG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възможността да разглеждаме обекти от клас-наследник като обекти от базов клас, като класът наследник може да е </a:t>
            </a:r>
            <a:r>
              <a:rPr kumimoji="0" lang="bg-BG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предефинирал</a:t>
            </a:r>
            <a:r>
              <a:rPr kumimoji="0" lang="bg-BG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някои от действията на базовия клас</a:t>
            </a:r>
            <a:endParaRPr kumimoji="0" lang="bg-BG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0" y="53975"/>
            <a:ext cx="91440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bg-BG" dirty="0"/>
              <a:t>Същност на обектно-ориентираното програмиране</a:t>
            </a:r>
          </a:p>
          <a:p>
            <a:pPr algn="ctr">
              <a:spcBef>
                <a:spcPct val="50000"/>
              </a:spcBef>
            </a:pPr>
            <a:r>
              <a:rPr lang="bg-BG" dirty="0">
                <a:solidFill>
                  <a:srgbClr val="969696"/>
                </a:solidFill>
              </a:rPr>
              <a:t>Обекти, свойства и методи.</a:t>
            </a:r>
          </a:p>
        </p:txBody>
      </p:sp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532800" y="729626"/>
            <a:ext cx="810382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bg-BG" sz="2000" dirty="0">
                <a:latin typeface="Times New Roman" pitchFamily="18" charset="0"/>
              </a:rPr>
              <a:t>Формалното определение за обект </a:t>
            </a:r>
            <a:r>
              <a:rPr lang="en-US" sz="2000" dirty="0">
                <a:latin typeface="Times New Roman" pitchFamily="18" charset="0"/>
              </a:rPr>
              <a:t>(object)</a:t>
            </a:r>
            <a:r>
              <a:rPr lang="bg-BG" sz="2000" dirty="0">
                <a:latin typeface="Times New Roman" pitchFamily="18" charset="0"/>
              </a:rPr>
              <a:t>, по терминологията на </a:t>
            </a:r>
            <a:r>
              <a:rPr lang="en-US" sz="2000" dirty="0">
                <a:latin typeface="Times New Roman" pitchFamily="18" charset="0"/>
              </a:rPr>
              <a:t>Visual </a:t>
            </a:r>
          </a:p>
          <a:p>
            <a:pPr eaLnBrk="0" hangingPunct="0"/>
            <a:r>
              <a:rPr lang="en-US" sz="2000" dirty="0">
                <a:latin typeface="Times New Roman" pitchFamily="18" charset="0"/>
              </a:rPr>
              <a:t>Basic</a:t>
            </a:r>
            <a:r>
              <a:rPr lang="bg-BG" sz="2000" dirty="0">
                <a:latin typeface="Times New Roman" pitchFamily="18" charset="0"/>
              </a:rPr>
              <a:t>, е това, което се идентифицира със свойства и методи</a:t>
            </a:r>
            <a:r>
              <a:rPr lang="bg-BG" sz="2000" dirty="0" smtClean="0">
                <a:latin typeface="Times New Roman" pitchFamily="18" charset="0"/>
              </a:rPr>
              <a:t>.</a:t>
            </a:r>
          </a:p>
          <a:p>
            <a:pPr eaLnBrk="0" hangingPunct="0"/>
            <a:r>
              <a:rPr lang="bg-BG" sz="2000" dirty="0" smtClean="0">
                <a:latin typeface="Times New Roman" pitchFamily="18" charset="0"/>
              </a:rPr>
              <a:t>Примери за обекти са:</a:t>
            </a:r>
            <a:endParaRPr lang="bg-BG" sz="2000" dirty="0">
              <a:latin typeface="Times New Roman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1733490"/>
            <a:ext cx="7696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bg-BG" sz="2000" dirty="0" smtClean="0">
                <a:latin typeface="Times New Roman" pitchFamily="18" charset="0"/>
              </a:rPr>
              <a:t>Бутон от едно приложение;</a:t>
            </a:r>
            <a:endParaRPr lang="bg-BG" dirty="0"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2800" y="5105400"/>
            <a:ext cx="7696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bg-BG" sz="2400" dirty="0" smtClean="0">
                <a:latin typeface="Times New Roman" pitchFamily="18" charset="0"/>
              </a:rPr>
              <a:t>Казано просто – всичко по своята същност е обект.</a:t>
            </a:r>
            <a:endParaRPr lang="bg-BG" sz="2400" dirty="0">
              <a:latin typeface="Times New Roman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2133600"/>
            <a:ext cx="7696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bg-BG" sz="2000" dirty="0" smtClean="0">
                <a:latin typeface="Times New Roman" pitchFamily="18" charset="0"/>
              </a:rPr>
              <a:t>Линия от една форма;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32800" y="2495490"/>
            <a:ext cx="7696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bg-BG" sz="2000" dirty="0" smtClean="0">
                <a:latin typeface="Times New Roman" pitchFamily="18" charset="0"/>
              </a:rPr>
              <a:t>Диалогов прозорец от едно приложение;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32800" y="2819400"/>
            <a:ext cx="7696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bg-BG" sz="2000" dirty="0" smtClean="0">
                <a:latin typeface="Times New Roman" pitchFamily="18" charset="0"/>
              </a:rPr>
              <a:t>Ивица с бутони от едно приложение;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32800" y="3200400"/>
            <a:ext cx="7696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bg-BG" sz="2000" dirty="0" smtClean="0">
                <a:latin typeface="Times New Roman" pitchFamily="18" charset="0"/>
              </a:rPr>
              <a:t>Командното меню от едно приложение;</a:t>
            </a:r>
            <a:endParaRPr lang="bg-BG" dirty="0">
              <a:latin typeface="Times New Roman" pitchFamily="18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33400" y="3581400"/>
            <a:ext cx="7696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bg-BG" sz="2000" dirty="0" smtClean="0">
                <a:latin typeface="Times New Roman" pitchFamily="18" charset="0"/>
              </a:rPr>
              <a:t>Всяко едно от запомнящите устройства на компютъра;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33400" y="3962400"/>
            <a:ext cx="7696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bg-BG" sz="2000" dirty="0" smtClean="0">
                <a:latin typeface="Times New Roman" pitchFamily="18" charset="0"/>
              </a:rPr>
              <a:t>Печатащото устройство, свързано с компютъра;</a:t>
            </a:r>
            <a:endParaRPr lang="bg-BG" dirty="0">
              <a:latin typeface="Times New Roman" pitchFamily="18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32800" y="4343400"/>
            <a:ext cx="769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bg-BG" sz="2000" dirty="0" smtClean="0">
                <a:latin typeface="Times New Roman" pitchFamily="18" charset="0"/>
              </a:rPr>
              <a:t>Базата от данни, съхранена върху някакво запомнящо устройство на компютъра и т.н.</a:t>
            </a:r>
            <a:endParaRPr lang="bg-BG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1831</TotalTime>
  <Words>2488</Words>
  <Application>Microsoft Office PowerPoint</Application>
  <PresentationFormat>On-screen Show (4:3)</PresentationFormat>
  <Paragraphs>195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Default Design</vt:lpstr>
      <vt:lpstr>PowerPoint Presentation</vt:lpstr>
      <vt:lpstr>Парадигми в програмирането</vt:lpstr>
      <vt:lpstr>Процедурно програмиране (програмирането в предходните години)</vt:lpstr>
      <vt:lpstr>Обектно-ориентирано програмиране (как се програмира сега)</vt:lpstr>
      <vt:lpstr>“Готов програмен модул”!?!?</vt:lpstr>
      <vt:lpstr>“Готов програмен модул” Къде е той?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Използване на пространства от имена 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Class MyFirstClass …    End Class</dc:title>
  <dc:creator>bt</dc:creator>
  <cp:lastModifiedBy>Bogomil Traykov</cp:lastModifiedBy>
  <cp:revision>134</cp:revision>
  <dcterms:created xsi:type="dcterms:W3CDTF">2006-03-02T10:08:39Z</dcterms:created>
  <dcterms:modified xsi:type="dcterms:W3CDTF">2011-09-26T15:18:21Z</dcterms:modified>
</cp:coreProperties>
</file>