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95" r:id="rId3"/>
    <p:sldId id="296" r:id="rId4"/>
    <p:sldId id="297" r:id="rId5"/>
    <p:sldId id="298" r:id="rId6"/>
    <p:sldId id="299" r:id="rId7"/>
    <p:sldId id="300" r:id="rId8"/>
    <p:sldId id="301" r:id="rId9"/>
    <p:sldId id="302" r:id="rId10"/>
    <p:sldId id="320" r:id="rId11"/>
    <p:sldId id="281" r:id="rId12"/>
    <p:sldId id="282" r:id="rId13"/>
    <p:sldId id="283" r:id="rId14"/>
    <p:sldId id="324" r:id="rId15"/>
    <p:sldId id="284" r:id="rId16"/>
    <p:sldId id="286" r:id="rId17"/>
    <p:sldId id="285" r:id="rId18"/>
    <p:sldId id="287" r:id="rId19"/>
    <p:sldId id="288" r:id="rId20"/>
    <p:sldId id="289" r:id="rId21"/>
    <p:sldId id="290" r:id="rId22"/>
    <p:sldId id="291" r:id="rId23"/>
    <p:sldId id="292" r:id="rId24"/>
    <p:sldId id="293" r:id="rId25"/>
    <p:sldId id="294" r:id="rId26"/>
    <p:sldId id="304" r:id="rId27"/>
    <p:sldId id="303" r:id="rId28"/>
    <p:sldId id="305" r:id="rId29"/>
    <p:sldId id="306" r:id="rId30"/>
    <p:sldId id="307" r:id="rId31"/>
    <p:sldId id="308" r:id="rId32"/>
    <p:sldId id="309" r:id="rId33"/>
    <p:sldId id="321" r:id="rId34"/>
    <p:sldId id="322" r:id="rId35"/>
    <p:sldId id="310" r:id="rId36"/>
  </p:sldIdLst>
  <p:sldSz cx="9144000" cy="6858000" type="screen4x3"/>
  <p:notesSz cx="6858000" cy="9144000"/>
  <p:defaultTextStyle>
    <a:defPPr>
      <a:defRPr lang="bg-BG"/>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FF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4" autoAdjust="0"/>
    <p:restoredTop sz="94717" autoAdjust="0"/>
  </p:normalViewPr>
  <p:slideViewPr>
    <p:cSldViewPr>
      <p:cViewPr>
        <p:scale>
          <a:sx n="60" d="100"/>
          <a:sy n="60" d="100"/>
        </p:scale>
        <p:origin x="-701" y="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p>
        </p:txBody>
      </p:sp>
      <p:sp>
        <p:nvSpPr>
          <p:cNvPr id="6" name="Rectangle 6"/>
          <p:cNvSpPr>
            <a:spLocks noGrp="1" noChangeArrowheads="1"/>
          </p:cNvSpPr>
          <p:nvPr>
            <p:ph type="sldNum" sz="quarter" idx="12"/>
          </p:nvPr>
        </p:nvSpPr>
        <p:spPr>
          <a:ln/>
        </p:spPr>
        <p:txBody>
          <a:bodyPr/>
          <a:lstStyle>
            <a:lvl1pPr>
              <a:defRPr/>
            </a:lvl1pPr>
          </a:lstStyle>
          <a:p>
            <a:pPr>
              <a:defRPr/>
            </a:pPr>
            <a:fld id="{B95E2D8F-E547-4C65-AF50-30E4BB0A7F37}" type="slidenum">
              <a:rPr lang="bg-BG"/>
              <a:pPr>
                <a:defRPr/>
              </a:pPr>
              <a:t>‹#›</a:t>
            </a:fld>
            <a:endParaRPr lang="bg-B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p>
        </p:txBody>
      </p:sp>
      <p:sp>
        <p:nvSpPr>
          <p:cNvPr id="6" name="Rectangle 6"/>
          <p:cNvSpPr>
            <a:spLocks noGrp="1" noChangeArrowheads="1"/>
          </p:cNvSpPr>
          <p:nvPr>
            <p:ph type="sldNum" sz="quarter" idx="12"/>
          </p:nvPr>
        </p:nvSpPr>
        <p:spPr>
          <a:ln/>
        </p:spPr>
        <p:txBody>
          <a:bodyPr/>
          <a:lstStyle>
            <a:lvl1pPr>
              <a:defRPr/>
            </a:lvl1pPr>
          </a:lstStyle>
          <a:p>
            <a:pPr>
              <a:defRPr/>
            </a:pPr>
            <a:fld id="{FC47BB66-BC37-424D-B735-4C90B55584EB}" type="slidenum">
              <a:rPr lang="bg-BG"/>
              <a:pPr>
                <a:defRPr/>
              </a:pPr>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p>
        </p:txBody>
      </p:sp>
      <p:sp>
        <p:nvSpPr>
          <p:cNvPr id="6" name="Rectangle 6"/>
          <p:cNvSpPr>
            <a:spLocks noGrp="1" noChangeArrowheads="1"/>
          </p:cNvSpPr>
          <p:nvPr>
            <p:ph type="sldNum" sz="quarter" idx="12"/>
          </p:nvPr>
        </p:nvSpPr>
        <p:spPr>
          <a:ln/>
        </p:spPr>
        <p:txBody>
          <a:bodyPr/>
          <a:lstStyle>
            <a:lvl1pPr>
              <a:defRPr/>
            </a:lvl1pPr>
          </a:lstStyle>
          <a:p>
            <a:pPr>
              <a:defRPr/>
            </a:pPr>
            <a:fld id="{5A4C4BCC-8ADA-420B-8838-B355497F90B0}" type="slidenum">
              <a:rPr lang="bg-BG"/>
              <a:pPr>
                <a:defRPr/>
              </a:pPr>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Rectangle 4"/>
          <p:cNvSpPr>
            <a:spLocks noGrp="1" noChangeArrowheads="1"/>
          </p:cNvSpPr>
          <p:nvPr>
            <p:ph type="dt" sz="half" idx="10"/>
          </p:nvPr>
        </p:nvSpPr>
        <p:spPr>
          <a:ln/>
        </p:spPr>
        <p:txBody>
          <a:bodyPr/>
          <a:lstStyle>
            <a:lvl1pPr>
              <a:defRPr/>
            </a:lvl1pPr>
          </a:lstStyle>
          <a:p>
            <a:pPr>
              <a:defRPr/>
            </a:pPr>
            <a:endParaRPr 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p>
        </p:txBody>
      </p:sp>
      <p:sp>
        <p:nvSpPr>
          <p:cNvPr id="6" name="Rectangle 6"/>
          <p:cNvSpPr>
            <a:spLocks noGrp="1" noChangeArrowheads="1"/>
          </p:cNvSpPr>
          <p:nvPr>
            <p:ph type="sldNum" sz="quarter" idx="12"/>
          </p:nvPr>
        </p:nvSpPr>
        <p:spPr>
          <a:ln/>
        </p:spPr>
        <p:txBody>
          <a:bodyPr/>
          <a:lstStyle>
            <a:lvl1pPr>
              <a:defRPr/>
            </a:lvl1pPr>
          </a:lstStyle>
          <a:p>
            <a:pPr>
              <a:defRPr/>
            </a:pPr>
            <a:fld id="{AF5E8891-D2DD-4D63-BF95-6D3079852883}" type="slidenum">
              <a:rPr lang="bg-BG"/>
              <a:pPr>
                <a:defRPr/>
              </a:pPr>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bg-BG"/>
          </a:p>
        </p:txBody>
      </p:sp>
      <p:sp>
        <p:nvSpPr>
          <p:cNvPr id="5" name="Rectangle 5"/>
          <p:cNvSpPr>
            <a:spLocks noGrp="1" noChangeArrowheads="1"/>
          </p:cNvSpPr>
          <p:nvPr>
            <p:ph type="ftr" sz="quarter" idx="11"/>
          </p:nvPr>
        </p:nvSpPr>
        <p:spPr>
          <a:ln/>
        </p:spPr>
        <p:txBody>
          <a:bodyPr/>
          <a:lstStyle>
            <a:lvl1pPr>
              <a:defRPr/>
            </a:lvl1pPr>
          </a:lstStyle>
          <a:p>
            <a:pPr>
              <a:defRPr/>
            </a:pPr>
            <a:endParaRPr lang="bg-BG"/>
          </a:p>
        </p:txBody>
      </p:sp>
      <p:sp>
        <p:nvSpPr>
          <p:cNvPr id="6" name="Rectangle 6"/>
          <p:cNvSpPr>
            <a:spLocks noGrp="1" noChangeArrowheads="1"/>
          </p:cNvSpPr>
          <p:nvPr>
            <p:ph type="sldNum" sz="quarter" idx="12"/>
          </p:nvPr>
        </p:nvSpPr>
        <p:spPr>
          <a:ln/>
        </p:spPr>
        <p:txBody>
          <a:bodyPr/>
          <a:lstStyle>
            <a:lvl1pPr>
              <a:defRPr/>
            </a:lvl1pPr>
          </a:lstStyle>
          <a:p>
            <a:pPr>
              <a:defRPr/>
            </a:pPr>
            <a:fld id="{48E7D991-B1EA-4AB4-8EA6-78EBA9CD1A8E}" type="slidenum">
              <a:rPr lang="bg-BG"/>
              <a:pPr>
                <a:defRPr/>
              </a:pPr>
              <a:t>‹#›</a:t>
            </a:fld>
            <a:endParaRPr lang="bg-B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Rectangle 4"/>
          <p:cNvSpPr>
            <a:spLocks noGrp="1" noChangeArrowheads="1"/>
          </p:cNvSpPr>
          <p:nvPr>
            <p:ph type="dt" sz="half" idx="10"/>
          </p:nvPr>
        </p:nvSpPr>
        <p:spPr>
          <a:ln/>
        </p:spPr>
        <p:txBody>
          <a:bodyPr/>
          <a:lstStyle>
            <a:lvl1pPr>
              <a:defRPr/>
            </a:lvl1pPr>
          </a:lstStyle>
          <a:p>
            <a:pPr>
              <a:defRPr/>
            </a:pPr>
            <a:endParaRPr 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p>
        </p:txBody>
      </p:sp>
      <p:sp>
        <p:nvSpPr>
          <p:cNvPr id="7" name="Rectangle 6"/>
          <p:cNvSpPr>
            <a:spLocks noGrp="1" noChangeArrowheads="1"/>
          </p:cNvSpPr>
          <p:nvPr>
            <p:ph type="sldNum" sz="quarter" idx="12"/>
          </p:nvPr>
        </p:nvSpPr>
        <p:spPr>
          <a:ln/>
        </p:spPr>
        <p:txBody>
          <a:bodyPr/>
          <a:lstStyle>
            <a:lvl1pPr>
              <a:defRPr/>
            </a:lvl1pPr>
          </a:lstStyle>
          <a:p>
            <a:pPr>
              <a:defRPr/>
            </a:pPr>
            <a:fld id="{253D376D-F545-4A77-AA6A-D25379152D86}" type="slidenum">
              <a:rPr lang="bg-BG"/>
              <a:pPr>
                <a:defRPr/>
              </a:pPr>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Rectangle 4"/>
          <p:cNvSpPr>
            <a:spLocks noGrp="1" noChangeArrowheads="1"/>
          </p:cNvSpPr>
          <p:nvPr>
            <p:ph type="dt" sz="half" idx="10"/>
          </p:nvPr>
        </p:nvSpPr>
        <p:spPr>
          <a:ln/>
        </p:spPr>
        <p:txBody>
          <a:bodyPr/>
          <a:lstStyle>
            <a:lvl1pPr>
              <a:defRPr/>
            </a:lvl1pPr>
          </a:lstStyle>
          <a:p>
            <a:pPr>
              <a:defRPr/>
            </a:pPr>
            <a:endParaRPr lang="bg-BG"/>
          </a:p>
        </p:txBody>
      </p:sp>
      <p:sp>
        <p:nvSpPr>
          <p:cNvPr id="8" name="Rectangle 5"/>
          <p:cNvSpPr>
            <a:spLocks noGrp="1" noChangeArrowheads="1"/>
          </p:cNvSpPr>
          <p:nvPr>
            <p:ph type="ftr" sz="quarter" idx="11"/>
          </p:nvPr>
        </p:nvSpPr>
        <p:spPr>
          <a:ln/>
        </p:spPr>
        <p:txBody>
          <a:bodyPr/>
          <a:lstStyle>
            <a:lvl1pPr>
              <a:defRPr/>
            </a:lvl1pPr>
          </a:lstStyle>
          <a:p>
            <a:pPr>
              <a:defRPr/>
            </a:pPr>
            <a:endParaRPr lang="bg-BG"/>
          </a:p>
        </p:txBody>
      </p:sp>
      <p:sp>
        <p:nvSpPr>
          <p:cNvPr id="9" name="Rectangle 6"/>
          <p:cNvSpPr>
            <a:spLocks noGrp="1" noChangeArrowheads="1"/>
          </p:cNvSpPr>
          <p:nvPr>
            <p:ph type="sldNum" sz="quarter" idx="12"/>
          </p:nvPr>
        </p:nvSpPr>
        <p:spPr>
          <a:ln/>
        </p:spPr>
        <p:txBody>
          <a:bodyPr/>
          <a:lstStyle>
            <a:lvl1pPr>
              <a:defRPr/>
            </a:lvl1pPr>
          </a:lstStyle>
          <a:p>
            <a:pPr>
              <a:defRPr/>
            </a:pPr>
            <a:fld id="{16B2A1B2-3FC0-47D4-B875-8B0AC77B8C07}" type="slidenum">
              <a:rPr lang="bg-BG"/>
              <a:pPr>
                <a:defRPr/>
              </a:pPr>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Rectangle 4"/>
          <p:cNvSpPr>
            <a:spLocks noGrp="1" noChangeArrowheads="1"/>
          </p:cNvSpPr>
          <p:nvPr>
            <p:ph type="dt" sz="half" idx="10"/>
          </p:nvPr>
        </p:nvSpPr>
        <p:spPr>
          <a:ln/>
        </p:spPr>
        <p:txBody>
          <a:bodyPr/>
          <a:lstStyle>
            <a:lvl1pPr>
              <a:defRPr/>
            </a:lvl1pPr>
          </a:lstStyle>
          <a:p>
            <a:pPr>
              <a:defRPr/>
            </a:pPr>
            <a:endParaRPr lang="bg-BG"/>
          </a:p>
        </p:txBody>
      </p:sp>
      <p:sp>
        <p:nvSpPr>
          <p:cNvPr id="4" name="Rectangle 5"/>
          <p:cNvSpPr>
            <a:spLocks noGrp="1" noChangeArrowheads="1"/>
          </p:cNvSpPr>
          <p:nvPr>
            <p:ph type="ftr" sz="quarter" idx="11"/>
          </p:nvPr>
        </p:nvSpPr>
        <p:spPr>
          <a:ln/>
        </p:spPr>
        <p:txBody>
          <a:bodyPr/>
          <a:lstStyle>
            <a:lvl1pPr>
              <a:defRPr/>
            </a:lvl1pPr>
          </a:lstStyle>
          <a:p>
            <a:pPr>
              <a:defRPr/>
            </a:pPr>
            <a:endParaRPr lang="bg-BG"/>
          </a:p>
        </p:txBody>
      </p:sp>
      <p:sp>
        <p:nvSpPr>
          <p:cNvPr id="5" name="Rectangle 6"/>
          <p:cNvSpPr>
            <a:spLocks noGrp="1" noChangeArrowheads="1"/>
          </p:cNvSpPr>
          <p:nvPr>
            <p:ph type="sldNum" sz="quarter" idx="12"/>
          </p:nvPr>
        </p:nvSpPr>
        <p:spPr>
          <a:ln/>
        </p:spPr>
        <p:txBody>
          <a:bodyPr/>
          <a:lstStyle>
            <a:lvl1pPr>
              <a:defRPr/>
            </a:lvl1pPr>
          </a:lstStyle>
          <a:p>
            <a:pPr>
              <a:defRPr/>
            </a:pPr>
            <a:fld id="{65D62891-6C8C-46A5-B88D-82AFCF29D642}" type="slidenum">
              <a:rPr lang="bg-BG"/>
              <a:pPr>
                <a:defRPr/>
              </a:pPr>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bg-BG"/>
          </a:p>
        </p:txBody>
      </p:sp>
      <p:sp>
        <p:nvSpPr>
          <p:cNvPr id="3" name="Rectangle 5"/>
          <p:cNvSpPr>
            <a:spLocks noGrp="1" noChangeArrowheads="1"/>
          </p:cNvSpPr>
          <p:nvPr>
            <p:ph type="ftr" sz="quarter" idx="11"/>
          </p:nvPr>
        </p:nvSpPr>
        <p:spPr>
          <a:ln/>
        </p:spPr>
        <p:txBody>
          <a:bodyPr/>
          <a:lstStyle>
            <a:lvl1pPr>
              <a:defRPr/>
            </a:lvl1pPr>
          </a:lstStyle>
          <a:p>
            <a:pPr>
              <a:defRPr/>
            </a:pPr>
            <a:endParaRPr lang="bg-BG"/>
          </a:p>
        </p:txBody>
      </p:sp>
      <p:sp>
        <p:nvSpPr>
          <p:cNvPr id="4" name="Rectangle 6"/>
          <p:cNvSpPr>
            <a:spLocks noGrp="1" noChangeArrowheads="1"/>
          </p:cNvSpPr>
          <p:nvPr>
            <p:ph type="sldNum" sz="quarter" idx="12"/>
          </p:nvPr>
        </p:nvSpPr>
        <p:spPr>
          <a:ln/>
        </p:spPr>
        <p:txBody>
          <a:bodyPr/>
          <a:lstStyle>
            <a:lvl1pPr>
              <a:defRPr/>
            </a:lvl1pPr>
          </a:lstStyle>
          <a:p>
            <a:pPr>
              <a:defRPr/>
            </a:pPr>
            <a:fld id="{AB250CEE-1D91-4EBE-8D03-57107E7A66E1}" type="slidenum">
              <a:rPr lang="bg-BG"/>
              <a:pPr>
                <a:defRPr/>
              </a:pPr>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p>
        </p:txBody>
      </p:sp>
      <p:sp>
        <p:nvSpPr>
          <p:cNvPr id="7" name="Rectangle 6"/>
          <p:cNvSpPr>
            <a:spLocks noGrp="1" noChangeArrowheads="1"/>
          </p:cNvSpPr>
          <p:nvPr>
            <p:ph type="sldNum" sz="quarter" idx="12"/>
          </p:nvPr>
        </p:nvSpPr>
        <p:spPr>
          <a:ln/>
        </p:spPr>
        <p:txBody>
          <a:bodyPr/>
          <a:lstStyle>
            <a:lvl1pPr>
              <a:defRPr/>
            </a:lvl1pPr>
          </a:lstStyle>
          <a:p>
            <a:pPr>
              <a:defRPr/>
            </a:pPr>
            <a:fld id="{304D8B2E-F35D-48B9-A9F0-9392D57A4854}" type="slidenum">
              <a:rPr lang="bg-BG"/>
              <a:pPr>
                <a:defRPr/>
              </a:pPr>
              <a:t>‹#›</a:t>
            </a:fld>
            <a:endParaRPr lang="bg-B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bg-BG"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bg-BG"/>
          </a:p>
        </p:txBody>
      </p:sp>
      <p:sp>
        <p:nvSpPr>
          <p:cNvPr id="6" name="Rectangle 5"/>
          <p:cNvSpPr>
            <a:spLocks noGrp="1" noChangeArrowheads="1"/>
          </p:cNvSpPr>
          <p:nvPr>
            <p:ph type="ftr" sz="quarter" idx="11"/>
          </p:nvPr>
        </p:nvSpPr>
        <p:spPr>
          <a:ln/>
        </p:spPr>
        <p:txBody>
          <a:bodyPr/>
          <a:lstStyle>
            <a:lvl1pPr>
              <a:defRPr/>
            </a:lvl1pPr>
          </a:lstStyle>
          <a:p>
            <a:pPr>
              <a:defRPr/>
            </a:pPr>
            <a:endParaRPr lang="bg-BG"/>
          </a:p>
        </p:txBody>
      </p:sp>
      <p:sp>
        <p:nvSpPr>
          <p:cNvPr id="7" name="Rectangle 6"/>
          <p:cNvSpPr>
            <a:spLocks noGrp="1" noChangeArrowheads="1"/>
          </p:cNvSpPr>
          <p:nvPr>
            <p:ph type="sldNum" sz="quarter" idx="12"/>
          </p:nvPr>
        </p:nvSpPr>
        <p:spPr>
          <a:ln/>
        </p:spPr>
        <p:txBody>
          <a:bodyPr/>
          <a:lstStyle>
            <a:lvl1pPr>
              <a:defRPr/>
            </a:lvl1pPr>
          </a:lstStyle>
          <a:p>
            <a:pPr>
              <a:defRPr/>
            </a:pPr>
            <a:fld id="{9168D080-5A8F-4BEF-8D8B-1FF947D61163}" type="slidenum">
              <a:rPr lang="bg-BG"/>
              <a:pPr>
                <a:defRPr/>
              </a:pPr>
              <a:t>‹#›</a:t>
            </a:fld>
            <a:endParaRPr lang="bg-B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bg-BG"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bg-BG" smtClean="0"/>
              <a:t>Click to edit Master text styles</a:t>
            </a:r>
          </a:p>
          <a:p>
            <a:pPr lvl="1"/>
            <a:r>
              <a:rPr lang="bg-BG" smtClean="0"/>
              <a:t>Second level</a:t>
            </a:r>
          </a:p>
          <a:p>
            <a:pPr lvl="2"/>
            <a:r>
              <a:rPr lang="bg-BG" smtClean="0"/>
              <a:t>Third level</a:t>
            </a:r>
          </a:p>
          <a:p>
            <a:pPr lvl="3"/>
            <a:r>
              <a:rPr lang="bg-BG" smtClean="0"/>
              <a:t>Fourth level</a:t>
            </a:r>
          </a:p>
          <a:p>
            <a:pPr lvl="4"/>
            <a:r>
              <a:rPr lang="bg-BG"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bg-BG"/>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bg-BG"/>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0E8D144-944C-4FD5-AAF8-910A0B7EA95D}" type="slidenum">
              <a:rPr lang="bg-BG"/>
              <a:pPr>
                <a:defRPr/>
              </a:pPr>
              <a:t>‹#›</a:t>
            </a:fld>
            <a:endParaRPr lang="bg-BG"/>
          </a:p>
        </p:txBody>
      </p:sp>
      <p:sp>
        <p:nvSpPr>
          <p:cNvPr id="1031" name="Rectangle 7"/>
          <p:cNvSpPr>
            <a:spLocks noChangeArrowheads="1"/>
          </p:cNvSpPr>
          <p:nvPr userDrawn="1"/>
        </p:nvSpPr>
        <p:spPr bwMode="auto">
          <a:xfrm>
            <a:off x="8226425" y="6610350"/>
            <a:ext cx="992188" cy="304800"/>
          </a:xfrm>
          <a:prstGeom prst="rect">
            <a:avLst/>
          </a:prstGeom>
          <a:noFill/>
          <a:ln w="9525">
            <a:noFill/>
            <a:miter lim="800000"/>
            <a:headEnd/>
            <a:tailEnd/>
          </a:ln>
          <a:effectLst/>
        </p:spPr>
        <p:txBody>
          <a:bodyPr wrap="none">
            <a:spAutoFit/>
          </a:bodyPr>
          <a:lstStyle/>
          <a:p>
            <a:pPr>
              <a:defRPr/>
            </a:pPr>
            <a:r>
              <a:rPr lang="bg-BG" sz="1400"/>
              <a:t>слайд: </a:t>
            </a:r>
            <a:fld id="{9F6AE025-E2F1-439A-9ECC-C7AFF2F6FDF6}" type="slidenum">
              <a:rPr lang="bg-BG" sz="1400"/>
              <a:pPr>
                <a:defRPr/>
              </a:pPr>
              <a:t>‹#›</a:t>
            </a:fld>
            <a:endParaRPr lang="bg-BG"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457200" y="533400"/>
            <a:ext cx="8229600" cy="3354765"/>
          </a:xfrm>
          <a:prstGeom prst="rect">
            <a:avLst/>
          </a:prstGeom>
          <a:noFill/>
          <a:ln w="9525">
            <a:noFill/>
            <a:miter lim="800000"/>
            <a:headEnd/>
            <a:tailEnd/>
          </a:ln>
        </p:spPr>
        <p:txBody>
          <a:bodyPr>
            <a:spAutoFit/>
          </a:bodyPr>
          <a:lstStyle/>
          <a:p>
            <a:r>
              <a:rPr lang="bg-BG" sz="4400" b="1" dirty="0"/>
              <a:t>ООП и класовете в </a:t>
            </a:r>
            <a:r>
              <a:rPr lang="en-US" sz="4400" b="1" dirty="0"/>
              <a:t>DOT NET</a:t>
            </a:r>
          </a:p>
          <a:p>
            <a:r>
              <a:rPr lang="bg-BG" sz="2800" dirty="0"/>
              <a:t>Структура на клас</a:t>
            </a:r>
          </a:p>
          <a:p>
            <a:r>
              <a:rPr lang="bg-BG" sz="2800" dirty="0"/>
              <a:t>Създаване и тестване на клас</a:t>
            </a:r>
          </a:p>
          <a:p>
            <a:r>
              <a:rPr lang="bg-BG" sz="2800" dirty="0"/>
              <a:t>Създаване и отстраняване на </a:t>
            </a:r>
            <a:r>
              <a:rPr lang="bg-BG" sz="2800" dirty="0" smtClean="0"/>
              <a:t>проект</a:t>
            </a:r>
            <a:endParaRPr lang="en-US" sz="2800" dirty="0" smtClean="0"/>
          </a:p>
          <a:p>
            <a:r>
              <a:rPr lang="bg-BG" sz="2800" dirty="0" smtClean="0"/>
              <a:t>Документиране на клас</a:t>
            </a:r>
          </a:p>
          <a:p>
            <a:r>
              <a:rPr lang="bg-BG" sz="2800" dirty="0" smtClean="0"/>
              <a:t>Структура на програмният код</a:t>
            </a:r>
          </a:p>
          <a:p>
            <a:r>
              <a:rPr lang="bg-BG" sz="2800" dirty="0" smtClean="0"/>
              <a:t>Създаване </a:t>
            </a:r>
            <a:r>
              <a:rPr lang="bg-BG" sz="2800" smtClean="0"/>
              <a:t>на </a:t>
            </a:r>
            <a:r>
              <a:rPr lang="bg-BG" sz="2800" smtClean="0"/>
              <a:t>екземпляр</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9"/>
          <p:cNvSpPr txBox="1">
            <a:spLocks noChangeArrowheads="1"/>
          </p:cNvSpPr>
          <p:nvPr/>
        </p:nvSpPr>
        <p:spPr bwMode="auto">
          <a:xfrm>
            <a:off x="0" y="136525"/>
            <a:ext cx="9144000" cy="701675"/>
          </a:xfrm>
          <a:prstGeom prst="rect">
            <a:avLst/>
          </a:prstGeom>
          <a:noFill/>
          <a:ln w="9525">
            <a:noFill/>
            <a:miter lim="800000"/>
            <a:headEnd/>
            <a:tailEnd/>
          </a:ln>
        </p:spPr>
        <p:txBody>
          <a:bodyPr>
            <a:spAutoFit/>
          </a:bodyPr>
          <a:lstStyle/>
          <a:p>
            <a:pPr algn="ctr"/>
            <a:r>
              <a:rPr lang="bg-BG" sz="4000" dirty="0"/>
              <a:t>Структура на </a:t>
            </a:r>
            <a:r>
              <a:rPr lang="bg-BG" sz="4000" dirty="0" smtClean="0"/>
              <a:t>потребителски клас</a:t>
            </a:r>
            <a:endParaRPr lang="bg-BG" sz="4000" dirty="0"/>
          </a:p>
        </p:txBody>
      </p:sp>
      <p:sp>
        <p:nvSpPr>
          <p:cNvPr id="10243" name="TextBox 3"/>
          <p:cNvSpPr txBox="1">
            <a:spLocks noChangeArrowheads="1"/>
          </p:cNvSpPr>
          <p:nvPr/>
        </p:nvSpPr>
        <p:spPr bwMode="auto">
          <a:xfrm>
            <a:off x="1143000" y="685800"/>
            <a:ext cx="1866900" cy="369888"/>
          </a:xfrm>
          <a:prstGeom prst="rect">
            <a:avLst/>
          </a:prstGeom>
          <a:noFill/>
          <a:ln w="9525">
            <a:noFill/>
            <a:miter lim="800000"/>
            <a:headEnd/>
            <a:tailEnd/>
          </a:ln>
        </p:spPr>
        <p:txBody>
          <a:bodyPr wrap="none">
            <a:spAutoFit/>
          </a:bodyPr>
          <a:lstStyle/>
          <a:p>
            <a:r>
              <a:rPr lang="bg-BG"/>
              <a:t>Пример за клас</a:t>
            </a:r>
          </a:p>
        </p:txBody>
      </p:sp>
      <p:sp>
        <p:nvSpPr>
          <p:cNvPr id="10244" name="TextBox 5"/>
          <p:cNvSpPr txBox="1">
            <a:spLocks noChangeArrowheads="1"/>
          </p:cNvSpPr>
          <p:nvPr/>
        </p:nvSpPr>
        <p:spPr bwMode="auto">
          <a:xfrm>
            <a:off x="762000" y="1752600"/>
            <a:ext cx="184150" cy="369888"/>
          </a:xfrm>
          <a:prstGeom prst="rect">
            <a:avLst/>
          </a:prstGeom>
          <a:noFill/>
          <a:ln w="9525">
            <a:noFill/>
            <a:miter lim="800000"/>
            <a:headEnd/>
            <a:tailEnd/>
          </a:ln>
        </p:spPr>
        <p:txBody>
          <a:bodyPr wrap="none">
            <a:spAutoFit/>
          </a:bodyPr>
          <a:lstStyle/>
          <a:p>
            <a:endParaRPr lang="bg-BG"/>
          </a:p>
        </p:txBody>
      </p:sp>
      <p:sp>
        <p:nvSpPr>
          <p:cNvPr id="10246" name="TextBox 6"/>
          <p:cNvSpPr txBox="1">
            <a:spLocks noChangeArrowheads="1"/>
          </p:cNvSpPr>
          <p:nvPr/>
        </p:nvSpPr>
        <p:spPr bwMode="auto">
          <a:xfrm>
            <a:off x="457200" y="1143000"/>
            <a:ext cx="8001000" cy="5324535"/>
          </a:xfrm>
          <a:prstGeom prst="rect">
            <a:avLst/>
          </a:prstGeom>
          <a:noFill/>
          <a:ln w="9525">
            <a:noFill/>
            <a:miter lim="800000"/>
            <a:headEnd/>
            <a:tailEnd/>
          </a:ln>
        </p:spPr>
        <p:txBody>
          <a:bodyPr wrap="square">
            <a:spAutoFit/>
          </a:bodyPr>
          <a:lstStyle/>
          <a:p>
            <a:r>
              <a:rPr lang="en-US" sz="2000" b="1" dirty="0" smtClean="0">
                <a:solidFill>
                  <a:srgbClr val="92D050"/>
                </a:solidFill>
                <a:latin typeface="Courier New" pitchFamily="49" charset="0"/>
                <a:cs typeface="Courier New" pitchFamily="49" charset="0"/>
              </a:rPr>
              <a:t>‘</a:t>
            </a:r>
            <a:r>
              <a:rPr lang="bg-BG" sz="2000" b="1" dirty="0" smtClean="0">
                <a:solidFill>
                  <a:srgbClr val="92D050"/>
                </a:solidFill>
                <a:latin typeface="Courier New" pitchFamily="49" charset="0"/>
                <a:cs typeface="Courier New" pitchFamily="49" charset="0"/>
              </a:rPr>
              <a:t>Продължение на примерния клас</a:t>
            </a:r>
          </a:p>
          <a:p>
            <a:r>
              <a:rPr lang="bg-BG" sz="2000" b="1" dirty="0" err="1" smtClean="0">
                <a:latin typeface="Courier New" pitchFamily="49" charset="0"/>
                <a:cs typeface="Courier New" pitchFamily="49" charset="0"/>
              </a:rPr>
              <a:t>Public</a:t>
            </a:r>
            <a:r>
              <a:rPr lang="bg-BG" sz="2000" b="1" dirty="0" smtClean="0">
                <a:latin typeface="Courier New" pitchFamily="49" charset="0"/>
                <a:cs typeface="Courier New" pitchFamily="49" charset="0"/>
              </a:rPr>
              <a:t> </a:t>
            </a:r>
            <a:r>
              <a:rPr lang="bg-BG" sz="2000" b="1" dirty="0" err="1">
                <a:latin typeface="Courier New" pitchFamily="49" charset="0"/>
                <a:cs typeface="Courier New" pitchFamily="49" charset="0"/>
              </a:rPr>
              <a:t>Sub</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postInterest</a:t>
            </a:r>
            <a:r>
              <a:rPr lang="bg-BG" sz="2000" b="1" dirty="0">
                <a:latin typeface="Courier New" pitchFamily="49" charset="0"/>
                <a:cs typeface="Courier New" pitchFamily="49" charset="0"/>
              </a:rPr>
              <a:t>()</a:t>
            </a:r>
          </a:p>
          <a:p>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accountBalance</a:t>
            </a:r>
            <a:r>
              <a:rPr lang="bg-BG" sz="2000" b="1" dirty="0">
                <a:latin typeface="Courier New" pitchFamily="49" charset="0"/>
                <a:cs typeface="Courier New" pitchFamily="49" charset="0"/>
              </a:rPr>
              <a:t> = </a:t>
            </a:r>
            <a:r>
              <a:rPr lang="bg-BG" sz="2000" b="1" dirty="0" err="1">
                <a:latin typeface="Courier New" pitchFamily="49" charset="0"/>
                <a:cs typeface="Courier New" pitchFamily="49" charset="0"/>
              </a:rPr>
              <a:t>accountBalance</a:t>
            </a:r>
            <a:r>
              <a:rPr lang="bg-BG" sz="2000" b="1" dirty="0">
                <a:latin typeface="Courier New" pitchFamily="49" charset="0"/>
                <a:cs typeface="Courier New" pitchFamily="49" charset="0"/>
              </a:rPr>
              <a:t> * </a:t>
            </a:r>
            <a:r>
              <a:rPr lang="en-US" sz="2000" b="1" dirty="0" smtClean="0">
                <a:latin typeface="Courier New" pitchFamily="49" charset="0"/>
                <a:cs typeface="Courier New" pitchFamily="49" charset="0"/>
              </a:rPr>
              <a:t>_</a:t>
            </a:r>
          </a:p>
          <a:p>
            <a:r>
              <a:rPr lang="en-US" sz="2000" b="1" dirty="0" smtClean="0">
                <a:latin typeface="Courier New" pitchFamily="49" charset="0"/>
                <a:cs typeface="Courier New" pitchFamily="49" charset="0"/>
              </a:rPr>
              <a:t>		</a:t>
            </a:r>
            <a:r>
              <a:rPr lang="bg-BG" sz="2000" b="1" dirty="0" smtClean="0">
                <a:latin typeface="Courier New" pitchFamily="49" charset="0"/>
                <a:cs typeface="Courier New" pitchFamily="49" charset="0"/>
              </a:rPr>
              <a:t>(</a:t>
            </a:r>
            <a:r>
              <a:rPr lang="bg-BG" sz="2000" b="1" dirty="0">
                <a:latin typeface="Courier New" pitchFamily="49" charset="0"/>
                <a:cs typeface="Courier New" pitchFamily="49" charset="0"/>
              </a:rPr>
              <a:t>1 + </a:t>
            </a:r>
            <a:r>
              <a:rPr lang="bg-BG" sz="2000" b="1" dirty="0" err="1">
                <a:latin typeface="Courier New" pitchFamily="49" charset="0"/>
                <a:cs typeface="Courier New" pitchFamily="49" charset="0"/>
              </a:rPr>
              <a:t>interestRate</a:t>
            </a:r>
            <a:r>
              <a:rPr lang="bg-BG" sz="2000" b="1" dirty="0">
                <a:latin typeface="Courier New" pitchFamily="49" charset="0"/>
                <a:cs typeface="Courier New" pitchFamily="49" charset="0"/>
              </a:rPr>
              <a:t>)</a:t>
            </a:r>
          </a:p>
          <a:p>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End</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Sub</a:t>
            </a:r>
            <a:endParaRPr lang="bg-BG" sz="2000" b="1" dirty="0">
              <a:latin typeface="Courier New" pitchFamily="49" charset="0"/>
              <a:cs typeface="Courier New" pitchFamily="49" charset="0"/>
            </a:endParaRPr>
          </a:p>
          <a:p>
            <a:r>
              <a:rPr lang="bg-BG" sz="2000" b="1" dirty="0">
                <a:latin typeface="Courier New" pitchFamily="49" charset="0"/>
                <a:cs typeface="Courier New" pitchFamily="49" charset="0"/>
              </a:rPr>
              <a:t> </a:t>
            </a:r>
          </a:p>
          <a:p>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Public</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Sub</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postDeposit</a:t>
            </a:r>
            <a:r>
              <a:rPr lang="bg-BG" sz="2000" b="1" dirty="0">
                <a:latin typeface="Courier New" pitchFamily="49" charset="0"/>
                <a:cs typeface="Courier New" pitchFamily="49" charset="0"/>
              </a:rPr>
              <a:t>(</a:t>
            </a:r>
            <a:r>
              <a:rPr lang="bg-BG" sz="2000" b="1" dirty="0" err="1">
                <a:latin typeface="Courier New" pitchFamily="49" charset="0"/>
                <a:cs typeface="Courier New" pitchFamily="49" charset="0"/>
              </a:rPr>
              <a:t>ByVal</a:t>
            </a:r>
            <a:r>
              <a:rPr lang="bg-BG" sz="2000" b="1" dirty="0">
                <a:latin typeface="Courier New" pitchFamily="49" charset="0"/>
                <a:cs typeface="Courier New" pitchFamily="49" charset="0"/>
              </a:rPr>
              <a:t> </a:t>
            </a:r>
            <a:r>
              <a:rPr lang="en-US" sz="2000" b="1" dirty="0" smtClean="0">
                <a:latin typeface="Courier New" pitchFamily="49" charset="0"/>
                <a:cs typeface="Courier New" pitchFamily="49" charset="0"/>
              </a:rPr>
              <a:t>_</a:t>
            </a:r>
          </a:p>
          <a:p>
            <a:r>
              <a:rPr lang="en-US"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amountIn</a:t>
            </a:r>
            <a:r>
              <a:rPr lang="bg-BG" sz="2000" b="1" dirty="0" smtClean="0">
                <a:latin typeface="Courier New" pitchFamily="49" charset="0"/>
                <a:cs typeface="Courier New" pitchFamily="49" charset="0"/>
              </a:rPr>
              <a:t> </a:t>
            </a:r>
            <a:r>
              <a:rPr lang="bg-BG" sz="2000" b="1" dirty="0" err="1">
                <a:latin typeface="Courier New" pitchFamily="49" charset="0"/>
                <a:cs typeface="Courier New" pitchFamily="49" charset="0"/>
              </a:rPr>
              <a:t>As</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Decimal</a:t>
            </a:r>
            <a:r>
              <a:rPr lang="bg-BG" sz="2000" b="1" dirty="0">
                <a:latin typeface="Courier New" pitchFamily="49" charset="0"/>
                <a:cs typeface="Courier New" pitchFamily="49" charset="0"/>
              </a:rPr>
              <a:t>)</a:t>
            </a:r>
          </a:p>
          <a:p>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accountBalance</a:t>
            </a:r>
            <a:r>
              <a:rPr lang="bg-BG" sz="2000" b="1" dirty="0">
                <a:latin typeface="Courier New" pitchFamily="49" charset="0"/>
                <a:cs typeface="Courier New" pitchFamily="49" charset="0"/>
              </a:rPr>
              <a:t> = </a:t>
            </a:r>
            <a:r>
              <a:rPr lang="bg-BG" sz="2000" b="1" dirty="0" err="1">
                <a:latin typeface="Courier New" pitchFamily="49" charset="0"/>
                <a:cs typeface="Courier New" pitchFamily="49" charset="0"/>
              </a:rPr>
              <a:t>accountBalance</a:t>
            </a:r>
            <a:r>
              <a:rPr lang="bg-BG" sz="2000" b="1" dirty="0">
                <a:latin typeface="Courier New" pitchFamily="49" charset="0"/>
                <a:cs typeface="Courier New" pitchFamily="49" charset="0"/>
              </a:rPr>
              <a:t> + </a:t>
            </a:r>
            <a:r>
              <a:rPr lang="en-US" sz="2000" b="1" dirty="0" smtClean="0">
                <a:latin typeface="Courier New" pitchFamily="49" charset="0"/>
                <a:cs typeface="Courier New" pitchFamily="49" charset="0"/>
              </a:rPr>
              <a:t>_</a:t>
            </a:r>
          </a:p>
          <a:p>
            <a:r>
              <a:rPr lang="en-US"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amountIn</a:t>
            </a:r>
            <a:endParaRPr lang="bg-BG" sz="2000" b="1" dirty="0">
              <a:latin typeface="Courier New" pitchFamily="49" charset="0"/>
              <a:cs typeface="Courier New" pitchFamily="49" charset="0"/>
            </a:endParaRPr>
          </a:p>
          <a:p>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End</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Sub</a:t>
            </a:r>
            <a:endParaRPr lang="bg-BG" sz="2000" b="1" dirty="0">
              <a:latin typeface="Courier New" pitchFamily="49" charset="0"/>
              <a:cs typeface="Courier New" pitchFamily="49" charset="0"/>
            </a:endParaRPr>
          </a:p>
          <a:p>
            <a:r>
              <a:rPr lang="bg-BG" sz="2000" b="1" dirty="0">
                <a:latin typeface="Courier New" pitchFamily="49" charset="0"/>
                <a:cs typeface="Courier New" pitchFamily="49" charset="0"/>
              </a:rPr>
              <a:t> </a:t>
            </a:r>
          </a:p>
          <a:p>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Public</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Sub</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postWithdrawal</a:t>
            </a:r>
            <a:r>
              <a:rPr lang="bg-BG" sz="2000" b="1" dirty="0">
                <a:latin typeface="Courier New" pitchFamily="49" charset="0"/>
                <a:cs typeface="Courier New" pitchFamily="49" charset="0"/>
              </a:rPr>
              <a:t>(</a:t>
            </a:r>
            <a:r>
              <a:rPr lang="bg-BG" sz="2000" b="1" dirty="0" err="1">
                <a:latin typeface="Courier New" pitchFamily="49" charset="0"/>
                <a:cs typeface="Courier New" pitchFamily="49" charset="0"/>
              </a:rPr>
              <a:t>ByVal</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amountOut</a:t>
            </a:r>
            <a:r>
              <a:rPr lang="bg-BG" sz="2000" b="1" dirty="0">
                <a:latin typeface="Courier New" pitchFamily="49" charset="0"/>
                <a:cs typeface="Courier New" pitchFamily="49" charset="0"/>
              </a:rPr>
              <a:t> </a:t>
            </a:r>
            <a:r>
              <a:rPr lang="en-US" sz="2000" b="1" dirty="0" smtClean="0">
                <a:latin typeface="Courier New" pitchFamily="49" charset="0"/>
                <a:cs typeface="Courier New" pitchFamily="49" charset="0"/>
              </a:rPr>
              <a:t>_</a:t>
            </a:r>
          </a:p>
          <a:p>
            <a:r>
              <a:rPr lang="en-US" sz="2000" b="1" dirty="0" smtClean="0">
                <a:latin typeface="Courier New" pitchFamily="49" charset="0"/>
                <a:cs typeface="Courier New" pitchFamily="49" charset="0"/>
              </a:rPr>
              <a:t>		</a:t>
            </a:r>
            <a:r>
              <a:rPr lang="bg-BG" sz="2000" b="1" dirty="0" err="1" smtClean="0">
                <a:latin typeface="Courier New" pitchFamily="49" charset="0"/>
                <a:cs typeface="Courier New" pitchFamily="49" charset="0"/>
              </a:rPr>
              <a:t>As</a:t>
            </a:r>
            <a:r>
              <a:rPr lang="bg-BG" sz="2000" b="1" dirty="0" smtClean="0">
                <a:latin typeface="Courier New" pitchFamily="49" charset="0"/>
                <a:cs typeface="Courier New" pitchFamily="49" charset="0"/>
              </a:rPr>
              <a:t> </a:t>
            </a:r>
            <a:r>
              <a:rPr lang="bg-BG" sz="2000" b="1" dirty="0" err="1">
                <a:latin typeface="Courier New" pitchFamily="49" charset="0"/>
                <a:cs typeface="Courier New" pitchFamily="49" charset="0"/>
              </a:rPr>
              <a:t>Decimal</a:t>
            </a:r>
            <a:r>
              <a:rPr lang="bg-BG" sz="2000" b="1" dirty="0">
                <a:latin typeface="Courier New" pitchFamily="49" charset="0"/>
                <a:cs typeface="Courier New" pitchFamily="49" charset="0"/>
              </a:rPr>
              <a:t>)</a:t>
            </a:r>
          </a:p>
          <a:p>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accountBalance</a:t>
            </a:r>
            <a:r>
              <a:rPr lang="bg-BG" sz="2000" b="1" dirty="0">
                <a:latin typeface="Courier New" pitchFamily="49" charset="0"/>
                <a:cs typeface="Courier New" pitchFamily="49" charset="0"/>
              </a:rPr>
              <a:t> = </a:t>
            </a:r>
            <a:r>
              <a:rPr lang="bg-BG" sz="2000" b="1" dirty="0" err="1">
                <a:latin typeface="Courier New" pitchFamily="49" charset="0"/>
                <a:cs typeface="Courier New" pitchFamily="49" charset="0"/>
              </a:rPr>
              <a:t>accountBalance</a:t>
            </a:r>
            <a:r>
              <a:rPr lang="bg-BG" sz="2000" b="1" dirty="0">
                <a:latin typeface="Courier New" pitchFamily="49" charset="0"/>
                <a:cs typeface="Courier New" pitchFamily="49" charset="0"/>
              </a:rPr>
              <a:t> - </a:t>
            </a:r>
            <a:r>
              <a:rPr lang="bg-BG" sz="2000" b="1" dirty="0" err="1">
                <a:latin typeface="Courier New" pitchFamily="49" charset="0"/>
                <a:cs typeface="Courier New" pitchFamily="49" charset="0"/>
              </a:rPr>
              <a:t>amountOut</a:t>
            </a:r>
            <a:endParaRPr lang="bg-BG" sz="2000" b="1" dirty="0">
              <a:latin typeface="Courier New" pitchFamily="49" charset="0"/>
              <a:cs typeface="Courier New" pitchFamily="49" charset="0"/>
            </a:endParaRPr>
          </a:p>
          <a:p>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End</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Sub</a:t>
            </a:r>
            <a:endParaRPr lang="bg-BG" sz="2000" b="1" dirty="0">
              <a:latin typeface="Courier New" pitchFamily="49" charset="0"/>
              <a:cs typeface="Courier New" pitchFamily="49" charset="0"/>
            </a:endParaRPr>
          </a:p>
          <a:p>
            <a:r>
              <a:rPr lang="bg-BG" sz="2000" b="1" dirty="0" err="1">
                <a:latin typeface="Courier New" pitchFamily="49" charset="0"/>
                <a:cs typeface="Courier New" pitchFamily="49" charset="0"/>
              </a:rPr>
              <a:t>End</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Class</a:t>
            </a:r>
            <a:endParaRPr lang="bg-BG" sz="20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9"/>
          <p:cNvSpPr txBox="1">
            <a:spLocks noChangeArrowheads="1"/>
          </p:cNvSpPr>
          <p:nvPr/>
        </p:nvSpPr>
        <p:spPr bwMode="auto">
          <a:xfrm>
            <a:off x="0" y="136525"/>
            <a:ext cx="9144000" cy="701675"/>
          </a:xfrm>
          <a:prstGeom prst="rect">
            <a:avLst/>
          </a:prstGeom>
          <a:noFill/>
          <a:ln w="9525">
            <a:noFill/>
            <a:miter lim="800000"/>
            <a:headEnd/>
            <a:tailEnd/>
          </a:ln>
        </p:spPr>
        <p:txBody>
          <a:bodyPr>
            <a:spAutoFit/>
          </a:bodyPr>
          <a:lstStyle/>
          <a:p>
            <a:pPr algn="ctr"/>
            <a:r>
              <a:rPr lang="bg-BG" sz="4000"/>
              <a:t>Създаване и тестване на клас</a:t>
            </a:r>
          </a:p>
        </p:txBody>
      </p:sp>
      <p:sp>
        <p:nvSpPr>
          <p:cNvPr id="13315" name="TextBox 11"/>
          <p:cNvSpPr txBox="1">
            <a:spLocks noChangeArrowheads="1"/>
          </p:cNvSpPr>
          <p:nvPr/>
        </p:nvSpPr>
        <p:spPr bwMode="auto">
          <a:xfrm>
            <a:off x="914400" y="762000"/>
            <a:ext cx="3071813" cy="400050"/>
          </a:xfrm>
          <a:prstGeom prst="rect">
            <a:avLst/>
          </a:prstGeom>
          <a:noFill/>
          <a:ln w="9525">
            <a:noFill/>
            <a:miter lim="800000"/>
            <a:headEnd/>
            <a:tailEnd/>
          </a:ln>
        </p:spPr>
        <p:txBody>
          <a:bodyPr wrap="none">
            <a:spAutoFit/>
          </a:bodyPr>
          <a:lstStyle/>
          <a:p>
            <a:r>
              <a:rPr lang="bg-BG" sz="2000"/>
              <a:t>Прозорецът </a:t>
            </a:r>
            <a:r>
              <a:rPr lang="en-US" sz="2000"/>
              <a:t>New Project</a:t>
            </a:r>
            <a:endParaRPr lang="bg-BG" sz="20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382727" cy="513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9"/>
          <p:cNvSpPr txBox="1">
            <a:spLocks noChangeArrowheads="1"/>
          </p:cNvSpPr>
          <p:nvPr/>
        </p:nvSpPr>
        <p:spPr bwMode="auto">
          <a:xfrm>
            <a:off x="0" y="0"/>
            <a:ext cx="9144000" cy="701675"/>
          </a:xfrm>
          <a:prstGeom prst="rect">
            <a:avLst/>
          </a:prstGeom>
          <a:noFill/>
          <a:ln w="9525">
            <a:noFill/>
            <a:miter lim="800000"/>
            <a:headEnd/>
            <a:tailEnd/>
          </a:ln>
        </p:spPr>
        <p:txBody>
          <a:bodyPr>
            <a:spAutoFit/>
          </a:bodyPr>
          <a:lstStyle/>
          <a:p>
            <a:pPr algn="ctr"/>
            <a:r>
              <a:rPr lang="bg-BG" sz="4000" dirty="0"/>
              <a:t>Създаване и тестване на клас</a:t>
            </a:r>
          </a:p>
        </p:txBody>
      </p:sp>
      <p:sp>
        <p:nvSpPr>
          <p:cNvPr id="14339" name="TextBox 11"/>
          <p:cNvSpPr txBox="1">
            <a:spLocks noChangeArrowheads="1"/>
          </p:cNvSpPr>
          <p:nvPr/>
        </p:nvSpPr>
        <p:spPr bwMode="auto">
          <a:xfrm>
            <a:off x="914400" y="533400"/>
            <a:ext cx="2963863" cy="400050"/>
          </a:xfrm>
          <a:prstGeom prst="rect">
            <a:avLst/>
          </a:prstGeom>
          <a:noFill/>
          <a:ln w="9525">
            <a:noFill/>
            <a:miter lim="800000"/>
            <a:headEnd/>
            <a:tailEnd/>
          </a:ln>
        </p:spPr>
        <p:txBody>
          <a:bodyPr wrap="none">
            <a:spAutoFit/>
          </a:bodyPr>
          <a:lstStyle/>
          <a:p>
            <a:r>
              <a:rPr lang="bg-BG" sz="2000" dirty="0"/>
              <a:t>Какво се случи до тук?</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49325"/>
            <a:ext cx="5883275"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9"/>
          <p:cNvSpPr txBox="1">
            <a:spLocks noChangeArrowheads="1"/>
          </p:cNvSpPr>
          <p:nvPr/>
        </p:nvSpPr>
        <p:spPr bwMode="auto">
          <a:xfrm>
            <a:off x="0" y="136525"/>
            <a:ext cx="9144000" cy="701675"/>
          </a:xfrm>
          <a:prstGeom prst="rect">
            <a:avLst/>
          </a:prstGeom>
          <a:noFill/>
          <a:ln w="9525">
            <a:noFill/>
            <a:miter lim="800000"/>
            <a:headEnd/>
            <a:tailEnd/>
          </a:ln>
        </p:spPr>
        <p:txBody>
          <a:bodyPr>
            <a:spAutoFit/>
          </a:bodyPr>
          <a:lstStyle/>
          <a:p>
            <a:pPr algn="ctr"/>
            <a:r>
              <a:rPr lang="bg-BG" sz="4000"/>
              <a:t>Създаване и тестване на клас</a:t>
            </a:r>
          </a:p>
        </p:txBody>
      </p:sp>
      <p:sp>
        <p:nvSpPr>
          <p:cNvPr id="15363" name="TextBox 11"/>
          <p:cNvSpPr txBox="1">
            <a:spLocks noChangeArrowheads="1"/>
          </p:cNvSpPr>
          <p:nvPr/>
        </p:nvSpPr>
        <p:spPr bwMode="auto">
          <a:xfrm>
            <a:off x="914400" y="762000"/>
            <a:ext cx="5392182" cy="400110"/>
          </a:xfrm>
          <a:prstGeom prst="rect">
            <a:avLst/>
          </a:prstGeom>
          <a:noFill/>
          <a:ln w="9525">
            <a:noFill/>
            <a:miter lim="800000"/>
            <a:headEnd/>
            <a:tailEnd/>
          </a:ln>
        </p:spPr>
        <p:txBody>
          <a:bodyPr wrap="none">
            <a:spAutoFit/>
          </a:bodyPr>
          <a:lstStyle/>
          <a:p>
            <a:r>
              <a:rPr lang="bg-BG" sz="2000" dirty="0"/>
              <a:t>Създаване на (празен) </a:t>
            </a:r>
            <a:r>
              <a:rPr lang="bg-BG" sz="2000" dirty="0" smtClean="0"/>
              <a:t>клас</a:t>
            </a:r>
            <a:r>
              <a:rPr lang="en-US" sz="2000" dirty="0" smtClean="0"/>
              <a:t> – </a:t>
            </a:r>
            <a:r>
              <a:rPr lang="bg-BG" sz="2000" dirty="0" smtClean="0"/>
              <a:t>първа стъпка</a:t>
            </a:r>
            <a:endParaRPr lang="bg-BG"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998" y="1162050"/>
            <a:ext cx="6832382" cy="54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9"/>
          <p:cNvSpPr txBox="1">
            <a:spLocks noChangeArrowheads="1"/>
          </p:cNvSpPr>
          <p:nvPr/>
        </p:nvSpPr>
        <p:spPr bwMode="auto">
          <a:xfrm>
            <a:off x="0" y="136525"/>
            <a:ext cx="9144000" cy="701675"/>
          </a:xfrm>
          <a:prstGeom prst="rect">
            <a:avLst/>
          </a:prstGeom>
          <a:noFill/>
          <a:ln w="9525">
            <a:noFill/>
            <a:miter lim="800000"/>
            <a:headEnd/>
            <a:tailEnd/>
          </a:ln>
        </p:spPr>
        <p:txBody>
          <a:bodyPr>
            <a:spAutoFit/>
          </a:bodyPr>
          <a:lstStyle/>
          <a:p>
            <a:pPr algn="ctr"/>
            <a:r>
              <a:rPr lang="bg-BG" sz="4000"/>
              <a:t>Създаване и тестване на клас</a:t>
            </a:r>
          </a:p>
        </p:txBody>
      </p:sp>
      <p:sp>
        <p:nvSpPr>
          <p:cNvPr id="15363" name="TextBox 11"/>
          <p:cNvSpPr txBox="1">
            <a:spLocks noChangeArrowheads="1"/>
          </p:cNvSpPr>
          <p:nvPr/>
        </p:nvSpPr>
        <p:spPr bwMode="auto">
          <a:xfrm>
            <a:off x="914400" y="762000"/>
            <a:ext cx="5489131" cy="400110"/>
          </a:xfrm>
          <a:prstGeom prst="rect">
            <a:avLst/>
          </a:prstGeom>
          <a:noFill/>
          <a:ln w="9525">
            <a:noFill/>
            <a:miter lim="800000"/>
            <a:headEnd/>
            <a:tailEnd/>
          </a:ln>
        </p:spPr>
        <p:txBody>
          <a:bodyPr wrap="none">
            <a:spAutoFit/>
          </a:bodyPr>
          <a:lstStyle/>
          <a:p>
            <a:r>
              <a:rPr lang="bg-BG" sz="2000" dirty="0"/>
              <a:t>Създаване на (празен) </a:t>
            </a:r>
            <a:r>
              <a:rPr lang="bg-BG" sz="2000" dirty="0" smtClean="0"/>
              <a:t>клас</a:t>
            </a:r>
            <a:r>
              <a:rPr lang="en-US" sz="2000" dirty="0" smtClean="0"/>
              <a:t> – </a:t>
            </a:r>
            <a:r>
              <a:rPr lang="bg-BG" sz="2000" dirty="0" smtClean="0"/>
              <a:t>втора стъпка</a:t>
            </a:r>
            <a:endParaRPr lang="bg-BG" sz="2000"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14" y="1889753"/>
            <a:ext cx="8772572" cy="3908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0393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9"/>
          <p:cNvSpPr txBox="1">
            <a:spLocks noChangeArrowheads="1"/>
          </p:cNvSpPr>
          <p:nvPr/>
        </p:nvSpPr>
        <p:spPr bwMode="auto">
          <a:xfrm>
            <a:off x="0" y="136525"/>
            <a:ext cx="9144000" cy="701675"/>
          </a:xfrm>
          <a:prstGeom prst="rect">
            <a:avLst/>
          </a:prstGeom>
          <a:noFill/>
          <a:ln w="9525">
            <a:noFill/>
            <a:miter lim="800000"/>
            <a:headEnd/>
            <a:tailEnd/>
          </a:ln>
        </p:spPr>
        <p:txBody>
          <a:bodyPr>
            <a:spAutoFit/>
          </a:bodyPr>
          <a:lstStyle/>
          <a:p>
            <a:pPr algn="ctr"/>
            <a:r>
              <a:rPr lang="bg-BG" sz="4000"/>
              <a:t>Създаване и тестване на клас</a:t>
            </a:r>
          </a:p>
        </p:txBody>
      </p:sp>
      <p:sp>
        <p:nvSpPr>
          <p:cNvPr id="16387" name="TextBox 11"/>
          <p:cNvSpPr txBox="1">
            <a:spLocks noChangeArrowheads="1"/>
          </p:cNvSpPr>
          <p:nvPr/>
        </p:nvSpPr>
        <p:spPr bwMode="auto">
          <a:xfrm>
            <a:off x="914400" y="762000"/>
            <a:ext cx="2963863" cy="400050"/>
          </a:xfrm>
          <a:prstGeom prst="rect">
            <a:avLst/>
          </a:prstGeom>
          <a:noFill/>
          <a:ln w="9525">
            <a:noFill/>
            <a:miter lim="800000"/>
            <a:headEnd/>
            <a:tailEnd/>
          </a:ln>
        </p:spPr>
        <p:txBody>
          <a:bodyPr wrap="none">
            <a:spAutoFit/>
          </a:bodyPr>
          <a:lstStyle/>
          <a:p>
            <a:r>
              <a:rPr lang="bg-BG" sz="2000"/>
              <a:t>Какво се случи до тук?</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371600"/>
            <a:ext cx="6406232" cy="4049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9"/>
          <p:cNvSpPr txBox="1">
            <a:spLocks noChangeArrowheads="1"/>
          </p:cNvSpPr>
          <p:nvPr/>
        </p:nvSpPr>
        <p:spPr bwMode="auto">
          <a:xfrm>
            <a:off x="0" y="136525"/>
            <a:ext cx="9144000" cy="701675"/>
          </a:xfrm>
          <a:prstGeom prst="rect">
            <a:avLst/>
          </a:prstGeom>
          <a:noFill/>
          <a:ln w="9525">
            <a:noFill/>
            <a:miter lim="800000"/>
            <a:headEnd/>
            <a:tailEnd/>
          </a:ln>
        </p:spPr>
        <p:txBody>
          <a:bodyPr>
            <a:spAutoFit/>
          </a:bodyPr>
          <a:lstStyle/>
          <a:p>
            <a:pPr algn="ctr"/>
            <a:r>
              <a:rPr lang="bg-BG" sz="4000"/>
              <a:t>Създаване и тестване на клас</a:t>
            </a:r>
          </a:p>
        </p:txBody>
      </p:sp>
      <p:sp>
        <p:nvSpPr>
          <p:cNvPr id="17411" name="TextBox 11"/>
          <p:cNvSpPr txBox="1">
            <a:spLocks noChangeArrowheads="1"/>
          </p:cNvSpPr>
          <p:nvPr/>
        </p:nvSpPr>
        <p:spPr bwMode="auto">
          <a:xfrm>
            <a:off x="914400" y="762000"/>
            <a:ext cx="7848600" cy="646113"/>
          </a:xfrm>
          <a:prstGeom prst="rect">
            <a:avLst/>
          </a:prstGeom>
          <a:noFill/>
          <a:ln w="9525">
            <a:noFill/>
            <a:miter lim="800000"/>
            <a:headEnd/>
            <a:tailEnd/>
          </a:ln>
        </p:spPr>
        <p:txBody>
          <a:bodyPr>
            <a:spAutoFit/>
          </a:bodyPr>
          <a:lstStyle/>
          <a:p>
            <a:r>
              <a:rPr lang="bg-BG" sz="2000"/>
              <a:t>Какво ни показва </a:t>
            </a:r>
            <a:r>
              <a:rPr lang="en-US" sz="2000"/>
              <a:t>Object Browser </a:t>
            </a:r>
            <a:r>
              <a:rPr lang="bg-BG" sz="2000"/>
              <a:t>в този момент?</a:t>
            </a:r>
          </a:p>
          <a:p>
            <a:r>
              <a:rPr lang="bg-BG" sz="1600"/>
              <a:t>За стартирането му се изпълнява </a:t>
            </a:r>
            <a:r>
              <a:rPr lang="en-US" sz="1600"/>
              <a:t>View | Object Browser</a:t>
            </a:r>
            <a:r>
              <a:rPr lang="bg-BG" sz="1600"/>
              <a:t> или</a:t>
            </a:r>
            <a:r>
              <a:rPr lang="en-US" sz="1600"/>
              <a:t> Alt+Ctrl+J</a:t>
            </a:r>
            <a:r>
              <a:rPr lang="bg-BG" sz="1600"/>
              <a: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00181"/>
            <a:ext cx="5410669" cy="4820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9"/>
          <p:cNvSpPr txBox="1">
            <a:spLocks noChangeArrowheads="1"/>
          </p:cNvSpPr>
          <p:nvPr/>
        </p:nvSpPr>
        <p:spPr bwMode="auto">
          <a:xfrm>
            <a:off x="0" y="136525"/>
            <a:ext cx="9144000" cy="701675"/>
          </a:xfrm>
          <a:prstGeom prst="rect">
            <a:avLst/>
          </a:prstGeom>
          <a:noFill/>
          <a:ln w="9525">
            <a:noFill/>
            <a:miter lim="800000"/>
            <a:headEnd/>
            <a:tailEnd/>
          </a:ln>
        </p:spPr>
        <p:txBody>
          <a:bodyPr>
            <a:spAutoFit/>
          </a:bodyPr>
          <a:lstStyle/>
          <a:p>
            <a:pPr algn="ctr"/>
            <a:r>
              <a:rPr lang="bg-BG" sz="4000"/>
              <a:t>Създаване и тестване на клас</a:t>
            </a:r>
          </a:p>
        </p:txBody>
      </p:sp>
      <p:sp>
        <p:nvSpPr>
          <p:cNvPr id="18435" name="TextBox 11"/>
          <p:cNvSpPr txBox="1">
            <a:spLocks noChangeArrowheads="1"/>
          </p:cNvSpPr>
          <p:nvPr/>
        </p:nvSpPr>
        <p:spPr bwMode="auto">
          <a:xfrm>
            <a:off x="914400" y="762000"/>
            <a:ext cx="5740400" cy="400050"/>
          </a:xfrm>
          <a:prstGeom prst="rect">
            <a:avLst/>
          </a:prstGeom>
          <a:noFill/>
          <a:ln w="9525">
            <a:noFill/>
            <a:miter lim="800000"/>
            <a:headEnd/>
            <a:tailEnd/>
          </a:ln>
        </p:spPr>
        <p:txBody>
          <a:bodyPr wrap="none">
            <a:spAutoFit/>
          </a:bodyPr>
          <a:lstStyle/>
          <a:p>
            <a:r>
              <a:rPr lang="bg-BG" sz="2000"/>
              <a:t>Да си припомним какво е в същност един клас</a:t>
            </a:r>
          </a:p>
        </p:txBody>
      </p:sp>
      <p:sp>
        <p:nvSpPr>
          <p:cNvPr id="18436" name="Rectangle 4"/>
          <p:cNvSpPr>
            <a:spLocks noChangeArrowheads="1"/>
          </p:cNvSpPr>
          <p:nvPr/>
        </p:nvSpPr>
        <p:spPr bwMode="auto">
          <a:xfrm>
            <a:off x="914400" y="1447800"/>
            <a:ext cx="7315200" cy="3108325"/>
          </a:xfrm>
          <a:prstGeom prst="rect">
            <a:avLst/>
          </a:prstGeom>
          <a:noFill/>
          <a:ln w="9525">
            <a:noFill/>
            <a:miter lim="800000"/>
            <a:headEnd/>
            <a:tailEnd/>
          </a:ln>
        </p:spPr>
        <p:txBody>
          <a:bodyPr>
            <a:spAutoFit/>
          </a:bodyPr>
          <a:lstStyle/>
          <a:p>
            <a:r>
              <a:rPr lang="bg-BG" sz="2800" b="1" i="1"/>
              <a:t>Класът е програма, която не се изпълнява самостоятелно, а трябва да бъде използвана в друго приложение. </a:t>
            </a:r>
          </a:p>
          <a:p>
            <a:r>
              <a:rPr lang="bg-BG" sz="2800" b="1" i="1"/>
              <a:t>Обръщането към класа става чрез създаване на променлива от същия тип като класа</a:t>
            </a:r>
            <a:r>
              <a:rPr lang="bg-BG" sz="280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9"/>
          <p:cNvSpPr txBox="1">
            <a:spLocks noChangeArrowheads="1"/>
          </p:cNvSpPr>
          <p:nvPr/>
        </p:nvSpPr>
        <p:spPr bwMode="auto">
          <a:xfrm>
            <a:off x="0" y="136525"/>
            <a:ext cx="9144000" cy="701675"/>
          </a:xfrm>
          <a:prstGeom prst="rect">
            <a:avLst/>
          </a:prstGeom>
          <a:noFill/>
          <a:ln w="9525">
            <a:noFill/>
            <a:miter lim="800000"/>
            <a:headEnd/>
            <a:tailEnd/>
          </a:ln>
        </p:spPr>
        <p:txBody>
          <a:bodyPr>
            <a:spAutoFit/>
          </a:bodyPr>
          <a:lstStyle/>
          <a:p>
            <a:pPr algn="ctr"/>
            <a:r>
              <a:rPr lang="bg-BG" sz="4000"/>
              <a:t>Създаване и тестване на клас</a:t>
            </a:r>
          </a:p>
        </p:txBody>
      </p:sp>
      <p:sp>
        <p:nvSpPr>
          <p:cNvPr id="19459" name="TextBox 4"/>
          <p:cNvSpPr txBox="1">
            <a:spLocks noChangeArrowheads="1"/>
          </p:cNvSpPr>
          <p:nvPr/>
        </p:nvSpPr>
        <p:spPr bwMode="auto">
          <a:xfrm>
            <a:off x="304800" y="1600200"/>
            <a:ext cx="3352800" cy="3077766"/>
          </a:xfrm>
          <a:prstGeom prst="rect">
            <a:avLst/>
          </a:prstGeom>
          <a:noFill/>
          <a:ln w="9525">
            <a:noFill/>
            <a:miter lim="800000"/>
            <a:headEnd/>
            <a:tailEnd/>
          </a:ln>
        </p:spPr>
        <p:txBody>
          <a:bodyPr wrap="square">
            <a:spAutoFit/>
          </a:bodyPr>
          <a:lstStyle/>
          <a:p>
            <a:pPr marL="342900" indent="-342900">
              <a:buFontTx/>
              <a:buAutoNum type="arabicPeriod"/>
            </a:pPr>
            <a:r>
              <a:rPr lang="bg-BG" sz="1600" dirty="0"/>
              <a:t>От </a:t>
            </a:r>
            <a:r>
              <a:rPr lang="en-US" sz="1600" dirty="0" smtClean="0"/>
              <a:t>Toolbox</a:t>
            </a:r>
            <a:r>
              <a:rPr lang="bg-BG" sz="1600" dirty="0" smtClean="0"/>
              <a:t> (ако липсва на екрана се изпълнява </a:t>
            </a:r>
            <a:r>
              <a:rPr lang="en-US" sz="1600" dirty="0" smtClean="0"/>
              <a:t>View | Toolbox </a:t>
            </a:r>
            <a:r>
              <a:rPr lang="bg-BG" sz="1600" dirty="0" smtClean="0"/>
              <a:t>или </a:t>
            </a:r>
            <a:r>
              <a:rPr lang="en-US" sz="1600" dirty="0" err="1" smtClean="0"/>
              <a:t>Ctrl+Alt+X</a:t>
            </a:r>
            <a:r>
              <a:rPr lang="bg-BG" sz="1600" dirty="0"/>
              <a:t>)</a:t>
            </a:r>
            <a:r>
              <a:rPr lang="bg-BG" sz="1600" dirty="0" smtClean="0"/>
              <a:t>, </a:t>
            </a:r>
            <a:r>
              <a:rPr lang="bg-BG" sz="1600" dirty="0"/>
              <a:t>групата </a:t>
            </a:r>
            <a:r>
              <a:rPr lang="en-US" sz="1600" dirty="0"/>
              <a:t>Common Controls </a:t>
            </a:r>
            <a:r>
              <a:rPr lang="bg-BG" sz="1600" dirty="0"/>
              <a:t>избираме и </a:t>
            </a:r>
            <a:r>
              <a:rPr lang="bg-BG" sz="1600" dirty="0" smtClean="0"/>
              <a:t>вмъкваме един </a:t>
            </a:r>
            <a:r>
              <a:rPr lang="bg-BG" sz="1600" dirty="0"/>
              <a:t>бутон във формата </a:t>
            </a:r>
            <a:r>
              <a:rPr lang="en-US" sz="1600" dirty="0"/>
              <a:t>Form1</a:t>
            </a:r>
            <a:r>
              <a:rPr lang="bg-BG" sz="1600" dirty="0"/>
              <a:t>.</a:t>
            </a:r>
          </a:p>
          <a:p>
            <a:pPr marL="342900" indent="-342900">
              <a:buFontTx/>
              <a:buAutoNum type="arabicPeriod"/>
            </a:pPr>
            <a:r>
              <a:rPr lang="bg-BG" sz="1400" i="1" dirty="0"/>
              <a:t>От контекстното меню на бутона избираме командата </a:t>
            </a:r>
            <a:r>
              <a:rPr lang="en-US" sz="1400" i="1" dirty="0"/>
              <a:t/>
            </a:r>
            <a:br>
              <a:rPr lang="en-US" sz="1400" i="1" dirty="0"/>
            </a:br>
            <a:r>
              <a:rPr lang="en-US" sz="1400" i="1" dirty="0"/>
              <a:t>Properties </a:t>
            </a:r>
            <a:r>
              <a:rPr lang="bg-BG" sz="1400" i="1" dirty="0"/>
              <a:t>или при избран бутон натискаме </a:t>
            </a:r>
            <a:r>
              <a:rPr lang="en-US" sz="1400" i="1" dirty="0"/>
              <a:t>F4</a:t>
            </a:r>
            <a:r>
              <a:rPr lang="bg-BG" sz="1400" i="1" dirty="0"/>
              <a:t>.</a:t>
            </a:r>
          </a:p>
          <a:p>
            <a:pPr marL="342900" indent="-342900">
              <a:buFontTx/>
              <a:buAutoNum type="arabicPeriod"/>
            </a:pPr>
            <a:r>
              <a:rPr lang="bg-BG" sz="1400" i="1" dirty="0"/>
              <a:t>Променяме стойностите за двете характеристики – </a:t>
            </a:r>
            <a:r>
              <a:rPr lang="en-US" sz="1400" i="1" dirty="0"/>
              <a:t>Text </a:t>
            </a:r>
            <a:r>
              <a:rPr lang="bg-BG" sz="1400" i="1" dirty="0"/>
              <a:t>и </a:t>
            </a:r>
            <a:r>
              <a:rPr lang="en-US" sz="1400" i="1" dirty="0"/>
              <a:t>Name</a:t>
            </a:r>
            <a:r>
              <a:rPr lang="bg-BG" sz="1400" i="1" dirty="0"/>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943" y="990600"/>
            <a:ext cx="5125657" cy="5341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9"/>
          <p:cNvSpPr txBox="1">
            <a:spLocks noChangeArrowheads="1"/>
          </p:cNvSpPr>
          <p:nvPr/>
        </p:nvSpPr>
        <p:spPr bwMode="auto">
          <a:xfrm>
            <a:off x="0" y="136525"/>
            <a:ext cx="9144000" cy="701675"/>
          </a:xfrm>
          <a:prstGeom prst="rect">
            <a:avLst/>
          </a:prstGeom>
          <a:noFill/>
          <a:ln w="9525">
            <a:noFill/>
            <a:miter lim="800000"/>
            <a:headEnd/>
            <a:tailEnd/>
          </a:ln>
        </p:spPr>
        <p:txBody>
          <a:bodyPr>
            <a:spAutoFit/>
          </a:bodyPr>
          <a:lstStyle/>
          <a:p>
            <a:pPr algn="ctr"/>
            <a:r>
              <a:rPr lang="bg-BG" sz="4000"/>
              <a:t>Създаване и тестване на клас</a:t>
            </a:r>
          </a:p>
        </p:txBody>
      </p:sp>
      <p:sp>
        <p:nvSpPr>
          <p:cNvPr id="20483" name="TextBox 4"/>
          <p:cNvSpPr txBox="1">
            <a:spLocks noChangeArrowheads="1"/>
          </p:cNvSpPr>
          <p:nvPr/>
        </p:nvSpPr>
        <p:spPr bwMode="auto">
          <a:xfrm>
            <a:off x="914400" y="1219200"/>
            <a:ext cx="7391400" cy="369888"/>
          </a:xfrm>
          <a:prstGeom prst="rect">
            <a:avLst/>
          </a:prstGeom>
          <a:noFill/>
          <a:ln w="9525">
            <a:noFill/>
            <a:miter lim="800000"/>
            <a:headEnd/>
            <a:tailEnd/>
          </a:ln>
        </p:spPr>
        <p:txBody>
          <a:bodyPr>
            <a:spAutoFit/>
          </a:bodyPr>
          <a:lstStyle/>
          <a:p>
            <a:pPr marL="342900" indent="-342900"/>
            <a:r>
              <a:rPr lang="bg-BG"/>
              <a:t>Следва двукратно чукване с левия бутон на мишката върху бутона.</a:t>
            </a:r>
            <a:r>
              <a:rPr lang="bg-BG" sz="1600"/>
              <a:t>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08" y="1981191"/>
            <a:ext cx="8026384" cy="379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9"/>
          <p:cNvSpPr txBox="1">
            <a:spLocks noChangeArrowheads="1"/>
          </p:cNvSpPr>
          <p:nvPr/>
        </p:nvSpPr>
        <p:spPr bwMode="auto">
          <a:xfrm>
            <a:off x="0" y="136525"/>
            <a:ext cx="9144000" cy="701675"/>
          </a:xfrm>
          <a:prstGeom prst="rect">
            <a:avLst/>
          </a:prstGeom>
          <a:noFill/>
          <a:ln w="9525">
            <a:noFill/>
            <a:miter lim="800000"/>
            <a:headEnd/>
            <a:tailEnd/>
          </a:ln>
        </p:spPr>
        <p:txBody>
          <a:bodyPr>
            <a:spAutoFit/>
          </a:bodyPr>
          <a:lstStyle/>
          <a:p>
            <a:pPr algn="ctr"/>
            <a:r>
              <a:rPr lang="bg-BG" sz="4000"/>
              <a:t>Структура на клас</a:t>
            </a:r>
          </a:p>
        </p:txBody>
      </p:sp>
      <p:sp>
        <p:nvSpPr>
          <p:cNvPr id="3075" name="TextBox 2"/>
          <p:cNvSpPr txBox="1">
            <a:spLocks noChangeArrowheads="1"/>
          </p:cNvSpPr>
          <p:nvPr/>
        </p:nvSpPr>
        <p:spPr bwMode="auto">
          <a:xfrm>
            <a:off x="609600" y="1600200"/>
            <a:ext cx="8001000" cy="2308225"/>
          </a:xfrm>
          <a:prstGeom prst="rect">
            <a:avLst/>
          </a:prstGeom>
          <a:noFill/>
          <a:ln w="9525">
            <a:noFill/>
            <a:miter lim="800000"/>
            <a:headEnd/>
            <a:tailEnd/>
          </a:ln>
        </p:spPr>
        <p:txBody>
          <a:bodyPr>
            <a:spAutoFit/>
          </a:bodyPr>
          <a:lstStyle/>
          <a:p>
            <a:r>
              <a:rPr lang="bg-BG"/>
              <a:t>Освен готовите, включени в </a:t>
            </a:r>
            <a:r>
              <a:rPr lang="en-US"/>
              <a:t>Microsoft Framework </a:t>
            </a:r>
            <a:r>
              <a:rPr lang="bg-BG"/>
              <a:t>класове, при</a:t>
            </a:r>
            <a:br>
              <a:rPr lang="bg-BG"/>
            </a:br>
            <a:r>
              <a:rPr lang="bg-BG"/>
              <a:t> разработването на едно приложение почти винаги се налага и </a:t>
            </a:r>
            <a:br>
              <a:rPr lang="bg-BG"/>
            </a:br>
            <a:r>
              <a:rPr lang="bg-BG"/>
              <a:t>разработването на класове, специфични за създаваното приложение.</a:t>
            </a:r>
          </a:p>
          <a:p>
            <a:r>
              <a:rPr lang="bg-BG"/>
              <a:t> </a:t>
            </a:r>
            <a:br>
              <a:rPr lang="bg-BG"/>
            </a:br>
            <a:r>
              <a:rPr lang="bg-BG"/>
              <a:t>Такива класове, които специалистите разработват със собствени сили, </a:t>
            </a:r>
            <a:br>
              <a:rPr lang="bg-BG"/>
            </a:br>
            <a:r>
              <a:rPr lang="bg-BG"/>
              <a:t>за да бъдат впоследствие използвани в едно или много приложения, </a:t>
            </a:r>
          </a:p>
          <a:p>
            <a:r>
              <a:rPr lang="bg-BG"/>
              <a:t>се наричат </a:t>
            </a:r>
            <a:r>
              <a:rPr lang="bg-BG" b="1"/>
              <a:t>потребителски класове</a:t>
            </a:r>
            <a:r>
              <a:rPr lang="bg-BG"/>
              <a:t>.</a:t>
            </a:r>
          </a:p>
          <a:p>
            <a:endParaRPr lang="bg-BG"/>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9"/>
          <p:cNvSpPr txBox="1">
            <a:spLocks noChangeArrowheads="1"/>
          </p:cNvSpPr>
          <p:nvPr/>
        </p:nvSpPr>
        <p:spPr bwMode="auto">
          <a:xfrm>
            <a:off x="0" y="136525"/>
            <a:ext cx="9144000" cy="701675"/>
          </a:xfrm>
          <a:prstGeom prst="rect">
            <a:avLst/>
          </a:prstGeom>
          <a:noFill/>
          <a:ln w="9525">
            <a:noFill/>
            <a:miter lim="800000"/>
            <a:headEnd/>
            <a:tailEnd/>
          </a:ln>
        </p:spPr>
        <p:txBody>
          <a:bodyPr>
            <a:spAutoFit/>
          </a:bodyPr>
          <a:lstStyle/>
          <a:p>
            <a:pPr algn="ctr"/>
            <a:r>
              <a:rPr lang="bg-BG" sz="4000"/>
              <a:t>Създаване и тестване на клас</a:t>
            </a:r>
          </a:p>
        </p:txBody>
      </p:sp>
      <p:sp>
        <p:nvSpPr>
          <p:cNvPr id="21507" name="TextBox 4"/>
          <p:cNvSpPr txBox="1">
            <a:spLocks noChangeArrowheads="1"/>
          </p:cNvSpPr>
          <p:nvPr/>
        </p:nvSpPr>
        <p:spPr bwMode="auto">
          <a:xfrm>
            <a:off x="914400" y="838200"/>
            <a:ext cx="7391400" cy="369888"/>
          </a:xfrm>
          <a:prstGeom prst="rect">
            <a:avLst/>
          </a:prstGeom>
          <a:noFill/>
          <a:ln w="9525">
            <a:noFill/>
            <a:miter lim="800000"/>
            <a:headEnd/>
            <a:tailEnd/>
          </a:ln>
        </p:spPr>
        <p:txBody>
          <a:bodyPr>
            <a:spAutoFit/>
          </a:bodyPr>
          <a:lstStyle/>
          <a:p>
            <a:pPr marL="342900" indent="-342900"/>
            <a:r>
              <a:rPr lang="bg-BG" dirty="0"/>
              <a:t>Пишем код към бутона.</a:t>
            </a:r>
            <a:r>
              <a:rPr lang="bg-BG" sz="1600" dirty="0"/>
              <a:t> </a:t>
            </a:r>
          </a:p>
        </p:txBody>
      </p:sp>
      <p:sp>
        <p:nvSpPr>
          <p:cNvPr id="21509" name="Rectangle 4"/>
          <p:cNvSpPr>
            <a:spLocks noChangeArrowheads="1"/>
          </p:cNvSpPr>
          <p:nvPr/>
        </p:nvSpPr>
        <p:spPr bwMode="auto">
          <a:xfrm>
            <a:off x="990600" y="5257800"/>
            <a:ext cx="7620000" cy="1200150"/>
          </a:xfrm>
          <a:prstGeom prst="rect">
            <a:avLst/>
          </a:prstGeom>
          <a:noFill/>
          <a:ln w="9525">
            <a:noFill/>
            <a:miter lim="800000"/>
            <a:headEnd/>
            <a:tailEnd/>
          </a:ln>
        </p:spPr>
        <p:txBody>
          <a:bodyPr>
            <a:spAutoFit/>
          </a:bodyPr>
          <a:lstStyle/>
          <a:p>
            <a:r>
              <a:rPr lang="bg-BG" b="1" i="1"/>
              <a:t>Класът е програма, която не се изпълнява самостоятелно, а трябва да бъде използвана в друго приложение. </a:t>
            </a:r>
          </a:p>
          <a:p>
            <a:r>
              <a:rPr lang="bg-BG" b="1" i="1"/>
              <a:t>Обръщането към класа става чрез създаване на променлива от същия тип като класа</a:t>
            </a:r>
            <a:r>
              <a:rPr lang="bg-BG"/>
              <a:t>.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19200"/>
            <a:ext cx="5543802" cy="4009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9"/>
          <p:cNvSpPr txBox="1">
            <a:spLocks noChangeArrowheads="1"/>
          </p:cNvSpPr>
          <p:nvPr/>
        </p:nvSpPr>
        <p:spPr bwMode="auto">
          <a:xfrm>
            <a:off x="0" y="136525"/>
            <a:ext cx="9144000" cy="701675"/>
          </a:xfrm>
          <a:prstGeom prst="rect">
            <a:avLst/>
          </a:prstGeom>
          <a:noFill/>
          <a:ln w="9525">
            <a:noFill/>
            <a:miter lim="800000"/>
            <a:headEnd/>
            <a:tailEnd/>
          </a:ln>
        </p:spPr>
        <p:txBody>
          <a:bodyPr>
            <a:spAutoFit/>
          </a:bodyPr>
          <a:lstStyle/>
          <a:p>
            <a:pPr algn="ctr"/>
            <a:r>
              <a:rPr lang="bg-BG" sz="4000"/>
              <a:t>Създаване и тестване на клас</a:t>
            </a:r>
          </a:p>
        </p:txBody>
      </p:sp>
      <p:sp>
        <p:nvSpPr>
          <p:cNvPr id="22531" name="TextBox 4"/>
          <p:cNvSpPr txBox="1">
            <a:spLocks noChangeArrowheads="1"/>
          </p:cNvSpPr>
          <p:nvPr/>
        </p:nvSpPr>
        <p:spPr bwMode="auto">
          <a:xfrm>
            <a:off x="457200" y="838200"/>
            <a:ext cx="8153400" cy="646113"/>
          </a:xfrm>
          <a:prstGeom prst="rect">
            <a:avLst/>
          </a:prstGeom>
          <a:noFill/>
          <a:ln w="9525">
            <a:noFill/>
            <a:miter lim="800000"/>
            <a:headEnd/>
            <a:tailEnd/>
          </a:ln>
        </p:spPr>
        <p:txBody>
          <a:bodyPr>
            <a:spAutoFit/>
          </a:bodyPr>
          <a:lstStyle/>
          <a:p>
            <a:pPr marL="342900"/>
            <a:r>
              <a:rPr lang="bg-BG" dirty="0"/>
              <a:t>При активен прозорец </a:t>
            </a:r>
            <a:r>
              <a:rPr lang="en-US" dirty="0"/>
              <a:t>Form1.vb (Design) </a:t>
            </a:r>
            <a:r>
              <a:rPr lang="bg-BG" dirty="0"/>
              <a:t>изпълняваме командата </a:t>
            </a:r>
            <a:r>
              <a:rPr lang="en-US" dirty="0"/>
              <a:t>Debug | Start Debugging </a:t>
            </a:r>
            <a:r>
              <a:rPr lang="bg-BG" dirty="0"/>
              <a:t>или просто стартираме процеса с </a:t>
            </a:r>
            <a:r>
              <a:rPr lang="en-US" dirty="0"/>
              <a:t>F5</a:t>
            </a:r>
            <a:r>
              <a:rPr lang="bg-BG" dirty="0"/>
              <a:t>.</a:t>
            </a:r>
            <a:r>
              <a:rPr lang="bg-BG" sz="1600" dirty="0"/>
              <a:t>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524000"/>
            <a:ext cx="3848100" cy="446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4"/>
          <p:cNvSpPr txBox="1">
            <a:spLocks noChangeArrowheads="1"/>
          </p:cNvSpPr>
          <p:nvPr/>
        </p:nvSpPr>
        <p:spPr bwMode="auto">
          <a:xfrm>
            <a:off x="609600" y="6120825"/>
            <a:ext cx="8153400" cy="584775"/>
          </a:xfrm>
          <a:prstGeom prst="rect">
            <a:avLst/>
          </a:prstGeom>
          <a:noFill/>
          <a:ln w="9525">
            <a:noFill/>
            <a:miter lim="800000"/>
            <a:headEnd/>
            <a:tailEnd/>
          </a:ln>
        </p:spPr>
        <p:txBody>
          <a:bodyPr>
            <a:spAutoFit/>
          </a:bodyPr>
          <a:lstStyle/>
          <a:p>
            <a:pPr marL="342900"/>
            <a:r>
              <a:rPr lang="bg-BG" sz="1600" dirty="0" smtClean="0"/>
              <a:t>Ако не е активен нужния ни прозорец </a:t>
            </a:r>
            <a:r>
              <a:rPr lang="en-US" sz="1600" dirty="0" smtClean="0"/>
              <a:t>Output</a:t>
            </a:r>
            <a:r>
              <a:rPr lang="bg-BG" sz="1600" dirty="0" smtClean="0"/>
              <a:t>, то го активизираме чрез </a:t>
            </a:r>
            <a:r>
              <a:rPr lang="en-US" sz="1600" dirty="0" smtClean="0"/>
              <a:t>View | Output </a:t>
            </a:r>
            <a:r>
              <a:rPr lang="bg-BG" sz="1600" dirty="0" smtClean="0"/>
              <a:t>или </a:t>
            </a:r>
            <a:r>
              <a:rPr lang="en-US" sz="1600" dirty="0" err="1" smtClean="0"/>
              <a:t>Ctrl+Alt+O</a:t>
            </a:r>
            <a:r>
              <a:rPr lang="bg-BG" sz="1600" dirty="0" smtClean="0"/>
              <a:t>. </a:t>
            </a:r>
            <a:endParaRPr lang="bg-BG"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9"/>
          <p:cNvSpPr txBox="1">
            <a:spLocks noChangeArrowheads="1"/>
          </p:cNvSpPr>
          <p:nvPr/>
        </p:nvSpPr>
        <p:spPr bwMode="auto">
          <a:xfrm>
            <a:off x="0" y="0"/>
            <a:ext cx="9144000" cy="701675"/>
          </a:xfrm>
          <a:prstGeom prst="rect">
            <a:avLst/>
          </a:prstGeom>
          <a:noFill/>
          <a:ln w="9525">
            <a:noFill/>
            <a:miter lim="800000"/>
            <a:headEnd/>
            <a:tailEnd/>
          </a:ln>
        </p:spPr>
        <p:txBody>
          <a:bodyPr>
            <a:spAutoFit/>
          </a:bodyPr>
          <a:lstStyle/>
          <a:p>
            <a:pPr algn="ctr"/>
            <a:r>
              <a:rPr lang="bg-BG" sz="4000" dirty="0"/>
              <a:t>Създаване и тестване на клас</a:t>
            </a:r>
          </a:p>
        </p:txBody>
      </p:sp>
      <p:sp>
        <p:nvSpPr>
          <p:cNvPr id="5" name="TextBox 4"/>
          <p:cNvSpPr txBox="1"/>
          <p:nvPr/>
        </p:nvSpPr>
        <p:spPr>
          <a:xfrm>
            <a:off x="533400" y="609600"/>
            <a:ext cx="8153400" cy="1077218"/>
          </a:xfrm>
          <a:prstGeom prst="rect">
            <a:avLst/>
          </a:prstGeom>
          <a:noFill/>
        </p:spPr>
        <p:txBody>
          <a:bodyPr>
            <a:spAutoFit/>
          </a:bodyPr>
          <a:lstStyle/>
          <a:p>
            <a:pPr marL="342900">
              <a:defRPr/>
            </a:pPr>
            <a:r>
              <a:rPr lang="bg-BG" sz="1600" dirty="0"/>
              <a:t>Работата ни приключва с:</a:t>
            </a:r>
          </a:p>
          <a:p>
            <a:pPr marL="685800" indent="-342900">
              <a:buFontTx/>
              <a:buAutoNum type="arabicPeriod"/>
              <a:defRPr/>
            </a:pPr>
            <a:r>
              <a:rPr lang="bg-BG" sz="1600" dirty="0"/>
              <a:t>Командата </a:t>
            </a:r>
            <a:r>
              <a:rPr lang="en-US" sz="1600" dirty="0"/>
              <a:t>File | </a:t>
            </a:r>
            <a:r>
              <a:rPr lang="en-US" sz="1600" dirty="0" smtClean="0"/>
              <a:t>Save All</a:t>
            </a:r>
            <a:r>
              <a:rPr lang="bg-BG" sz="1600" dirty="0" smtClean="0"/>
              <a:t>.</a:t>
            </a:r>
            <a:endParaRPr lang="bg-BG" sz="1600" dirty="0"/>
          </a:p>
          <a:p>
            <a:pPr marL="685800" indent="-342900">
              <a:buFontTx/>
              <a:buAutoNum type="arabicPeriod"/>
              <a:defRPr/>
            </a:pPr>
            <a:r>
              <a:rPr lang="bg-BG" sz="1600" dirty="0"/>
              <a:t>Командата </a:t>
            </a:r>
            <a:r>
              <a:rPr lang="en-US" sz="1600" dirty="0"/>
              <a:t>File | Exit</a:t>
            </a:r>
            <a:r>
              <a:rPr lang="bg-BG" sz="1600" dirty="0" smtClean="0"/>
              <a:t>.</a:t>
            </a:r>
            <a:endParaRPr lang="bg-BG" sz="1600" dirty="0"/>
          </a:p>
          <a:p>
            <a:pPr marL="685800" indent="-342900">
              <a:defRPr/>
            </a:pPr>
            <a:r>
              <a:rPr lang="bg-BG" sz="1600" dirty="0"/>
              <a:t>При следващото стартиране на </a:t>
            </a:r>
            <a:r>
              <a:rPr lang="en-US" sz="1600" dirty="0"/>
              <a:t>Visual Studio </a:t>
            </a:r>
            <a:r>
              <a:rPr lang="bg-BG" sz="1600" dirty="0"/>
              <a:t>проектът е достъпен.</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1794478"/>
            <a:ext cx="6958426" cy="4758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9"/>
          <p:cNvSpPr txBox="1">
            <a:spLocks noChangeArrowheads="1"/>
          </p:cNvSpPr>
          <p:nvPr/>
        </p:nvSpPr>
        <p:spPr bwMode="auto">
          <a:xfrm>
            <a:off x="0" y="136525"/>
            <a:ext cx="9144000" cy="708025"/>
          </a:xfrm>
          <a:prstGeom prst="rect">
            <a:avLst/>
          </a:prstGeom>
          <a:noFill/>
          <a:ln w="9525">
            <a:noFill/>
            <a:miter lim="800000"/>
            <a:headEnd/>
            <a:tailEnd/>
          </a:ln>
        </p:spPr>
        <p:txBody>
          <a:bodyPr>
            <a:spAutoFit/>
          </a:bodyPr>
          <a:lstStyle/>
          <a:p>
            <a:pPr algn="ctr"/>
            <a:r>
              <a:rPr lang="bg-BG" sz="4000"/>
              <a:t>Отстраняване на проект</a:t>
            </a:r>
          </a:p>
        </p:txBody>
      </p:sp>
      <p:sp>
        <p:nvSpPr>
          <p:cNvPr id="24579" name="TextBox 11"/>
          <p:cNvSpPr txBox="1">
            <a:spLocks noChangeArrowheads="1"/>
          </p:cNvSpPr>
          <p:nvPr/>
        </p:nvSpPr>
        <p:spPr bwMode="auto">
          <a:xfrm>
            <a:off x="914400" y="762000"/>
            <a:ext cx="3951288" cy="400050"/>
          </a:xfrm>
          <a:prstGeom prst="rect">
            <a:avLst/>
          </a:prstGeom>
          <a:noFill/>
          <a:ln w="9525">
            <a:noFill/>
            <a:miter lim="800000"/>
            <a:headEnd/>
            <a:tailEnd/>
          </a:ln>
        </p:spPr>
        <p:txBody>
          <a:bodyPr wrap="none">
            <a:spAutoFit/>
          </a:bodyPr>
          <a:lstStyle/>
          <a:p>
            <a:r>
              <a:rPr lang="bg-BG" sz="2000"/>
              <a:t>Да отстраним проекта Проект 1</a:t>
            </a:r>
          </a:p>
        </p:txBody>
      </p:sp>
      <p:sp>
        <p:nvSpPr>
          <p:cNvPr id="24580" name="TextBox 5"/>
          <p:cNvSpPr txBox="1">
            <a:spLocks noChangeArrowheads="1"/>
          </p:cNvSpPr>
          <p:nvPr/>
        </p:nvSpPr>
        <p:spPr bwMode="auto">
          <a:xfrm>
            <a:off x="914400" y="1295400"/>
            <a:ext cx="7415213" cy="646113"/>
          </a:xfrm>
          <a:prstGeom prst="rect">
            <a:avLst/>
          </a:prstGeom>
          <a:noFill/>
          <a:ln w="9525">
            <a:noFill/>
            <a:miter lim="800000"/>
            <a:headEnd/>
            <a:tailEnd/>
          </a:ln>
        </p:spPr>
        <p:txBody>
          <a:bodyPr wrap="none">
            <a:spAutoFit/>
          </a:bodyPr>
          <a:lstStyle/>
          <a:p>
            <a:pPr marL="342900" indent="-342900">
              <a:buFontTx/>
              <a:buAutoNum type="arabicPeriod"/>
            </a:pPr>
            <a:r>
              <a:rPr lang="bg-BG"/>
              <a:t>Чрез </a:t>
            </a:r>
            <a:r>
              <a:rPr lang="en-US"/>
              <a:t>Windows Explorer </a:t>
            </a:r>
            <a:r>
              <a:rPr lang="bg-BG"/>
              <a:t>или по друг начин отстраняваме папката</a:t>
            </a:r>
            <a:br>
              <a:rPr lang="bg-BG"/>
            </a:br>
            <a:r>
              <a:rPr lang="bg-BG"/>
              <a:t>Проект 1 и всички папки под нея.</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501" y="2057400"/>
            <a:ext cx="7487299" cy="360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9"/>
          <p:cNvSpPr txBox="1">
            <a:spLocks noChangeArrowheads="1"/>
          </p:cNvSpPr>
          <p:nvPr/>
        </p:nvSpPr>
        <p:spPr bwMode="auto">
          <a:xfrm>
            <a:off x="0" y="0"/>
            <a:ext cx="9144000" cy="708025"/>
          </a:xfrm>
          <a:prstGeom prst="rect">
            <a:avLst/>
          </a:prstGeom>
          <a:noFill/>
          <a:ln w="9525">
            <a:noFill/>
            <a:miter lim="800000"/>
            <a:headEnd/>
            <a:tailEnd/>
          </a:ln>
        </p:spPr>
        <p:txBody>
          <a:bodyPr>
            <a:spAutoFit/>
          </a:bodyPr>
          <a:lstStyle/>
          <a:p>
            <a:pPr algn="ctr"/>
            <a:r>
              <a:rPr lang="bg-BG" sz="4000" dirty="0"/>
              <a:t>Отстраняване на проект</a:t>
            </a:r>
          </a:p>
        </p:txBody>
      </p:sp>
      <p:sp>
        <p:nvSpPr>
          <p:cNvPr id="25603" name="TextBox 11"/>
          <p:cNvSpPr txBox="1">
            <a:spLocks noChangeArrowheads="1"/>
          </p:cNvSpPr>
          <p:nvPr/>
        </p:nvSpPr>
        <p:spPr bwMode="auto">
          <a:xfrm>
            <a:off x="914400" y="609600"/>
            <a:ext cx="3951288" cy="400050"/>
          </a:xfrm>
          <a:prstGeom prst="rect">
            <a:avLst/>
          </a:prstGeom>
          <a:noFill/>
          <a:ln w="9525">
            <a:noFill/>
            <a:miter lim="800000"/>
            <a:headEnd/>
            <a:tailEnd/>
          </a:ln>
        </p:spPr>
        <p:txBody>
          <a:bodyPr wrap="none">
            <a:spAutoFit/>
          </a:bodyPr>
          <a:lstStyle/>
          <a:p>
            <a:r>
              <a:rPr lang="bg-BG" sz="2000" dirty="0"/>
              <a:t>Да отстраним проекта Проект 1</a:t>
            </a:r>
          </a:p>
        </p:txBody>
      </p:sp>
      <p:sp>
        <p:nvSpPr>
          <p:cNvPr id="25604" name="TextBox 5"/>
          <p:cNvSpPr txBox="1">
            <a:spLocks noChangeArrowheads="1"/>
          </p:cNvSpPr>
          <p:nvPr/>
        </p:nvSpPr>
        <p:spPr bwMode="auto">
          <a:xfrm>
            <a:off x="914400" y="990600"/>
            <a:ext cx="3787640" cy="369332"/>
          </a:xfrm>
          <a:prstGeom prst="rect">
            <a:avLst/>
          </a:prstGeom>
          <a:noFill/>
          <a:ln w="9525">
            <a:noFill/>
            <a:miter lim="800000"/>
            <a:headEnd/>
            <a:tailEnd/>
          </a:ln>
        </p:spPr>
        <p:txBody>
          <a:bodyPr wrap="none">
            <a:spAutoFit/>
          </a:bodyPr>
          <a:lstStyle/>
          <a:p>
            <a:pPr marL="342900" indent="-342900"/>
            <a:r>
              <a:rPr lang="bg-BG" dirty="0"/>
              <a:t>2. Стартираме </a:t>
            </a:r>
            <a:r>
              <a:rPr lang="en-US" dirty="0"/>
              <a:t>Visual Studio </a:t>
            </a:r>
            <a:r>
              <a:rPr lang="en-US" dirty="0" smtClean="0"/>
              <a:t>2010</a:t>
            </a:r>
            <a:r>
              <a:rPr lang="bg-BG" dirty="0" smtClean="0"/>
              <a:t>.</a:t>
            </a:r>
            <a:endParaRPr lang="bg-B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371600"/>
            <a:ext cx="5795360" cy="506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9"/>
          <p:cNvSpPr txBox="1">
            <a:spLocks noChangeArrowheads="1"/>
          </p:cNvSpPr>
          <p:nvPr/>
        </p:nvSpPr>
        <p:spPr bwMode="auto">
          <a:xfrm>
            <a:off x="0" y="0"/>
            <a:ext cx="9144000" cy="708025"/>
          </a:xfrm>
          <a:prstGeom prst="rect">
            <a:avLst/>
          </a:prstGeom>
          <a:noFill/>
          <a:ln w="9525">
            <a:noFill/>
            <a:miter lim="800000"/>
            <a:headEnd/>
            <a:tailEnd/>
          </a:ln>
        </p:spPr>
        <p:txBody>
          <a:bodyPr>
            <a:spAutoFit/>
          </a:bodyPr>
          <a:lstStyle/>
          <a:p>
            <a:pPr algn="ctr"/>
            <a:r>
              <a:rPr lang="bg-BG" sz="4000" dirty="0"/>
              <a:t>Отстраняване на проект</a:t>
            </a:r>
          </a:p>
        </p:txBody>
      </p:sp>
      <p:sp>
        <p:nvSpPr>
          <p:cNvPr id="26627" name="TextBox 11"/>
          <p:cNvSpPr txBox="1">
            <a:spLocks noChangeArrowheads="1"/>
          </p:cNvSpPr>
          <p:nvPr/>
        </p:nvSpPr>
        <p:spPr bwMode="auto">
          <a:xfrm>
            <a:off x="914400" y="609600"/>
            <a:ext cx="3951288" cy="400050"/>
          </a:xfrm>
          <a:prstGeom prst="rect">
            <a:avLst/>
          </a:prstGeom>
          <a:noFill/>
          <a:ln w="9525">
            <a:noFill/>
            <a:miter lim="800000"/>
            <a:headEnd/>
            <a:tailEnd/>
          </a:ln>
        </p:spPr>
        <p:txBody>
          <a:bodyPr wrap="none">
            <a:spAutoFit/>
          </a:bodyPr>
          <a:lstStyle/>
          <a:p>
            <a:r>
              <a:rPr lang="bg-BG" sz="2000" dirty="0"/>
              <a:t>Да отстраним проекта Проект 1</a:t>
            </a:r>
          </a:p>
        </p:txBody>
      </p:sp>
      <p:sp>
        <p:nvSpPr>
          <p:cNvPr id="26628" name="TextBox 5"/>
          <p:cNvSpPr txBox="1">
            <a:spLocks noChangeArrowheads="1"/>
          </p:cNvSpPr>
          <p:nvPr/>
        </p:nvSpPr>
        <p:spPr bwMode="auto">
          <a:xfrm>
            <a:off x="914400" y="914400"/>
            <a:ext cx="7040563" cy="646113"/>
          </a:xfrm>
          <a:prstGeom prst="rect">
            <a:avLst/>
          </a:prstGeom>
          <a:noFill/>
          <a:ln w="9525">
            <a:noFill/>
            <a:miter lim="800000"/>
            <a:headEnd/>
            <a:tailEnd/>
          </a:ln>
        </p:spPr>
        <p:txBody>
          <a:bodyPr wrap="none">
            <a:spAutoFit/>
          </a:bodyPr>
          <a:lstStyle/>
          <a:p>
            <a:pPr marL="342900" indent="-342900"/>
            <a:r>
              <a:rPr lang="bg-BG" dirty="0"/>
              <a:t>3. Посочваме все още наличния в </a:t>
            </a:r>
            <a:r>
              <a:rPr lang="en-US" dirty="0"/>
              <a:t>Recent Projects  </a:t>
            </a:r>
            <a:r>
              <a:rPr lang="bg-BG" dirty="0"/>
              <a:t>проект с име</a:t>
            </a:r>
            <a:br>
              <a:rPr lang="bg-BG" dirty="0"/>
            </a:br>
            <a:r>
              <a:rPr lang="bg-BG" dirty="0"/>
              <a:t>Проект 1 и чукваме върху него.</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68062"/>
            <a:ext cx="5795360" cy="506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595" y="3124189"/>
            <a:ext cx="5020492" cy="1933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9"/>
          <p:cNvSpPr txBox="1">
            <a:spLocks noChangeArrowheads="1"/>
          </p:cNvSpPr>
          <p:nvPr/>
        </p:nvSpPr>
        <p:spPr bwMode="auto">
          <a:xfrm>
            <a:off x="0" y="76200"/>
            <a:ext cx="9144000" cy="708025"/>
          </a:xfrm>
          <a:prstGeom prst="rect">
            <a:avLst/>
          </a:prstGeom>
          <a:noFill/>
          <a:ln w="9525">
            <a:noFill/>
            <a:miter lim="800000"/>
            <a:headEnd/>
            <a:tailEnd/>
          </a:ln>
        </p:spPr>
        <p:txBody>
          <a:bodyPr>
            <a:spAutoFit/>
          </a:bodyPr>
          <a:lstStyle/>
          <a:p>
            <a:pPr algn="ctr"/>
            <a:r>
              <a:rPr lang="bg-BG" sz="4000"/>
              <a:t>Клас съдържащ програмен код</a:t>
            </a:r>
          </a:p>
        </p:txBody>
      </p:sp>
      <p:sp>
        <p:nvSpPr>
          <p:cNvPr id="28675" name="TextBox 11"/>
          <p:cNvSpPr txBox="1">
            <a:spLocks noChangeArrowheads="1"/>
          </p:cNvSpPr>
          <p:nvPr/>
        </p:nvSpPr>
        <p:spPr bwMode="auto">
          <a:xfrm>
            <a:off x="914400" y="609600"/>
            <a:ext cx="6764159" cy="400110"/>
          </a:xfrm>
          <a:prstGeom prst="rect">
            <a:avLst/>
          </a:prstGeom>
          <a:noFill/>
          <a:ln w="9525">
            <a:noFill/>
            <a:miter lim="800000"/>
            <a:headEnd/>
            <a:tailEnd/>
          </a:ln>
        </p:spPr>
        <p:txBody>
          <a:bodyPr wrap="none">
            <a:spAutoFit/>
          </a:bodyPr>
          <a:lstStyle/>
          <a:p>
            <a:r>
              <a:rPr lang="bg-BG" sz="2000" dirty="0" smtClean="0"/>
              <a:t>Кога се налага да се създават потребителски класове?</a:t>
            </a:r>
            <a:endParaRPr lang="bg-BG" sz="2000" dirty="0"/>
          </a:p>
        </p:txBody>
      </p:sp>
      <p:pic>
        <p:nvPicPr>
          <p:cNvPr id="28676" name="Picture 3"/>
          <p:cNvPicPr>
            <a:picLocks noChangeAspect="1" noChangeArrowheads="1"/>
          </p:cNvPicPr>
          <p:nvPr/>
        </p:nvPicPr>
        <p:blipFill>
          <a:blip r:embed="rId2" cstate="print"/>
          <a:srcRect/>
          <a:stretch>
            <a:fillRect/>
          </a:stretch>
        </p:blipFill>
        <p:spPr bwMode="auto">
          <a:xfrm>
            <a:off x="1143000" y="1001713"/>
            <a:ext cx="7036206" cy="5703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9"/>
          <p:cNvSpPr txBox="1">
            <a:spLocks noChangeArrowheads="1"/>
          </p:cNvSpPr>
          <p:nvPr/>
        </p:nvSpPr>
        <p:spPr bwMode="auto">
          <a:xfrm>
            <a:off x="0" y="136525"/>
            <a:ext cx="9144000" cy="708025"/>
          </a:xfrm>
          <a:prstGeom prst="rect">
            <a:avLst/>
          </a:prstGeom>
          <a:noFill/>
          <a:ln w="9525">
            <a:noFill/>
            <a:miter lim="800000"/>
            <a:headEnd/>
            <a:tailEnd/>
          </a:ln>
        </p:spPr>
        <p:txBody>
          <a:bodyPr>
            <a:spAutoFit/>
          </a:bodyPr>
          <a:lstStyle/>
          <a:p>
            <a:pPr algn="ctr"/>
            <a:r>
              <a:rPr lang="bg-BG" sz="4000"/>
              <a:t>Клас съдържащ програмен код</a:t>
            </a:r>
          </a:p>
        </p:txBody>
      </p:sp>
      <p:sp>
        <p:nvSpPr>
          <p:cNvPr id="27651" name="TextBox 11"/>
          <p:cNvSpPr txBox="1">
            <a:spLocks noChangeArrowheads="1"/>
          </p:cNvSpPr>
          <p:nvPr/>
        </p:nvSpPr>
        <p:spPr bwMode="auto">
          <a:xfrm>
            <a:off x="914400" y="762000"/>
            <a:ext cx="6275436" cy="400110"/>
          </a:xfrm>
          <a:prstGeom prst="rect">
            <a:avLst/>
          </a:prstGeom>
          <a:noFill/>
          <a:ln w="9525">
            <a:noFill/>
            <a:miter lim="800000"/>
            <a:headEnd/>
            <a:tailEnd/>
          </a:ln>
        </p:spPr>
        <p:txBody>
          <a:bodyPr wrap="none">
            <a:spAutoFit/>
          </a:bodyPr>
          <a:lstStyle/>
          <a:p>
            <a:r>
              <a:rPr lang="bg-BG" sz="2000" dirty="0" smtClean="0"/>
              <a:t>(Директно) извеждане </a:t>
            </a:r>
            <a:r>
              <a:rPr lang="bg-BG" sz="2000" dirty="0"/>
              <a:t>на текст в прозорец </a:t>
            </a:r>
            <a:r>
              <a:rPr lang="en-US" sz="2000" dirty="0"/>
              <a:t>Output</a:t>
            </a:r>
            <a:endParaRPr lang="bg-BG"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592" y="1371600"/>
            <a:ext cx="5648815" cy="4801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9"/>
          <p:cNvSpPr txBox="1">
            <a:spLocks noChangeArrowheads="1"/>
          </p:cNvSpPr>
          <p:nvPr/>
        </p:nvSpPr>
        <p:spPr bwMode="auto">
          <a:xfrm>
            <a:off x="0" y="76200"/>
            <a:ext cx="9144000" cy="708025"/>
          </a:xfrm>
          <a:prstGeom prst="rect">
            <a:avLst/>
          </a:prstGeom>
          <a:noFill/>
          <a:ln w="9525">
            <a:noFill/>
            <a:miter lim="800000"/>
            <a:headEnd/>
            <a:tailEnd/>
          </a:ln>
        </p:spPr>
        <p:txBody>
          <a:bodyPr>
            <a:spAutoFit/>
          </a:bodyPr>
          <a:lstStyle/>
          <a:p>
            <a:pPr algn="ctr"/>
            <a:r>
              <a:rPr lang="bg-BG" sz="4000"/>
              <a:t>Клас съдържащ програмен код</a:t>
            </a:r>
          </a:p>
        </p:txBody>
      </p:sp>
      <p:sp>
        <p:nvSpPr>
          <p:cNvPr id="29699" name="TextBox 11"/>
          <p:cNvSpPr txBox="1">
            <a:spLocks noChangeArrowheads="1"/>
          </p:cNvSpPr>
          <p:nvPr/>
        </p:nvSpPr>
        <p:spPr bwMode="auto">
          <a:xfrm>
            <a:off x="914400" y="609600"/>
            <a:ext cx="7842250" cy="400050"/>
          </a:xfrm>
          <a:prstGeom prst="rect">
            <a:avLst/>
          </a:prstGeom>
          <a:noFill/>
          <a:ln w="9525">
            <a:noFill/>
            <a:miter lim="800000"/>
            <a:headEnd/>
            <a:tailEnd/>
          </a:ln>
        </p:spPr>
        <p:txBody>
          <a:bodyPr wrap="none">
            <a:spAutoFit/>
          </a:bodyPr>
          <a:lstStyle/>
          <a:p>
            <a:r>
              <a:rPr lang="bg-BG" sz="2000"/>
              <a:t>Създаване на клас за извеждане на надпис в </a:t>
            </a:r>
            <a:r>
              <a:rPr lang="en-US" sz="2000"/>
              <a:t>Output </a:t>
            </a:r>
            <a:r>
              <a:rPr lang="bg-BG" sz="2000"/>
              <a:t>прозореца</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71" y="1022350"/>
            <a:ext cx="7697629" cy="550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9"/>
          <p:cNvSpPr txBox="1">
            <a:spLocks noChangeArrowheads="1"/>
          </p:cNvSpPr>
          <p:nvPr/>
        </p:nvSpPr>
        <p:spPr bwMode="auto">
          <a:xfrm>
            <a:off x="0" y="76200"/>
            <a:ext cx="9144000" cy="708025"/>
          </a:xfrm>
          <a:prstGeom prst="rect">
            <a:avLst/>
          </a:prstGeom>
          <a:noFill/>
          <a:ln w="9525">
            <a:noFill/>
            <a:miter lim="800000"/>
            <a:headEnd/>
            <a:tailEnd/>
          </a:ln>
        </p:spPr>
        <p:txBody>
          <a:bodyPr>
            <a:spAutoFit/>
          </a:bodyPr>
          <a:lstStyle/>
          <a:p>
            <a:pPr algn="ctr"/>
            <a:r>
              <a:rPr lang="bg-BG" sz="4000"/>
              <a:t>Документиране на клас</a:t>
            </a:r>
          </a:p>
        </p:txBody>
      </p:sp>
      <p:sp>
        <p:nvSpPr>
          <p:cNvPr id="30723" name="TextBox 4"/>
          <p:cNvSpPr txBox="1">
            <a:spLocks noChangeArrowheads="1"/>
          </p:cNvSpPr>
          <p:nvPr/>
        </p:nvSpPr>
        <p:spPr bwMode="auto">
          <a:xfrm>
            <a:off x="304800" y="914400"/>
            <a:ext cx="8526463" cy="4432300"/>
          </a:xfrm>
          <a:prstGeom prst="rect">
            <a:avLst/>
          </a:prstGeom>
          <a:noFill/>
          <a:ln w="9525">
            <a:noFill/>
            <a:miter lim="800000"/>
            <a:headEnd/>
            <a:tailEnd/>
          </a:ln>
        </p:spPr>
        <p:txBody>
          <a:bodyPr wrap="none">
            <a:spAutoFit/>
          </a:bodyPr>
          <a:lstStyle/>
          <a:p>
            <a:r>
              <a:rPr lang="bg-BG" sz="1400"/>
              <a:t>Документирането на всяка порция код обикновено не се реализира, но това е препоръчително </a:t>
            </a:r>
            <a:br>
              <a:rPr lang="bg-BG" sz="1400"/>
            </a:br>
            <a:r>
              <a:rPr lang="bg-BG" sz="1400"/>
              <a:t>за работата на програмистите. Затова и документирането на един клас, веднага след </a:t>
            </a:r>
            <a:br>
              <a:rPr lang="bg-BG" sz="1400"/>
            </a:br>
            <a:r>
              <a:rPr lang="bg-BG" sz="1400"/>
              <a:t>създаването му трябва да стане практика в работата на програмистите.</a:t>
            </a:r>
          </a:p>
          <a:p>
            <a:r>
              <a:rPr lang="bg-BG"/>
              <a:t>За документирането на един нов клас трябва да се изпълнят няколко стъпки.</a:t>
            </a:r>
          </a:p>
          <a:p>
            <a:r>
              <a:rPr lang="bg-BG" sz="2400" b="1"/>
              <a:t>Първо</a:t>
            </a:r>
            <a:r>
              <a:rPr lang="bg-BG"/>
              <a:t>, преминава се в прозорец </a:t>
            </a:r>
            <a:r>
              <a:rPr lang="en-US"/>
              <a:t>Code Editor</a:t>
            </a:r>
            <a:r>
              <a:rPr lang="bg-BG"/>
              <a:t>.</a:t>
            </a:r>
          </a:p>
          <a:p>
            <a:r>
              <a:rPr lang="bg-BG" sz="2400" b="1"/>
              <a:t>Второ</a:t>
            </a:r>
            <a:r>
              <a:rPr lang="bg-BG"/>
              <a:t>, премества се мигащият маркер над думата </a:t>
            </a:r>
            <a:r>
              <a:rPr lang="en-US"/>
              <a:t>Public </a:t>
            </a:r>
            <a:r>
              <a:rPr lang="bg-BG"/>
              <a:t>от </a:t>
            </a:r>
            <a:br>
              <a:rPr lang="bg-BG"/>
            </a:br>
            <a:r>
              <a:rPr lang="bg-BG"/>
              <a:t>оператора </a:t>
            </a:r>
            <a:r>
              <a:rPr lang="en-US"/>
              <a:t>Public Class</a:t>
            </a:r>
            <a:r>
              <a:rPr lang="bg-BG"/>
              <a:t>.</a:t>
            </a:r>
          </a:p>
          <a:p>
            <a:r>
              <a:rPr lang="bg-BG" sz="2400" b="1"/>
              <a:t>Трето</a:t>
            </a:r>
            <a:r>
              <a:rPr lang="bg-BG"/>
              <a:t>, трикратно се въвежда от клавиатурата маркера за коментар, </a:t>
            </a:r>
            <a:br>
              <a:rPr lang="bg-BG"/>
            </a:br>
            <a:r>
              <a:rPr lang="bg-BG"/>
              <a:t>който във </a:t>
            </a:r>
            <a:r>
              <a:rPr lang="en-US"/>
              <a:t>Visual Basic </a:t>
            </a:r>
            <a:r>
              <a:rPr lang="bg-BG"/>
              <a:t>е апостроф </a:t>
            </a:r>
            <a:r>
              <a:rPr lang="en-US"/>
              <a:t>(</a:t>
            </a:r>
            <a:r>
              <a:rPr lang="bg-BG"/>
              <a:t>'''</a:t>
            </a:r>
            <a:r>
              <a:rPr lang="en-US"/>
              <a:t>)</a:t>
            </a:r>
            <a:r>
              <a:rPr lang="bg-BG"/>
              <a:t>, и се натисне клавиш </a:t>
            </a:r>
            <a:r>
              <a:rPr lang="en-US"/>
              <a:t>Enter</a:t>
            </a:r>
            <a:r>
              <a:rPr lang="bg-BG"/>
              <a:t>, </a:t>
            </a:r>
            <a:br>
              <a:rPr lang="bg-BG"/>
            </a:br>
            <a:r>
              <a:rPr lang="bg-BG"/>
              <a:t>то автоматично се създава </a:t>
            </a:r>
            <a:r>
              <a:rPr lang="en-US"/>
              <a:t>XML </a:t>
            </a:r>
            <a:r>
              <a:rPr lang="bg-BG"/>
              <a:t>структура за документирането на </a:t>
            </a:r>
            <a:br>
              <a:rPr lang="bg-BG"/>
            </a:br>
            <a:r>
              <a:rPr lang="bg-BG"/>
              <a:t>класа. Ако трите апострофа се въвеждат на празен ред </a:t>
            </a:r>
            <a:br>
              <a:rPr lang="bg-BG"/>
            </a:br>
            <a:r>
              <a:rPr lang="bg-BG"/>
              <a:t>в </a:t>
            </a:r>
            <a:r>
              <a:rPr lang="en-US"/>
              <a:t>Code Editor</a:t>
            </a:r>
            <a:r>
              <a:rPr lang="bg-BG"/>
              <a:t>, то не е необходимо натискането на клавиш </a:t>
            </a:r>
            <a:r>
              <a:rPr lang="en-US"/>
              <a:t>Enter</a:t>
            </a:r>
            <a:r>
              <a:rPr lang="bg-BG"/>
              <a:t>.</a:t>
            </a:r>
          </a:p>
          <a:p>
            <a:r>
              <a:rPr lang="bg-BG" sz="2400" b="1"/>
              <a:t>Четвърто</a:t>
            </a:r>
            <a:r>
              <a:rPr lang="bg-BG"/>
              <a:t>, изписва се текст между отделните тагове </a:t>
            </a:r>
            <a:r>
              <a:rPr lang="en-US"/>
              <a:t>&lt;summary&gt; </a:t>
            </a:r>
            <a:r>
              <a:rPr lang="bg-BG"/>
              <a:t>и </a:t>
            </a:r>
            <a:br>
              <a:rPr lang="bg-BG"/>
            </a:br>
            <a:r>
              <a:rPr lang="en-US"/>
              <a:t>&lt;remarks&gt;</a:t>
            </a:r>
            <a:r>
              <a:rPr lang="bg-BG"/>
              <a:t>. </a:t>
            </a:r>
          </a:p>
          <a:p>
            <a:endParaRPr lang="bg-BG"/>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9"/>
          <p:cNvSpPr txBox="1">
            <a:spLocks noChangeArrowheads="1"/>
          </p:cNvSpPr>
          <p:nvPr/>
        </p:nvSpPr>
        <p:spPr bwMode="auto">
          <a:xfrm>
            <a:off x="0" y="136525"/>
            <a:ext cx="9144000" cy="701675"/>
          </a:xfrm>
          <a:prstGeom prst="rect">
            <a:avLst/>
          </a:prstGeom>
          <a:noFill/>
          <a:ln w="9525">
            <a:noFill/>
            <a:miter lim="800000"/>
            <a:headEnd/>
            <a:tailEnd/>
          </a:ln>
        </p:spPr>
        <p:txBody>
          <a:bodyPr>
            <a:spAutoFit/>
          </a:bodyPr>
          <a:lstStyle/>
          <a:p>
            <a:pPr algn="ctr"/>
            <a:r>
              <a:rPr lang="bg-BG" sz="4000" dirty="0"/>
              <a:t>Структура на </a:t>
            </a:r>
            <a:r>
              <a:rPr lang="bg-BG" sz="4000" dirty="0" smtClean="0"/>
              <a:t>потребителски клас</a:t>
            </a:r>
            <a:endParaRPr lang="bg-BG" sz="4000" dirty="0"/>
          </a:p>
        </p:txBody>
      </p:sp>
      <p:sp>
        <p:nvSpPr>
          <p:cNvPr id="4099" name="TextBox 2"/>
          <p:cNvSpPr txBox="1">
            <a:spLocks noChangeArrowheads="1"/>
          </p:cNvSpPr>
          <p:nvPr/>
        </p:nvSpPr>
        <p:spPr bwMode="auto">
          <a:xfrm>
            <a:off x="609600" y="1143000"/>
            <a:ext cx="8001000" cy="5016500"/>
          </a:xfrm>
          <a:prstGeom prst="rect">
            <a:avLst/>
          </a:prstGeom>
          <a:noFill/>
          <a:ln w="9525">
            <a:noFill/>
            <a:miter lim="800000"/>
            <a:headEnd/>
            <a:tailEnd/>
          </a:ln>
        </p:spPr>
        <p:txBody>
          <a:bodyPr>
            <a:spAutoFit/>
          </a:bodyPr>
          <a:lstStyle/>
          <a:p>
            <a:r>
              <a:rPr lang="en-US" sz="3200" dirty="0"/>
              <a:t>[ &lt;</a:t>
            </a:r>
            <a:r>
              <a:rPr lang="bg-BG" sz="3200" i="1" dirty="0"/>
              <a:t>списък</a:t>
            </a:r>
            <a:r>
              <a:rPr lang="en-US" sz="3200" i="1" dirty="0"/>
              <a:t>_</a:t>
            </a:r>
            <a:r>
              <a:rPr lang="bg-BG" sz="3200" i="1" dirty="0"/>
              <a:t>от</a:t>
            </a:r>
            <a:r>
              <a:rPr lang="en-US" sz="3200" i="1" dirty="0"/>
              <a:t>_</a:t>
            </a:r>
            <a:r>
              <a:rPr lang="bg-BG" sz="3200" i="1" dirty="0"/>
              <a:t>атрибути</a:t>
            </a:r>
            <a:r>
              <a:rPr lang="en-US" sz="3200" dirty="0"/>
              <a:t>&gt; ]</a:t>
            </a:r>
            <a:endParaRPr lang="bg-BG" sz="3200" dirty="0"/>
          </a:p>
          <a:p>
            <a:r>
              <a:rPr lang="en-US" sz="3200" dirty="0"/>
              <a:t>[ </a:t>
            </a:r>
            <a:r>
              <a:rPr lang="bg-BG" sz="3200" i="1" dirty="0" err="1"/>
              <a:t>модификатори</a:t>
            </a:r>
            <a:r>
              <a:rPr lang="en-US" sz="3200" i="1" dirty="0"/>
              <a:t>_</a:t>
            </a:r>
            <a:r>
              <a:rPr lang="bg-BG" sz="3200" i="1" dirty="0"/>
              <a:t>на</a:t>
            </a:r>
            <a:r>
              <a:rPr lang="en-US" sz="3200" i="1" dirty="0"/>
              <a:t>_</a:t>
            </a:r>
            <a:r>
              <a:rPr lang="bg-BG" sz="3200" i="1" dirty="0"/>
              <a:t>достъп</a:t>
            </a:r>
            <a:r>
              <a:rPr lang="en-US" sz="3200" dirty="0"/>
              <a:t> ] </a:t>
            </a:r>
            <a:endParaRPr lang="bg-BG" sz="3200" dirty="0"/>
          </a:p>
          <a:p>
            <a:r>
              <a:rPr lang="en-US" sz="3200" dirty="0"/>
              <a:t>[ Shadows ]</a:t>
            </a:r>
            <a:endParaRPr lang="bg-BG" sz="3200" dirty="0"/>
          </a:p>
          <a:p>
            <a:r>
              <a:rPr lang="en-US" sz="3200" dirty="0"/>
              <a:t>[ </a:t>
            </a:r>
            <a:r>
              <a:rPr lang="en-US" sz="3200" dirty="0" err="1"/>
              <a:t>MustInherit</a:t>
            </a:r>
            <a:r>
              <a:rPr lang="en-US" sz="3200" dirty="0"/>
              <a:t> | </a:t>
            </a:r>
            <a:r>
              <a:rPr lang="en-US" sz="3200" dirty="0" err="1"/>
              <a:t>NotInheritable</a:t>
            </a:r>
            <a:r>
              <a:rPr lang="en-US" sz="3200" dirty="0"/>
              <a:t> ]</a:t>
            </a:r>
            <a:endParaRPr lang="bg-BG" sz="3200" dirty="0"/>
          </a:p>
          <a:p>
            <a:r>
              <a:rPr lang="en-US" sz="3200" dirty="0"/>
              <a:t>[ Partial ] _</a:t>
            </a:r>
            <a:endParaRPr lang="bg-BG" sz="3200" dirty="0"/>
          </a:p>
          <a:p>
            <a:r>
              <a:rPr lang="en-US" sz="3200" dirty="0">
                <a:solidFill>
                  <a:srgbClr val="33CC33"/>
                </a:solidFill>
              </a:rPr>
              <a:t>Class  </a:t>
            </a:r>
            <a:r>
              <a:rPr lang="bg-BG" sz="3200" i="1" dirty="0">
                <a:solidFill>
                  <a:srgbClr val="33CC33"/>
                </a:solidFill>
              </a:rPr>
              <a:t>име</a:t>
            </a:r>
            <a:r>
              <a:rPr lang="en-US" sz="3200" dirty="0">
                <a:solidFill>
                  <a:srgbClr val="33CC33"/>
                </a:solidFill>
              </a:rPr>
              <a:t> </a:t>
            </a:r>
            <a:r>
              <a:rPr lang="en-US" sz="3200" dirty="0"/>
              <a:t>[ ( Of </a:t>
            </a:r>
            <a:r>
              <a:rPr lang="bg-BG" sz="3200" i="1" dirty="0" err="1"/>
              <a:t>списък_от_типове</a:t>
            </a:r>
            <a:r>
              <a:rPr lang="en-US" sz="3200" dirty="0"/>
              <a:t> ) ]</a:t>
            </a:r>
            <a:endParaRPr lang="bg-BG" sz="3200" dirty="0"/>
          </a:p>
          <a:p>
            <a:r>
              <a:rPr lang="en-US" sz="3200" dirty="0"/>
              <a:t>    [ Inherits </a:t>
            </a:r>
            <a:r>
              <a:rPr lang="bg-BG" sz="3200" i="1" dirty="0"/>
              <a:t>име</a:t>
            </a:r>
            <a:r>
              <a:rPr lang="en-US" sz="3200" i="1" dirty="0"/>
              <a:t>_</a:t>
            </a:r>
            <a:r>
              <a:rPr lang="bg-BG" sz="3200" i="1" dirty="0"/>
              <a:t>на</a:t>
            </a:r>
            <a:r>
              <a:rPr lang="en-US" sz="3200" i="1" dirty="0"/>
              <a:t>_</a:t>
            </a:r>
            <a:r>
              <a:rPr lang="bg-BG" sz="3200" i="1" dirty="0"/>
              <a:t>клас</a:t>
            </a:r>
            <a:r>
              <a:rPr lang="en-US" sz="3200" dirty="0"/>
              <a:t>]</a:t>
            </a:r>
            <a:endParaRPr lang="bg-BG" sz="3200" dirty="0"/>
          </a:p>
          <a:p>
            <a:r>
              <a:rPr lang="en-US" sz="3200" dirty="0"/>
              <a:t>    [ Implements </a:t>
            </a:r>
            <a:r>
              <a:rPr lang="bg-BG" sz="3200" i="1" dirty="0"/>
              <a:t>име</a:t>
            </a:r>
            <a:r>
              <a:rPr lang="en-US" sz="3200" i="1" dirty="0"/>
              <a:t>_</a:t>
            </a:r>
            <a:r>
              <a:rPr lang="bg-BG" sz="3200" i="1" dirty="0"/>
              <a:t>на</a:t>
            </a:r>
            <a:r>
              <a:rPr lang="en-US" sz="3200" i="1" dirty="0"/>
              <a:t>_</a:t>
            </a:r>
            <a:r>
              <a:rPr lang="bg-BG" sz="3200" i="1" dirty="0"/>
              <a:t>интерфейс</a:t>
            </a:r>
            <a:r>
              <a:rPr lang="en-US" sz="3200" dirty="0"/>
              <a:t> ]</a:t>
            </a:r>
            <a:endParaRPr lang="bg-BG" sz="3200" dirty="0"/>
          </a:p>
          <a:p>
            <a:r>
              <a:rPr lang="en-US" sz="3200" dirty="0"/>
              <a:t>    [ </a:t>
            </a:r>
            <a:r>
              <a:rPr lang="bg-BG" sz="3200" i="1" dirty="0"/>
              <a:t>оператори на езика </a:t>
            </a:r>
            <a:r>
              <a:rPr lang="en-US" sz="3200" i="1" dirty="0"/>
              <a:t>Visual Basic</a:t>
            </a:r>
            <a:r>
              <a:rPr lang="en-US" sz="3200" dirty="0"/>
              <a:t> ]</a:t>
            </a:r>
            <a:endParaRPr lang="bg-BG" sz="3200" dirty="0"/>
          </a:p>
          <a:p>
            <a:r>
              <a:rPr lang="en-US" sz="3200" dirty="0">
                <a:solidFill>
                  <a:srgbClr val="33CC33"/>
                </a:solidFill>
              </a:rPr>
              <a:t>End Class</a:t>
            </a:r>
            <a:endParaRPr lang="bg-BG" sz="3200" dirty="0">
              <a:solidFill>
                <a:srgbClr val="33CC33"/>
              </a:solidFill>
            </a:endParaRPr>
          </a:p>
        </p:txBody>
      </p:sp>
      <p:sp>
        <p:nvSpPr>
          <p:cNvPr id="4100" name="TextBox 3"/>
          <p:cNvSpPr txBox="1">
            <a:spLocks noChangeArrowheads="1"/>
          </p:cNvSpPr>
          <p:nvPr/>
        </p:nvSpPr>
        <p:spPr bwMode="auto">
          <a:xfrm>
            <a:off x="1143000" y="762000"/>
            <a:ext cx="1135063" cy="369888"/>
          </a:xfrm>
          <a:prstGeom prst="rect">
            <a:avLst/>
          </a:prstGeom>
          <a:noFill/>
          <a:ln w="9525">
            <a:noFill/>
            <a:miter lim="800000"/>
            <a:headEnd/>
            <a:tailEnd/>
          </a:ln>
        </p:spPr>
        <p:txBody>
          <a:bodyPr wrap="none">
            <a:spAutoFit/>
          </a:bodyPr>
          <a:lstStyle/>
          <a:p>
            <a:r>
              <a:rPr lang="bg-BG"/>
              <a:t>Общ вид</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9"/>
          <p:cNvSpPr txBox="1">
            <a:spLocks noChangeArrowheads="1"/>
          </p:cNvSpPr>
          <p:nvPr/>
        </p:nvSpPr>
        <p:spPr bwMode="auto">
          <a:xfrm>
            <a:off x="0" y="76200"/>
            <a:ext cx="9144000" cy="708025"/>
          </a:xfrm>
          <a:prstGeom prst="rect">
            <a:avLst/>
          </a:prstGeom>
          <a:noFill/>
          <a:ln w="9525">
            <a:noFill/>
            <a:miter lim="800000"/>
            <a:headEnd/>
            <a:tailEnd/>
          </a:ln>
        </p:spPr>
        <p:txBody>
          <a:bodyPr>
            <a:spAutoFit/>
          </a:bodyPr>
          <a:lstStyle/>
          <a:p>
            <a:pPr algn="ctr"/>
            <a:r>
              <a:rPr lang="bg-BG" sz="4000"/>
              <a:t>Документиране на клас</a:t>
            </a:r>
          </a:p>
        </p:txBody>
      </p:sp>
      <p:sp>
        <p:nvSpPr>
          <p:cNvPr id="31747" name="TextBox 4"/>
          <p:cNvSpPr txBox="1">
            <a:spLocks noChangeArrowheads="1"/>
          </p:cNvSpPr>
          <p:nvPr/>
        </p:nvSpPr>
        <p:spPr bwMode="auto">
          <a:xfrm>
            <a:off x="1752600" y="685800"/>
            <a:ext cx="3113088" cy="307975"/>
          </a:xfrm>
          <a:prstGeom prst="rect">
            <a:avLst/>
          </a:prstGeom>
          <a:noFill/>
          <a:ln w="9525">
            <a:noFill/>
            <a:miter lim="800000"/>
            <a:headEnd/>
            <a:tailEnd/>
          </a:ln>
        </p:spPr>
        <p:txBody>
          <a:bodyPr wrap="none">
            <a:spAutoFit/>
          </a:bodyPr>
          <a:lstStyle/>
          <a:p>
            <a:r>
              <a:rPr lang="bg-BG" sz="1400"/>
              <a:t>Пример за документиране на клас.</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8543676" cy="3789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9"/>
          <p:cNvSpPr txBox="1">
            <a:spLocks noChangeArrowheads="1"/>
          </p:cNvSpPr>
          <p:nvPr/>
        </p:nvSpPr>
        <p:spPr bwMode="auto">
          <a:xfrm>
            <a:off x="0" y="76200"/>
            <a:ext cx="9144000" cy="708025"/>
          </a:xfrm>
          <a:prstGeom prst="rect">
            <a:avLst/>
          </a:prstGeom>
          <a:noFill/>
          <a:ln w="9525">
            <a:noFill/>
            <a:miter lim="800000"/>
            <a:headEnd/>
            <a:tailEnd/>
          </a:ln>
        </p:spPr>
        <p:txBody>
          <a:bodyPr>
            <a:spAutoFit/>
          </a:bodyPr>
          <a:lstStyle/>
          <a:p>
            <a:pPr algn="ctr"/>
            <a:r>
              <a:rPr lang="bg-BG" sz="4000"/>
              <a:t>Документиране на клас</a:t>
            </a:r>
          </a:p>
        </p:txBody>
      </p:sp>
      <p:sp>
        <p:nvSpPr>
          <p:cNvPr id="32771" name="TextBox 4"/>
          <p:cNvSpPr txBox="1">
            <a:spLocks noChangeArrowheads="1"/>
          </p:cNvSpPr>
          <p:nvPr/>
        </p:nvSpPr>
        <p:spPr bwMode="auto">
          <a:xfrm>
            <a:off x="1752600" y="685800"/>
            <a:ext cx="5575300" cy="307975"/>
          </a:xfrm>
          <a:prstGeom prst="rect">
            <a:avLst/>
          </a:prstGeom>
          <a:noFill/>
          <a:ln w="9525">
            <a:noFill/>
            <a:miter lim="800000"/>
            <a:headEnd/>
            <a:tailEnd/>
          </a:ln>
        </p:spPr>
        <p:txBody>
          <a:bodyPr wrap="none">
            <a:spAutoFit/>
          </a:bodyPr>
          <a:lstStyle/>
          <a:p>
            <a:r>
              <a:rPr lang="bg-BG" sz="1400"/>
              <a:t>Къде се вижда това, което се документира, освен в </a:t>
            </a:r>
            <a:r>
              <a:rPr lang="en-US" sz="1400"/>
              <a:t>Code Editor</a:t>
            </a:r>
            <a:r>
              <a:rPr lang="bg-BG" sz="1400"/>
              <a:t>?</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7125318" cy="363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9"/>
          <p:cNvSpPr txBox="1">
            <a:spLocks noChangeArrowheads="1"/>
          </p:cNvSpPr>
          <p:nvPr/>
        </p:nvSpPr>
        <p:spPr bwMode="auto">
          <a:xfrm>
            <a:off x="0" y="76200"/>
            <a:ext cx="9144000" cy="707886"/>
          </a:xfrm>
          <a:prstGeom prst="rect">
            <a:avLst/>
          </a:prstGeom>
          <a:noFill/>
          <a:ln w="9525">
            <a:noFill/>
            <a:miter lim="800000"/>
            <a:headEnd/>
            <a:tailEnd/>
          </a:ln>
        </p:spPr>
        <p:txBody>
          <a:bodyPr>
            <a:spAutoFit/>
          </a:bodyPr>
          <a:lstStyle/>
          <a:p>
            <a:pPr algn="ctr"/>
            <a:r>
              <a:rPr lang="bg-BG" sz="4000" dirty="0" smtClean="0"/>
              <a:t>Структура на програмният код</a:t>
            </a:r>
            <a:endParaRPr lang="bg-BG" sz="4000" dirty="0"/>
          </a:p>
        </p:txBody>
      </p:sp>
      <p:sp>
        <p:nvSpPr>
          <p:cNvPr id="4" name="TextBox 3"/>
          <p:cNvSpPr txBox="1"/>
          <p:nvPr/>
        </p:nvSpPr>
        <p:spPr>
          <a:xfrm>
            <a:off x="381000" y="990600"/>
            <a:ext cx="8305800" cy="4154984"/>
          </a:xfrm>
          <a:prstGeom prst="rect">
            <a:avLst/>
          </a:prstGeom>
          <a:noFill/>
        </p:spPr>
        <p:txBody>
          <a:bodyPr wrap="square" rtlCol="0">
            <a:spAutoFit/>
          </a:bodyPr>
          <a:lstStyle/>
          <a:p>
            <a:r>
              <a:rPr lang="bg-BG" sz="2400" dirty="0" smtClean="0">
                <a:latin typeface="Times New Roman" pitchFamily="18" charset="0"/>
                <a:cs typeface="Times New Roman" pitchFamily="18" charset="0"/>
              </a:rPr>
              <a:t>Правилно структуриран код винаги е по-лесен за управление, по простата причина, че лесно може да бъде открита онази структурна единица, която подлежи на редактиране.</a:t>
            </a:r>
          </a:p>
          <a:p>
            <a:r>
              <a:rPr lang="bg-BG" sz="2400" dirty="0" smtClean="0">
                <a:latin typeface="Times New Roman" pitchFamily="18" charset="0"/>
                <a:cs typeface="Times New Roman" pitchFamily="18" charset="0"/>
              </a:rPr>
              <a:t>Един клас е нормално да съдържа набор от характеристики, както и общи и частни методи. Общите методи </a:t>
            </a:r>
            <a:r>
              <a:rPr lang="en-US" sz="2400" dirty="0" smtClean="0">
                <a:latin typeface="Times New Roman" pitchFamily="18" charset="0"/>
                <a:cs typeface="Times New Roman" pitchFamily="18" charset="0"/>
              </a:rPr>
              <a:t>(Public)</a:t>
            </a:r>
            <a:r>
              <a:rPr lang="bg-BG" sz="2400" dirty="0" smtClean="0">
                <a:latin typeface="Times New Roman" pitchFamily="18" charset="0"/>
                <a:cs typeface="Times New Roman" pitchFamily="18" charset="0"/>
              </a:rPr>
              <a:t> са тези, които могат да бъдат активизирани извън самият клас, а частните </a:t>
            </a:r>
            <a:r>
              <a:rPr lang="en-US" sz="2400" dirty="0" smtClean="0">
                <a:latin typeface="Times New Roman" pitchFamily="18" charset="0"/>
                <a:cs typeface="Times New Roman" pitchFamily="18" charset="0"/>
              </a:rPr>
              <a:t>(Private)</a:t>
            </a:r>
            <a:r>
              <a:rPr lang="bg-BG" sz="2400" dirty="0" smtClean="0">
                <a:latin typeface="Times New Roman" pitchFamily="18" charset="0"/>
                <a:cs typeface="Times New Roman" pitchFamily="18" charset="0"/>
              </a:rPr>
              <a:t> – това са методите, които се използват само вътре в класа.</a:t>
            </a:r>
          </a:p>
          <a:p>
            <a:r>
              <a:rPr lang="bg-BG" sz="2400" dirty="0" smtClean="0">
                <a:latin typeface="Times New Roman" pitchFamily="18" charset="0"/>
                <a:cs typeface="Times New Roman" pitchFamily="18" charset="0"/>
              </a:rPr>
              <a:t>За структурирането на кода в един клас следва да се използват възможностите за създаване на отделни блокове </a:t>
            </a:r>
            <a:r>
              <a:rPr lang="en-US" sz="2400" dirty="0" smtClean="0">
                <a:latin typeface="Times New Roman" pitchFamily="18" charset="0"/>
                <a:cs typeface="Times New Roman" pitchFamily="18" charset="0"/>
              </a:rPr>
              <a:t>(region)</a:t>
            </a:r>
            <a:r>
              <a:rPr lang="bg-BG" sz="2400" dirty="0" smtClean="0">
                <a:latin typeface="Times New Roman" pitchFamily="18" charset="0"/>
                <a:cs typeface="Times New Roman" pitchFamily="18" charset="0"/>
              </a:rPr>
              <a:t>, както е посочено в примерния клас на следващият слайд.</a:t>
            </a:r>
            <a:endParaRPr lang="bg-BG"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9"/>
          <p:cNvSpPr txBox="1">
            <a:spLocks noChangeArrowheads="1"/>
          </p:cNvSpPr>
          <p:nvPr/>
        </p:nvSpPr>
        <p:spPr bwMode="auto">
          <a:xfrm>
            <a:off x="0" y="76200"/>
            <a:ext cx="9144000" cy="707886"/>
          </a:xfrm>
          <a:prstGeom prst="rect">
            <a:avLst/>
          </a:prstGeom>
          <a:noFill/>
          <a:ln w="9525">
            <a:noFill/>
            <a:miter lim="800000"/>
            <a:headEnd/>
            <a:tailEnd/>
          </a:ln>
        </p:spPr>
        <p:txBody>
          <a:bodyPr>
            <a:spAutoFit/>
          </a:bodyPr>
          <a:lstStyle/>
          <a:p>
            <a:pPr algn="ctr"/>
            <a:r>
              <a:rPr lang="bg-BG" sz="4000" dirty="0" smtClean="0"/>
              <a:t>Структура на програмният код</a:t>
            </a:r>
            <a:endParaRPr lang="bg-BG" sz="4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6" y="1066795"/>
            <a:ext cx="8202270" cy="474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9"/>
          <p:cNvSpPr txBox="1">
            <a:spLocks noChangeArrowheads="1"/>
          </p:cNvSpPr>
          <p:nvPr/>
        </p:nvSpPr>
        <p:spPr bwMode="auto">
          <a:xfrm>
            <a:off x="0" y="76200"/>
            <a:ext cx="9144000" cy="707886"/>
          </a:xfrm>
          <a:prstGeom prst="rect">
            <a:avLst/>
          </a:prstGeom>
          <a:noFill/>
          <a:ln w="9525">
            <a:noFill/>
            <a:miter lim="800000"/>
            <a:headEnd/>
            <a:tailEnd/>
          </a:ln>
        </p:spPr>
        <p:txBody>
          <a:bodyPr>
            <a:spAutoFit/>
          </a:bodyPr>
          <a:lstStyle/>
          <a:p>
            <a:pPr algn="ctr"/>
            <a:r>
              <a:rPr lang="bg-BG" sz="4000" dirty="0" smtClean="0"/>
              <a:t>Структура на програмният код</a:t>
            </a:r>
            <a:endParaRPr lang="bg-BG" sz="4000" dirty="0"/>
          </a:p>
        </p:txBody>
      </p:sp>
      <p:sp>
        <p:nvSpPr>
          <p:cNvPr id="4" name="TextBox 3"/>
          <p:cNvSpPr txBox="1"/>
          <p:nvPr/>
        </p:nvSpPr>
        <p:spPr>
          <a:xfrm>
            <a:off x="381000" y="990600"/>
            <a:ext cx="8305800" cy="5632311"/>
          </a:xfrm>
          <a:prstGeom prst="rect">
            <a:avLst/>
          </a:prstGeom>
          <a:noFill/>
        </p:spPr>
        <p:txBody>
          <a:bodyPr wrap="square" rtlCol="0">
            <a:spAutoFit/>
          </a:bodyPr>
          <a:lstStyle/>
          <a:p>
            <a:r>
              <a:rPr lang="bg-BG" sz="2400" dirty="0" smtClean="0">
                <a:latin typeface="Times New Roman" pitchFamily="18" charset="0"/>
                <a:cs typeface="Times New Roman" pitchFamily="18" charset="0"/>
              </a:rPr>
              <a:t>При разработването на програмния код могат при необходимост да се добавят нови блокове по указаният начин. Освен това, характеристиките и методите вътре в блоковете е желателно да са подредени по азбучен ред за лесното им откриване за редактиране и т.н.</a:t>
            </a:r>
          </a:p>
          <a:p>
            <a:r>
              <a:rPr lang="bg-BG" sz="2400" dirty="0" smtClean="0">
                <a:latin typeface="Times New Roman" pitchFamily="18" charset="0"/>
                <a:cs typeface="Times New Roman" pitchFamily="18" charset="0"/>
              </a:rPr>
              <a:t>Когато един блок от код няма да се използва в създавания клас, естествено е този блок </a:t>
            </a:r>
            <a:r>
              <a:rPr lang="en-US" sz="2400" dirty="0" smtClean="0">
                <a:latin typeface="Times New Roman" pitchFamily="18" charset="0"/>
                <a:cs typeface="Times New Roman" pitchFamily="18" charset="0"/>
              </a:rPr>
              <a:t>(region) </a:t>
            </a:r>
            <a:r>
              <a:rPr lang="bg-BG" sz="2400" dirty="0" smtClean="0">
                <a:latin typeface="Times New Roman" pitchFamily="18" charset="0"/>
                <a:cs typeface="Times New Roman" pitchFamily="18" charset="0"/>
              </a:rPr>
              <a:t>да бъде отстранен, за да се получи максимално изчистена структура на класа.</a:t>
            </a:r>
          </a:p>
          <a:p>
            <a:r>
              <a:rPr lang="bg-BG" sz="2400" dirty="0" smtClean="0">
                <a:latin typeface="Times New Roman" pitchFamily="18" charset="0"/>
                <a:cs typeface="Times New Roman" pitchFamily="18" charset="0"/>
              </a:rPr>
              <a:t>Вътре в един блок може да има допълнително организирани блокове (вложени блокове). Дори за всяка отделна характеристика или метод може да се създаде отделен блок. Предимството при такъв подход е, че всички други блокове от класа могат да бъдат „затворени” (</a:t>
            </a:r>
            <a:r>
              <a:rPr lang="en-US" sz="2400" dirty="0" smtClean="0">
                <a:latin typeface="Times New Roman" pitchFamily="18" charset="0"/>
                <a:cs typeface="Times New Roman" pitchFamily="18" charset="0"/>
              </a:rPr>
              <a:t>collapse)</a:t>
            </a:r>
            <a:r>
              <a:rPr lang="bg-BG" sz="2400" dirty="0" smtClean="0">
                <a:latin typeface="Times New Roman" pitchFamily="18" charset="0"/>
                <a:cs typeface="Times New Roman" pitchFamily="18" charset="0"/>
              </a:rPr>
              <a:t>, като единствено кода, който трябва да бъде редактиран да бъде „отворен” </a:t>
            </a:r>
            <a:r>
              <a:rPr lang="en-US" sz="2400" dirty="0" smtClean="0">
                <a:latin typeface="Times New Roman" pitchFamily="18" charset="0"/>
                <a:cs typeface="Times New Roman" pitchFamily="18" charset="0"/>
              </a:rPr>
              <a:t>(expand) </a:t>
            </a:r>
            <a:r>
              <a:rPr lang="bg-BG" sz="2400" dirty="0" smtClean="0">
                <a:latin typeface="Times New Roman" pitchFamily="18" charset="0"/>
                <a:cs typeface="Times New Roman" pitchFamily="18" charset="0"/>
              </a:rPr>
              <a:t>за достъп и работа с него.</a:t>
            </a:r>
            <a:endParaRPr lang="bg-BG"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9"/>
          <p:cNvSpPr txBox="1">
            <a:spLocks noChangeArrowheads="1"/>
          </p:cNvSpPr>
          <p:nvPr/>
        </p:nvSpPr>
        <p:spPr bwMode="auto">
          <a:xfrm>
            <a:off x="0" y="76200"/>
            <a:ext cx="9144000" cy="707886"/>
          </a:xfrm>
          <a:prstGeom prst="rect">
            <a:avLst/>
          </a:prstGeom>
          <a:noFill/>
          <a:ln w="9525">
            <a:noFill/>
            <a:miter lim="800000"/>
            <a:headEnd/>
            <a:tailEnd/>
          </a:ln>
        </p:spPr>
        <p:txBody>
          <a:bodyPr>
            <a:spAutoFit/>
          </a:bodyPr>
          <a:lstStyle/>
          <a:p>
            <a:pPr algn="ctr"/>
            <a:r>
              <a:rPr lang="bg-BG" sz="4000" dirty="0" smtClean="0"/>
              <a:t>Създаване на екземпляр</a:t>
            </a:r>
            <a:endParaRPr lang="bg-BG" sz="4000" dirty="0"/>
          </a:p>
        </p:txBody>
      </p:sp>
      <p:sp>
        <p:nvSpPr>
          <p:cNvPr id="4" name="TextBox 3"/>
          <p:cNvSpPr txBox="1"/>
          <p:nvPr/>
        </p:nvSpPr>
        <p:spPr>
          <a:xfrm>
            <a:off x="533400" y="914400"/>
            <a:ext cx="8153400" cy="5109091"/>
          </a:xfrm>
          <a:prstGeom prst="rect">
            <a:avLst/>
          </a:prstGeom>
          <a:noFill/>
        </p:spPr>
        <p:txBody>
          <a:bodyPr wrap="square" rtlCol="0">
            <a:spAutoFit/>
          </a:bodyPr>
          <a:lstStyle/>
          <a:p>
            <a:r>
              <a:rPr lang="bg-BG" dirty="0"/>
              <a:t>След като един клас е дефиниран, веднага може да бъдат създадени </a:t>
            </a:r>
            <a:r>
              <a:rPr lang="bg-BG" dirty="0" smtClean="0"/>
              <a:t/>
            </a:r>
            <a:br>
              <a:rPr lang="bg-BG" dirty="0" smtClean="0"/>
            </a:br>
            <a:r>
              <a:rPr lang="bg-BG" dirty="0" smtClean="0"/>
              <a:t>екземпляри </a:t>
            </a:r>
            <a:r>
              <a:rPr lang="bg-BG" dirty="0"/>
              <a:t>(обекти, инстанции) от него</a:t>
            </a:r>
            <a:r>
              <a:rPr lang="bg-BG" dirty="0" smtClean="0"/>
              <a:t>.</a:t>
            </a:r>
            <a:endParaRPr lang="en-US" dirty="0" smtClean="0"/>
          </a:p>
          <a:p>
            <a:endParaRPr lang="bg-BG" dirty="0"/>
          </a:p>
          <a:p>
            <a:r>
              <a:rPr lang="bg-BG" dirty="0"/>
              <a:t>За създаването на обект от клас трябва да се изпълнят няколко действия.</a:t>
            </a:r>
          </a:p>
          <a:p>
            <a:r>
              <a:rPr lang="bg-BG" b="1" dirty="0"/>
              <a:t>Първо</a:t>
            </a:r>
            <a:r>
              <a:rPr lang="bg-BG" dirty="0"/>
              <a:t>, декларира се променлива от тип обект.</a:t>
            </a:r>
          </a:p>
          <a:p>
            <a:r>
              <a:rPr lang="bg-BG" b="1" dirty="0"/>
              <a:t>Второ</a:t>
            </a:r>
            <a:r>
              <a:rPr lang="bg-BG" dirty="0"/>
              <a:t>, създава се нов екземпляр от класа.</a:t>
            </a:r>
          </a:p>
          <a:p>
            <a:r>
              <a:rPr lang="bg-BG" b="1" dirty="0"/>
              <a:t>Трето</a:t>
            </a:r>
            <a:r>
              <a:rPr lang="bg-BG" dirty="0"/>
              <a:t>, отделните характеристики и методи за обекта стават достъпни </a:t>
            </a:r>
            <a:r>
              <a:rPr lang="bg-BG" dirty="0" smtClean="0"/>
              <a:t/>
            </a:r>
            <a:br>
              <a:rPr lang="bg-BG" dirty="0" smtClean="0"/>
            </a:br>
            <a:r>
              <a:rPr lang="bg-BG" dirty="0" smtClean="0"/>
              <a:t>чрез </a:t>
            </a:r>
            <a:r>
              <a:rPr lang="bg-BG" dirty="0"/>
              <a:t>името на обектната променлива и точка (.), следвана от името на </a:t>
            </a:r>
            <a:r>
              <a:rPr lang="bg-BG" dirty="0" smtClean="0"/>
              <a:t/>
            </a:r>
            <a:br>
              <a:rPr lang="bg-BG" dirty="0" smtClean="0"/>
            </a:br>
            <a:r>
              <a:rPr lang="bg-BG" dirty="0" smtClean="0"/>
              <a:t>характеристиката </a:t>
            </a:r>
            <a:r>
              <a:rPr lang="bg-BG" dirty="0"/>
              <a:t>или метода.</a:t>
            </a:r>
          </a:p>
          <a:p>
            <a:r>
              <a:rPr lang="bg-BG" dirty="0"/>
              <a:t> </a:t>
            </a:r>
          </a:p>
          <a:p>
            <a:r>
              <a:rPr lang="bg-BG" sz="3200" b="1" dirty="0" err="1">
                <a:latin typeface="Courier New" pitchFamily="49" charset="0"/>
                <a:cs typeface="Courier New" pitchFamily="49" charset="0"/>
              </a:rPr>
              <a:t>Dim</a:t>
            </a:r>
            <a:r>
              <a:rPr lang="bg-BG" sz="3200" b="1" dirty="0">
                <a:latin typeface="Courier New" pitchFamily="49" charset="0"/>
                <a:cs typeface="Courier New" pitchFamily="49" charset="0"/>
              </a:rPr>
              <a:t> stud1 </a:t>
            </a:r>
            <a:r>
              <a:rPr lang="bg-BG" sz="3200" b="1" dirty="0" err="1">
                <a:latin typeface="Courier New" pitchFamily="49" charset="0"/>
                <a:cs typeface="Courier New" pitchFamily="49" charset="0"/>
              </a:rPr>
              <a:t>As</a:t>
            </a:r>
            <a:r>
              <a:rPr lang="bg-BG" sz="3200" b="1" dirty="0">
                <a:latin typeface="Courier New" pitchFamily="49" charset="0"/>
                <a:cs typeface="Courier New" pitchFamily="49" charset="0"/>
              </a:rPr>
              <a:t> </a:t>
            </a:r>
            <a:r>
              <a:rPr lang="bg-BG" sz="3200" b="1" dirty="0" err="1">
                <a:latin typeface="Courier New" pitchFamily="49" charset="0"/>
                <a:cs typeface="Courier New" pitchFamily="49" charset="0"/>
              </a:rPr>
              <a:t>StudentiSA</a:t>
            </a:r>
            <a:endParaRPr lang="bg-BG" sz="3200" b="1" dirty="0">
              <a:latin typeface="Courier New" pitchFamily="49" charset="0"/>
              <a:cs typeface="Courier New" pitchFamily="49" charset="0"/>
            </a:endParaRPr>
          </a:p>
          <a:p>
            <a:r>
              <a:rPr lang="bg-BG" sz="3200" b="1" dirty="0">
                <a:latin typeface="Courier New" pitchFamily="49" charset="0"/>
                <a:cs typeface="Courier New" pitchFamily="49" charset="0"/>
              </a:rPr>
              <a:t>stud1 = </a:t>
            </a:r>
            <a:r>
              <a:rPr lang="bg-BG" sz="3200" b="1" dirty="0" err="1">
                <a:latin typeface="Courier New" pitchFamily="49" charset="0"/>
                <a:cs typeface="Courier New" pitchFamily="49" charset="0"/>
              </a:rPr>
              <a:t>New</a:t>
            </a:r>
            <a:r>
              <a:rPr lang="bg-BG" sz="3200" b="1" dirty="0">
                <a:latin typeface="Courier New" pitchFamily="49" charset="0"/>
                <a:cs typeface="Courier New" pitchFamily="49" charset="0"/>
              </a:rPr>
              <a:t> </a:t>
            </a:r>
            <a:r>
              <a:rPr lang="bg-BG" sz="3200" b="1" dirty="0" err="1">
                <a:latin typeface="Courier New" pitchFamily="49" charset="0"/>
                <a:cs typeface="Courier New" pitchFamily="49" charset="0"/>
              </a:rPr>
              <a:t>StudentiSA</a:t>
            </a:r>
            <a:endParaRPr lang="bg-BG" sz="3200" b="1" dirty="0">
              <a:latin typeface="Courier New" pitchFamily="49" charset="0"/>
              <a:cs typeface="Courier New" pitchFamily="49" charset="0"/>
            </a:endParaRPr>
          </a:p>
          <a:p>
            <a:r>
              <a:rPr lang="bg-BG" dirty="0"/>
              <a:t> </a:t>
            </a:r>
          </a:p>
          <a:p>
            <a:r>
              <a:rPr lang="bg-BG" dirty="0"/>
              <a:t>Предходните два оператора могат да се запишат и с един програмен ред.</a:t>
            </a:r>
          </a:p>
          <a:p>
            <a:r>
              <a:rPr lang="bg-BG" dirty="0"/>
              <a:t> </a:t>
            </a:r>
          </a:p>
          <a:p>
            <a:r>
              <a:rPr lang="bg-BG" sz="2800" b="1" dirty="0" err="1">
                <a:latin typeface="Courier New" pitchFamily="49" charset="0"/>
                <a:cs typeface="Courier New" pitchFamily="49" charset="0"/>
              </a:rPr>
              <a:t>Dim</a:t>
            </a:r>
            <a:r>
              <a:rPr lang="bg-BG" sz="2800" b="1" dirty="0">
                <a:latin typeface="Courier New" pitchFamily="49" charset="0"/>
                <a:cs typeface="Courier New" pitchFamily="49" charset="0"/>
              </a:rPr>
              <a:t> stud1 </a:t>
            </a:r>
            <a:r>
              <a:rPr lang="bg-BG" sz="2800" b="1" dirty="0" err="1">
                <a:latin typeface="Courier New" pitchFamily="49" charset="0"/>
                <a:cs typeface="Courier New" pitchFamily="49" charset="0"/>
              </a:rPr>
              <a:t>As</a:t>
            </a:r>
            <a:r>
              <a:rPr lang="bg-BG" sz="2800" b="1" dirty="0">
                <a:latin typeface="Courier New" pitchFamily="49" charset="0"/>
                <a:cs typeface="Courier New" pitchFamily="49" charset="0"/>
              </a:rPr>
              <a:t> </a:t>
            </a:r>
            <a:r>
              <a:rPr lang="bg-BG" sz="2800" b="1" dirty="0" err="1">
                <a:latin typeface="Courier New" pitchFamily="49" charset="0"/>
                <a:cs typeface="Courier New" pitchFamily="49" charset="0"/>
              </a:rPr>
              <a:t>New</a:t>
            </a:r>
            <a:r>
              <a:rPr lang="bg-BG" sz="2800" b="1" dirty="0">
                <a:latin typeface="Courier New" pitchFamily="49" charset="0"/>
                <a:cs typeface="Courier New" pitchFamily="49" charset="0"/>
              </a:rPr>
              <a:t> </a:t>
            </a:r>
            <a:r>
              <a:rPr lang="bg-BG" sz="2800" b="1" dirty="0" err="1" smtClean="0">
                <a:latin typeface="Courier New" pitchFamily="49" charset="0"/>
                <a:cs typeface="Courier New" pitchFamily="49" charset="0"/>
              </a:rPr>
              <a:t>StudentiSA</a:t>
            </a:r>
            <a:endParaRPr lang="bg-BG"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9"/>
          <p:cNvSpPr txBox="1">
            <a:spLocks noChangeArrowheads="1"/>
          </p:cNvSpPr>
          <p:nvPr/>
        </p:nvSpPr>
        <p:spPr bwMode="auto">
          <a:xfrm>
            <a:off x="0" y="136525"/>
            <a:ext cx="9144000" cy="701675"/>
          </a:xfrm>
          <a:prstGeom prst="rect">
            <a:avLst/>
          </a:prstGeom>
          <a:noFill/>
          <a:ln w="9525">
            <a:noFill/>
            <a:miter lim="800000"/>
            <a:headEnd/>
            <a:tailEnd/>
          </a:ln>
        </p:spPr>
        <p:txBody>
          <a:bodyPr>
            <a:spAutoFit/>
          </a:bodyPr>
          <a:lstStyle/>
          <a:p>
            <a:pPr algn="ctr"/>
            <a:r>
              <a:rPr lang="bg-BG" sz="4000" dirty="0"/>
              <a:t>Структура на </a:t>
            </a:r>
            <a:r>
              <a:rPr lang="bg-BG" sz="4000" dirty="0" smtClean="0"/>
              <a:t>потребителски клас</a:t>
            </a:r>
            <a:endParaRPr lang="bg-BG" sz="4000" dirty="0"/>
          </a:p>
        </p:txBody>
      </p:sp>
      <p:sp>
        <p:nvSpPr>
          <p:cNvPr id="5123" name="TextBox 3"/>
          <p:cNvSpPr txBox="1">
            <a:spLocks noChangeArrowheads="1"/>
          </p:cNvSpPr>
          <p:nvPr/>
        </p:nvSpPr>
        <p:spPr bwMode="auto">
          <a:xfrm>
            <a:off x="1143000" y="762000"/>
            <a:ext cx="2284413" cy="369888"/>
          </a:xfrm>
          <a:prstGeom prst="rect">
            <a:avLst/>
          </a:prstGeom>
          <a:noFill/>
          <a:ln w="9525">
            <a:noFill/>
            <a:miter lim="800000"/>
            <a:headEnd/>
            <a:tailEnd/>
          </a:ln>
        </p:spPr>
        <p:txBody>
          <a:bodyPr wrap="none">
            <a:spAutoFit/>
          </a:bodyPr>
          <a:lstStyle/>
          <a:p>
            <a:r>
              <a:rPr lang="bg-BG"/>
              <a:t>Списък от атрибути</a:t>
            </a:r>
          </a:p>
        </p:txBody>
      </p:sp>
      <p:sp>
        <p:nvSpPr>
          <p:cNvPr id="5124" name="TextBox 4"/>
          <p:cNvSpPr txBox="1">
            <a:spLocks noChangeArrowheads="1"/>
          </p:cNvSpPr>
          <p:nvPr/>
        </p:nvSpPr>
        <p:spPr bwMode="auto">
          <a:xfrm>
            <a:off x="549275" y="1219200"/>
            <a:ext cx="7924800" cy="1015663"/>
          </a:xfrm>
          <a:prstGeom prst="rect">
            <a:avLst/>
          </a:prstGeom>
          <a:noFill/>
          <a:ln w="9525">
            <a:noFill/>
            <a:miter lim="800000"/>
            <a:headEnd/>
            <a:tailEnd/>
          </a:ln>
        </p:spPr>
        <p:txBody>
          <a:bodyPr>
            <a:spAutoFit/>
          </a:bodyPr>
          <a:lstStyle/>
          <a:p>
            <a:r>
              <a:rPr lang="bg-BG" sz="2000" dirty="0"/>
              <a:t>Списъкът от атрибути, сочи (указва) атрибути, които ще се прилагат към </a:t>
            </a:r>
            <a:r>
              <a:rPr lang="bg-BG" sz="2000" dirty="0" smtClean="0"/>
              <a:t>съответния </a:t>
            </a:r>
            <a:r>
              <a:rPr lang="bg-BG" sz="2000" dirty="0"/>
              <a:t>клас. За разделител между списък от атрибути се ползва </a:t>
            </a:r>
            <a:r>
              <a:rPr lang="bg-BG" sz="2000" dirty="0" smtClean="0"/>
              <a:t>запетая</a:t>
            </a:r>
            <a:r>
              <a:rPr lang="bg-BG" sz="2000" dirty="0"/>
              <a:t>. Синтаксисът за единичен атрибут е:</a:t>
            </a:r>
          </a:p>
        </p:txBody>
      </p:sp>
      <p:sp>
        <p:nvSpPr>
          <p:cNvPr id="5125" name="TextBox 5"/>
          <p:cNvSpPr txBox="1">
            <a:spLocks noChangeArrowheads="1"/>
          </p:cNvSpPr>
          <p:nvPr/>
        </p:nvSpPr>
        <p:spPr bwMode="auto">
          <a:xfrm>
            <a:off x="1905000" y="2514600"/>
            <a:ext cx="4791075" cy="1200150"/>
          </a:xfrm>
          <a:prstGeom prst="rect">
            <a:avLst/>
          </a:prstGeom>
          <a:noFill/>
          <a:ln w="9525">
            <a:noFill/>
            <a:miter lim="800000"/>
            <a:headEnd/>
            <a:tailEnd/>
          </a:ln>
        </p:spPr>
        <p:txBody>
          <a:bodyPr wrap="none">
            <a:spAutoFit/>
          </a:bodyPr>
          <a:lstStyle/>
          <a:p>
            <a:r>
              <a:rPr lang="bg-BG" sz="2400" dirty="0"/>
              <a:t>[ </a:t>
            </a:r>
            <a:r>
              <a:rPr lang="bg-BG" sz="2400" dirty="0" err="1"/>
              <a:t>модификатор</a:t>
            </a:r>
            <a:r>
              <a:rPr lang="bg-BG" sz="2400" dirty="0"/>
              <a:t> на атрибута ]</a:t>
            </a:r>
          </a:p>
          <a:p>
            <a:r>
              <a:rPr lang="bg-BG" sz="2400" dirty="0"/>
              <a:t> наименование </a:t>
            </a:r>
          </a:p>
          <a:p>
            <a:r>
              <a:rPr lang="bg-BG" sz="2400" dirty="0"/>
              <a:t>[ ( аргументи | </a:t>
            </a:r>
            <a:r>
              <a:rPr lang="bg-BG" sz="2400" dirty="0" err="1"/>
              <a:t>инициализатор</a:t>
            </a:r>
            <a:r>
              <a:rPr lang="bg-BG" sz="2400" dirty="0"/>
              <a:t> ) ]</a:t>
            </a:r>
          </a:p>
        </p:txBody>
      </p:sp>
      <p:sp>
        <p:nvSpPr>
          <p:cNvPr id="5126" name="TextBox 6"/>
          <p:cNvSpPr txBox="1">
            <a:spLocks noChangeArrowheads="1"/>
          </p:cNvSpPr>
          <p:nvPr/>
        </p:nvSpPr>
        <p:spPr bwMode="auto">
          <a:xfrm>
            <a:off x="457200" y="3962400"/>
            <a:ext cx="8450775" cy="1938992"/>
          </a:xfrm>
          <a:prstGeom prst="rect">
            <a:avLst/>
          </a:prstGeom>
          <a:noFill/>
          <a:ln w="9525">
            <a:noFill/>
            <a:miter lim="800000"/>
            <a:headEnd/>
            <a:tailEnd/>
          </a:ln>
        </p:spPr>
        <p:txBody>
          <a:bodyPr wrap="none">
            <a:spAutoFit/>
          </a:bodyPr>
          <a:lstStyle/>
          <a:p>
            <a:r>
              <a:rPr lang="bg-BG" sz="2000" dirty="0"/>
              <a:t>Предназначението на един атрибут се свежда до предоставянето на </a:t>
            </a:r>
          </a:p>
          <a:p>
            <a:r>
              <a:rPr lang="bg-BG" sz="2000" dirty="0"/>
              <a:t>описателна информация за свойствата на програмния код и за </a:t>
            </a:r>
          </a:p>
          <a:p>
            <a:r>
              <a:rPr lang="bg-BG" sz="2000" dirty="0"/>
              <a:t>разширяване на възможностите на специалистите по време на </a:t>
            </a:r>
          </a:p>
          <a:p>
            <a:r>
              <a:rPr lang="bg-BG" sz="2000" dirty="0"/>
              <a:t>писането на кода. Атрибутите са свързани с метаданните. </a:t>
            </a:r>
          </a:p>
          <a:p>
            <a:r>
              <a:rPr lang="bg-BG" sz="2000" dirty="0"/>
              <a:t>В обкръжението на </a:t>
            </a:r>
            <a:r>
              <a:rPr lang="en-US" sz="2000" dirty="0"/>
              <a:t>.NET </a:t>
            </a:r>
            <a:r>
              <a:rPr lang="bg-BG" sz="2000" dirty="0"/>
              <a:t>съществуват около 160 атрибута, като </a:t>
            </a:r>
          </a:p>
          <a:p>
            <a:r>
              <a:rPr lang="bg-BG" sz="2000" dirty="0"/>
              <a:t>заедно с това е възможно да се създават и потребителски атрибути.</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9"/>
          <p:cNvSpPr txBox="1">
            <a:spLocks noChangeArrowheads="1"/>
          </p:cNvSpPr>
          <p:nvPr/>
        </p:nvSpPr>
        <p:spPr bwMode="auto">
          <a:xfrm>
            <a:off x="0" y="136525"/>
            <a:ext cx="9144000" cy="701675"/>
          </a:xfrm>
          <a:prstGeom prst="rect">
            <a:avLst/>
          </a:prstGeom>
          <a:noFill/>
          <a:ln w="9525">
            <a:noFill/>
            <a:miter lim="800000"/>
            <a:headEnd/>
            <a:tailEnd/>
          </a:ln>
        </p:spPr>
        <p:txBody>
          <a:bodyPr>
            <a:spAutoFit/>
          </a:bodyPr>
          <a:lstStyle/>
          <a:p>
            <a:pPr algn="ctr"/>
            <a:r>
              <a:rPr lang="bg-BG" sz="4000" dirty="0"/>
              <a:t>Структура на </a:t>
            </a:r>
            <a:r>
              <a:rPr lang="bg-BG" sz="4000" dirty="0" smtClean="0"/>
              <a:t>потребителски клас</a:t>
            </a:r>
            <a:endParaRPr lang="bg-BG" sz="4000" dirty="0"/>
          </a:p>
        </p:txBody>
      </p:sp>
      <p:sp>
        <p:nvSpPr>
          <p:cNvPr id="6147" name="TextBox 3"/>
          <p:cNvSpPr txBox="1">
            <a:spLocks noChangeArrowheads="1"/>
          </p:cNvSpPr>
          <p:nvPr/>
        </p:nvSpPr>
        <p:spPr bwMode="auto">
          <a:xfrm>
            <a:off x="1143000" y="762000"/>
            <a:ext cx="1800225" cy="369888"/>
          </a:xfrm>
          <a:prstGeom prst="rect">
            <a:avLst/>
          </a:prstGeom>
          <a:noFill/>
          <a:ln w="9525">
            <a:noFill/>
            <a:miter lim="800000"/>
            <a:headEnd/>
            <a:tailEnd/>
          </a:ln>
        </p:spPr>
        <p:txBody>
          <a:bodyPr wrap="none">
            <a:spAutoFit/>
          </a:bodyPr>
          <a:lstStyle/>
          <a:p>
            <a:r>
              <a:rPr lang="bg-BG"/>
              <a:t>Модификатори</a:t>
            </a:r>
          </a:p>
        </p:txBody>
      </p:sp>
      <p:sp>
        <p:nvSpPr>
          <p:cNvPr id="6148" name="TextBox 4"/>
          <p:cNvSpPr txBox="1">
            <a:spLocks noChangeArrowheads="1"/>
          </p:cNvSpPr>
          <p:nvPr/>
        </p:nvSpPr>
        <p:spPr bwMode="auto">
          <a:xfrm>
            <a:off x="549275" y="1447800"/>
            <a:ext cx="7924800" cy="3170099"/>
          </a:xfrm>
          <a:prstGeom prst="rect">
            <a:avLst/>
          </a:prstGeom>
          <a:noFill/>
          <a:ln w="9525">
            <a:noFill/>
            <a:miter lim="800000"/>
            <a:headEnd/>
            <a:tailEnd/>
          </a:ln>
        </p:spPr>
        <p:txBody>
          <a:bodyPr>
            <a:spAutoFit/>
          </a:bodyPr>
          <a:lstStyle/>
          <a:p>
            <a:r>
              <a:rPr lang="bg-BG" sz="2000" dirty="0" err="1"/>
              <a:t>Модификаторите</a:t>
            </a:r>
            <a:r>
              <a:rPr lang="bg-BG" sz="2000" dirty="0"/>
              <a:t> описват различни страни на класа. Например, </a:t>
            </a:r>
            <a:r>
              <a:rPr lang="bg-BG" sz="2000" dirty="0" err="1"/>
              <a:t>модификаторите</a:t>
            </a:r>
            <a:r>
              <a:rPr lang="bg-BG" sz="2000" dirty="0"/>
              <a:t> за достъп задават достъпността на класа, но не променят обсега на името на класа. Един клас може да се „вижда”, но да не бъде достъпен. Ако не е зададен никакъв </a:t>
            </a:r>
            <a:r>
              <a:rPr lang="bg-BG" sz="2000" dirty="0" err="1"/>
              <a:t>модификатор</a:t>
            </a:r>
            <a:r>
              <a:rPr lang="bg-BG" sz="2000" dirty="0"/>
              <a:t> на достъп, подразбиращият се тип достъп се използва в зависимост от контекста.</a:t>
            </a:r>
          </a:p>
          <a:p>
            <a:endParaRPr lang="bg-BG" sz="2000" dirty="0"/>
          </a:p>
          <a:p>
            <a:r>
              <a:rPr lang="bg-BG" sz="2000" dirty="0"/>
              <a:t>Добрият стил на програмиране изисква изрично да се указват </a:t>
            </a:r>
            <a:r>
              <a:rPr lang="bg-BG" sz="2000" dirty="0" err="1"/>
              <a:t>модификаторите</a:t>
            </a:r>
            <a:r>
              <a:rPr lang="bg-BG" sz="2000" dirty="0"/>
              <a:t> на класа, а не да се разчита на тези, който предоставя служебно </a:t>
            </a:r>
            <a:r>
              <a:rPr lang="en-US" sz="2000" dirty="0"/>
              <a:t>Visual Basic</a:t>
            </a:r>
            <a:r>
              <a:rPr lang="bg-BG" sz="2000" dirty="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9"/>
          <p:cNvSpPr txBox="1">
            <a:spLocks noChangeArrowheads="1"/>
          </p:cNvSpPr>
          <p:nvPr/>
        </p:nvSpPr>
        <p:spPr bwMode="auto">
          <a:xfrm>
            <a:off x="0" y="136525"/>
            <a:ext cx="9144000" cy="701675"/>
          </a:xfrm>
          <a:prstGeom prst="rect">
            <a:avLst/>
          </a:prstGeom>
          <a:noFill/>
          <a:ln w="9525">
            <a:noFill/>
            <a:miter lim="800000"/>
            <a:headEnd/>
            <a:tailEnd/>
          </a:ln>
        </p:spPr>
        <p:txBody>
          <a:bodyPr>
            <a:spAutoFit/>
          </a:bodyPr>
          <a:lstStyle/>
          <a:p>
            <a:pPr algn="ctr"/>
            <a:r>
              <a:rPr lang="bg-BG" sz="4000" dirty="0"/>
              <a:t>Структура на </a:t>
            </a:r>
            <a:r>
              <a:rPr lang="bg-BG" sz="4000" dirty="0" smtClean="0"/>
              <a:t>потребителски клас</a:t>
            </a:r>
            <a:endParaRPr lang="bg-BG" sz="4000" dirty="0"/>
          </a:p>
        </p:txBody>
      </p:sp>
      <p:sp>
        <p:nvSpPr>
          <p:cNvPr id="7171" name="TextBox 3"/>
          <p:cNvSpPr txBox="1">
            <a:spLocks noChangeArrowheads="1"/>
          </p:cNvSpPr>
          <p:nvPr/>
        </p:nvSpPr>
        <p:spPr bwMode="auto">
          <a:xfrm>
            <a:off x="1143000" y="762000"/>
            <a:ext cx="2622550" cy="369888"/>
          </a:xfrm>
          <a:prstGeom prst="rect">
            <a:avLst/>
          </a:prstGeom>
          <a:noFill/>
          <a:ln w="9525">
            <a:noFill/>
            <a:miter lim="800000"/>
            <a:headEnd/>
            <a:tailEnd/>
          </a:ln>
        </p:spPr>
        <p:txBody>
          <a:bodyPr wrap="none">
            <a:spAutoFit/>
          </a:bodyPr>
          <a:lstStyle/>
          <a:p>
            <a:r>
              <a:rPr lang="bg-BG"/>
              <a:t>Видове модификатори</a:t>
            </a:r>
          </a:p>
        </p:txBody>
      </p:sp>
      <p:sp>
        <p:nvSpPr>
          <p:cNvPr id="7172" name="TextBox 5"/>
          <p:cNvSpPr txBox="1">
            <a:spLocks noChangeArrowheads="1"/>
          </p:cNvSpPr>
          <p:nvPr/>
        </p:nvSpPr>
        <p:spPr bwMode="auto">
          <a:xfrm>
            <a:off x="762000" y="1752600"/>
            <a:ext cx="184150" cy="369888"/>
          </a:xfrm>
          <a:prstGeom prst="rect">
            <a:avLst/>
          </a:prstGeom>
          <a:noFill/>
          <a:ln w="9525">
            <a:noFill/>
            <a:miter lim="800000"/>
            <a:headEnd/>
            <a:tailEnd/>
          </a:ln>
        </p:spPr>
        <p:txBody>
          <a:bodyPr wrap="none">
            <a:spAutoFit/>
          </a:bodyPr>
          <a:lstStyle/>
          <a:p>
            <a:endParaRPr lang="bg-BG"/>
          </a:p>
        </p:txBody>
      </p:sp>
      <p:sp>
        <p:nvSpPr>
          <p:cNvPr id="7173" name="TextBox 7"/>
          <p:cNvSpPr txBox="1">
            <a:spLocks noChangeArrowheads="1"/>
          </p:cNvSpPr>
          <p:nvPr/>
        </p:nvSpPr>
        <p:spPr bwMode="auto">
          <a:xfrm>
            <a:off x="549275" y="1295400"/>
            <a:ext cx="8261350" cy="4340225"/>
          </a:xfrm>
          <a:prstGeom prst="rect">
            <a:avLst/>
          </a:prstGeom>
          <a:noFill/>
          <a:ln w="9525">
            <a:noFill/>
            <a:miter lim="800000"/>
            <a:headEnd/>
            <a:tailEnd/>
          </a:ln>
        </p:spPr>
        <p:txBody>
          <a:bodyPr wrap="none">
            <a:spAutoFit/>
          </a:bodyPr>
          <a:lstStyle/>
          <a:p>
            <a:r>
              <a:rPr lang="en-US" sz="2400" b="1" dirty="0"/>
              <a:t>Public</a:t>
            </a:r>
            <a:r>
              <a:rPr lang="bg-BG" dirty="0"/>
              <a:t> - Класовете, декларирани с този </a:t>
            </a:r>
            <a:r>
              <a:rPr lang="bg-BG" dirty="0" err="1"/>
              <a:t>модификатор</a:t>
            </a:r>
            <a:r>
              <a:rPr lang="bg-BG" dirty="0"/>
              <a:t> имат публичен </a:t>
            </a:r>
          </a:p>
          <a:p>
            <a:r>
              <a:rPr lang="bg-BG" dirty="0"/>
              <a:t>достъп. Няма ограничения при използването на публичен клас.</a:t>
            </a:r>
          </a:p>
          <a:p>
            <a:endParaRPr lang="bg-BG" dirty="0"/>
          </a:p>
          <a:p>
            <a:r>
              <a:rPr lang="en-US" sz="2400" b="1" dirty="0"/>
              <a:t>Protected</a:t>
            </a:r>
            <a:r>
              <a:rPr lang="bg-BG" dirty="0"/>
              <a:t> - Защитен достъп се задава само за членовете на класа. </a:t>
            </a:r>
          </a:p>
          <a:p>
            <a:r>
              <a:rPr lang="bg-BG" dirty="0"/>
              <a:t>Защитения член е достъпен за дъщерен клас, при условие, че или </a:t>
            </a:r>
            <a:br>
              <a:rPr lang="bg-BG" dirty="0"/>
            </a:br>
            <a:r>
              <a:rPr lang="bg-BG" dirty="0"/>
              <a:t>членът не е член-инстанция, или достъпът се извършва чрез инстанция </a:t>
            </a:r>
            <a:br>
              <a:rPr lang="bg-BG" dirty="0"/>
            </a:br>
            <a:r>
              <a:rPr lang="bg-BG" dirty="0"/>
              <a:t>на дъщерния клас. Защитения достъп не е </a:t>
            </a:r>
            <a:r>
              <a:rPr lang="bg-BG" dirty="0" err="1"/>
              <a:t>надмножество</a:t>
            </a:r>
            <a:r>
              <a:rPr lang="bg-BG" dirty="0"/>
              <a:t> на </a:t>
            </a:r>
            <a:br>
              <a:rPr lang="bg-BG" dirty="0"/>
            </a:br>
            <a:r>
              <a:rPr lang="bg-BG" dirty="0"/>
              <a:t>приятелския </a:t>
            </a:r>
            <a:r>
              <a:rPr lang="en-US" dirty="0"/>
              <a:t>(Friend)</a:t>
            </a:r>
            <a:r>
              <a:rPr lang="bg-BG" dirty="0"/>
              <a:t> достъп.</a:t>
            </a:r>
          </a:p>
          <a:p>
            <a:endParaRPr lang="bg-BG" dirty="0"/>
          </a:p>
          <a:p>
            <a:r>
              <a:rPr lang="en-US" sz="2400" b="1" dirty="0"/>
              <a:t>Friend</a:t>
            </a:r>
            <a:r>
              <a:rPr lang="bg-BG" sz="2400" b="1" dirty="0"/>
              <a:t> </a:t>
            </a:r>
            <a:r>
              <a:rPr lang="bg-BG" dirty="0"/>
              <a:t>– Клас указан с приятелски достъп е достъпен само вътре в </a:t>
            </a:r>
            <a:br>
              <a:rPr lang="bg-BG" dirty="0"/>
            </a:br>
            <a:r>
              <a:rPr lang="bg-BG" dirty="0"/>
              <a:t>класа, съдържащ декларацията на класа.</a:t>
            </a:r>
          </a:p>
          <a:p>
            <a:endParaRPr lang="bg-BG" dirty="0"/>
          </a:p>
          <a:p>
            <a:r>
              <a:rPr lang="en-US" sz="2400" b="1" dirty="0"/>
              <a:t>Protected Friend</a:t>
            </a:r>
            <a:r>
              <a:rPr lang="bg-BG" sz="2400" b="1" dirty="0"/>
              <a:t> </a:t>
            </a:r>
            <a:r>
              <a:rPr lang="bg-BG" dirty="0"/>
              <a:t>- Клас, деклариран с този </a:t>
            </a:r>
            <a:r>
              <a:rPr lang="bg-BG" dirty="0" err="1"/>
              <a:t>модификатор</a:t>
            </a:r>
            <a:r>
              <a:rPr lang="bg-BG" dirty="0"/>
              <a:t> обединява </a:t>
            </a:r>
            <a:br>
              <a:rPr lang="bg-BG" dirty="0"/>
            </a:br>
            <a:r>
              <a:rPr lang="bg-BG" dirty="0"/>
              <a:t>защитения и приятелския достъп.</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9"/>
          <p:cNvSpPr txBox="1">
            <a:spLocks noChangeArrowheads="1"/>
          </p:cNvSpPr>
          <p:nvPr/>
        </p:nvSpPr>
        <p:spPr bwMode="auto">
          <a:xfrm>
            <a:off x="0" y="136525"/>
            <a:ext cx="9144000" cy="701675"/>
          </a:xfrm>
          <a:prstGeom prst="rect">
            <a:avLst/>
          </a:prstGeom>
          <a:noFill/>
          <a:ln w="9525">
            <a:noFill/>
            <a:miter lim="800000"/>
            <a:headEnd/>
            <a:tailEnd/>
          </a:ln>
        </p:spPr>
        <p:txBody>
          <a:bodyPr>
            <a:spAutoFit/>
          </a:bodyPr>
          <a:lstStyle/>
          <a:p>
            <a:pPr algn="ctr"/>
            <a:r>
              <a:rPr lang="bg-BG" sz="4000" dirty="0"/>
              <a:t>Структура на </a:t>
            </a:r>
            <a:r>
              <a:rPr lang="bg-BG" sz="4000" dirty="0" smtClean="0"/>
              <a:t>потребителски клас</a:t>
            </a:r>
            <a:endParaRPr lang="bg-BG" sz="4000" dirty="0"/>
          </a:p>
        </p:txBody>
      </p:sp>
      <p:sp>
        <p:nvSpPr>
          <p:cNvPr id="8195" name="TextBox 3"/>
          <p:cNvSpPr txBox="1">
            <a:spLocks noChangeArrowheads="1"/>
          </p:cNvSpPr>
          <p:nvPr/>
        </p:nvSpPr>
        <p:spPr bwMode="auto">
          <a:xfrm>
            <a:off x="1143000" y="762000"/>
            <a:ext cx="2622550" cy="369888"/>
          </a:xfrm>
          <a:prstGeom prst="rect">
            <a:avLst/>
          </a:prstGeom>
          <a:noFill/>
          <a:ln w="9525">
            <a:noFill/>
            <a:miter lim="800000"/>
            <a:headEnd/>
            <a:tailEnd/>
          </a:ln>
        </p:spPr>
        <p:txBody>
          <a:bodyPr wrap="none">
            <a:spAutoFit/>
          </a:bodyPr>
          <a:lstStyle/>
          <a:p>
            <a:r>
              <a:rPr lang="bg-BG"/>
              <a:t>Видове модификатори</a:t>
            </a:r>
          </a:p>
        </p:txBody>
      </p:sp>
      <p:sp>
        <p:nvSpPr>
          <p:cNvPr id="8196" name="TextBox 5"/>
          <p:cNvSpPr txBox="1">
            <a:spLocks noChangeArrowheads="1"/>
          </p:cNvSpPr>
          <p:nvPr/>
        </p:nvSpPr>
        <p:spPr bwMode="auto">
          <a:xfrm>
            <a:off x="762000" y="1752600"/>
            <a:ext cx="184150" cy="369888"/>
          </a:xfrm>
          <a:prstGeom prst="rect">
            <a:avLst/>
          </a:prstGeom>
          <a:noFill/>
          <a:ln w="9525">
            <a:noFill/>
            <a:miter lim="800000"/>
            <a:headEnd/>
            <a:tailEnd/>
          </a:ln>
        </p:spPr>
        <p:txBody>
          <a:bodyPr wrap="none">
            <a:spAutoFit/>
          </a:bodyPr>
          <a:lstStyle/>
          <a:p>
            <a:endParaRPr lang="bg-BG"/>
          </a:p>
        </p:txBody>
      </p:sp>
      <p:sp>
        <p:nvSpPr>
          <p:cNvPr id="8197" name="TextBox 7"/>
          <p:cNvSpPr txBox="1">
            <a:spLocks noChangeArrowheads="1"/>
          </p:cNvSpPr>
          <p:nvPr/>
        </p:nvSpPr>
        <p:spPr bwMode="auto">
          <a:xfrm>
            <a:off x="549275" y="1295400"/>
            <a:ext cx="8429625" cy="5170488"/>
          </a:xfrm>
          <a:prstGeom prst="rect">
            <a:avLst/>
          </a:prstGeom>
          <a:noFill/>
          <a:ln w="9525">
            <a:noFill/>
            <a:miter lim="800000"/>
            <a:headEnd/>
            <a:tailEnd/>
          </a:ln>
        </p:spPr>
        <p:txBody>
          <a:bodyPr wrap="none">
            <a:spAutoFit/>
          </a:bodyPr>
          <a:lstStyle/>
          <a:p>
            <a:r>
              <a:rPr lang="en-US" sz="2400" b="1"/>
              <a:t>Private</a:t>
            </a:r>
            <a:r>
              <a:rPr lang="bg-BG"/>
              <a:t> - Клас, обявен като частна единица е достъпен само в контекста </a:t>
            </a:r>
            <a:br>
              <a:rPr lang="bg-BG"/>
            </a:br>
            <a:r>
              <a:rPr lang="bg-BG"/>
              <a:t>на класа, включително всички вложени единици.</a:t>
            </a:r>
          </a:p>
          <a:p>
            <a:endParaRPr lang="bg-BG"/>
          </a:p>
          <a:p>
            <a:r>
              <a:rPr lang="en-US" sz="2400" b="1"/>
              <a:t>Shadows</a:t>
            </a:r>
            <a:r>
              <a:rPr lang="bg-BG"/>
              <a:t> - Указва, че класа включва и „скрива” вътре в себе си </a:t>
            </a:r>
            <a:br>
              <a:rPr lang="bg-BG"/>
            </a:br>
            <a:r>
              <a:rPr lang="bg-BG"/>
              <a:t>елемент с аналогично именуване.</a:t>
            </a:r>
          </a:p>
          <a:p>
            <a:endParaRPr lang="bg-BG"/>
          </a:p>
          <a:p>
            <a:r>
              <a:rPr lang="en-US" sz="2400" b="1"/>
              <a:t>MustInherit</a:t>
            </a:r>
            <a:r>
              <a:rPr lang="bg-BG"/>
              <a:t> - Показва че класа съдържа методи, които трябва да </a:t>
            </a:r>
            <a:br>
              <a:rPr lang="bg-BG"/>
            </a:br>
            <a:r>
              <a:rPr lang="bg-BG"/>
              <a:t>бъдат реализирани в производен клас.</a:t>
            </a:r>
          </a:p>
          <a:p>
            <a:endParaRPr lang="bg-BG"/>
          </a:p>
          <a:p>
            <a:r>
              <a:rPr lang="en-US" sz="2400" b="1"/>
              <a:t>NonInheritable</a:t>
            </a:r>
            <a:r>
              <a:rPr lang="bg-BG" sz="2400" b="1"/>
              <a:t> </a:t>
            </a:r>
            <a:r>
              <a:rPr lang="bg-BG"/>
              <a:t>- Класа в който се използва, не поддържа наследяване.</a:t>
            </a:r>
          </a:p>
          <a:p>
            <a:endParaRPr lang="bg-BG"/>
          </a:p>
          <a:p>
            <a:r>
              <a:rPr lang="en-US" sz="2400" b="1"/>
              <a:t>Interface</a:t>
            </a:r>
            <a:r>
              <a:rPr lang="bg-BG"/>
              <a:t> - Името на инрефейса, реализиран чрез класа.</a:t>
            </a:r>
          </a:p>
          <a:p>
            <a:endParaRPr lang="bg-BG"/>
          </a:p>
          <a:p>
            <a:r>
              <a:rPr lang="en-US" sz="2400" b="1"/>
              <a:t>Partial</a:t>
            </a:r>
            <a:r>
              <a:rPr lang="bg-BG" sz="2400" b="1"/>
              <a:t> </a:t>
            </a:r>
            <a:r>
              <a:rPr lang="bg-BG"/>
              <a:t>- Указва, че описанието на класа е непълно/частично </a:t>
            </a:r>
            <a:r>
              <a:rPr lang="en-US"/>
              <a:t>(partial)</a:t>
            </a:r>
            <a:r>
              <a:rPr lang="bg-BG"/>
              <a:t>.</a:t>
            </a:r>
          </a:p>
          <a:p>
            <a:endParaRPr lang="bg-BG"/>
          </a:p>
          <a:p>
            <a:r>
              <a:rPr lang="en-US" sz="2400" b="1"/>
              <a:t>Of</a:t>
            </a:r>
            <a:r>
              <a:rPr lang="bg-BG"/>
              <a:t> - Указва, че този клас е общ/родов </a:t>
            </a:r>
            <a:r>
              <a:rPr lang="en-US"/>
              <a:t>(generic class)</a:t>
            </a:r>
            <a:r>
              <a:rPr lang="bg-BG"/>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9"/>
          <p:cNvSpPr txBox="1">
            <a:spLocks noChangeArrowheads="1"/>
          </p:cNvSpPr>
          <p:nvPr/>
        </p:nvSpPr>
        <p:spPr bwMode="auto">
          <a:xfrm>
            <a:off x="0" y="136525"/>
            <a:ext cx="9144000" cy="701675"/>
          </a:xfrm>
          <a:prstGeom prst="rect">
            <a:avLst/>
          </a:prstGeom>
          <a:noFill/>
          <a:ln w="9525">
            <a:noFill/>
            <a:miter lim="800000"/>
            <a:headEnd/>
            <a:tailEnd/>
          </a:ln>
        </p:spPr>
        <p:txBody>
          <a:bodyPr>
            <a:spAutoFit/>
          </a:bodyPr>
          <a:lstStyle/>
          <a:p>
            <a:pPr algn="ctr"/>
            <a:r>
              <a:rPr lang="bg-BG" sz="4000" dirty="0"/>
              <a:t>Структура на </a:t>
            </a:r>
            <a:r>
              <a:rPr lang="bg-BG" sz="4000" dirty="0" smtClean="0"/>
              <a:t>потребителски клас</a:t>
            </a:r>
            <a:endParaRPr lang="bg-BG" sz="4000" dirty="0"/>
          </a:p>
        </p:txBody>
      </p:sp>
      <p:sp>
        <p:nvSpPr>
          <p:cNvPr id="9219" name="TextBox 3"/>
          <p:cNvSpPr txBox="1">
            <a:spLocks noChangeArrowheads="1"/>
          </p:cNvSpPr>
          <p:nvPr/>
        </p:nvSpPr>
        <p:spPr bwMode="auto">
          <a:xfrm>
            <a:off x="1143000" y="762000"/>
            <a:ext cx="2622550" cy="369888"/>
          </a:xfrm>
          <a:prstGeom prst="rect">
            <a:avLst/>
          </a:prstGeom>
          <a:noFill/>
          <a:ln w="9525">
            <a:noFill/>
            <a:miter lim="800000"/>
            <a:headEnd/>
            <a:tailEnd/>
          </a:ln>
        </p:spPr>
        <p:txBody>
          <a:bodyPr wrap="none">
            <a:spAutoFit/>
          </a:bodyPr>
          <a:lstStyle/>
          <a:p>
            <a:r>
              <a:rPr lang="bg-BG"/>
              <a:t>Видове модификатори</a:t>
            </a:r>
          </a:p>
        </p:txBody>
      </p:sp>
      <p:sp>
        <p:nvSpPr>
          <p:cNvPr id="9220" name="TextBox 5"/>
          <p:cNvSpPr txBox="1">
            <a:spLocks noChangeArrowheads="1"/>
          </p:cNvSpPr>
          <p:nvPr/>
        </p:nvSpPr>
        <p:spPr bwMode="auto">
          <a:xfrm>
            <a:off x="762000" y="1752600"/>
            <a:ext cx="184150" cy="369888"/>
          </a:xfrm>
          <a:prstGeom prst="rect">
            <a:avLst/>
          </a:prstGeom>
          <a:noFill/>
          <a:ln w="9525">
            <a:noFill/>
            <a:miter lim="800000"/>
            <a:headEnd/>
            <a:tailEnd/>
          </a:ln>
        </p:spPr>
        <p:txBody>
          <a:bodyPr wrap="none">
            <a:spAutoFit/>
          </a:bodyPr>
          <a:lstStyle/>
          <a:p>
            <a:endParaRPr lang="bg-BG"/>
          </a:p>
        </p:txBody>
      </p:sp>
      <p:sp>
        <p:nvSpPr>
          <p:cNvPr id="9221" name="TextBox 7"/>
          <p:cNvSpPr txBox="1">
            <a:spLocks noChangeArrowheads="1"/>
          </p:cNvSpPr>
          <p:nvPr/>
        </p:nvSpPr>
        <p:spPr bwMode="auto">
          <a:xfrm>
            <a:off x="549275" y="1295400"/>
            <a:ext cx="7864475" cy="1662113"/>
          </a:xfrm>
          <a:prstGeom prst="rect">
            <a:avLst/>
          </a:prstGeom>
          <a:noFill/>
          <a:ln w="9525">
            <a:noFill/>
            <a:miter lim="800000"/>
            <a:headEnd/>
            <a:tailEnd/>
          </a:ln>
        </p:spPr>
        <p:txBody>
          <a:bodyPr wrap="none">
            <a:spAutoFit/>
          </a:bodyPr>
          <a:lstStyle/>
          <a:p>
            <a:r>
              <a:rPr lang="en-US" sz="2400" b="1"/>
              <a:t>typelist</a:t>
            </a:r>
            <a:r>
              <a:rPr lang="bg-BG"/>
              <a:t> - Използва се задължително когато е използвана думата </a:t>
            </a:r>
            <a:r>
              <a:rPr lang="en-US"/>
              <a:t>Of</a:t>
            </a:r>
            <a:r>
              <a:rPr lang="bg-BG"/>
              <a:t>. </a:t>
            </a:r>
            <a:br>
              <a:rPr lang="bg-BG"/>
            </a:br>
            <a:r>
              <a:rPr lang="bg-BG"/>
              <a:t>Съдържа списъка от типове за класа.</a:t>
            </a:r>
          </a:p>
          <a:p>
            <a:endParaRPr lang="bg-BG"/>
          </a:p>
          <a:p>
            <a:r>
              <a:rPr lang="en-US" sz="2400" b="1"/>
              <a:t>Implements</a:t>
            </a:r>
            <a:r>
              <a:rPr lang="bg-BG"/>
              <a:t> - Индицира, че класа допълва </a:t>
            </a:r>
            <a:r>
              <a:rPr lang="en-US"/>
              <a:t>(implement) </a:t>
            </a:r>
            <a:r>
              <a:rPr lang="bg-BG"/>
              <a:t>членовете </a:t>
            </a:r>
            <a:br>
              <a:rPr lang="bg-BG"/>
            </a:br>
            <a:r>
              <a:rPr lang="bg-BG"/>
              <a:t>на един или няколко интерфейса.</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9"/>
          <p:cNvSpPr txBox="1">
            <a:spLocks noChangeArrowheads="1"/>
          </p:cNvSpPr>
          <p:nvPr/>
        </p:nvSpPr>
        <p:spPr bwMode="auto">
          <a:xfrm>
            <a:off x="0" y="136525"/>
            <a:ext cx="9144000" cy="701675"/>
          </a:xfrm>
          <a:prstGeom prst="rect">
            <a:avLst/>
          </a:prstGeom>
          <a:noFill/>
          <a:ln w="9525">
            <a:noFill/>
            <a:miter lim="800000"/>
            <a:headEnd/>
            <a:tailEnd/>
          </a:ln>
        </p:spPr>
        <p:txBody>
          <a:bodyPr>
            <a:spAutoFit/>
          </a:bodyPr>
          <a:lstStyle/>
          <a:p>
            <a:pPr algn="ctr"/>
            <a:r>
              <a:rPr lang="bg-BG" sz="4000" dirty="0"/>
              <a:t>Структура на </a:t>
            </a:r>
            <a:r>
              <a:rPr lang="bg-BG" sz="4000" dirty="0" smtClean="0"/>
              <a:t>потребителски клас</a:t>
            </a:r>
            <a:endParaRPr lang="bg-BG" sz="4000" dirty="0"/>
          </a:p>
        </p:txBody>
      </p:sp>
      <p:sp>
        <p:nvSpPr>
          <p:cNvPr id="10243" name="TextBox 3"/>
          <p:cNvSpPr txBox="1">
            <a:spLocks noChangeArrowheads="1"/>
          </p:cNvSpPr>
          <p:nvPr/>
        </p:nvSpPr>
        <p:spPr bwMode="auto">
          <a:xfrm>
            <a:off x="1143000" y="685800"/>
            <a:ext cx="1866900" cy="369888"/>
          </a:xfrm>
          <a:prstGeom prst="rect">
            <a:avLst/>
          </a:prstGeom>
          <a:noFill/>
          <a:ln w="9525">
            <a:noFill/>
            <a:miter lim="800000"/>
            <a:headEnd/>
            <a:tailEnd/>
          </a:ln>
        </p:spPr>
        <p:txBody>
          <a:bodyPr wrap="none">
            <a:spAutoFit/>
          </a:bodyPr>
          <a:lstStyle/>
          <a:p>
            <a:r>
              <a:rPr lang="bg-BG"/>
              <a:t>Пример за клас</a:t>
            </a:r>
          </a:p>
        </p:txBody>
      </p:sp>
      <p:sp>
        <p:nvSpPr>
          <p:cNvPr id="10244" name="TextBox 5"/>
          <p:cNvSpPr txBox="1">
            <a:spLocks noChangeArrowheads="1"/>
          </p:cNvSpPr>
          <p:nvPr/>
        </p:nvSpPr>
        <p:spPr bwMode="auto">
          <a:xfrm>
            <a:off x="762000" y="1752600"/>
            <a:ext cx="184150" cy="369888"/>
          </a:xfrm>
          <a:prstGeom prst="rect">
            <a:avLst/>
          </a:prstGeom>
          <a:noFill/>
          <a:ln w="9525">
            <a:noFill/>
            <a:miter lim="800000"/>
            <a:headEnd/>
            <a:tailEnd/>
          </a:ln>
        </p:spPr>
        <p:txBody>
          <a:bodyPr wrap="none">
            <a:spAutoFit/>
          </a:bodyPr>
          <a:lstStyle/>
          <a:p>
            <a:endParaRPr lang="bg-BG"/>
          </a:p>
        </p:txBody>
      </p:sp>
      <p:sp>
        <p:nvSpPr>
          <p:cNvPr id="10245" name="TextBox 7"/>
          <p:cNvSpPr txBox="1">
            <a:spLocks noChangeArrowheads="1"/>
          </p:cNvSpPr>
          <p:nvPr/>
        </p:nvSpPr>
        <p:spPr bwMode="auto">
          <a:xfrm>
            <a:off x="549275" y="914400"/>
            <a:ext cx="8366125" cy="707886"/>
          </a:xfrm>
          <a:prstGeom prst="rect">
            <a:avLst/>
          </a:prstGeom>
          <a:noFill/>
          <a:ln w="9525">
            <a:noFill/>
            <a:miter lim="800000"/>
            <a:headEnd/>
            <a:tailEnd/>
          </a:ln>
        </p:spPr>
        <p:txBody>
          <a:bodyPr wrap="square">
            <a:spAutoFit/>
          </a:bodyPr>
          <a:lstStyle/>
          <a:p>
            <a:r>
              <a:rPr lang="bg-BG" sz="2000" dirty="0"/>
              <a:t>Един потребителски клас, приложен от </a:t>
            </a:r>
            <a:r>
              <a:rPr lang="en-US" sz="2000" dirty="0"/>
              <a:t>Microsoft </a:t>
            </a:r>
            <a:r>
              <a:rPr lang="bg-BG" sz="2000" dirty="0"/>
              <a:t>към помощната информация </a:t>
            </a:r>
            <a:r>
              <a:rPr lang="bg-BG" sz="2000" dirty="0" smtClean="0"/>
              <a:t>за </a:t>
            </a:r>
            <a:r>
              <a:rPr lang="en-US" sz="2000" dirty="0"/>
              <a:t>Class statement</a:t>
            </a:r>
            <a:r>
              <a:rPr lang="bg-BG" sz="2000" dirty="0"/>
              <a:t>, изглежда по следният начин.</a:t>
            </a:r>
          </a:p>
        </p:txBody>
      </p:sp>
      <p:sp>
        <p:nvSpPr>
          <p:cNvPr id="10246" name="TextBox 6"/>
          <p:cNvSpPr txBox="1">
            <a:spLocks noChangeArrowheads="1"/>
          </p:cNvSpPr>
          <p:nvPr/>
        </p:nvSpPr>
        <p:spPr bwMode="auto">
          <a:xfrm>
            <a:off x="304800" y="1676400"/>
            <a:ext cx="8458200" cy="4093428"/>
          </a:xfrm>
          <a:prstGeom prst="rect">
            <a:avLst/>
          </a:prstGeom>
          <a:noFill/>
          <a:ln w="9525">
            <a:noFill/>
            <a:miter lim="800000"/>
            <a:headEnd/>
            <a:tailEnd/>
          </a:ln>
        </p:spPr>
        <p:txBody>
          <a:bodyPr wrap="square">
            <a:spAutoFit/>
          </a:bodyPr>
          <a:lstStyle/>
          <a:p>
            <a:r>
              <a:rPr lang="en-US" sz="2000" b="1" dirty="0" smtClean="0">
                <a:solidFill>
                  <a:srgbClr val="92D050"/>
                </a:solidFill>
                <a:latin typeface="Courier New" pitchFamily="49" charset="0"/>
                <a:cs typeface="Courier New" pitchFamily="49" charset="0"/>
              </a:rPr>
              <a:t>‘</a:t>
            </a:r>
            <a:r>
              <a:rPr lang="bg-BG" sz="2000" b="1" dirty="0" smtClean="0">
                <a:solidFill>
                  <a:srgbClr val="92D050"/>
                </a:solidFill>
                <a:latin typeface="Courier New" pitchFamily="49" charset="0"/>
                <a:cs typeface="Courier New" pitchFamily="49" charset="0"/>
              </a:rPr>
              <a:t>Начало на примерния клас</a:t>
            </a:r>
          </a:p>
          <a:p>
            <a:r>
              <a:rPr lang="bg-BG" sz="2000" b="1" dirty="0" err="1" smtClean="0">
                <a:latin typeface="Courier New" pitchFamily="49" charset="0"/>
                <a:cs typeface="Courier New" pitchFamily="49" charset="0"/>
              </a:rPr>
              <a:t>Class</a:t>
            </a:r>
            <a:r>
              <a:rPr lang="bg-BG" sz="2000" b="1" dirty="0" smtClean="0">
                <a:latin typeface="Courier New" pitchFamily="49" charset="0"/>
                <a:cs typeface="Courier New" pitchFamily="49" charset="0"/>
              </a:rPr>
              <a:t> </a:t>
            </a:r>
            <a:r>
              <a:rPr lang="bg-BG" sz="2000" b="1" dirty="0" err="1">
                <a:latin typeface="Courier New" pitchFamily="49" charset="0"/>
                <a:cs typeface="Courier New" pitchFamily="49" charset="0"/>
              </a:rPr>
              <a:t>bankAccount</a:t>
            </a:r>
            <a:endParaRPr lang="bg-BG" sz="2000" b="1" dirty="0">
              <a:latin typeface="Courier New" pitchFamily="49" charset="0"/>
              <a:cs typeface="Courier New" pitchFamily="49" charset="0"/>
            </a:endParaRPr>
          </a:p>
          <a:p>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Shared</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interestRate</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As</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Decimal</a:t>
            </a:r>
            <a:endParaRPr lang="bg-BG" sz="2000" b="1" dirty="0">
              <a:latin typeface="Courier New" pitchFamily="49" charset="0"/>
              <a:cs typeface="Courier New" pitchFamily="49" charset="0"/>
            </a:endParaRPr>
          </a:p>
          <a:p>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Private</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accountNumber</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As</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String</a:t>
            </a:r>
            <a:endParaRPr lang="bg-BG" sz="2000" b="1" dirty="0">
              <a:latin typeface="Courier New" pitchFamily="49" charset="0"/>
              <a:cs typeface="Courier New" pitchFamily="49" charset="0"/>
            </a:endParaRPr>
          </a:p>
          <a:p>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Private</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accountBalance</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As</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Decimal</a:t>
            </a:r>
            <a:endParaRPr lang="bg-BG" sz="2000" b="1" dirty="0">
              <a:latin typeface="Courier New" pitchFamily="49" charset="0"/>
              <a:cs typeface="Courier New" pitchFamily="49" charset="0"/>
            </a:endParaRPr>
          </a:p>
          <a:p>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Public</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holdOnAccount</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As</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Boolean</a:t>
            </a:r>
            <a:r>
              <a:rPr lang="bg-BG" sz="2000" b="1" dirty="0">
                <a:latin typeface="Courier New" pitchFamily="49" charset="0"/>
                <a:cs typeface="Courier New" pitchFamily="49" charset="0"/>
              </a:rPr>
              <a:t> = </a:t>
            </a:r>
            <a:r>
              <a:rPr lang="bg-BG" sz="2000" b="1" dirty="0" err="1">
                <a:latin typeface="Courier New" pitchFamily="49" charset="0"/>
                <a:cs typeface="Courier New" pitchFamily="49" charset="0"/>
              </a:rPr>
              <a:t>False</a:t>
            </a:r>
            <a:endParaRPr lang="bg-BG" sz="2000" b="1" dirty="0">
              <a:latin typeface="Courier New" pitchFamily="49" charset="0"/>
              <a:cs typeface="Courier New" pitchFamily="49" charset="0"/>
            </a:endParaRPr>
          </a:p>
          <a:p>
            <a:r>
              <a:rPr lang="bg-BG" sz="2000" b="1" dirty="0">
                <a:latin typeface="Courier New" pitchFamily="49" charset="0"/>
                <a:cs typeface="Courier New" pitchFamily="49" charset="0"/>
              </a:rPr>
              <a:t> </a:t>
            </a:r>
          </a:p>
          <a:p>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Public</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ReadOnly</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Property</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balance</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As</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Decimal</a:t>
            </a:r>
            <a:endParaRPr lang="bg-BG" sz="2000" b="1" dirty="0">
              <a:latin typeface="Courier New" pitchFamily="49" charset="0"/>
              <a:cs typeface="Courier New" pitchFamily="49" charset="0"/>
            </a:endParaRPr>
          </a:p>
          <a:p>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Get</a:t>
            </a:r>
            <a:endParaRPr lang="bg-BG" sz="2000" b="1" dirty="0">
              <a:latin typeface="Courier New" pitchFamily="49" charset="0"/>
              <a:cs typeface="Courier New" pitchFamily="49" charset="0"/>
            </a:endParaRPr>
          </a:p>
          <a:p>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Return</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accountBalance</a:t>
            </a:r>
            <a:endParaRPr lang="bg-BG" sz="2000" b="1" dirty="0">
              <a:latin typeface="Courier New" pitchFamily="49" charset="0"/>
              <a:cs typeface="Courier New" pitchFamily="49" charset="0"/>
            </a:endParaRPr>
          </a:p>
          <a:p>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End</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Get</a:t>
            </a:r>
            <a:endParaRPr lang="bg-BG" sz="2000" b="1" dirty="0">
              <a:latin typeface="Courier New" pitchFamily="49" charset="0"/>
              <a:cs typeface="Courier New" pitchFamily="49" charset="0"/>
            </a:endParaRPr>
          </a:p>
          <a:p>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End</a:t>
            </a:r>
            <a:r>
              <a:rPr lang="bg-BG" sz="2000" b="1" dirty="0">
                <a:latin typeface="Courier New" pitchFamily="49" charset="0"/>
                <a:cs typeface="Courier New" pitchFamily="49" charset="0"/>
              </a:rPr>
              <a:t> </a:t>
            </a:r>
            <a:r>
              <a:rPr lang="bg-BG" sz="2000" b="1" dirty="0" err="1">
                <a:latin typeface="Courier New" pitchFamily="49" charset="0"/>
                <a:cs typeface="Courier New" pitchFamily="49" charset="0"/>
              </a:rPr>
              <a:t>Property</a:t>
            </a:r>
            <a:endParaRPr lang="bg-BG" sz="2000" b="1" dirty="0">
              <a:latin typeface="Courier New" pitchFamily="49" charset="0"/>
              <a:cs typeface="Courier New" pitchFamily="49" charset="0"/>
            </a:endParaRPr>
          </a:p>
          <a:p>
            <a:r>
              <a:rPr lang="bg-BG" sz="2000" b="1" dirty="0">
                <a:latin typeface="Courier New" pitchFamily="49" charset="0"/>
                <a:cs typeface="Courier New" pitchFamily="49" charset="0"/>
              </a:rPr>
              <a:t> </a:t>
            </a:r>
            <a:r>
              <a:rPr lang="en-US" sz="2000" b="1" dirty="0" smtClean="0">
                <a:solidFill>
                  <a:srgbClr val="92D050"/>
                </a:solidFill>
                <a:latin typeface="Courier New" pitchFamily="49" charset="0"/>
                <a:cs typeface="Courier New" pitchFamily="49" charset="0"/>
              </a:rPr>
              <a:t>’</a:t>
            </a:r>
            <a:r>
              <a:rPr lang="bg-BG" sz="2000" b="1" dirty="0" smtClean="0">
                <a:solidFill>
                  <a:srgbClr val="92D050"/>
                </a:solidFill>
                <a:latin typeface="Courier New" pitchFamily="49" charset="0"/>
                <a:cs typeface="Courier New" pitchFamily="49" charset="0"/>
              </a:rPr>
              <a:t>Продължението на класа е на следващият слайд</a:t>
            </a:r>
            <a:endParaRPr lang="bg-BG" sz="2000" b="1" dirty="0">
              <a:solidFill>
                <a:srgbClr val="92D05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2184</TotalTime>
  <Words>1134</Words>
  <Application>Microsoft Office PowerPoint</Application>
  <PresentationFormat>On-screen Show (4:3)</PresentationFormat>
  <Paragraphs>190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Class MyFirstClass …    End Class</dc:title>
  <dc:creator>bt</dc:creator>
  <cp:lastModifiedBy>Bogomil Traykov</cp:lastModifiedBy>
  <cp:revision>156</cp:revision>
  <dcterms:created xsi:type="dcterms:W3CDTF">2006-03-02T10:08:39Z</dcterms:created>
  <dcterms:modified xsi:type="dcterms:W3CDTF">2011-09-27T08:22:16Z</dcterms:modified>
</cp:coreProperties>
</file>