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9" r:id="rId3"/>
    <p:sldId id="280" r:id="rId4"/>
    <p:sldId id="281" r:id="rId5"/>
    <p:sldId id="282" r:id="rId6"/>
    <p:sldId id="283" r:id="rId7"/>
    <p:sldId id="284" r:id="rId8"/>
    <p:sldId id="286" r:id="rId9"/>
    <p:sldId id="285" r:id="rId10"/>
    <p:sldId id="287" r:id="rId11"/>
    <p:sldId id="288" r:id="rId12"/>
    <p:sldId id="289" r:id="rId13"/>
    <p:sldId id="290" r:id="rId14"/>
    <p:sldId id="291" r:id="rId15"/>
    <p:sldId id="332" r:id="rId16"/>
    <p:sldId id="333" r:id="rId17"/>
    <p:sldId id="334" r:id="rId18"/>
    <p:sldId id="295" r:id="rId19"/>
    <p:sldId id="296" r:id="rId20"/>
    <p:sldId id="336" r:id="rId21"/>
    <p:sldId id="337" r:id="rId22"/>
    <p:sldId id="338" r:id="rId23"/>
    <p:sldId id="303" r:id="rId24"/>
    <p:sldId id="300"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 id="317" r:id="rId39"/>
    <p:sldId id="326" r:id="rId40"/>
    <p:sldId id="330" r:id="rId41"/>
    <p:sldId id="331" r:id="rId42"/>
    <p:sldId id="329" r:id="rId43"/>
    <p:sldId id="327" r:id="rId44"/>
    <p:sldId id="328" r:id="rId45"/>
    <p:sldId id="339" r:id="rId46"/>
    <p:sldId id="318" r:id="rId47"/>
    <p:sldId id="319" r:id="rId48"/>
    <p:sldId id="321" r:id="rId49"/>
    <p:sldId id="322" r:id="rId50"/>
    <p:sldId id="324" r:id="rId51"/>
    <p:sldId id="325" r:id="rId52"/>
  </p:sldIdLst>
  <p:sldSz cx="9144000" cy="6858000" type="screen4x3"/>
  <p:notesSz cx="6858000" cy="9144000"/>
  <p:defaultTextStyle>
    <a:defPPr>
      <a:defRPr lang="bg-BG"/>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5FB5A507-9F37-4109-9E1D-C5A4B6C8FB64}">
          <p14:sldIdLst>
            <p14:sldId id="271"/>
            <p14:sldId id="279"/>
            <p14:sldId id="280"/>
            <p14:sldId id="281"/>
            <p14:sldId id="282"/>
            <p14:sldId id="283"/>
            <p14:sldId id="284"/>
            <p14:sldId id="286"/>
            <p14:sldId id="285"/>
            <p14:sldId id="287"/>
            <p14:sldId id="288"/>
            <p14:sldId id="289"/>
            <p14:sldId id="290"/>
            <p14:sldId id="291"/>
            <p14:sldId id="332"/>
            <p14:sldId id="333"/>
            <p14:sldId id="334"/>
            <p14:sldId id="295"/>
            <p14:sldId id="296"/>
            <p14:sldId id="336"/>
            <p14:sldId id="337"/>
            <p14:sldId id="338"/>
            <p14:sldId id="303"/>
            <p14:sldId id="300"/>
            <p14:sldId id="304"/>
            <p14:sldId id="305"/>
            <p14:sldId id="306"/>
            <p14:sldId id="307"/>
            <p14:sldId id="308"/>
            <p14:sldId id="309"/>
            <p14:sldId id="310"/>
            <p14:sldId id="311"/>
            <p14:sldId id="312"/>
            <p14:sldId id="313"/>
            <p14:sldId id="314"/>
            <p14:sldId id="315"/>
            <p14:sldId id="316"/>
            <p14:sldId id="317"/>
            <p14:sldId id="326"/>
            <p14:sldId id="330"/>
            <p14:sldId id="331"/>
            <p14:sldId id="329"/>
            <p14:sldId id="327"/>
            <p14:sldId id="328"/>
            <p14:sldId id="339"/>
            <p14:sldId id="318"/>
            <p14:sldId id="319"/>
            <p14:sldId id="321"/>
          </p14:sldIdLst>
        </p14:section>
        <p14:section name="Untitled Section" id="{9E3C941E-0032-4414-A715-1C0340B539A8}">
          <p14:sldIdLst>
            <p14:sldId id="322"/>
            <p14:sldId id="324"/>
            <p14:sldId id="32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FF3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4" autoAdjust="0"/>
    <p:restoredTop sz="94717" autoAdjust="0"/>
  </p:normalViewPr>
  <p:slideViewPr>
    <p:cSldViewPr>
      <p:cViewPr>
        <p:scale>
          <a:sx n="80" d="100"/>
          <a:sy n="80" d="100"/>
        </p:scale>
        <p:origin x="-114" y="1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bg-BG"/>
          </a:p>
        </p:txBody>
      </p:sp>
      <p:sp>
        <p:nvSpPr>
          <p:cNvPr id="4" name="Rectangle 4"/>
          <p:cNvSpPr>
            <a:spLocks noGrp="1" noChangeArrowheads="1"/>
          </p:cNvSpPr>
          <p:nvPr>
            <p:ph type="dt" sz="half" idx="10"/>
          </p:nvPr>
        </p:nvSpPr>
        <p:spPr>
          <a:ln/>
        </p:spPr>
        <p:txBody>
          <a:bodyPr/>
          <a:lstStyle>
            <a:lvl1pPr>
              <a:defRPr/>
            </a:lvl1pPr>
          </a:lstStyle>
          <a:p>
            <a:pPr>
              <a:defRPr/>
            </a:pPr>
            <a:endParaRPr lang="bg-BG"/>
          </a:p>
        </p:txBody>
      </p:sp>
      <p:sp>
        <p:nvSpPr>
          <p:cNvPr id="5" name="Rectangle 5"/>
          <p:cNvSpPr>
            <a:spLocks noGrp="1" noChangeArrowheads="1"/>
          </p:cNvSpPr>
          <p:nvPr>
            <p:ph type="ftr" sz="quarter" idx="11"/>
          </p:nvPr>
        </p:nvSpPr>
        <p:spPr>
          <a:ln/>
        </p:spPr>
        <p:txBody>
          <a:bodyPr/>
          <a:lstStyle>
            <a:lvl1pPr>
              <a:defRPr/>
            </a:lvl1pPr>
          </a:lstStyle>
          <a:p>
            <a:pPr>
              <a:defRPr/>
            </a:pPr>
            <a:endParaRPr lang="bg-BG"/>
          </a:p>
        </p:txBody>
      </p:sp>
      <p:sp>
        <p:nvSpPr>
          <p:cNvPr id="6" name="Rectangle 6"/>
          <p:cNvSpPr>
            <a:spLocks noGrp="1" noChangeArrowheads="1"/>
          </p:cNvSpPr>
          <p:nvPr>
            <p:ph type="sldNum" sz="quarter" idx="12"/>
          </p:nvPr>
        </p:nvSpPr>
        <p:spPr>
          <a:ln/>
        </p:spPr>
        <p:txBody>
          <a:bodyPr/>
          <a:lstStyle>
            <a:lvl1pPr>
              <a:defRPr/>
            </a:lvl1pPr>
          </a:lstStyle>
          <a:p>
            <a:pPr>
              <a:defRPr/>
            </a:pPr>
            <a:fld id="{B35BFBB7-7126-4D7F-B034-3FD09B9A1A13}" type="slidenum">
              <a:rPr lang="bg-BG"/>
              <a:pPr>
                <a:defRPr/>
              </a:pPr>
              <a:t>‹#›</a:t>
            </a:fld>
            <a:endParaRPr lang="bg-B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Rectangle 4"/>
          <p:cNvSpPr>
            <a:spLocks noGrp="1" noChangeArrowheads="1"/>
          </p:cNvSpPr>
          <p:nvPr>
            <p:ph type="dt" sz="half" idx="10"/>
          </p:nvPr>
        </p:nvSpPr>
        <p:spPr>
          <a:ln/>
        </p:spPr>
        <p:txBody>
          <a:bodyPr/>
          <a:lstStyle>
            <a:lvl1pPr>
              <a:defRPr/>
            </a:lvl1pPr>
          </a:lstStyle>
          <a:p>
            <a:pPr>
              <a:defRPr/>
            </a:pPr>
            <a:endParaRPr lang="bg-BG"/>
          </a:p>
        </p:txBody>
      </p:sp>
      <p:sp>
        <p:nvSpPr>
          <p:cNvPr id="5" name="Rectangle 5"/>
          <p:cNvSpPr>
            <a:spLocks noGrp="1" noChangeArrowheads="1"/>
          </p:cNvSpPr>
          <p:nvPr>
            <p:ph type="ftr" sz="quarter" idx="11"/>
          </p:nvPr>
        </p:nvSpPr>
        <p:spPr>
          <a:ln/>
        </p:spPr>
        <p:txBody>
          <a:bodyPr/>
          <a:lstStyle>
            <a:lvl1pPr>
              <a:defRPr/>
            </a:lvl1pPr>
          </a:lstStyle>
          <a:p>
            <a:pPr>
              <a:defRPr/>
            </a:pPr>
            <a:endParaRPr lang="bg-BG"/>
          </a:p>
        </p:txBody>
      </p:sp>
      <p:sp>
        <p:nvSpPr>
          <p:cNvPr id="6" name="Rectangle 6"/>
          <p:cNvSpPr>
            <a:spLocks noGrp="1" noChangeArrowheads="1"/>
          </p:cNvSpPr>
          <p:nvPr>
            <p:ph type="sldNum" sz="quarter" idx="12"/>
          </p:nvPr>
        </p:nvSpPr>
        <p:spPr>
          <a:ln/>
        </p:spPr>
        <p:txBody>
          <a:bodyPr/>
          <a:lstStyle>
            <a:lvl1pPr>
              <a:defRPr/>
            </a:lvl1pPr>
          </a:lstStyle>
          <a:p>
            <a:pPr>
              <a:defRPr/>
            </a:pPr>
            <a:fld id="{F48A6179-665E-4E04-975F-EB3C116DB27E}" type="slidenum">
              <a:rPr lang="bg-BG"/>
              <a:pPr>
                <a:defRPr/>
              </a:pPr>
              <a:t>‹#›</a:t>
            </a:fld>
            <a:endParaRPr lang="bg-B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Rectangle 4"/>
          <p:cNvSpPr>
            <a:spLocks noGrp="1" noChangeArrowheads="1"/>
          </p:cNvSpPr>
          <p:nvPr>
            <p:ph type="dt" sz="half" idx="10"/>
          </p:nvPr>
        </p:nvSpPr>
        <p:spPr>
          <a:ln/>
        </p:spPr>
        <p:txBody>
          <a:bodyPr/>
          <a:lstStyle>
            <a:lvl1pPr>
              <a:defRPr/>
            </a:lvl1pPr>
          </a:lstStyle>
          <a:p>
            <a:pPr>
              <a:defRPr/>
            </a:pPr>
            <a:endParaRPr lang="bg-BG"/>
          </a:p>
        </p:txBody>
      </p:sp>
      <p:sp>
        <p:nvSpPr>
          <p:cNvPr id="5" name="Rectangle 5"/>
          <p:cNvSpPr>
            <a:spLocks noGrp="1" noChangeArrowheads="1"/>
          </p:cNvSpPr>
          <p:nvPr>
            <p:ph type="ftr" sz="quarter" idx="11"/>
          </p:nvPr>
        </p:nvSpPr>
        <p:spPr>
          <a:ln/>
        </p:spPr>
        <p:txBody>
          <a:bodyPr/>
          <a:lstStyle>
            <a:lvl1pPr>
              <a:defRPr/>
            </a:lvl1pPr>
          </a:lstStyle>
          <a:p>
            <a:pPr>
              <a:defRPr/>
            </a:pPr>
            <a:endParaRPr lang="bg-BG"/>
          </a:p>
        </p:txBody>
      </p:sp>
      <p:sp>
        <p:nvSpPr>
          <p:cNvPr id="6" name="Rectangle 6"/>
          <p:cNvSpPr>
            <a:spLocks noGrp="1" noChangeArrowheads="1"/>
          </p:cNvSpPr>
          <p:nvPr>
            <p:ph type="sldNum" sz="quarter" idx="12"/>
          </p:nvPr>
        </p:nvSpPr>
        <p:spPr>
          <a:ln/>
        </p:spPr>
        <p:txBody>
          <a:bodyPr/>
          <a:lstStyle>
            <a:lvl1pPr>
              <a:defRPr/>
            </a:lvl1pPr>
          </a:lstStyle>
          <a:p>
            <a:pPr>
              <a:defRPr/>
            </a:pPr>
            <a:fld id="{505F6F74-DE69-4DB8-B28D-9A2A79D6B84B}" type="slidenum">
              <a:rPr lang="bg-BG"/>
              <a:pPr>
                <a:defRPr/>
              </a:pPr>
              <a:t>‹#›</a:t>
            </a:fld>
            <a:endParaRPr lang="bg-B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Rectangle 4"/>
          <p:cNvSpPr>
            <a:spLocks noGrp="1" noChangeArrowheads="1"/>
          </p:cNvSpPr>
          <p:nvPr>
            <p:ph type="dt" sz="half" idx="10"/>
          </p:nvPr>
        </p:nvSpPr>
        <p:spPr>
          <a:ln/>
        </p:spPr>
        <p:txBody>
          <a:bodyPr/>
          <a:lstStyle>
            <a:lvl1pPr>
              <a:defRPr/>
            </a:lvl1pPr>
          </a:lstStyle>
          <a:p>
            <a:pPr>
              <a:defRPr/>
            </a:pPr>
            <a:endParaRPr lang="bg-BG"/>
          </a:p>
        </p:txBody>
      </p:sp>
      <p:sp>
        <p:nvSpPr>
          <p:cNvPr id="5" name="Rectangle 5"/>
          <p:cNvSpPr>
            <a:spLocks noGrp="1" noChangeArrowheads="1"/>
          </p:cNvSpPr>
          <p:nvPr>
            <p:ph type="ftr" sz="quarter" idx="11"/>
          </p:nvPr>
        </p:nvSpPr>
        <p:spPr>
          <a:ln/>
        </p:spPr>
        <p:txBody>
          <a:bodyPr/>
          <a:lstStyle>
            <a:lvl1pPr>
              <a:defRPr/>
            </a:lvl1pPr>
          </a:lstStyle>
          <a:p>
            <a:pPr>
              <a:defRPr/>
            </a:pPr>
            <a:endParaRPr lang="bg-BG"/>
          </a:p>
        </p:txBody>
      </p:sp>
      <p:sp>
        <p:nvSpPr>
          <p:cNvPr id="6" name="Rectangle 6"/>
          <p:cNvSpPr>
            <a:spLocks noGrp="1" noChangeArrowheads="1"/>
          </p:cNvSpPr>
          <p:nvPr>
            <p:ph type="sldNum" sz="quarter" idx="12"/>
          </p:nvPr>
        </p:nvSpPr>
        <p:spPr>
          <a:ln/>
        </p:spPr>
        <p:txBody>
          <a:bodyPr/>
          <a:lstStyle>
            <a:lvl1pPr>
              <a:defRPr/>
            </a:lvl1pPr>
          </a:lstStyle>
          <a:p>
            <a:pPr>
              <a:defRPr/>
            </a:pPr>
            <a:fld id="{59203C3D-0750-4253-B9CA-C10E76D844C7}" type="slidenum">
              <a:rPr lang="bg-BG"/>
              <a:pPr>
                <a:defRPr/>
              </a:pPr>
              <a:t>‹#›</a:t>
            </a:fld>
            <a:endParaRPr lang="bg-B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bg-BG"/>
          </a:p>
        </p:txBody>
      </p:sp>
      <p:sp>
        <p:nvSpPr>
          <p:cNvPr id="5" name="Rectangle 5"/>
          <p:cNvSpPr>
            <a:spLocks noGrp="1" noChangeArrowheads="1"/>
          </p:cNvSpPr>
          <p:nvPr>
            <p:ph type="ftr" sz="quarter" idx="11"/>
          </p:nvPr>
        </p:nvSpPr>
        <p:spPr>
          <a:ln/>
        </p:spPr>
        <p:txBody>
          <a:bodyPr/>
          <a:lstStyle>
            <a:lvl1pPr>
              <a:defRPr/>
            </a:lvl1pPr>
          </a:lstStyle>
          <a:p>
            <a:pPr>
              <a:defRPr/>
            </a:pPr>
            <a:endParaRPr lang="bg-BG"/>
          </a:p>
        </p:txBody>
      </p:sp>
      <p:sp>
        <p:nvSpPr>
          <p:cNvPr id="6" name="Rectangle 6"/>
          <p:cNvSpPr>
            <a:spLocks noGrp="1" noChangeArrowheads="1"/>
          </p:cNvSpPr>
          <p:nvPr>
            <p:ph type="sldNum" sz="quarter" idx="12"/>
          </p:nvPr>
        </p:nvSpPr>
        <p:spPr>
          <a:ln/>
        </p:spPr>
        <p:txBody>
          <a:bodyPr/>
          <a:lstStyle>
            <a:lvl1pPr>
              <a:defRPr/>
            </a:lvl1pPr>
          </a:lstStyle>
          <a:p>
            <a:pPr>
              <a:defRPr/>
            </a:pPr>
            <a:fld id="{7330BAD9-3031-4F0F-937A-0121E53BC00F}" type="slidenum">
              <a:rPr lang="bg-BG"/>
              <a:pPr>
                <a:defRPr/>
              </a:pPr>
              <a:t>‹#›</a:t>
            </a:fld>
            <a:endParaRPr lang="bg-B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Rectangle 4"/>
          <p:cNvSpPr>
            <a:spLocks noGrp="1" noChangeArrowheads="1"/>
          </p:cNvSpPr>
          <p:nvPr>
            <p:ph type="dt" sz="half" idx="10"/>
          </p:nvPr>
        </p:nvSpPr>
        <p:spPr>
          <a:ln/>
        </p:spPr>
        <p:txBody>
          <a:bodyPr/>
          <a:lstStyle>
            <a:lvl1pPr>
              <a:defRPr/>
            </a:lvl1pPr>
          </a:lstStyle>
          <a:p>
            <a:pPr>
              <a:defRPr/>
            </a:pPr>
            <a:endParaRPr lang="bg-BG"/>
          </a:p>
        </p:txBody>
      </p:sp>
      <p:sp>
        <p:nvSpPr>
          <p:cNvPr id="6" name="Rectangle 5"/>
          <p:cNvSpPr>
            <a:spLocks noGrp="1" noChangeArrowheads="1"/>
          </p:cNvSpPr>
          <p:nvPr>
            <p:ph type="ftr" sz="quarter" idx="11"/>
          </p:nvPr>
        </p:nvSpPr>
        <p:spPr>
          <a:ln/>
        </p:spPr>
        <p:txBody>
          <a:bodyPr/>
          <a:lstStyle>
            <a:lvl1pPr>
              <a:defRPr/>
            </a:lvl1pPr>
          </a:lstStyle>
          <a:p>
            <a:pPr>
              <a:defRPr/>
            </a:pPr>
            <a:endParaRPr lang="bg-BG"/>
          </a:p>
        </p:txBody>
      </p:sp>
      <p:sp>
        <p:nvSpPr>
          <p:cNvPr id="7" name="Rectangle 6"/>
          <p:cNvSpPr>
            <a:spLocks noGrp="1" noChangeArrowheads="1"/>
          </p:cNvSpPr>
          <p:nvPr>
            <p:ph type="sldNum" sz="quarter" idx="12"/>
          </p:nvPr>
        </p:nvSpPr>
        <p:spPr>
          <a:ln/>
        </p:spPr>
        <p:txBody>
          <a:bodyPr/>
          <a:lstStyle>
            <a:lvl1pPr>
              <a:defRPr/>
            </a:lvl1pPr>
          </a:lstStyle>
          <a:p>
            <a:pPr>
              <a:defRPr/>
            </a:pPr>
            <a:fld id="{36C067A1-96CB-444B-B7C8-1F56E16C4B6B}" type="slidenum">
              <a:rPr lang="bg-BG"/>
              <a:pPr>
                <a:defRPr/>
              </a:pPr>
              <a:t>‹#›</a:t>
            </a:fld>
            <a:endParaRPr lang="bg-B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Rectangle 4"/>
          <p:cNvSpPr>
            <a:spLocks noGrp="1" noChangeArrowheads="1"/>
          </p:cNvSpPr>
          <p:nvPr>
            <p:ph type="dt" sz="half" idx="10"/>
          </p:nvPr>
        </p:nvSpPr>
        <p:spPr>
          <a:ln/>
        </p:spPr>
        <p:txBody>
          <a:bodyPr/>
          <a:lstStyle>
            <a:lvl1pPr>
              <a:defRPr/>
            </a:lvl1pPr>
          </a:lstStyle>
          <a:p>
            <a:pPr>
              <a:defRPr/>
            </a:pPr>
            <a:endParaRPr lang="bg-BG"/>
          </a:p>
        </p:txBody>
      </p:sp>
      <p:sp>
        <p:nvSpPr>
          <p:cNvPr id="8" name="Rectangle 5"/>
          <p:cNvSpPr>
            <a:spLocks noGrp="1" noChangeArrowheads="1"/>
          </p:cNvSpPr>
          <p:nvPr>
            <p:ph type="ftr" sz="quarter" idx="11"/>
          </p:nvPr>
        </p:nvSpPr>
        <p:spPr>
          <a:ln/>
        </p:spPr>
        <p:txBody>
          <a:bodyPr/>
          <a:lstStyle>
            <a:lvl1pPr>
              <a:defRPr/>
            </a:lvl1pPr>
          </a:lstStyle>
          <a:p>
            <a:pPr>
              <a:defRPr/>
            </a:pPr>
            <a:endParaRPr lang="bg-BG"/>
          </a:p>
        </p:txBody>
      </p:sp>
      <p:sp>
        <p:nvSpPr>
          <p:cNvPr id="9" name="Rectangle 6"/>
          <p:cNvSpPr>
            <a:spLocks noGrp="1" noChangeArrowheads="1"/>
          </p:cNvSpPr>
          <p:nvPr>
            <p:ph type="sldNum" sz="quarter" idx="12"/>
          </p:nvPr>
        </p:nvSpPr>
        <p:spPr>
          <a:ln/>
        </p:spPr>
        <p:txBody>
          <a:bodyPr/>
          <a:lstStyle>
            <a:lvl1pPr>
              <a:defRPr/>
            </a:lvl1pPr>
          </a:lstStyle>
          <a:p>
            <a:pPr>
              <a:defRPr/>
            </a:pPr>
            <a:fld id="{9D1FCB28-1A0C-4971-B834-4F7D054897C6}" type="slidenum">
              <a:rPr lang="bg-BG"/>
              <a:pPr>
                <a:defRPr/>
              </a:pPr>
              <a:t>‹#›</a:t>
            </a:fld>
            <a:endParaRPr lang="bg-B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Rectangle 4"/>
          <p:cNvSpPr>
            <a:spLocks noGrp="1" noChangeArrowheads="1"/>
          </p:cNvSpPr>
          <p:nvPr>
            <p:ph type="dt" sz="half" idx="10"/>
          </p:nvPr>
        </p:nvSpPr>
        <p:spPr>
          <a:ln/>
        </p:spPr>
        <p:txBody>
          <a:bodyPr/>
          <a:lstStyle>
            <a:lvl1pPr>
              <a:defRPr/>
            </a:lvl1pPr>
          </a:lstStyle>
          <a:p>
            <a:pPr>
              <a:defRPr/>
            </a:pPr>
            <a:endParaRPr lang="bg-BG"/>
          </a:p>
        </p:txBody>
      </p:sp>
      <p:sp>
        <p:nvSpPr>
          <p:cNvPr id="4" name="Rectangle 5"/>
          <p:cNvSpPr>
            <a:spLocks noGrp="1" noChangeArrowheads="1"/>
          </p:cNvSpPr>
          <p:nvPr>
            <p:ph type="ftr" sz="quarter" idx="11"/>
          </p:nvPr>
        </p:nvSpPr>
        <p:spPr>
          <a:ln/>
        </p:spPr>
        <p:txBody>
          <a:bodyPr/>
          <a:lstStyle>
            <a:lvl1pPr>
              <a:defRPr/>
            </a:lvl1pPr>
          </a:lstStyle>
          <a:p>
            <a:pPr>
              <a:defRPr/>
            </a:pPr>
            <a:endParaRPr lang="bg-BG"/>
          </a:p>
        </p:txBody>
      </p:sp>
      <p:sp>
        <p:nvSpPr>
          <p:cNvPr id="5" name="Rectangle 6"/>
          <p:cNvSpPr>
            <a:spLocks noGrp="1" noChangeArrowheads="1"/>
          </p:cNvSpPr>
          <p:nvPr>
            <p:ph type="sldNum" sz="quarter" idx="12"/>
          </p:nvPr>
        </p:nvSpPr>
        <p:spPr>
          <a:ln/>
        </p:spPr>
        <p:txBody>
          <a:bodyPr/>
          <a:lstStyle>
            <a:lvl1pPr>
              <a:defRPr/>
            </a:lvl1pPr>
          </a:lstStyle>
          <a:p>
            <a:pPr>
              <a:defRPr/>
            </a:pPr>
            <a:fld id="{6273AC3E-3F56-4B0F-A33B-DE21282BA6A0}" type="slidenum">
              <a:rPr lang="bg-BG"/>
              <a:pPr>
                <a:defRPr/>
              </a:pPr>
              <a:t>‹#›</a:t>
            </a:fld>
            <a:endParaRPr lang="bg-B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bg-BG"/>
          </a:p>
        </p:txBody>
      </p:sp>
      <p:sp>
        <p:nvSpPr>
          <p:cNvPr id="3" name="Rectangle 5"/>
          <p:cNvSpPr>
            <a:spLocks noGrp="1" noChangeArrowheads="1"/>
          </p:cNvSpPr>
          <p:nvPr>
            <p:ph type="ftr" sz="quarter" idx="11"/>
          </p:nvPr>
        </p:nvSpPr>
        <p:spPr>
          <a:ln/>
        </p:spPr>
        <p:txBody>
          <a:bodyPr/>
          <a:lstStyle>
            <a:lvl1pPr>
              <a:defRPr/>
            </a:lvl1pPr>
          </a:lstStyle>
          <a:p>
            <a:pPr>
              <a:defRPr/>
            </a:pPr>
            <a:endParaRPr lang="bg-BG"/>
          </a:p>
        </p:txBody>
      </p:sp>
      <p:sp>
        <p:nvSpPr>
          <p:cNvPr id="4" name="Rectangle 6"/>
          <p:cNvSpPr>
            <a:spLocks noGrp="1" noChangeArrowheads="1"/>
          </p:cNvSpPr>
          <p:nvPr>
            <p:ph type="sldNum" sz="quarter" idx="12"/>
          </p:nvPr>
        </p:nvSpPr>
        <p:spPr>
          <a:ln/>
        </p:spPr>
        <p:txBody>
          <a:bodyPr/>
          <a:lstStyle>
            <a:lvl1pPr>
              <a:defRPr/>
            </a:lvl1pPr>
          </a:lstStyle>
          <a:p>
            <a:pPr>
              <a:defRPr/>
            </a:pPr>
            <a:fld id="{86009EE2-8BDE-4E81-ADB6-8FA54BBD59CF}" type="slidenum">
              <a:rPr lang="bg-BG"/>
              <a:pPr>
                <a:defRPr/>
              </a:pPr>
              <a:t>‹#›</a:t>
            </a:fld>
            <a:endParaRPr lang="bg-B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bg-BG"/>
          </a:p>
        </p:txBody>
      </p:sp>
      <p:sp>
        <p:nvSpPr>
          <p:cNvPr id="6" name="Rectangle 5"/>
          <p:cNvSpPr>
            <a:spLocks noGrp="1" noChangeArrowheads="1"/>
          </p:cNvSpPr>
          <p:nvPr>
            <p:ph type="ftr" sz="quarter" idx="11"/>
          </p:nvPr>
        </p:nvSpPr>
        <p:spPr>
          <a:ln/>
        </p:spPr>
        <p:txBody>
          <a:bodyPr/>
          <a:lstStyle>
            <a:lvl1pPr>
              <a:defRPr/>
            </a:lvl1pPr>
          </a:lstStyle>
          <a:p>
            <a:pPr>
              <a:defRPr/>
            </a:pPr>
            <a:endParaRPr lang="bg-BG"/>
          </a:p>
        </p:txBody>
      </p:sp>
      <p:sp>
        <p:nvSpPr>
          <p:cNvPr id="7" name="Rectangle 6"/>
          <p:cNvSpPr>
            <a:spLocks noGrp="1" noChangeArrowheads="1"/>
          </p:cNvSpPr>
          <p:nvPr>
            <p:ph type="sldNum" sz="quarter" idx="12"/>
          </p:nvPr>
        </p:nvSpPr>
        <p:spPr>
          <a:ln/>
        </p:spPr>
        <p:txBody>
          <a:bodyPr/>
          <a:lstStyle>
            <a:lvl1pPr>
              <a:defRPr/>
            </a:lvl1pPr>
          </a:lstStyle>
          <a:p>
            <a:pPr>
              <a:defRPr/>
            </a:pPr>
            <a:fld id="{CF3B98BD-7187-434E-92D2-022406B09A1D}" type="slidenum">
              <a:rPr lang="bg-BG"/>
              <a:pPr>
                <a:defRPr/>
              </a:pPr>
              <a:t>‹#›</a:t>
            </a:fld>
            <a:endParaRPr lang="bg-B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bg-BG"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bg-BG"/>
          </a:p>
        </p:txBody>
      </p:sp>
      <p:sp>
        <p:nvSpPr>
          <p:cNvPr id="6" name="Rectangle 5"/>
          <p:cNvSpPr>
            <a:spLocks noGrp="1" noChangeArrowheads="1"/>
          </p:cNvSpPr>
          <p:nvPr>
            <p:ph type="ftr" sz="quarter" idx="11"/>
          </p:nvPr>
        </p:nvSpPr>
        <p:spPr>
          <a:ln/>
        </p:spPr>
        <p:txBody>
          <a:bodyPr/>
          <a:lstStyle>
            <a:lvl1pPr>
              <a:defRPr/>
            </a:lvl1pPr>
          </a:lstStyle>
          <a:p>
            <a:pPr>
              <a:defRPr/>
            </a:pPr>
            <a:endParaRPr lang="bg-BG"/>
          </a:p>
        </p:txBody>
      </p:sp>
      <p:sp>
        <p:nvSpPr>
          <p:cNvPr id="7" name="Rectangle 6"/>
          <p:cNvSpPr>
            <a:spLocks noGrp="1" noChangeArrowheads="1"/>
          </p:cNvSpPr>
          <p:nvPr>
            <p:ph type="sldNum" sz="quarter" idx="12"/>
          </p:nvPr>
        </p:nvSpPr>
        <p:spPr>
          <a:ln/>
        </p:spPr>
        <p:txBody>
          <a:bodyPr/>
          <a:lstStyle>
            <a:lvl1pPr>
              <a:defRPr/>
            </a:lvl1pPr>
          </a:lstStyle>
          <a:p>
            <a:pPr>
              <a:defRPr/>
            </a:pPr>
            <a:fld id="{8911573A-C04D-493C-8BD8-384D2F2FE270}" type="slidenum">
              <a:rPr lang="bg-BG"/>
              <a:pPr>
                <a:defRPr/>
              </a:pPr>
              <a:t>‹#›</a:t>
            </a:fld>
            <a:endParaRPr lang="bg-B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bg-BG"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bg-BG" smtClean="0"/>
              <a:t>Click to edit Master text styles</a:t>
            </a:r>
          </a:p>
          <a:p>
            <a:pPr lvl="1"/>
            <a:r>
              <a:rPr lang="bg-BG" smtClean="0"/>
              <a:t>Second level</a:t>
            </a:r>
          </a:p>
          <a:p>
            <a:pPr lvl="2"/>
            <a:r>
              <a:rPr lang="bg-BG" smtClean="0"/>
              <a:t>Third level</a:t>
            </a:r>
          </a:p>
          <a:p>
            <a:pPr lvl="3"/>
            <a:r>
              <a:rPr lang="bg-BG" smtClean="0"/>
              <a:t>Fourth level</a:t>
            </a:r>
          </a:p>
          <a:p>
            <a:pPr lvl="4"/>
            <a:r>
              <a:rPr lang="bg-BG"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bg-BG"/>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bg-BG"/>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B967FC57-C3B1-496B-92DF-B8B0248E69FE}" type="slidenum">
              <a:rPr lang="bg-BG"/>
              <a:pPr>
                <a:defRPr/>
              </a:pPr>
              <a:t>‹#›</a:t>
            </a:fld>
            <a:endParaRPr lang="bg-BG"/>
          </a:p>
        </p:txBody>
      </p:sp>
      <p:sp>
        <p:nvSpPr>
          <p:cNvPr id="1031" name="Rectangle 7"/>
          <p:cNvSpPr>
            <a:spLocks noChangeArrowheads="1"/>
          </p:cNvSpPr>
          <p:nvPr userDrawn="1"/>
        </p:nvSpPr>
        <p:spPr bwMode="auto">
          <a:xfrm>
            <a:off x="8226425" y="6610350"/>
            <a:ext cx="992188" cy="304800"/>
          </a:xfrm>
          <a:prstGeom prst="rect">
            <a:avLst/>
          </a:prstGeom>
          <a:noFill/>
          <a:ln w="9525">
            <a:noFill/>
            <a:miter lim="800000"/>
            <a:headEnd/>
            <a:tailEnd/>
          </a:ln>
          <a:effectLst/>
        </p:spPr>
        <p:txBody>
          <a:bodyPr wrap="none">
            <a:spAutoFit/>
          </a:bodyPr>
          <a:lstStyle/>
          <a:p>
            <a:pPr>
              <a:defRPr/>
            </a:pPr>
            <a:r>
              <a:rPr lang="bg-BG" sz="1400"/>
              <a:t>слайд: </a:t>
            </a:r>
            <a:fld id="{97F474B0-EB7E-45AE-B133-D85E25C31BE0}" type="slidenum">
              <a:rPr lang="bg-BG" sz="1400"/>
              <a:pPr>
                <a:defRPr/>
              </a:pPr>
              <a:t>‹#›</a:t>
            </a:fld>
            <a:endParaRPr lang="bg-BG" sz="1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ms-help://MS.VSCC.v80/MS.MSDN.vAug06.en/dv_vbalr/html/9f5e6144-ce10-465e-842b-1a8f8760af90.htm" TargetMode="External"/><Relationship Id="rId2" Type="http://schemas.openxmlformats.org/officeDocument/2006/relationships/hyperlink" Target="ms-help://MS.VSCC.v80/MS.MSDN.vAug06.en/dv_vbalr/html/0c6820b8-25b2-4664-bc59-5ca93c99c042.htm" TargetMode="External"/><Relationship Id="rId1" Type="http://schemas.openxmlformats.org/officeDocument/2006/relationships/slideLayout" Target="../slideLayouts/slideLayout7.xml"/><Relationship Id="rId6" Type="http://schemas.openxmlformats.org/officeDocument/2006/relationships/hyperlink" Target="ms-help://MS.VSCC.v80/MS.MSDN.vAug06.en/dv_vbalr/html/6e9d9ad6-bb64-433f-b32b-3ef84293bf96.htm" TargetMode="External"/><Relationship Id="rId5" Type="http://schemas.openxmlformats.org/officeDocument/2006/relationships/hyperlink" Target="ms-help://MS.VSCC.v80/MS.MSDN.vAug06.en/dv_vbalr/html/66ec6984-f5f5-4857-b362-6a3907aaf9e0.htm" TargetMode="External"/><Relationship Id="rId4" Type="http://schemas.openxmlformats.org/officeDocument/2006/relationships/hyperlink" Target="ms-help://MS.VSCC.v80/MS.MSDN.vAug06.en/dv_vbalr/html/612581e7-8a4c-4a5d-beff-3402fffa6f35.ht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457200" y="533400"/>
            <a:ext cx="8229600" cy="5878532"/>
          </a:xfrm>
          <a:prstGeom prst="rect">
            <a:avLst/>
          </a:prstGeom>
          <a:noFill/>
          <a:ln w="9525">
            <a:noFill/>
            <a:miter lim="800000"/>
            <a:headEnd/>
            <a:tailEnd/>
          </a:ln>
        </p:spPr>
        <p:txBody>
          <a:bodyPr>
            <a:spAutoFit/>
          </a:bodyPr>
          <a:lstStyle/>
          <a:p>
            <a:r>
              <a:rPr lang="bg-BG" sz="4000" dirty="0" smtClean="0"/>
              <a:t>Свойства на потребителски клас</a:t>
            </a:r>
            <a:endParaRPr lang="en-US" sz="4000" dirty="0"/>
          </a:p>
          <a:p>
            <a:endParaRPr lang="bg-BG" sz="2800" dirty="0" smtClean="0"/>
          </a:p>
          <a:p>
            <a:r>
              <a:rPr lang="bg-BG" sz="2800" dirty="0" smtClean="0"/>
              <a:t>1. Общодостъпни променливи</a:t>
            </a:r>
          </a:p>
          <a:p>
            <a:r>
              <a:rPr lang="bg-BG" sz="2800" dirty="0" smtClean="0"/>
              <a:t>2. Процедури за характеристики (свойства)</a:t>
            </a:r>
          </a:p>
          <a:p>
            <a:r>
              <a:rPr lang="bg-BG" sz="2800" dirty="0" smtClean="0"/>
              <a:t>3. Създаване на процедура за свойство</a:t>
            </a:r>
          </a:p>
          <a:p>
            <a:r>
              <a:rPr lang="bg-BG" sz="2800" dirty="0" smtClean="0"/>
              <a:t>4. Процедура на свойство и общодостъпните променливи</a:t>
            </a:r>
            <a:endParaRPr lang="en-US" sz="2800" dirty="0" smtClean="0"/>
          </a:p>
          <a:p>
            <a:r>
              <a:rPr lang="bg-BG" sz="2800" dirty="0" smtClean="0"/>
              <a:t>5. Документиране на процедура на свойство</a:t>
            </a:r>
          </a:p>
          <a:p>
            <a:r>
              <a:rPr lang="bg-BG" sz="2800" dirty="0" smtClean="0"/>
              <a:t>6. Управление на достъпа до процедура на свойство</a:t>
            </a:r>
            <a:endParaRPr lang="en-US" sz="2800" dirty="0" smtClean="0"/>
          </a:p>
          <a:p>
            <a:r>
              <a:rPr lang="en-US" sz="2800" dirty="0" smtClean="0"/>
              <a:t>7</a:t>
            </a:r>
            <a:r>
              <a:rPr lang="bg-BG" sz="2800" dirty="0" smtClean="0"/>
              <a:t>. Шаблони за процедура за свойство</a:t>
            </a:r>
            <a:endParaRPr lang="en-US" sz="2800" dirty="0" smtClean="0"/>
          </a:p>
          <a:p>
            <a:r>
              <a:rPr lang="bg-BG" sz="2800" dirty="0"/>
              <a:t>8</a:t>
            </a:r>
            <a:r>
              <a:rPr lang="bg-BG" sz="2800" dirty="0" smtClean="0"/>
              <a:t>. Статични променливи на клас.</a:t>
            </a:r>
          </a:p>
          <a:p>
            <a:r>
              <a:rPr lang="bg-BG" sz="2800" dirty="0"/>
              <a:t>9</a:t>
            </a:r>
            <a:r>
              <a:rPr lang="bg-BG" sz="2800" dirty="0" smtClean="0"/>
              <a:t>. Примери за свойства на потребителски клас</a:t>
            </a:r>
            <a:endParaRPr lang="bg-BG"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457200" y="228600"/>
            <a:ext cx="8229600" cy="584775"/>
          </a:xfrm>
          <a:prstGeom prst="rect">
            <a:avLst/>
          </a:prstGeom>
          <a:noFill/>
          <a:ln w="9525">
            <a:noFill/>
            <a:miter lim="800000"/>
            <a:headEnd/>
            <a:tailEnd/>
          </a:ln>
        </p:spPr>
        <p:txBody>
          <a:bodyPr>
            <a:spAutoFit/>
          </a:bodyPr>
          <a:lstStyle/>
          <a:p>
            <a:pPr algn="ctr"/>
            <a:r>
              <a:rPr lang="bg-BG" sz="3200" dirty="0" smtClean="0"/>
              <a:t>Процедури за характеристики (свойства)</a:t>
            </a:r>
            <a:endParaRPr lang="bg-BG" sz="3200" dirty="0"/>
          </a:p>
        </p:txBody>
      </p:sp>
      <p:sp>
        <p:nvSpPr>
          <p:cNvPr id="3" name="TextBox 2"/>
          <p:cNvSpPr txBox="1"/>
          <p:nvPr/>
        </p:nvSpPr>
        <p:spPr>
          <a:xfrm>
            <a:off x="838200" y="762000"/>
            <a:ext cx="4705840" cy="369332"/>
          </a:xfrm>
          <a:prstGeom prst="rect">
            <a:avLst/>
          </a:prstGeom>
          <a:noFill/>
        </p:spPr>
        <p:txBody>
          <a:bodyPr wrap="none" rtlCol="0">
            <a:spAutoFit/>
          </a:bodyPr>
          <a:lstStyle/>
          <a:p>
            <a:r>
              <a:rPr lang="bg-BG" dirty="0" smtClean="0"/>
              <a:t>Основни елементи на оператор </a:t>
            </a:r>
            <a:r>
              <a:rPr lang="en-US" dirty="0" smtClean="0"/>
              <a:t>Property</a:t>
            </a:r>
            <a:endParaRPr lang="bg-BG" dirty="0"/>
          </a:p>
        </p:txBody>
      </p:sp>
      <p:sp>
        <p:nvSpPr>
          <p:cNvPr id="9" name="TextBox 8"/>
          <p:cNvSpPr txBox="1"/>
          <p:nvPr/>
        </p:nvSpPr>
        <p:spPr>
          <a:xfrm>
            <a:off x="533400" y="1481078"/>
            <a:ext cx="8236294" cy="4154984"/>
          </a:xfrm>
          <a:prstGeom prst="rect">
            <a:avLst/>
          </a:prstGeom>
          <a:noFill/>
        </p:spPr>
        <p:txBody>
          <a:bodyPr wrap="none" rtlCol="0">
            <a:spAutoFit/>
          </a:bodyPr>
          <a:lstStyle/>
          <a:p>
            <a:r>
              <a:rPr lang="en-US" sz="2400" b="1" dirty="0" smtClean="0"/>
              <a:t>Get</a:t>
            </a:r>
            <a:r>
              <a:rPr lang="bg-BG" dirty="0" smtClean="0"/>
              <a:t> - Задължителен за използване елемент, освен когато процедурата </a:t>
            </a:r>
            <a:br>
              <a:rPr lang="bg-BG" dirty="0" smtClean="0"/>
            </a:br>
            <a:r>
              <a:rPr lang="bg-BG" dirty="0" smtClean="0"/>
              <a:t>е указана като </a:t>
            </a:r>
            <a:r>
              <a:rPr lang="en-US" dirty="0" err="1" smtClean="0"/>
              <a:t>WriteOnly</a:t>
            </a:r>
            <a:r>
              <a:rPr lang="bg-BG" dirty="0" smtClean="0"/>
              <a:t>. Задава началото на процедурата </a:t>
            </a:r>
            <a:r>
              <a:rPr lang="en-US" dirty="0" smtClean="0"/>
              <a:t>Get </a:t>
            </a:r>
            <a:r>
              <a:rPr lang="bg-BG" dirty="0" smtClean="0"/>
              <a:t>за </a:t>
            </a:r>
            <a:br>
              <a:rPr lang="bg-BG" dirty="0" smtClean="0"/>
            </a:br>
            <a:r>
              <a:rPr lang="bg-BG" dirty="0" smtClean="0"/>
              <a:t>свойството, използвана за връщане стойността на свойството.</a:t>
            </a:r>
          </a:p>
          <a:p>
            <a:r>
              <a:rPr lang="bg-BG" sz="2400" b="1" dirty="0" smtClean="0"/>
              <a:t>оператори </a:t>
            </a:r>
            <a:r>
              <a:rPr lang="bg-BG" dirty="0" smtClean="0"/>
              <a:t>- </a:t>
            </a:r>
            <a:r>
              <a:rPr lang="bg-BG" dirty="0" err="1" smtClean="0"/>
              <a:t>Опционен</a:t>
            </a:r>
            <a:r>
              <a:rPr lang="bg-BG" dirty="0" smtClean="0"/>
              <a:t> елемент, представляващ един или много </a:t>
            </a:r>
            <a:br>
              <a:rPr lang="bg-BG" dirty="0" smtClean="0"/>
            </a:br>
            <a:r>
              <a:rPr lang="bg-BG" dirty="0" smtClean="0"/>
              <a:t>оператори на езика </a:t>
            </a:r>
            <a:r>
              <a:rPr lang="en-US" dirty="0" smtClean="0"/>
              <a:t>Visual Basic</a:t>
            </a:r>
            <a:r>
              <a:rPr lang="bg-BG" dirty="0" smtClean="0"/>
              <a:t>, които се изпълняват в </a:t>
            </a:r>
            <a:r>
              <a:rPr lang="en-US" dirty="0" smtClean="0"/>
              <a:t>Get </a:t>
            </a:r>
            <a:r>
              <a:rPr lang="bg-BG" dirty="0" smtClean="0"/>
              <a:t>и/или </a:t>
            </a:r>
            <a:br>
              <a:rPr lang="bg-BG" dirty="0" smtClean="0"/>
            </a:br>
            <a:r>
              <a:rPr lang="en-US" dirty="0" smtClean="0"/>
              <a:t>Set </a:t>
            </a:r>
            <a:r>
              <a:rPr lang="bg-BG" dirty="0" smtClean="0"/>
              <a:t>процедурите на процедурата на свойство.</a:t>
            </a:r>
          </a:p>
          <a:p>
            <a:r>
              <a:rPr lang="en-US" sz="2400" b="1" dirty="0" smtClean="0"/>
              <a:t>End Get</a:t>
            </a:r>
            <a:r>
              <a:rPr lang="bg-BG" sz="2400" b="1" dirty="0" smtClean="0"/>
              <a:t> </a:t>
            </a:r>
            <a:r>
              <a:rPr lang="bg-BG" dirty="0" smtClean="0"/>
              <a:t>- Елемент указващ края на </a:t>
            </a:r>
            <a:r>
              <a:rPr lang="en-US" dirty="0" smtClean="0"/>
              <a:t>Get </a:t>
            </a:r>
            <a:r>
              <a:rPr lang="bg-BG" dirty="0" smtClean="0"/>
              <a:t>процедурата, ако тя присъства </a:t>
            </a:r>
            <a:br>
              <a:rPr lang="bg-BG" dirty="0" smtClean="0"/>
            </a:br>
            <a:r>
              <a:rPr lang="bg-BG" dirty="0" smtClean="0"/>
              <a:t>в процедурата на свойството.</a:t>
            </a:r>
          </a:p>
          <a:p>
            <a:r>
              <a:rPr lang="en-US" sz="2400" b="1" dirty="0" smtClean="0"/>
              <a:t>Set</a:t>
            </a:r>
            <a:r>
              <a:rPr lang="bg-BG" sz="2400" b="1" dirty="0" smtClean="0"/>
              <a:t> </a:t>
            </a:r>
            <a:r>
              <a:rPr lang="bg-BG" dirty="0" smtClean="0"/>
              <a:t>- Задължителен за използване елемент, освен когато процедурата </a:t>
            </a:r>
            <a:br>
              <a:rPr lang="bg-BG" dirty="0" smtClean="0"/>
            </a:br>
            <a:r>
              <a:rPr lang="bg-BG" dirty="0" smtClean="0"/>
              <a:t>е указана като </a:t>
            </a:r>
            <a:r>
              <a:rPr lang="en-US" dirty="0" err="1" smtClean="0"/>
              <a:t>ReadOnly</a:t>
            </a:r>
            <a:r>
              <a:rPr lang="bg-BG" dirty="0" smtClean="0"/>
              <a:t>. Задава началото на </a:t>
            </a:r>
            <a:r>
              <a:rPr lang="bg-BG" dirty="0" err="1" smtClean="0"/>
              <a:t>прецедурата</a:t>
            </a:r>
            <a:r>
              <a:rPr lang="bg-BG" dirty="0" smtClean="0"/>
              <a:t> </a:t>
            </a:r>
            <a:r>
              <a:rPr lang="en-US" dirty="0" smtClean="0"/>
              <a:t>Set</a:t>
            </a:r>
            <a:r>
              <a:rPr lang="bg-BG" dirty="0" smtClean="0"/>
              <a:t> за </a:t>
            </a:r>
            <a:br>
              <a:rPr lang="bg-BG" dirty="0" smtClean="0"/>
            </a:br>
            <a:r>
              <a:rPr lang="bg-BG" dirty="0" smtClean="0"/>
              <a:t>свойството, използвана за задаване стойността на свойството.</a:t>
            </a:r>
          </a:p>
          <a:p>
            <a:r>
              <a:rPr lang="en-US" sz="2400" b="1" dirty="0" err="1" smtClean="0"/>
              <a:t>EndSet</a:t>
            </a:r>
            <a:r>
              <a:rPr lang="en-US" dirty="0" smtClean="0"/>
              <a:t> - </a:t>
            </a:r>
            <a:r>
              <a:rPr lang="bg-BG" dirty="0" smtClean="0"/>
              <a:t>Елемент указващ края на </a:t>
            </a:r>
            <a:r>
              <a:rPr lang="en-US" dirty="0" smtClean="0"/>
              <a:t>Set </a:t>
            </a:r>
            <a:r>
              <a:rPr lang="bg-BG" dirty="0" smtClean="0"/>
              <a:t>процедурата, ако тя присъства </a:t>
            </a:r>
            <a:r>
              <a:rPr lang="en-US" dirty="0" smtClean="0"/>
              <a:t/>
            </a:r>
            <a:br>
              <a:rPr lang="en-US" dirty="0" smtClean="0"/>
            </a:br>
            <a:r>
              <a:rPr lang="bg-BG" dirty="0" smtClean="0"/>
              <a:t>в процедурата на свойството.</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457200" y="228600"/>
            <a:ext cx="8229600" cy="584775"/>
          </a:xfrm>
          <a:prstGeom prst="rect">
            <a:avLst/>
          </a:prstGeom>
          <a:noFill/>
          <a:ln w="9525">
            <a:noFill/>
            <a:miter lim="800000"/>
            <a:headEnd/>
            <a:tailEnd/>
          </a:ln>
        </p:spPr>
        <p:txBody>
          <a:bodyPr>
            <a:spAutoFit/>
          </a:bodyPr>
          <a:lstStyle/>
          <a:p>
            <a:pPr algn="ctr"/>
            <a:r>
              <a:rPr lang="bg-BG" sz="3200" dirty="0" smtClean="0"/>
              <a:t>Процедури за характеристики (свойства)</a:t>
            </a:r>
            <a:endParaRPr lang="bg-BG" sz="3200" dirty="0"/>
          </a:p>
        </p:txBody>
      </p:sp>
      <p:sp>
        <p:nvSpPr>
          <p:cNvPr id="3" name="TextBox 2"/>
          <p:cNvSpPr txBox="1"/>
          <p:nvPr/>
        </p:nvSpPr>
        <p:spPr>
          <a:xfrm>
            <a:off x="838200" y="762000"/>
            <a:ext cx="2164760" cy="369332"/>
          </a:xfrm>
          <a:prstGeom prst="rect">
            <a:avLst/>
          </a:prstGeom>
          <a:noFill/>
        </p:spPr>
        <p:txBody>
          <a:bodyPr wrap="none" rtlCol="0">
            <a:spAutoFit/>
          </a:bodyPr>
          <a:lstStyle/>
          <a:p>
            <a:r>
              <a:rPr lang="bg-BG" dirty="0" smtClean="0"/>
              <a:t>Оператор </a:t>
            </a:r>
            <a:r>
              <a:rPr lang="en-US" dirty="0" smtClean="0"/>
              <a:t>Property</a:t>
            </a:r>
            <a:endParaRPr lang="bg-BG" dirty="0"/>
          </a:p>
        </p:txBody>
      </p:sp>
      <p:sp>
        <p:nvSpPr>
          <p:cNvPr id="9" name="TextBox 8"/>
          <p:cNvSpPr txBox="1"/>
          <p:nvPr/>
        </p:nvSpPr>
        <p:spPr>
          <a:xfrm>
            <a:off x="533400" y="1481078"/>
            <a:ext cx="8460137" cy="3170099"/>
          </a:xfrm>
          <a:prstGeom prst="rect">
            <a:avLst/>
          </a:prstGeom>
          <a:noFill/>
        </p:spPr>
        <p:txBody>
          <a:bodyPr wrap="none" rtlCol="0">
            <a:spAutoFit/>
          </a:bodyPr>
          <a:lstStyle/>
          <a:p>
            <a:r>
              <a:rPr lang="bg-BG" sz="4000" dirty="0" smtClean="0"/>
              <a:t>Задаване на стойност и </a:t>
            </a:r>
            <a:r>
              <a:rPr lang="en-US" sz="4000" dirty="0" smtClean="0"/>
              <a:t/>
            </a:r>
            <a:br>
              <a:rPr lang="en-US" sz="4000" dirty="0" smtClean="0"/>
            </a:br>
            <a:r>
              <a:rPr lang="bg-BG" sz="4000" dirty="0" smtClean="0"/>
              <a:t>получаването на стойност, </a:t>
            </a:r>
            <a:r>
              <a:rPr lang="en-US" sz="4000" dirty="0" smtClean="0"/>
              <a:t/>
            </a:r>
            <a:br>
              <a:rPr lang="en-US" sz="4000" dirty="0" smtClean="0"/>
            </a:br>
            <a:r>
              <a:rPr lang="bg-BG" sz="4000" dirty="0" smtClean="0"/>
              <a:t>за един екземпляр на клас, </a:t>
            </a:r>
            <a:r>
              <a:rPr lang="en-US" sz="4000" dirty="0" smtClean="0"/>
              <a:t/>
            </a:r>
            <a:br>
              <a:rPr lang="en-US" sz="4000" dirty="0" smtClean="0"/>
            </a:br>
            <a:r>
              <a:rPr lang="bg-BG" sz="4000" dirty="0" smtClean="0"/>
              <a:t>е възможно само чрез </a:t>
            </a:r>
            <a:r>
              <a:rPr lang="en-US" sz="4000" dirty="0" smtClean="0"/>
              <a:t/>
            </a:r>
            <a:br>
              <a:rPr lang="en-US" sz="4000" dirty="0" smtClean="0"/>
            </a:br>
            <a:r>
              <a:rPr lang="bg-BG" sz="4000" dirty="0" smtClean="0"/>
              <a:t>процедурата за свойство от класа.</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457200" y="228600"/>
            <a:ext cx="8229600" cy="584775"/>
          </a:xfrm>
          <a:prstGeom prst="rect">
            <a:avLst/>
          </a:prstGeom>
          <a:noFill/>
          <a:ln w="9525">
            <a:noFill/>
            <a:miter lim="800000"/>
            <a:headEnd/>
            <a:tailEnd/>
          </a:ln>
        </p:spPr>
        <p:txBody>
          <a:bodyPr>
            <a:spAutoFit/>
          </a:bodyPr>
          <a:lstStyle/>
          <a:p>
            <a:pPr algn="ctr"/>
            <a:r>
              <a:rPr lang="bg-BG" sz="3200" dirty="0" smtClean="0"/>
              <a:t>Процедури за характеристики (свойства)</a:t>
            </a:r>
            <a:endParaRPr lang="bg-BG" sz="3200" dirty="0"/>
          </a:p>
        </p:txBody>
      </p:sp>
      <p:sp>
        <p:nvSpPr>
          <p:cNvPr id="3" name="TextBox 2"/>
          <p:cNvSpPr txBox="1"/>
          <p:nvPr/>
        </p:nvSpPr>
        <p:spPr>
          <a:xfrm>
            <a:off x="381000" y="762000"/>
            <a:ext cx="8305800" cy="523220"/>
          </a:xfrm>
          <a:prstGeom prst="rect">
            <a:avLst/>
          </a:prstGeom>
          <a:noFill/>
        </p:spPr>
        <p:txBody>
          <a:bodyPr wrap="square" rtlCol="0">
            <a:spAutoFit/>
          </a:bodyPr>
          <a:lstStyle/>
          <a:p>
            <a:r>
              <a:rPr lang="bg-BG" sz="1400" dirty="0" smtClean="0"/>
              <a:t>Една процедура за свойство, приложена от </a:t>
            </a:r>
            <a:r>
              <a:rPr lang="en-US" sz="1400" dirty="0" smtClean="0"/>
              <a:t>Microsoft </a:t>
            </a:r>
            <a:r>
              <a:rPr lang="bg-BG" sz="1400" dirty="0" smtClean="0"/>
              <a:t>към документацията за </a:t>
            </a:r>
            <a:r>
              <a:rPr lang="en-US" sz="1400" dirty="0" smtClean="0"/>
              <a:t>Visual Studio</a:t>
            </a:r>
            <a:r>
              <a:rPr lang="bg-BG" sz="1400" dirty="0" smtClean="0"/>
              <a:t>, включена тук информативно, изглежда по следният начин.</a:t>
            </a:r>
            <a:endParaRPr lang="bg-BG" sz="1400" dirty="0"/>
          </a:p>
        </p:txBody>
      </p:sp>
      <p:sp>
        <p:nvSpPr>
          <p:cNvPr id="9" name="TextBox 8"/>
          <p:cNvSpPr txBox="1"/>
          <p:nvPr/>
        </p:nvSpPr>
        <p:spPr>
          <a:xfrm>
            <a:off x="304800" y="1370886"/>
            <a:ext cx="8534400" cy="4801314"/>
          </a:xfrm>
          <a:prstGeom prst="rect">
            <a:avLst/>
          </a:prstGeom>
          <a:noFill/>
        </p:spPr>
        <p:txBody>
          <a:bodyPr wrap="square" rtlCol="0">
            <a:spAutoFit/>
          </a:bodyPr>
          <a:lstStyle/>
          <a:p>
            <a:r>
              <a:rPr lang="bg-BG" sz="2000" b="1" dirty="0" err="1" smtClean="0">
                <a:latin typeface="Courier New" pitchFamily="49" charset="0"/>
                <a:cs typeface="Courier New" pitchFamily="49" charset="0"/>
              </a:rPr>
              <a:t>Class</a:t>
            </a:r>
            <a:r>
              <a:rPr lang="bg-BG" sz="2000" b="1" dirty="0" smtClean="0">
                <a:latin typeface="Courier New" pitchFamily="49" charset="0"/>
                <a:cs typeface="Courier New" pitchFamily="49" charset="0"/>
              </a:rPr>
              <a:t> Class1</a:t>
            </a:r>
          </a:p>
          <a:p>
            <a:r>
              <a:rPr lang="bg-BG" sz="1400" dirty="0" smtClean="0">
                <a:solidFill>
                  <a:srgbClr val="00B050"/>
                </a:solidFill>
                <a:latin typeface="Courier New" pitchFamily="49" charset="0"/>
                <a:cs typeface="Courier New" pitchFamily="49" charset="0"/>
              </a:rPr>
              <a:t>' Обявяване на локална променлива за съхранение</a:t>
            </a:r>
            <a:r>
              <a:rPr lang="en-US" sz="1400" dirty="0" smtClean="0">
                <a:solidFill>
                  <a:srgbClr val="00B050"/>
                </a:solidFill>
                <a:latin typeface="Courier New" pitchFamily="49" charset="0"/>
                <a:cs typeface="Courier New" pitchFamily="49" charset="0"/>
              </a:rPr>
              <a:t> </a:t>
            </a:r>
            <a:r>
              <a:rPr lang="bg-BG" sz="1400" dirty="0" smtClean="0">
                <a:solidFill>
                  <a:srgbClr val="00B050"/>
                </a:solidFill>
                <a:latin typeface="Courier New" pitchFamily="49" charset="0"/>
                <a:cs typeface="Courier New" pitchFamily="49" charset="0"/>
              </a:rPr>
              <a:t>стойността на свойството.</a:t>
            </a:r>
          </a:p>
          <a:p>
            <a:r>
              <a:rPr lang="bg-BG" sz="1600" dirty="0" smtClean="0">
                <a:latin typeface="Courier New" pitchFamily="49" charset="0"/>
                <a:cs typeface="Courier New" pitchFamily="49" charset="0"/>
              </a:rPr>
              <a:t>    </a:t>
            </a:r>
            <a:r>
              <a:rPr lang="bg-BG" sz="2000" b="1" dirty="0" err="1" smtClean="0">
                <a:latin typeface="Courier New" pitchFamily="49" charset="0"/>
                <a:cs typeface="Courier New" pitchFamily="49" charset="0"/>
              </a:rPr>
              <a:t>Private</a:t>
            </a:r>
            <a:r>
              <a:rPr lang="bg-BG" sz="2000" b="1" dirty="0" smtClean="0">
                <a:latin typeface="Courier New" pitchFamily="49" charset="0"/>
                <a:cs typeface="Courier New" pitchFamily="49" charset="0"/>
              </a:rPr>
              <a:t> </a:t>
            </a:r>
            <a:r>
              <a:rPr lang="bg-BG" sz="2000" b="1" dirty="0" err="1" smtClean="0">
                <a:latin typeface="Courier New" pitchFamily="49" charset="0"/>
                <a:cs typeface="Courier New" pitchFamily="49" charset="0"/>
              </a:rPr>
              <a:t>propertyValue</a:t>
            </a:r>
            <a:r>
              <a:rPr lang="bg-BG" sz="2000" b="1" dirty="0" smtClean="0">
                <a:latin typeface="Courier New" pitchFamily="49" charset="0"/>
                <a:cs typeface="Courier New" pitchFamily="49" charset="0"/>
              </a:rPr>
              <a:t> </a:t>
            </a:r>
            <a:r>
              <a:rPr lang="bg-BG" sz="2000" b="1" dirty="0" err="1" smtClean="0">
                <a:latin typeface="Courier New" pitchFamily="49" charset="0"/>
                <a:cs typeface="Courier New" pitchFamily="49" charset="0"/>
              </a:rPr>
              <a:t>As</a:t>
            </a:r>
            <a:r>
              <a:rPr lang="bg-BG" sz="2000" b="1" dirty="0" smtClean="0">
                <a:latin typeface="Courier New" pitchFamily="49" charset="0"/>
                <a:cs typeface="Courier New" pitchFamily="49" charset="0"/>
              </a:rPr>
              <a:t> </a:t>
            </a:r>
            <a:r>
              <a:rPr lang="bg-BG" sz="2000" b="1" dirty="0" err="1" smtClean="0">
                <a:latin typeface="Courier New" pitchFamily="49" charset="0"/>
                <a:cs typeface="Courier New" pitchFamily="49" charset="0"/>
              </a:rPr>
              <a:t>String</a:t>
            </a:r>
            <a:endParaRPr lang="bg-BG" sz="2000" b="1" dirty="0" smtClean="0">
              <a:latin typeface="Courier New" pitchFamily="49" charset="0"/>
              <a:cs typeface="Courier New" pitchFamily="49" charset="0"/>
            </a:endParaRPr>
          </a:p>
          <a:p>
            <a:r>
              <a:rPr lang="bg-BG" sz="1400" dirty="0" smtClean="0">
                <a:solidFill>
                  <a:srgbClr val="00B050"/>
                </a:solidFill>
                <a:latin typeface="Courier New" pitchFamily="49" charset="0"/>
                <a:cs typeface="Courier New" pitchFamily="49" charset="0"/>
              </a:rPr>
              <a:t>' Дефиниране на свойството.</a:t>
            </a:r>
          </a:p>
          <a:p>
            <a:r>
              <a:rPr lang="bg-BG" sz="1600" dirty="0" smtClean="0">
                <a:latin typeface="Courier New" pitchFamily="49" charset="0"/>
                <a:cs typeface="Courier New" pitchFamily="49" charset="0"/>
              </a:rPr>
              <a:t>    </a:t>
            </a:r>
            <a:r>
              <a:rPr lang="bg-BG" sz="2000" b="1" dirty="0" err="1" smtClean="0">
                <a:latin typeface="Courier New" pitchFamily="49" charset="0"/>
                <a:cs typeface="Courier New" pitchFamily="49" charset="0"/>
              </a:rPr>
              <a:t>Public</a:t>
            </a:r>
            <a:r>
              <a:rPr lang="bg-BG" sz="2000" b="1" dirty="0" smtClean="0">
                <a:latin typeface="Courier New" pitchFamily="49" charset="0"/>
                <a:cs typeface="Courier New" pitchFamily="49" charset="0"/>
              </a:rPr>
              <a:t> </a:t>
            </a:r>
            <a:r>
              <a:rPr lang="bg-BG" sz="2000" b="1" dirty="0" err="1" smtClean="0">
                <a:latin typeface="Courier New" pitchFamily="49" charset="0"/>
                <a:cs typeface="Courier New" pitchFamily="49" charset="0"/>
              </a:rPr>
              <a:t>Property</a:t>
            </a:r>
            <a:r>
              <a:rPr lang="bg-BG" sz="2000" b="1" dirty="0" smtClean="0">
                <a:latin typeface="Courier New" pitchFamily="49" charset="0"/>
                <a:cs typeface="Courier New" pitchFamily="49" charset="0"/>
              </a:rPr>
              <a:t> prop1() </a:t>
            </a:r>
            <a:r>
              <a:rPr lang="bg-BG" sz="2000" b="1" dirty="0" err="1" smtClean="0">
                <a:latin typeface="Courier New" pitchFamily="49" charset="0"/>
                <a:cs typeface="Courier New" pitchFamily="49" charset="0"/>
              </a:rPr>
              <a:t>As</a:t>
            </a:r>
            <a:r>
              <a:rPr lang="bg-BG" sz="2000" b="1" dirty="0" smtClean="0">
                <a:latin typeface="Courier New" pitchFamily="49" charset="0"/>
                <a:cs typeface="Courier New" pitchFamily="49" charset="0"/>
              </a:rPr>
              <a:t> </a:t>
            </a:r>
            <a:r>
              <a:rPr lang="bg-BG" sz="2000" b="1" dirty="0" err="1" smtClean="0">
                <a:latin typeface="Courier New" pitchFamily="49" charset="0"/>
                <a:cs typeface="Courier New" pitchFamily="49" charset="0"/>
              </a:rPr>
              <a:t>String</a:t>
            </a:r>
            <a:endParaRPr lang="bg-BG" sz="2000" b="1" dirty="0" smtClean="0">
              <a:latin typeface="Courier New" pitchFamily="49" charset="0"/>
              <a:cs typeface="Courier New" pitchFamily="49" charset="0"/>
            </a:endParaRPr>
          </a:p>
          <a:p>
            <a:r>
              <a:rPr lang="bg-BG" sz="2000" b="1" dirty="0" smtClean="0">
                <a:latin typeface="Courier New" pitchFamily="49" charset="0"/>
                <a:cs typeface="Courier New" pitchFamily="49" charset="0"/>
              </a:rPr>
              <a:t>        </a:t>
            </a:r>
            <a:r>
              <a:rPr lang="bg-BG" sz="2000" b="1" dirty="0" err="1" smtClean="0">
                <a:latin typeface="Courier New" pitchFamily="49" charset="0"/>
                <a:cs typeface="Courier New" pitchFamily="49" charset="0"/>
              </a:rPr>
              <a:t>Get</a:t>
            </a:r>
            <a:endParaRPr lang="bg-BG" sz="2000" b="1" dirty="0" smtClean="0">
              <a:latin typeface="Courier New" pitchFamily="49" charset="0"/>
              <a:cs typeface="Courier New" pitchFamily="49" charset="0"/>
            </a:endParaRPr>
          </a:p>
          <a:p>
            <a:r>
              <a:rPr lang="bg-BG" sz="1400" dirty="0" smtClean="0">
                <a:solidFill>
                  <a:srgbClr val="00B050"/>
                </a:solidFill>
                <a:latin typeface="Courier New" pitchFamily="49" charset="0"/>
                <a:cs typeface="Courier New" pitchFamily="49" charset="0"/>
              </a:rPr>
              <a:t>' Процедурата </a:t>
            </a:r>
            <a:r>
              <a:rPr lang="bg-BG" sz="1400" dirty="0" err="1" smtClean="0">
                <a:solidFill>
                  <a:srgbClr val="00B050"/>
                </a:solidFill>
                <a:latin typeface="Courier New" pitchFamily="49" charset="0"/>
                <a:cs typeface="Courier New" pitchFamily="49" charset="0"/>
              </a:rPr>
              <a:t>Get</a:t>
            </a:r>
            <a:r>
              <a:rPr lang="bg-BG" sz="1400" dirty="0" smtClean="0">
                <a:solidFill>
                  <a:srgbClr val="00B050"/>
                </a:solidFill>
                <a:latin typeface="Courier New" pitchFamily="49" charset="0"/>
                <a:cs typeface="Courier New" pitchFamily="49" charset="0"/>
              </a:rPr>
              <a:t> се изпълнява, когато</a:t>
            </a:r>
            <a:r>
              <a:rPr lang="en-US" sz="1400" dirty="0" smtClean="0">
                <a:solidFill>
                  <a:srgbClr val="00B050"/>
                </a:solidFill>
                <a:latin typeface="Courier New" pitchFamily="49" charset="0"/>
                <a:cs typeface="Courier New" pitchFamily="49" charset="0"/>
              </a:rPr>
              <a:t> </a:t>
            </a:r>
            <a:r>
              <a:rPr lang="bg-BG" sz="1400" dirty="0" smtClean="0">
                <a:solidFill>
                  <a:srgbClr val="00B050"/>
                </a:solidFill>
                <a:latin typeface="Courier New" pitchFamily="49" charset="0"/>
                <a:cs typeface="Courier New" pitchFamily="49" charset="0"/>
              </a:rPr>
              <a:t>се „чете” стойността на свойството</a:t>
            </a:r>
          </a:p>
          <a:p>
            <a:r>
              <a:rPr lang="bg-BG" sz="2000" b="1" dirty="0" smtClean="0">
                <a:latin typeface="Courier New" pitchFamily="49" charset="0"/>
                <a:cs typeface="Courier New" pitchFamily="49" charset="0"/>
              </a:rPr>
              <a:t>            </a:t>
            </a:r>
            <a:r>
              <a:rPr lang="bg-BG" sz="2000" b="1" dirty="0" err="1" smtClean="0">
                <a:latin typeface="Courier New" pitchFamily="49" charset="0"/>
                <a:cs typeface="Courier New" pitchFamily="49" charset="0"/>
              </a:rPr>
              <a:t>Return</a:t>
            </a:r>
            <a:r>
              <a:rPr lang="bg-BG" sz="2000" b="1" dirty="0" smtClean="0">
                <a:latin typeface="Courier New" pitchFamily="49" charset="0"/>
                <a:cs typeface="Courier New" pitchFamily="49" charset="0"/>
              </a:rPr>
              <a:t> </a:t>
            </a:r>
            <a:r>
              <a:rPr lang="bg-BG" sz="2000" b="1" dirty="0" err="1" smtClean="0">
                <a:latin typeface="Courier New" pitchFamily="49" charset="0"/>
                <a:cs typeface="Courier New" pitchFamily="49" charset="0"/>
              </a:rPr>
              <a:t>propertyValue</a:t>
            </a:r>
            <a:endParaRPr lang="bg-BG" sz="2000" b="1" dirty="0" smtClean="0">
              <a:latin typeface="Courier New" pitchFamily="49" charset="0"/>
              <a:cs typeface="Courier New" pitchFamily="49" charset="0"/>
            </a:endParaRPr>
          </a:p>
          <a:p>
            <a:r>
              <a:rPr lang="bg-BG" sz="2000" b="1" dirty="0" smtClean="0">
                <a:latin typeface="Courier New" pitchFamily="49" charset="0"/>
                <a:cs typeface="Courier New" pitchFamily="49" charset="0"/>
              </a:rPr>
              <a:t>        </a:t>
            </a:r>
            <a:r>
              <a:rPr lang="bg-BG" sz="2000" b="1" dirty="0" err="1" smtClean="0">
                <a:latin typeface="Courier New" pitchFamily="49" charset="0"/>
                <a:cs typeface="Courier New" pitchFamily="49" charset="0"/>
              </a:rPr>
              <a:t>End</a:t>
            </a:r>
            <a:r>
              <a:rPr lang="bg-BG" sz="2000" b="1" dirty="0" smtClean="0">
                <a:latin typeface="Courier New" pitchFamily="49" charset="0"/>
                <a:cs typeface="Courier New" pitchFamily="49" charset="0"/>
              </a:rPr>
              <a:t> </a:t>
            </a:r>
            <a:r>
              <a:rPr lang="bg-BG" sz="2000" b="1" dirty="0" err="1" smtClean="0">
                <a:latin typeface="Courier New" pitchFamily="49" charset="0"/>
                <a:cs typeface="Courier New" pitchFamily="49" charset="0"/>
              </a:rPr>
              <a:t>Get</a:t>
            </a:r>
            <a:endParaRPr lang="bg-BG" sz="2000" b="1" dirty="0" smtClean="0">
              <a:latin typeface="Courier New" pitchFamily="49" charset="0"/>
              <a:cs typeface="Courier New" pitchFamily="49" charset="0"/>
            </a:endParaRPr>
          </a:p>
          <a:p>
            <a:r>
              <a:rPr lang="bg-BG" sz="1600" dirty="0" smtClean="0">
                <a:latin typeface="Courier New" pitchFamily="49" charset="0"/>
                <a:cs typeface="Courier New" pitchFamily="49" charset="0"/>
              </a:rPr>
              <a:t> </a:t>
            </a:r>
            <a:endParaRPr lang="bg-BG" sz="800" dirty="0" smtClean="0">
              <a:latin typeface="Courier New" pitchFamily="49" charset="0"/>
              <a:cs typeface="Courier New" pitchFamily="49" charset="0"/>
            </a:endParaRPr>
          </a:p>
          <a:p>
            <a:r>
              <a:rPr lang="bg-BG" sz="1600" dirty="0" smtClean="0">
                <a:latin typeface="Courier New" pitchFamily="49" charset="0"/>
                <a:cs typeface="Courier New" pitchFamily="49" charset="0"/>
              </a:rPr>
              <a:t>        </a:t>
            </a:r>
            <a:r>
              <a:rPr lang="bg-BG" sz="2000" b="1" dirty="0" err="1" smtClean="0">
                <a:latin typeface="Courier New" pitchFamily="49" charset="0"/>
                <a:cs typeface="Courier New" pitchFamily="49" charset="0"/>
              </a:rPr>
              <a:t>Set</a:t>
            </a:r>
            <a:r>
              <a:rPr lang="bg-BG" sz="2000" b="1" dirty="0" smtClean="0">
                <a:latin typeface="Courier New" pitchFamily="49" charset="0"/>
                <a:cs typeface="Courier New" pitchFamily="49" charset="0"/>
              </a:rPr>
              <a:t>(</a:t>
            </a:r>
            <a:r>
              <a:rPr lang="bg-BG" sz="2000" b="1" dirty="0" err="1" smtClean="0">
                <a:latin typeface="Courier New" pitchFamily="49" charset="0"/>
                <a:cs typeface="Courier New" pitchFamily="49" charset="0"/>
              </a:rPr>
              <a:t>ByVal</a:t>
            </a:r>
            <a:r>
              <a:rPr lang="bg-BG" sz="2000" b="1" dirty="0" smtClean="0">
                <a:latin typeface="Courier New" pitchFamily="49" charset="0"/>
                <a:cs typeface="Courier New" pitchFamily="49" charset="0"/>
              </a:rPr>
              <a:t> </a:t>
            </a:r>
            <a:r>
              <a:rPr lang="bg-BG" sz="2000" b="1" dirty="0" err="1" smtClean="0">
                <a:latin typeface="Courier New" pitchFamily="49" charset="0"/>
                <a:cs typeface="Courier New" pitchFamily="49" charset="0"/>
              </a:rPr>
              <a:t>value</a:t>
            </a:r>
            <a:r>
              <a:rPr lang="bg-BG" sz="2000" b="1" dirty="0" smtClean="0">
                <a:latin typeface="Courier New" pitchFamily="49" charset="0"/>
                <a:cs typeface="Courier New" pitchFamily="49" charset="0"/>
              </a:rPr>
              <a:t> </a:t>
            </a:r>
            <a:r>
              <a:rPr lang="bg-BG" sz="2000" b="1" dirty="0" err="1" smtClean="0">
                <a:latin typeface="Courier New" pitchFamily="49" charset="0"/>
                <a:cs typeface="Courier New" pitchFamily="49" charset="0"/>
              </a:rPr>
              <a:t>As</a:t>
            </a:r>
            <a:r>
              <a:rPr lang="bg-BG" sz="2000" b="1" dirty="0" smtClean="0">
                <a:latin typeface="Courier New" pitchFamily="49" charset="0"/>
                <a:cs typeface="Courier New" pitchFamily="49" charset="0"/>
              </a:rPr>
              <a:t> </a:t>
            </a:r>
            <a:r>
              <a:rPr lang="bg-BG" sz="2000" b="1" dirty="0" err="1" smtClean="0">
                <a:latin typeface="Courier New" pitchFamily="49" charset="0"/>
                <a:cs typeface="Courier New" pitchFamily="49" charset="0"/>
              </a:rPr>
              <a:t>String</a:t>
            </a:r>
            <a:r>
              <a:rPr lang="bg-BG" sz="2000" b="1" dirty="0" smtClean="0">
                <a:latin typeface="Courier New" pitchFamily="49" charset="0"/>
                <a:cs typeface="Courier New" pitchFamily="49" charset="0"/>
              </a:rPr>
              <a:t>)</a:t>
            </a:r>
          </a:p>
          <a:p>
            <a:r>
              <a:rPr lang="bg-BG" sz="1400" dirty="0" smtClean="0">
                <a:solidFill>
                  <a:srgbClr val="00B050"/>
                </a:solidFill>
                <a:latin typeface="Courier New" pitchFamily="49" charset="0"/>
                <a:cs typeface="Courier New" pitchFamily="49" charset="0"/>
              </a:rPr>
              <a:t>' Процедурата </a:t>
            </a:r>
            <a:r>
              <a:rPr lang="en-US" sz="1400" dirty="0" smtClean="0">
                <a:solidFill>
                  <a:srgbClr val="00B050"/>
                </a:solidFill>
                <a:latin typeface="Courier New" pitchFamily="49" charset="0"/>
                <a:cs typeface="Courier New" pitchFamily="49" charset="0"/>
              </a:rPr>
              <a:t>Set </a:t>
            </a:r>
            <a:r>
              <a:rPr lang="bg-BG" sz="1400" dirty="0" smtClean="0">
                <a:solidFill>
                  <a:srgbClr val="00B050"/>
                </a:solidFill>
                <a:latin typeface="Courier New" pitchFamily="49" charset="0"/>
                <a:cs typeface="Courier New" pitchFamily="49" charset="0"/>
              </a:rPr>
              <a:t>се изпълнява,</a:t>
            </a:r>
            <a:r>
              <a:rPr lang="en-US" sz="1400" dirty="0" smtClean="0">
                <a:solidFill>
                  <a:srgbClr val="00B050"/>
                </a:solidFill>
                <a:latin typeface="Courier New" pitchFamily="49" charset="0"/>
                <a:cs typeface="Courier New" pitchFamily="49" charset="0"/>
              </a:rPr>
              <a:t> </a:t>
            </a:r>
            <a:r>
              <a:rPr lang="bg-BG" sz="1400" dirty="0" smtClean="0">
                <a:solidFill>
                  <a:srgbClr val="00B050"/>
                </a:solidFill>
                <a:latin typeface="Courier New" pitchFamily="49" charset="0"/>
                <a:cs typeface="Courier New" pitchFamily="49" charset="0"/>
              </a:rPr>
              <a:t>когато се „задава” стойността </a:t>
            </a:r>
          </a:p>
          <a:p>
            <a:r>
              <a:rPr lang="bg-BG" sz="1400" dirty="0" smtClean="0">
                <a:solidFill>
                  <a:srgbClr val="00B050"/>
                </a:solidFill>
                <a:latin typeface="Courier New" pitchFamily="49" charset="0"/>
                <a:cs typeface="Courier New" pitchFamily="49" charset="0"/>
              </a:rPr>
              <a:t>' на свойството. Задаваната стойност се предоставя като аргумент на </a:t>
            </a:r>
            <a:r>
              <a:rPr lang="en-US" sz="1400" dirty="0" smtClean="0">
                <a:solidFill>
                  <a:srgbClr val="00B050"/>
                </a:solidFill>
                <a:latin typeface="Courier New" pitchFamily="49" charset="0"/>
                <a:cs typeface="Courier New" pitchFamily="49" charset="0"/>
              </a:rPr>
              <a:t>Set</a:t>
            </a:r>
            <a:endParaRPr lang="bg-BG" sz="1400" dirty="0" smtClean="0">
              <a:solidFill>
                <a:srgbClr val="00B050"/>
              </a:solidFill>
              <a:latin typeface="Courier New" pitchFamily="49" charset="0"/>
              <a:cs typeface="Courier New" pitchFamily="49" charset="0"/>
            </a:endParaRPr>
          </a:p>
          <a:p>
            <a:r>
              <a:rPr lang="bg-BG" sz="2000" b="1" dirty="0" smtClean="0">
                <a:solidFill>
                  <a:srgbClr val="00B050"/>
                </a:solidFill>
                <a:latin typeface="Courier New" pitchFamily="49" charset="0"/>
                <a:cs typeface="Courier New" pitchFamily="49" charset="0"/>
              </a:rPr>
              <a:t>            </a:t>
            </a:r>
            <a:r>
              <a:rPr lang="bg-BG" sz="2000" b="1" dirty="0" err="1" smtClean="0">
                <a:latin typeface="Courier New" pitchFamily="49" charset="0"/>
                <a:cs typeface="Courier New" pitchFamily="49" charset="0"/>
              </a:rPr>
              <a:t>propertyValue</a:t>
            </a:r>
            <a:r>
              <a:rPr lang="bg-BG" sz="2000" b="1" dirty="0" smtClean="0">
                <a:latin typeface="Courier New" pitchFamily="49" charset="0"/>
                <a:cs typeface="Courier New" pitchFamily="49" charset="0"/>
              </a:rPr>
              <a:t> = </a:t>
            </a:r>
            <a:r>
              <a:rPr lang="bg-BG" sz="2000" b="1" dirty="0" err="1" smtClean="0">
                <a:latin typeface="Courier New" pitchFamily="49" charset="0"/>
                <a:cs typeface="Courier New" pitchFamily="49" charset="0"/>
              </a:rPr>
              <a:t>value</a:t>
            </a:r>
            <a:endParaRPr lang="bg-BG" sz="2000" b="1" dirty="0" smtClean="0">
              <a:latin typeface="Courier New" pitchFamily="49" charset="0"/>
              <a:cs typeface="Courier New" pitchFamily="49" charset="0"/>
            </a:endParaRPr>
          </a:p>
          <a:p>
            <a:r>
              <a:rPr lang="bg-BG" sz="2000" b="1" dirty="0" smtClean="0">
                <a:latin typeface="Courier New" pitchFamily="49" charset="0"/>
                <a:cs typeface="Courier New" pitchFamily="49" charset="0"/>
              </a:rPr>
              <a:t>        </a:t>
            </a:r>
            <a:r>
              <a:rPr lang="bg-BG" sz="2000" b="1" dirty="0" err="1" smtClean="0">
                <a:latin typeface="Courier New" pitchFamily="49" charset="0"/>
                <a:cs typeface="Courier New" pitchFamily="49" charset="0"/>
              </a:rPr>
              <a:t>End</a:t>
            </a:r>
            <a:r>
              <a:rPr lang="bg-BG" sz="2000" b="1" dirty="0" smtClean="0">
                <a:latin typeface="Courier New" pitchFamily="49" charset="0"/>
                <a:cs typeface="Courier New" pitchFamily="49" charset="0"/>
              </a:rPr>
              <a:t> </a:t>
            </a:r>
            <a:r>
              <a:rPr lang="bg-BG" sz="2000" b="1" dirty="0" err="1" smtClean="0">
                <a:latin typeface="Courier New" pitchFamily="49" charset="0"/>
                <a:cs typeface="Courier New" pitchFamily="49" charset="0"/>
              </a:rPr>
              <a:t>Set</a:t>
            </a:r>
            <a:endParaRPr lang="bg-BG" sz="2000" b="1" dirty="0" smtClean="0">
              <a:latin typeface="Courier New" pitchFamily="49" charset="0"/>
              <a:cs typeface="Courier New" pitchFamily="49" charset="0"/>
            </a:endParaRPr>
          </a:p>
          <a:p>
            <a:r>
              <a:rPr lang="bg-BG" sz="2000" b="1" dirty="0" smtClean="0">
                <a:latin typeface="Courier New" pitchFamily="49" charset="0"/>
                <a:cs typeface="Courier New" pitchFamily="49" charset="0"/>
              </a:rPr>
              <a:t>    </a:t>
            </a:r>
            <a:r>
              <a:rPr lang="bg-BG" sz="2000" b="1" dirty="0" err="1" smtClean="0">
                <a:latin typeface="Courier New" pitchFamily="49" charset="0"/>
                <a:cs typeface="Courier New" pitchFamily="49" charset="0"/>
              </a:rPr>
              <a:t>End</a:t>
            </a:r>
            <a:r>
              <a:rPr lang="bg-BG" sz="2000" b="1" dirty="0" smtClean="0">
                <a:latin typeface="Courier New" pitchFamily="49" charset="0"/>
                <a:cs typeface="Courier New" pitchFamily="49" charset="0"/>
              </a:rPr>
              <a:t> </a:t>
            </a:r>
            <a:r>
              <a:rPr lang="bg-BG" sz="2000" b="1" dirty="0" err="1" smtClean="0">
                <a:latin typeface="Courier New" pitchFamily="49" charset="0"/>
                <a:cs typeface="Courier New" pitchFamily="49" charset="0"/>
              </a:rPr>
              <a:t>Property</a:t>
            </a:r>
            <a:endParaRPr lang="bg-BG" sz="2000" b="1" dirty="0" smtClean="0">
              <a:latin typeface="Courier New" pitchFamily="49" charset="0"/>
              <a:cs typeface="Courier New" pitchFamily="49" charset="0"/>
            </a:endParaRPr>
          </a:p>
          <a:p>
            <a:r>
              <a:rPr lang="bg-BG" sz="2000" b="1" dirty="0" err="1" smtClean="0">
                <a:latin typeface="Courier New" pitchFamily="49" charset="0"/>
                <a:cs typeface="Courier New" pitchFamily="49" charset="0"/>
              </a:rPr>
              <a:t>End</a:t>
            </a:r>
            <a:r>
              <a:rPr lang="bg-BG" sz="2000" b="1" dirty="0" smtClean="0">
                <a:latin typeface="Courier New" pitchFamily="49" charset="0"/>
                <a:cs typeface="Courier New" pitchFamily="49" charset="0"/>
              </a:rPr>
              <a:t> </a:t>
            </a:r>
            <a:r>
              <a:rPr lang="bg-BG" sz="2000" b="1" dirty="0" err="1" smtClean="0">
                <a:latin typeface="Courier New" pitchFamily="49" charset="0"/>
                <a:cs typeface="Courier New" pitchFamily="49" charset="0"/>
              </a:rPr>
              <a:t>Class</a:t>
            </a:r>
            <a:endParaRPr lang="bg-BG" sz="20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457200" y="228600"/>
            <a:ext cx="8229600" cy="584775"/>
          </a:xfrm>
          <a:prstGeom prst="rect">
            <a:avLst/>
          </a:prstGeom>
          <a:noFill/>
          <a:ln w="9525">
            <a:noFill/>
            <a:miter lim="800000"/>
            <a:headEnd/>
            <a:tailEnd/>
          </a:ln>
        </p:spPr>
        <p:txBody>
          <a:bodyPr>
            <a:spAutoFit/>
          </a:bodyPr>
          <a:lstStyle/>
          <a:p>
            <a:pPr algn="ctr"/>
            <a:r>
              <a:rPr lang="bg-BG" sz="3200" dirty="0" smtClean="0"/>
              <a:t>Създаване на процедура за свойство</a:t>
            </a:r>
            <a:endParaRPr lang="bg-BG" sz="3200" dirty="0"/>
          </a:p>
        </p:txBody>
      </p:sp>
      <p:sp>
        <p:nvSpPr>
          <p:cNvPr id="9" name="TextBox 8"/>
          <p:cNvSpPr txBox="1"/>
          <p:nvPr/>
        </p:nvSpPr>
        <p:spPr>
          <a:xfrm>
            <a:off x="304800" y="838200"/>
            <a:ext cx="8534400" cy="5334000"/>
          </a:xfrm>
          <a:prstGeom prst="rect">
            <a:avLst/>
          </a:prstGeom>
          <a:noFill/>
        </p:spPr>
        <p:txBody>
          <a:bodyPr wrap="square" rtlCol="0">
            <a:spAutoFit/>
          </a:bodyPr>
          <a:lstStyle/>
          <a:p>
            <a:r>
              <a:rPr lang="bg-BG" sz="2000" dirty="0" smtClean="0"/>
              <a:t>Процедура на свойство следва да се създаде за всеки атрибут данни, посредством изпълнение на две задължителни стъпки.</a:t>
            </a:r>
          </a:p>
          <a:p>
            <a:r>
              <a:rPr lang="bg-BG" sz="2800" b="1" dirty="0" smtClean="0"/>
              <a:t>Първо</a:t>
            </a:r>
            <a:r>
              <a:rPr lang="bg-BG" sz="2000" b="1" dirty="0" smtClean="0"/>
              <a:t>,</a:t>
            </a:r>
            <a:r>
              <a:rPr lang="bg-BG" sz="2000" dirty="0" smtClean="0"/>
              <a:t> трябва да се създаде частна </a:t>
            </a:r>
            <a:r>
              <a:rPr lang="en-US" sz="2000" dirty="0" smtClean="0"/>
              <a:t>(Private</a:t>
            </a:r>
            <a:r>
              <a:rPr lang="bg-BG" sz="2000" dirty="0" smtClean="0"/>
              <a:t>) променлива за връщаната стойност от свойството. Често тази променлива се нарича връщаща променлива </a:t>
            </a:r>
            <a:r>
              <a:rPr lang="en-US" sz="2000" dirty="0" smtClean="0"/>
              <a:t>(backing variable) </a:t>
            </a:r>
            <a:r>
              <a:rPr lang="bg-BG" sz="2000" dirty="0" smtClean="0"/>
              <a:t>или връщащо поле </a:t>
            </a:r>
            <a:r>
              <a:rPr lang="en-US" sz="2000" dirty="0" smtClean="0"/>
              <a:t>(backing field) </a:t>
            </a:r>
            <a:r>
              <a:rPr lang="bg-BG" sz="2000" dirty="0" smtClean="0"/>
              <a:t>и се използва за съхранение стойността на свойството. Променливата трябва да се създаде като </a:t>
            </a:r>
            <a:r>
              <a:rPr lang="en-US" sz="2000" dirty="0" smtClean="0"/>
              <a:t>Private</a:t>
            </a:r>
            <a:r>
              <a:rPr lang="bg-BG" sz="2000" dirty="0" smtClean="0"/>
              <a:t>, за да не може да се получи директен достъп до нейната стойност чрез код, намиращ се извън потребителския клас.</a:t>
            </a:r>
          </a:p>
          <a:p>
            <a:r>
              <a:rPr lang="bg-BG" sz="2800" b="1" dirty="0" smtClean="0"/>
              <a:t>Второ</a:t>
            </a:r>
            <a:r>
              <a:rPr lang="bg-BG" sz="2000" b="1" dirty="0" smtClean="0"/>
              <a:t>,</a:t>
            </a:r>
            <a:r>
              <a:rPr lang="bg-BG" sz="2000" dirty="0" smtClean="0"/>
              <a:t> създава се оператор </a:t>
            </a:r>
            <a:r>
              <a:rPr lang="en-US" sz="2000" dirty="0" smtClean="0"/>
              <a:t>Property</a:t>
            </a:r>
            <a:r>
              <a:rPr lang="bg-BG" sz="2000" dirty="0" smtClean="0"/>
              <a:t>. Този оператор дефинира свойството и начините за задаване и четене на свойството. Чрез </a:t>
            </a:r>
            <a:r>
              <a:rPr lang="en-US" sz="2000" dirty="0" smtClean="0"/>
              <a:t>Set </a:t>
            </a:r>
            <a:r>
              <a:rPr lang="bg-BG" sz="2000" dirty="0" smtClean="0"/>
              <a:t>се задава стойността на свойството, а чрез </a:t>
            </a:r>
            <a:r>
              <a:rPr lang="en-US" sz="2000" dirty="0" smtClean="0"/>
              <a:t>Get</a:t>
            </a:r>
            <a:r>
              <a:rPr lang="bg-BG" sz="2000" dirty="0" smtClean="0"/>
              <a:t> се получава стойността на свойството.</a:t>
            </a:r>
          </a:p>
          <a:p>
            <a:endParaRPr lang="bg-BG" sz="800" dirty="0" smtClean="0"/>
          </a:p>
          <a:p>
            <a:r>
              <a:rPr lang="bg-BG" sz="2000" dirty="0" smtClean="0"/>
              <a:t>Структурирано по този начин, свойството предлага достъп само чрез </a:t>
            </a:r>
            <a:r>
              <a:rPr lang="en-US" sz="2000" dirty="0" smtClean="0"/>
              <a:t>Set </a:t>
            </a:r>
            <a:r>
              <a:rPr lang="bg-BG" sz="2000" dirty="0" smtClean="0"/>
              <a:t>и </a:t>
            </a:r>
            <a:r>
              <a:rPr lang="en-US" sz="2000" dirty="0" smtClean="0"/>
              <a:t>Get</a:t>
            </a:r>
            <a:r>
              <a:rPr lang="bg-BG" sz="2000" dirty="0" smtClean="0"/>
              <a:t>. Вътре в тях може да се съдържа произволен програмен код, реализиращ логиката на разработваното приложение.</a:t>
            </a:r>
            <a:endParaRPr lang="bg-BG" sz="20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57200" y="0"/>
            <a:ext cx="8229600" cy="584775"/>
          </a:xfrm>
          <a:prstGeom prst="rect">
            <a:avLst/>
          </a:prstGeom>
          <a:noFill/>
          <a:ln w="9525">
            <a:noFill/>
            <a:miter lim="800000"/>
            <a:headEnd/>
            <a:tailEnd/>
          </a:ln>
        </p:spPr>
        <p:txBody>
          <a:bodyPr>
            <a:spAutoFit/>
          </a:bodyPr>
          <a:lstStyle/>
          <a:p>
            <a:pPr algn="ctr"/>
            <a:r>
              <a:rPr lang="bg-BG" sz="3200" dirty="0" smtClean="0"/>
              <a:t>Създаване на процедура за свойство</a:t>
            </a:r>
            <a:endParaRPr lang="bg-BG" sz="3200" dirty="0"/>
          </a:p>
        </p:txBody>
      </p:sp>
      <p:sp>
        <p:nvSpPr>
          <p:cNvPr id="3" name="TextBox 2"/>
          <p:cNvSpPr txBox="1"/>
          <p:nvPr/>
        </p:nvSpPr>
        <p:spPr>
          <a:xfrm>
            <a:off x="685801" y="533400"/>
            <a:ext cx="7848600" cy="2492990"/>
          </a:xfrm>
          <a:prstGeom prst="rect">
            <a:avLst/>
          </a:prstGeom>
          <a:noFill/>
        </p:spPr>
        <p:txBody>
          <a:bodyPr wrap="square" rtlCol="0">
            <a:spAutoFit/>
          </a:bodyPr>
          <a:lstStyle/>
          <a:p>
            <a:r>
              <a:rPr lang="bg-BG" dirty="0" smtClean="0"/>
              <a:t>За създаване на процедура на свойство стандартно се изпълняват </a:t>
            </a:r>
            <a:r>
              <a:rPr lang="en-US" dirty="0" smtClean="0"/>
              <a:t/>
            </a:r>
            <a:br>
              <a:rPr lang="en-US" dirty="0" smtClean="0"/>
            </a:br>
            <a:r>
              <a:rPr lang="bg-BG" dirty="0" smtClean="0"/>
              <a:t>следващите няколко действия.</a:t>
            </a:r>
            <a:endParaRPr lang="en-US" dirty="0" smtClean="0"/>
          </a:p>
          <a:p>
            <a:r>
              <a:rPr lang="bg-BG" sz="2400" b="1" dirty="0" smtClean="0"/>
              <a:t>Първо</a:t>
            </a:r>
            <a:r>
              <a:rPr lang="bg-BG" dirty="0" smtClean="0"/>
              <a:t>, отваря се класа, който ще съдържа кода на конкретното </a:t>
            </a:r>
            <a:endParaRPr lang="en-US" dirty="0" smtClean="0"/>
          </a:p>
          <a:p>
            <a:r>
              <a:rPr lang="bg-BG" dirty="0" smtClean="0"/>
              <a:t>свойство в прозореца </a:t>
            </a:r>
            <a:r>
              <a:rPr lang="en-US" dirty="0" smtClean="0"/>
              <a:t>Code Editor</a:t>
            </a:r>
            <a:r>
              <a:rPr lang="bg-BG" dirty="0" smtClean="0"/>
              <a:t>.</a:t>
            </a:r>
            <a:endParaRPr lang="en-US" dirty="0" smtClean="0"/>
          </a:p>
          <a:p>
            <a:r>
              <a:rPr lang="bg-BG" sz="2400" b="1" dirty="0" smtClean="0"/>
              <a:t>Второ</a:t>
            </a:r>
          </a:p>
          <a:p>
            <a:r>
              <a:rPr lang="bg-BG" dirty="0" smtClean="0"/>
              <a:t>1. Създава се шаблон за процедура за свойство чрез изписване на празен ред на думата </a:t>
            </a:r>
            <a:r>
              <a:rPr lang="en-US" dirty="0" smtClean="0"/>
              <a:t>“pro” (</a:t>
            </a:r>
            <a:r>
              <a:rPr lang="bg-BG" dirty="0" smtClean="0"/>
              <a:t>или </a:t>
            </a:r>
            <a:r>
              <a:rPr lang="en-US" dirty="0" smtClean="0"/>
              <a:t>prop, </a:t>
            </a:r>
            <a:r>
              <a:rPr lang="en-US" dirty="0" smtClean="0"/>
              <a:t>prop</a:t>
            </a:r>
            <a:r>
              <a:rPr lang="bg-BG" smtClean="0"/>
              <a:t>е</a:t>
            </a:r>
            <a:r>
              <a:rPr lang="en-US" smtClean="0"/>
              <a:t> </a:t>
            </a:r>
            <a:r>
              <a:rPr lang="bg-BG" dirty="0" smtClean="0"/>
              <a:t>и т.н.) и се натиска двукратно </a:t>
            </a:r>
            <a:r>
              <a:rPr lang="en-US" dirty="0" smtClean="0"/>
              <a:t>Tab</a:t>
            </a:r>
            <a:r>
              <a:rPr lang="bg-BG" dirty="0" smtClean="0"/>
              <a:t>. В </a:t>
            </a:r>
            <a:r>
              <a:rPr lang="en-US" dirty="0" smtClean="0"/>
              <a:t>Code Editor </a:t>
            </a:r>
            <a:r>
              <a:rPr lang="bg-BG" dirty="0" smtClean="0"/>
              <a:t>ситуацията е следната:</a:t>
            </a:r>
            <a:endParaRPr lang="en-US"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236741"/>
            <a:ext cx="4426080" cy="2706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730880" y="3124200"/>
            <a:ext cx="4260720" cy="3539430"/>
          </a:xfrm>
          <a:prstGeom prst="rect">
            <a:avLst/>
          </a:prstGeom>
          <a:noFill/>
        </p:spPr>
        <p:txBody>
          <a:bodyPr wrap="square" rtlCol="0">
            <a:spAutoFit/>
          </a:bodyPr>
          <a:lstStyle/>
          <a:p>
            <a:r>
              <a:rPr lang="bg-BG" sz="1600" dirty="0" smtClean="0"/>
              <a:t>Мигащият маркер е на позицията, указана със стрелката. Редакторът е в режим на „писане със заместване“, т.е., за да променим името на частната променлива просто трябва да започнем в този момент да </a:t>
            </a:r>
            <a:r>
              <a:rPr lang="bg-BG" sz="1600" dirty="0"/>
              <a:t>п</a:t>
            </a:r>
            <a:r>
              <a:rPr lang="bg-BG" sz="1600" dirty="0" smtClean="0"/>
              <a:t>ишем новото име, което да замести появилото се по подразбиране. След указването на новото име се натиска </a:t>
            </a:r>
            <a:r>
              <a:rPr lang="bg-BG" sz="1600" b="1" dirty="0" smtClean="0"/>
              <a:t>клавиш </a:t>
            </a:r>
            <a:r>
              <a:rPr lang="en-US" sz="1600" b="1" dirty="0" smtClean="0"/>
              <a:t>Tab </a:t>
            </a:r>
            <a:r>
              <a:rPr lang="bg-BG" sz="1600" dirty="0" smtClean="0"/>
              <a:t>за преминаване към следващата характеристика по подразбиране </a:t>
            </a:r>
            <a:r>
              <a:rPr lang="en-US" sz="1600" dirty="0" smtClean="0"/>
              <a:t>(</a:t>
            </a:r>
            <a:r>
              <a:rPr lang="en-US" sz="1600" dirty="0" err="1" smtClean="0"/>
              <a:t>Srting</a:t>
            </a:r>
            <a:r>
              <a:rPr lang="en-US" sz="1600" dirty="0" smtClean="0"/>
              <a:t>) </a:t>
            </a:r>
            <a:r>
              <a:rPr lang="bg-BG" sz="1600" dirty="0" smtClean="0"/>
              <a:t>без да се напуска режима. При ново натискане на </a:t>
            </a:r>
            <a:r>
              <a:rPr lang="en-US" sz="1600" dirty="0" smtClean="0"/>
              <a:t>Tab </a:t>
            </a:r>
            <a:r>
              <a:rPr lang="bg-BG" sz="1600" dirty="0" smtClean="0"/>
              <a:t>се преминава към </a:t>
            </a:r>
            <a:r>
              <a:rPr lang="en-US" sz="1600" dirty="0" err="1" smtClean="0"/>
              <a:t>NewProperty</a:t>
            </a:r>
            <a:r>
              <a:rPr lang="en-US" sz="1600" dirty="0" smtClean="0"/>
              <a:t> </a:t>
            </a:r>
            <a:r>
              <a:rPr lang="bg-BG" sz="1600" dirty="0" smtClean="0"/>
              <a:t>името зададено по подразбиране и т.н.</a:t>
            </a:r>
            <a:endParaRPr lang="en-US" sz="16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57200" y="228600"/>
            <a:ext cx="8229600" cy="584775"/>
          </a:xfrm>
          <a:prstGeom prst="rect">
            <a:avLst/>
          </a:prstGeom>
          <a:noFill/>
          <a:ln w="9525">
            <a:noFill/>
            <a:miter lim="800000"/>
            <a:headEnd/>
            <a:tailEnd/>
          </a:ln>
        </p:spPr>
        <p:txBody>
          <a:bodyPr>
            <a:spAutoFit/>
          </a:bodyPr>
          <a:lstStyle/>
          <a:p>
            <a:pPr algn="ctr"/>
            <a:r>
              <a:rPr lang="bg-BG" sz="3200" dirty="0" smtClean="0"/>
              <a:t>Създаване на процедура за свойство</a:t>
            </a:r>
            <a:endParaRPr lang="bg-BG" sz="3200" dirty="0"/>
          </a:p>
        </p:txBody>
      </p:sp>
      <p:sp>
        <p:nvSpPr>
          <p:cNvPr id="3" name="TextBox 2"/>
          <p:cNvSpPr txBox="1"/>
          <p:nvPr/>
        </p:nvSpPr>
        <p:spPr>
          <a:xfrm>
            <a:off x="685801" y="914400"/>
            <a:ext cx="7848600" cy="923330"/>
          </a:xfrm>
          <a:prstGeom prst="rect">
            <a:avLst/>
          </a:prstGeom>
          <a:noFill/>
        </p:spPr>
        <p:txBody>
          <a:bodyPr wrap="square" rtlCol="0">
            <a:spAutoFit/>
          </a:bodyPr>
          <a:lstStyle/>
          <a:p>
            <a:r>
              <a:rPr lang="bg-BG" dirty="0"/>
              <a:t>2</a:t>
            </a:r>
            <a:r>
              <a:rPr lang="bg-BG" dirty="0" smtClean="0"/>
              <a:t>. Подменя се името на променливата по подразбиране с някакво друго „</a:t>
            </a:r>
            <a:r>
              <a:rPr lang="bg-BG" dirty="0" err="1" smtClean="0"/>
              <a:t>говорящо</a:t>
            </a:r>
            <a:r>
              <a:rPr lang="bg-BG" dirty="0" smtClean="0"/>
              <a:t>“ име и се натиска клавиш </a:t>
            </a:r>
            <a:r>
              <a:rPr lang="en-US" dirty="0" smtClean="0"/>
              <a:t>Tab</a:t>
            </a:r>
            <a:r>
              <a:rPr lang="bg-BG" dirty="0" smtClean="0"/>
              <a:t>. Ситуацията в този момент е както на илюстрацията.</a:t>
            </a:r>
            <a:endParaRPr lang="en-US"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895302"/>
            <a:ext cx="4801016" cy="1990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85800" y="4114800"/>
            <a:ext cx="7848600" cy="2308324"/>
          </a:xfrm>
          <a:prstGeom prst="rect">
            <a:avLst/>
          </a:prstGeom>
          <a:noFill/>
        </p:spPr>
        <p:txBody>
          <a:bodyPr wrap="square" rtlCol="0">
            <a:spAutoFit/>
          </a:bodyPr>
          <a:lstStyle/>
          <a:p>
            <a:r>
              <a:rPr lang="bg-BG" dirty="0" smtClean="0"/>
              <a:t>Мигащият маркер е на позицията, указана с червената стрелка. Служебните имена от шаблона, указани със сините стрелки също са се променили.</a:t>
            </a:r>
          </a:p>
          <a:p>
            <a:r>
              <a:rPr lang="bg-BG" dirty="0" smtClean="0"/>
              <a:t>Понеже няма да променяме типа на данните, отново натискаме клавиш </a:t>
            </a:r>
            <a:r>
              <a:rPr lang="en-US" dirty="0" smtClean="0"/>
              <a:t>Tab</a:t>
            </a:r>
            <a:r>
              <a:rPr lang="bg-BG" dirty="0" smtClean="0"/>
              <a:t> и маркерът се премества в края на служебното име на свойството. Задаваме за свойството подходящо „</a:t>
            </a:r>
            <a:r>
              <a:rPr lang="bg-BG" dirty="0" err="1" smtClean="0"/>
              <a:t>говорящо</a:t>
            </a:r>
            <a:r>
              <a:rPr lang="bg-BG" dirty="0" smtClean="0"/>
              <a:t>“ име и натискаме клавиш </a:t>
            </a:r>
            <a:r>
              <a:rPr lang="en-US" dirty="0" smtClean="0"/>
              <a:t>Tab</a:t>
            </a:r>
            <a:r>
              <a:rPr lang="bg-BG" dirty="0" smtClean="0"/>
              <a:t>.</a:t>
            </a:r>
          </a:p>
          <a:p>
            <a:r>
              <a:rPr lang="bg-BG" dirty="0" smtClean="0"/>
              <a:t>Ситуацията към този момент е показана на следващата илюстрация.</a:t>
            </a:r>
            <a:endParaRPr lang="en-US" dirty="0" smtClean="0"/>
          </a:p>
        </p:txBody>
      </p:sp>
    </p:spTree>
    <p:extLst>
      <p:ext uri="{BB962C8B-B14F-4D97-AF65-F5344CB8AC3E}">
        <p14:creationId xmlns:p14="http://schemas.microsoft.com/office/powerpoint/2010/main" val="21523607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57200" y="228600"/>
            <a:ext cx="8229600" cy="584775"/>
          </a:xfrm>
          <a:prstGeom prst="rect">
            <a:avLst/>
          </a:prstGeom>
          <a:noFill/>
          <a:ln w="9525">
            <a:noFill/>
            <a:miter lim="800000"/>
            <a:headEnd/>
            <a:tailEnd/>
          </a:ln>
        </p:spPr>
        <p:txBody>
          <a:bodyPr>
            <a:spAutoFit/>
          </a:bodyPr>
          <a:lstStyle/>
          <a:p>
            <a:pPr algn="ctr"/>
            <a:r>
              <a:rPr lang="bg-BG" sz="3200" dirty="0" smtClean="0"/>
              <a:t>Създаване на процедура за свойство</a:t>
            </a:r>
            <a:endParaRPr lang="bg-BG" sz="3200" dirty="0"/>
          </a:p>
        </p:txBody>
      </p:sp>
      <p:sp>
        <p:nvSpPr>
          <p:cNvPr id="3" name="TextBox 2"/>
          <p:cNvSpPr txBox="1"/>
          <p:nvPr/>
        </p:nvSpPr>
        <p:spPr>
          <a:xfrm>
            <a:off x="457200" y="3226475"/>
            <a:ext cx="8229600" cy="1200329"/>
          </a:xfrm>
          <a:prstGeom prst="rect">
            <a:avLst/>
          </a:prstGeom>
          <a:noFill/>
        </p:spPr>
        <p:txBody>
          <a:bodyPr wrap="square" rtlCol="0">
            <a:spAutoFit/>
          </a:bodyPr>
          <a:lstStyle/>
          <a:p>
            <a:r>
              <a:rPr lang="bg-BG" dirty="0" smtClean="0"/>
              <a:t>Стрелката сочи към местоположението на мигащия маркер.</a:t>
            </a:r>
          </a:p>
          <a:p>
            <a:endParaRPr lang="bg-BG" dirty="0"/>
          </a:p>
          <a:p>
            <a:r>
              <a:rPr lang="bg-BG" dirty="0" smtClean="0"/>
              <a:t>Понеже няма да променяме типа на данните, създаването на процедурата е приключило.</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728" y="843855"/>
            <a:ext cx="4810543" cy="2248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45333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57200" y="228600"/>
            <a:ext cx="8229600" cy="584775"/>
          </a:xfrm>
          <a:prstGeom prst="rect">
            <a:avLst/>
          </a:prstGeom>
          <a:noFill/>
          <a:ln w="9525">
            <a:noFill/>
            <a:miter lim="800000"/>
            <a:headEnd/>
            <a:tailEnd/>
          </a:ln>
        </p:spPr>
        <p:txBody>
          <a:bodyPr>
            <a:spAutoFit/>
          </a:bodyPr>
          <a:lstStyle/>
          <a:p>
            <a:pPr algn="ctr"/>
            <a:r>
              <a:rPr lang="bg-BG" sz="3200" dirty="0" smtClean="0"/>
              <a:t>Създаване на процедура за свойство</a:t>
            </a:r>
            <a:endParaRPr lang="bg-BG" sz="3200" dirty="0"/>
          </a:p>
        </p:txBody>
      </p:sp>
      <p:sp>
        <p:nvSpPr>
          <p:cNvPr id="3" name="TextBox 2"/>
          <p:cNvSpPr txBox="1"/>
          <p:nvPr/>
        </p:nvSpPr>
        <p:spPr>
          <a:xfrm>
            <a:off x="457200" y="838200"/>
            <a:ext cx="8229600" cy="1938992"/>
          </a:xfrm>
          <a:prstGeom prst="rect">
            <a:avLst/>
          </a:prstGeom>
          <a:noFill/>
        </p:spPr>
        <p:txBody>
          <a:bodyPr wrap="square" rtlCol="0">
            <a:spAutoFit/>
          </a:bodyPr>
          <a:lstStyle/>
          <a:p>
            <a:r>
              <a:rPr lang="bg-BG" dirty="0" smtClean="0"/>
              <a:t>4. </a:t>
            </a:r>
            <a:r>
              <a:rPr lang="bg-BG" i="1" dirty="0" smtClean="0"/>
              <a:t>Една незадължителна стъпка, която предпочитам да прилагам. </a:t>
            </a:r>
          </a:p>
          <a:p>
            <a:endParaRPr lang="bg-BG" sz="1000" dirty="0" smtClean="0"/>
          </a:p>
          <a:p>
            <a:r>
              <a:rPr lang="bg-BG" dirty="0" smtClean="0"/>
              <a:t>Избира се с мишката реда с обявяването на променливата и се „разкъсва“ („отделя</a:t>
            </a:r>
            <a:r>
              <a:rPr lang="en-US" dirty="0" smtClean="0"/>
              <a:t>”</a:t>
            </a:r>
            <a:r>
              <a:rPr lang="bg-BG" dirty="0" smtClean="0"/>
              <a:t>)</a:t>
            </a:r>
            <a:r>
              <a:rPr lang="en-US" dirty="0" smtClean="0"/>
              <a:t> </a:t>
            </a:r>
            <a:r>
              <a:rPr lang="bg-BG" dirty="0" smtClean="0"/>
              <a:t>от оператора за процедура (например като се премести един ред нагоре). Ситуацията е показана на следващата илюстрация (липсват фоновите оцветявания от предходната илюстрация, а и се създава илюзия, че се работи в </a:t>
            </a:r>
            <a:r>
              <a:rPr lang="en-US" dirty="0" smtClean="0"/>
              <a:t>Studio </a:t>
            </a:r>
            <a:r>
              <a:rPr lang="bg-BG" dirty="0" smtClean="0"/>
              <a:t>2003, 2005, </a:t>
            </a:r>
            <a:r>
              <a:rPr lang="en-US" dirty="0" smtClean="0"/>
              <a:t>2008</a:t>
            </a:r>
            <a:r>
              <a:rPr lang="bg-BG" dirty="0" smtClean="0"/>
              <a:t>).</a:t>
            </a:r>
            <a:endParaRPr lang="en-US"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743200"/>
            <a:ext cx="4534294" cy="2362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81000" y="5029200"/>
            <a:ext cx="8243732" cy="1415772"/>
          </a:xfrm>
          <a:prstGeom prst="rect">
            <a:avLst/>
          </a:prstGeom>
          <a:noFill/>
        </p:spPr>
        <p:txBody>
          <a:bodyPr wrap="none" rtlCol="0">
            <a:spAutoFit/>
          </a:bodyPr>
          <a:lstStyle/>
          <a:p>
            <a:r>
              <a:rPr lang="bg-BG" sz="3200" b="1" dirty="0" smtClean="0"/>
              <a:t>Трето</a:t>
            </a:r>
            <a:r>
              <a:rPr lang="bg-BG" sz="2400" dirty="0" smtClean="0"/>
              <a:t>, добавя се програмен код в </a:t>
            </a:r>
            <a:r>
              <a:rPr lang="en-US" sz="2400" dirty="0" smtClean="0"/>
              <a:t>Get </a:t>
            </a:r>
            <a:r>
              <a:rPr lang="bg-BG" sz="2400" dirty="0" smtClean="0"/>
              <a:t>и </a:t>
            </a:r>
            <a:r>
              <a:rPr lang="en-US" sz="2400" dirty="0" smtClean="0"/>
              <a:t>Set</a:t>
            </a:r>
            <a:r>
              <a:rPr lang="bg-BG" sz="2400" dirty="0" smtClean="0"/>
              <a:t>.</a:t>
            </a:r>
            <a:endParaRPr lang="en-US" sz="2400" dirty="0" smtClean="0"/>
          </a:p>
          <a:p>
            <a:r>
              <a:rPr lang="bg-BG" dirty="0" smtClean="0"/>
              <a:t>Минималният код в блока </a:t>
            </a:r>
            <a:r>
              <a:rPr lang="en-US" dirty="0" smtClean="0"/>
              <a:t>Get </a:t>
            </a:r>
            <a:r>
              <a:rPr lang="bg-BG" dirty="0" smtClean="0"/>
              <a:t>е за връщането на стойността на частната </a:t>
            </a:r>
            <a:br>
              <a:rPr lang="bg-BG" dirty="0" smtClean="0"/>
            </a:br>
            <a:r>
              <a:rPr lang="bg-BG" dirty="0" smtClean="0"/>
              <a:t>променлива/променливи, а в блока </a:t>
            </a:r>
            <a:r>
              <a:rPr lang="en-US" dirty="0" smtClean="0"/>
              <a:t>Set</a:t>
            </a:r>
            <a:r>
              <a:rPr lang="bg-BG" dirty="0" smtClean="0"/>
              <a:t> е за присвояване на стойност на </a:t>
            </a:r>
            <a:br>
              <a:rPr lang="bg-BG" dirty="0" smtClean="0"/>
            </a:br>
            <a:r>
              <a:rPr lang="bg-BG" dirty="0" smtClean="0"/>
              <a:t>частната променлива/променливи и е наличен в илюстрацията.</a:t>
            </a:r>
            <a:endParaRPr lang="en-US" dirty="0" smtClean="0"/>
          </a:p>
        </p:txBody>
      </p:sp>
    </p:spTree>
    <p:extLst>
      <p:ext uri="{BB962C8B-B14F-4D97-AF65-F5344CB8AC3E}">
        <p14:creationId xmlns:p14="http://schemas.microsoft.com/office/powerpoint/2010/main" val="36757947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57200" y="228600"/>
            <a:ext cx="8229600" cy="584775"/>
          </a:xfrm>
          <a:prstGeom prst="rect">
            <a:avLst/>
          </a:prstGeom>
          <a:noFill/>
          <a:ln w="9525">
            <a:noFill/>
            <a:miter lim="800000"/>
            <a:headEnd/>
            <a:tailEnd/>
          </a:ln>
        </p:spPr>
        <p:txBody>
          <a:bodyPr>
            <a:spAutoFit/>
          </a:bodyPr>
          <a:lstStyle/>
          <a:p>
            <a:pPr algn="ctr"/>
            <a:r>
              <a:rPr lang="bg-BG" sz="3200" dirty="0" smtClean="0"/>
              <a:t>Създаване на процедура за свойство</a:t>
            </a:r>
            <a:endParaRPr lang="bg-BG" sz="3200" dirty="0"/>
          </a:p>
        </p:txBody>
      </p:sp>
      <p:sp>
        <p:nvSpPr>
          <p:cNvPr id="3" name="TextBox 2"/>
          <p:cNvSpPr txBox="1"/>
          <p:nvPr/>
        </p:nvSpPr>
        <p:spPr>
          <a:xfrm>
            <a:off x="457200" y="838200"/>
            <a:ext cx="8229601" cy="3662541"/>
          </a:xfrm>
          <a:prstGeom prst="rect">
            <a:avLst/>
          </a:prstGeom>
          <a:noFill/>
        </p:spPr>
        <p:txBody>
          <a:bodyPr wrap="square" rtlCol="0">
            <a:spAutoFit/>
          </a:bodyPr>
          <a:lstStyle/>
          <a:p>
            <a:r>
              <a:rPr lang="bg-BG" sz="2400" dirty="0" smtClean="0"/>
              <a:t>Минималния програмен код прави възможно само </a:t>
            </a:r>
            <a:br>
              <a:rPr lang="bg-BG" sz="2400" dirty="0" smtClean="0"/>
            </a:br>
            <a:r>
              <a:rPr lang="bg-BG" sz="2400" dirty="0" smtClean="0"/>
              <a:t>четенето и писането чрез процедурата на свойството. </a:t>
            </a:r>
            <a:br>
              <a:rPr lang="bg-BG" sz="2400" dirty="0" smtClean="0"/>
            </a:br>
            <a:endParaRPr lang="bg-BG" sz="2400" dirty="0" smtClean="0"/>
          </a:p>
          <a:p>
            <a:r>
              <a:rPr lang="bg-BG" sz="2000" dirty="0" smtClean="0"/>
              <a:t>За да има полза от всичко това, което да различава процедурата </a:t>
            </a:r>
            <a:br>
              <a:rPr lang="bg-BG" sz="2000" dirty="0" smtClean="0"/>
            </a:br>
            <a:r>
              <a:rPr lang="bg-BG" sz="2000" dirty="0" smtClean="0"/>
              <a:t>на свойство от общодостъпните променливи </a:t>
            </a:r>
            <a:r>
              <a:rPr lang="bg-BG" sz="2800" b="1" dirty="0" smtClean="0"/>
              <a:t>трябва да се </a:t>
            </a:r>
            <a:br>
              <a:rPr lang="bg-BG" sz="2800" b="1" dirty="0" smtClean="0"/>
            </a:br>
            <a:r>
              <a:rPr lang="bg-BG" sz="2800" b="1" dirty="0" smtClean="0"/>
              <a:t>добави програмен код, чрез който да се проверяват и манипулират стойностите постъпващи в свойството или тези, връщани от свойството</a:t>
            </a:r>
            <a:r>
              <a:rPr lang="bg-BG" sz="2000" dirty="0" smtClean="0"/>
              <a:t>.</a:t>
            </a:r>
            <a:endParaRPr lang="en-US" sz="2800" b="1"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57200" y="0"/>
            <a:ext cx="8229600" cy="584775"/>
          </a:xfrm>
          <a:prstGeom prst="rect">
            <a:avLst/>
          </a:prstGeom>
          <a:noFill/>
          <a:ln w="9525">
            <a:noFill/>
            <a:miter lim="800000"/>
            <a:headEnd/>
            <a:tailEnd/>
          </a:ln>
        </p:spPr>
        <p:txBody>
          <a:bodyPr>
            <a:spAutoFit/>
          </a:bodyPr>
          <a:lstStyle/>
          <a:p>
            <a:pPr algn="ctr"/>
            <a:r>
              <a:rPr lang="bg-BG" sz="3200" dirty="0" smtClean="0"/>
              <a:t>Създаване на процедура за свойство</a:t>
            </a:r>
            <a:endParaRPr lang="bg-BG" sz="3200" dirty="0"/>
          </a:p>
        </p:txBody>
      </p:sp>
      <p:sp>
        <p:nvSpPr>
          <p:cNvPr id="3" name="TextBox 2"/>
          <p:cNvSpPr txBox="1"/>
          <p:nvPr/>
        </p:nvSpPr>
        <p:spPr>
          <a:xfrm>
            <a:off x="381001" y="838200"/>
            <a:ext cx="8458199" cy="1938992"/>
          </a:xfrm>
          <a:prstGeom prst="rect">
            <a:avLst/>
          </a:prstGeom>
          <a:noFill/>
        </p:spPr>
        <p:txBody>
          <a:bodyPr wrap="square" rtlCol="0">
            <a:spAutoFit/>
          </a:bodyPr>
          <a:lstStyle/>
          <a:p>
            <a:r>
              <a:rPr lang="bg-BG" sz="2000" b="1" dirty="0" smtClean="0">
                <a:latin typeface="Courier New" pitchFamily="49" charset="0"/>
                <a:cs typeface="Courier New" pitchFamily="49" charset="0"/>
              </a:rPr>
              <a:t>Да се създаде свойство към клас, което да съдържа програмен код, преобразуващ редовните (малките) букви от текст в главни букви.</a:t>
            </a:r>
          </a:p>
          <a:p>
            <a:r>
              <a:rPr lang="bg-BG" sz="2000" b="1" dirty="0" smtClean="0">
                <a:latin typeface="Courier New" pitchFamily="49" charset="0"/>
                <a:cs typeface="Courier New" pitchFamily="49" charset="0"/>
              </a:rPr>
              <a:t>Един от възможните подходи е да се използва </a:t>
            </a:r>
            <a:r>
              <a:rPr lang="en-US" sz="2000" b="1" dirty="0" smtClean="0">
                <a:latin typeface="Courier New" pitchFamily="49" charset="0"/>
                <a:cs typeface="Courier New" pitchFamily="49" charset="0"/>
              </a:rPr>
              <a:t>ASCII </a:t>
            </a:r>
            <a:r>
              <a:rPr lang="bg-BG" sz="2000" b="1" dirty="0" smtClean="0">
                <a:latin typeface="Courier New" pitchFamily="49" charset="0"/>
                <a:cs typeface="Courier New" pitchFamily="49" charset="0"/>
              </a:rPr>
              <a:t>кодирането на символите. Идеята се вижда от следващата илюстрация.</a:t>
            </a:r>
            <a:endParaRPr lang="en-US" sz="2000" b="1" dirty="0" smtClean="0">
              <a:latin typeface="Courier New" pitchFamily="49" charset="0"/>
              <a:cs typeface="Courier New" pitchFamily="49"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827337"/>
            <a:ext cx="4770437" cy="273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457200" y="228600"/>
            <a:ext cx="8229600" cy="584775"/>
          </a:xfrm>
          <a:prstGeom prst="rect">
            <a:avLst/>
          </a:prstGeom>
          <a:noFill/>
          <a:ln w="9525">
            <a:noFill/>
            <a:miter lim="800000"/>
            <a:headEnd/>
            <a:tailEnd/>
          </a:ln>
        </p:spPr>
        <p:txBody>
          <a:bodyPr>
            <a:spAutoFit/>
          </a:bodyPr>
          <a:lstStyle/>
          <a:p>
            <a:pPr algn="ctr"/>
            <a:r>
              <a:rPr lang="bg-BG" sz="3200" dirty="0" smtClean="0"/>
              <a:t>Общодостъпни променливи</a:t>
            </a:r>
            <a:endParaRPr lang="bg-BG" sz="3200" dirty="0"/>
          </a:p>
        </p:txBody>
      </p:sp>
      <p:sp>
        <p:nvSpPr>
          <p:cNvPr id="3" name="TextBox 2"/>
          <p:cNvSpPr txBox="1"/>
          <p:nvPr/>
        </p:nvSpPr>
        <p:spPr>
          <a:xfrm>
            <a:off x="838200" y="838200"/>
            <a:ext cx="7630807" cy="2031325"/>
          </a:xfrm>
          <a:prstGeom prst="rect">
            <a:avLst/>
          </a:prstGeom>
          <a:noFill/>
        </p:spPr>
        <p:txBody>
          <a:bodyPr wrap="none" rtlCol="0">
            <a:spAutoFit/>
          </a:bodyPr>
          <a:lstStyle/>
          <a:p>
            <a:r>
              <a:rPr lang="bg-BG" dirty="0" smtClean="0"/>
              <a:t>Създаване на свойство в един потребителски клас най-лесно се </a:t>
            </a:r>
            <a:br>
              <a:rPr lang="bg-BG" dirty="0" smtClean="0"/>
            </a:br>
            <a:r>
              <a:rPr lang="bg-BG" dirty="0" smtClean="0"/>
              <a:t>постига с помощта на общодостъпни </a:t>
            </a:r>
            <a:r>
              <a:rPr lang="en-US" dirty="0" smtClean="0"/>
              <a:t>(Public)</a:t>
            </a:r>
            <a:r>
              <a:rPr lang="bg-BG" dirty="0" smtClean="0"/>
              <a:t> променливи.</a:t>
            </a:r>
          </a:p>
          <a:p>
            <a:endParaRPr lang="bg-BG" dirty="0" smtClean="0"/>
          </a:p>
          <a:p>
            <a:r>
              <a:rPr lang="bg-BG" dirty="0" smtClean="0"/>
              <a:t>В потребителски клас може няколко променливи да бъдат обявени </a:t>
            </a:r>
            <a:br>
              <a:rPr lang="bg-BG" dirty="0" smtClean="0"/>
            </a:br>
            <a:r>
              <a:rPr lang="bg-BG" dirty="0" smtClean="0"/>
              <a:t>като </a:t>
            </a:r>
            <a:r>
              <a:rPr lang="en-US" dirty="0" smtClean="0"/>
              <a:t>Private</a:t>
            </a:r>
            <a:r>
              <a:rPr lang="bg-BG" dirty="0" smtClean="0"/>
              <a:t>, но след създаването на екземпляр от този клас, </a:t>
            </a:r>
            <a:br>
              <a:rPr lang="bg-BG" dirty="0" smtClean="0"/>
            </a:br>
            <a:r>
              <a:rPr lang="bg-BG" dirty="0" smtClean="0"/>
              <a:t>останалата част от приложението ще „вижда” само общодостъпните </a:t>
            </a:r>
            <a:br>
              <a:rPr lang="bg-BG" dirty="0" smtClean="0"/>
            </a:br>
            <a:r>
              <a:rPr lang="bg-BG" dirty="0" smtClean="0"/>
              <a:t>променливи.</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57200" y="0"/>
            <a:ext cx="8229600" cy="584775"/>
          </a:xfrm>
          <a:prstGeom prst="rect">
            <a:avLst/>
          </a:prstGeom>
          <a:noFill/>
          <a:ln w="9525">
            <a:noFill/>
            <a:miter lim="800000"/>
            <a:headEnd/>
            <a:tailEnd/>
          </a:ln>
        </p:spPr>
        <p:txBody>
          <a:bodyPr>
            <a:spAutoFit/>
          </a:bodyPr>
          <a:lstStyle/>
          <a:p>
            <a:pPr algn="ctr"/>
            <a:r>
              <a:rPr lang="bg-BG" sz="3200" dirty="0" smtClean="0"/>
              <a:t>Създаване на процедура за свойство</a:t>
            </a:r>
            <a:endParaRPr lang="bg-BG" sz="3200" dirty="0"/>
          </a:p>
        </p:txBody>
      </p:sp>
      <p:sp>
        <p:nvSpPr>
          <p:cNvPr id="3" name="TextBox 2"/>
          <p:cNvSpPr txBox="1"/>
          <p:nvPr/>
        </p:nvSpPr>
        <p:spPr>
          <a:xfrm>
            <a:off x="381001" y="609600"/>
            <a:ext cx="8458199" cy="400110"/>
          </a:xfrm>
          <a:prstGeom prst="rect">
            <a:avLst/>
          </a:prstGeom>
          <a:noFill/>
        </p:spPr>
        <p:txBody>
          <a:bodyPr wrap="square" rtlCol="0">
            <a:spAutoFit/>
          </a:bodyPr>
          <a:lstStyle/>
          <a:p>
            <a:r>
              <a:rPr lang="bg-BG" sz="2000" b="1" dirty="0" smtClean="0">
                <a:latin typeface="Courier New" pitchFamily="49" charset="0"/>
                <a:cs typeface="Courier New" pitchFamily="49" charset="0"/>
              </a:rPr>
              <a:t>Кодът на свойството в класа е</a:t>
            </a:r>
            <a:endParaRPr lang="en-US" sz="2000" b="1" dirty="0" smtClean="0">
              <a:latin typeface="Courier New" pitchFamily="49" charset="0"/>
              <a:cs typeface="Courier New" pitchFamily="49"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8827012" cy="4250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0852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57200" y="0"/>
            <a:ext cx="8229600" cy="584775"/>
          </a:xfrm>
          <a:prstGeom prst="rect">
            <a:avLst/>
          </a:prstGeom>
          <a:noFill/>
          <a:ln w="9525">
            <a:noFill/>
            <a:miter lim="800000"/>
            <a:headEnd/>
            <a:tailEnd/>
          </a:ln>
        </p:spPr>
        <p:txBody>
          <a:bodyPr>
            <a:spAutoFit/>
          </a:bodyPr>
          <a:lstStyle/>
          <a:p>
            <a:pPr algn="ctr"/>
            <a:r>
              <a:rPr lang="bg-BG" sz="3200" dirty="0" smtClean="0"/>
              <a:t>Създаване на процедура за свойство</a:t>
            </a:r>
            <a:endParaRPr lang="bg-BG" sz="3200" dirty="0"/>
          </a:p>
        </p:txBody>
      </p:sp>
      <p:sp>
        <p:nvSpPr>
          <p:cNvPr id="3" name="TextBox 2"/>
          <p:cNvSpPr txBox="1"/>
          <p:nvPr/>
        </p:nvSpPr>
        <p:spPr>
          <a:xfrm>
            <a:off x="381001" y="609600"/>
            <a:ext cx="8458199" cy="5940088"/>
          </a:xfrm>
          <a:prstGeom prst="rect">
            <a:avLst/>
          </a:prstGeom>
          <a:noFill/>
        </p:spPr>
        <p:txBody>
          <a:bodyPr wrap="square" rtlCol="0">
            <a:spAutoFit/>
          </a:bodyPr>
          <a:lstStyle/>
          <a:p>
            <a:r>
              <a:rPr lang="en-US" sz="1600" b="1" dirty="0">
                <a:latin typeface="Courier New" pitchFamily="49" charset="0"/>
                <a:cs typeface="Courier New" pitchFamily="49" charset="0"/>
              </a:rPr>
              <a:t>Public Class </a:t>
            </a:r>
            <a:r>
              <a:rPr lang="en-US" sz="1600" b="1" dirty="0" err="1">
                <a:latin typeface="Courier New" pitchFamily="49" charset="0"/>
                <a:cs typeface="Courier New" pitchFamily="49" charset="0"/>
              </a:rPr>
              <a:t>StudentiSA</a:t>
            </a:r>
            <a:endParaRPr lang="en-US" sz="1600" b="1" dirty="0">
              <a:latin typeface="Courier New" pitchFamily="49" charset="0"/>
              <a:cs typeface="Courier New" pitchFamily="49" charset="0"/>
            </a:endParaRPr>
          </a:p>
          <a:p>
            <a:r>
              <a:rPr lang="en-US" sz="1600" b="1" dirty="0">
                <a:latin typeface="Courier New" pitchFamily="49" charset="0"/>
                <a:cs typeface="Courier New" pitchFamily="49" charset="0"/>
              </a:rPr>
              <a:t>#Region "Variable - </a:t>
            </a:r>
            <a:r>
              <a:rPr lang="bg-BG" sz="1600" b="1" dirty="0">
                <a:latin typeface="Courier New" pitchFamily="49" charset="0"/>
                <a:cs typeface="Courier New" pitchFamily="49" charset="0"/>
              </a:rPr>
              <a:t>Променливи"</a:t>
            </a:r>
          </a:p>
          <a:p>
            <a:r>
              <a:rPr lang="en-US" sz="1600" b="1" dirty="0">
                <a:latin typeface="Courier New" pitchFamily="49" charset="0"/>
                <a:cs typeface="Courier New" pitchFamily="49" charset="0"/>
              </a:rPr>
              <a:t>    Private </a:t>
            </a:r>
            <a:r>
              <a:rPr lang="en-US" sz="1600" b="1" dirty="0" err="1">
                <a:latin typeface="Courier New" pitchFamily="49" charset="0"/>
                <a:cs typeface="Courier New" pitchFamily="49" charset="0"/>
              </a:rPr>
              <a:t>Ime</a:t>
            </a:r>
            <a:r>
              <a:rPr lang="en-US" sz="1600" b="1" dirty="0">
                <a:latin typeface="Courier New" pitchFamily="49" charset="0"/>
                <a:cs typeface="Courier New" pitchFamily="49" charset="0"/>
              </a:rPr>
              <a:t> As String</a:t>
            </a:r>
          </a:p>
          <a:p>
            <a:r>
              <a:rPr lang="en-US" sz="1600" b="1" dirty="0">
                <a:latin typeface="Courier New" pitchFamily="49" charset="0"/>
                <a:cs typeface="Courier New" pitchFamily="49" charset="0"/>
              </a:rPr>
              <a:t>#End Region</a:t>
            </a:r>
          </a:p>
          <a:p>
            <a:endParaRPr lang="bg-BG" sz="1600" b="1" dirty="0">
              <a:latin typeface="Courier New" pitchFamily="49" charset="0"/>
              <a:cs typeface="Courier New" pitchFamily="49" charset="0"/>
            </a:endParaRPr>
          </a:p>
          <a:p>
            <a:r>
              <a:rPr lang="en-US" sz="1600" b="1" dirty="0">
                <a:latin typeface="Courier New" pitchFamily="49" charset="0"/>
                <a:cs typeface="Courier New" pitchFamily="49" charset="0"/>
              </a:rPr>
              <a:t>#Region "Properties - </a:t>
            </a:r>
            <a:r>
              <a:rPr lang="bg-BG" sz="1600" b="1" dirty="0">
                <a:latin typeface="Courier New" pitchFamily="49" charset="0"/>
                <a:cs typeface="Courier New" pitchFamily="49" charset="0"/>
              </a:rPr>
              <a:t>Характеристики"</a:t>
            </a:r>
          </a:p>
          <a:p>
            <a:r>
              <a:rPr lang="en-US" sz="1600" b="1" dirty="0">
                <a:latin typeface="Courier New" pitchFamily="49" charset="0"/>
                <a:cs typeface="Courier New" pitchFamily="49" charset="0"/>
              </a:rPr>
              <a:t>    Public Property </a:t>
            </a:r>
            <a:r>
              <a:rPr lang="en-US" sz="1600" b="1" dirty="0" err="1">
                <a:latin typeface="Courier New" pitchFamily="49" charset="0"/>
                <a:cs typeface="Courier New" pitchFamily="49" charset="0"/>
              </a:rPr>
              <a:t>ImeNaStud</a:t>
            </a:r>
            <a:r>
              <a:rPr lang="en-US" sz="1600" b="1" dirty="0">
                <a:latin typeface="Courier New" pitchFamily="49" charset="0"/>
                <a:cs typeface="Courier New" pitchFamily="49" charset="0"/>
              </a:rPr>
              <a:t>() As String</a:t>
            </a:r>
          </a:p>
          <a:p>
            <a:r>
              <a:rPr lang="en-US" sz="1600" b="1" dirty="0">
                <a:latin typeface="Courier New" pitchFamily="49" charset="0"/>
                <a:cs typeface="Courier New" pitchFamily="49" charset="0"/>
              </a:rPr>
              <a:t>        Get</a:t>
            </a:r>
          </a:p>
          <a:p>
            <a:r>
              <a:rPr lang="en-US" sz="1600" b="1" dirty="0">
                <a:latin typeface="Courier New" pitchFamily="49" charset="0"/>
                <a:cs typeface="Courier New" pitchFamily="49" charset="0"/>
              </a:rPr>
              <a:t>            Return </a:t>
            </a:r>
            <a:r>
              <a:rPr lang="en-US" sz="1600" b="1" dirty="0" err="1">
                <a:latin typeface="Courier New" pitchFamily="49" charset="0"/>
                <a:cs typeface="Courier New" pitchFamily="49" charset="0"/>
              </a:rPr>
              <a:t>Ime</a:t>
            </a:r>
            <a:endParaRPr lang="en-US" sz="1600" b="1" dirty="0">
              <a:latin typeface="Courier New" pitchFamily="49" charset="0"/>
              <a:cs typeface="Courier New" pitchFamily="49" charset="0"/>
            </a:endParaRPr>
          </a:p>
          <a:p>
            <a:r>
              <a:rPr lang="en-US" sz="1600" b="1" dirty="0">
                <a:latin typeface="Courier New" pitchFamily="49" charset="0"/>
                <a:cs typeface="Courier New" pitchFamily="49" charset="0"/>
              </a:rPr>
              <a:t>        End Get</a:t>
            </a:r>
          </a:p>
          <a:p>
            <a:r>
              <a:rPr lang="en-US" sz="1600" b="1" dirty="0">
                <a:latin typeface="Courier New" pitchFamily="49" charset="0"/>
                <a:cs typeface="Courier New" pitchFamily="49" charset="0"/>
              </a:rPr>
              <a:t>        Set(</a:t>
            </a:r>
            <a:r>
              <a:rPr lang="en-US" sz="1600" b="1" dirty="0" err="1">
                <a:latin typeface="Courier New" pitchFamily="49" charset="0"/>
                <a:cs typeface="Courier New" pitchFamily="49" charset="0"/>
              </a:rPr>
              <a:t>ByVal</a:t>
            </a:r>
            <a:r>
              <a:rPr lang="en-US" sz="1600" b="1" dirty="0">
                <a:latin typeface="Courier New" pitchFamily="49" charset="0"/>
                <a:cs typeface="Courier New" pitchFamily="49" charset="0"/>
              </a:rPr>
              <a:t> value As String)</a:t>
            </a:r>
          </a:p>
          <a:p>
            <a:r>
              <a:rPr lang="en-US" sz="1600" b="1" dirty="0">
                <a:latin typeface="Courier New" pitchFamily="49" charset="0"/>
                <a:cs typeface="Courier New" pitchFamily="49" charset="0"/>
              </a:rPr>
              <a:t>            Dim </a:t>
            </a:r>
            <a:r>
              <a:rPr lang="en-US" sz="1600" b="1" dirty="0" err="1">
                <a:latin typeface="Courier New" pitchFamily="49" charset="0"/>
                <a:cs typeface="Courier New" pitchFamily="49" charset="0"/>
              </a:rPr>
              <a:t>str</a:t>
            </a:r>
            <a:r>
              <a:rPr lang="en-US" sz="1600" b="1" dirty="0">
                <a:latin typeface="Courier New" pitchFamily="49" charset="0"/>
                <a:cs typeface="Courier New" pitchFamily="49" charset="0"/>
              </a:rPr>
              <a:t> As String = ""</a:t>
            </a:r>
          </a:p>
          <a:p>
            <a:r>
              <a:rPr lang="pt-BR" sz="1600" b="1" dirty="0">
                <a:latin typeface="Courier New" pitchFamily="49" charset="0"/>
                <a:cs typeface="Courier New" pitchFamily="49" charset="0"/>
              </a:rPr>
              <a:t>            </a:t>
            </a:r>
            <a:r>
              <a:rPr lang="pt-BR" sz="1600" b="1" dirty="0" err="1">
                <a:latin typeface="Courier New" pitchFamily="49" charset="0"/>
                <a:cs typeface="Courier New" pitchFamily="49" charset="0"/>
              </a:rPr>
              <a:t>Dim</a:t>
            </a:r>
            <a:r>
              <a:rPr lang="pt-BR" sz="1600" b="1" dirty="0">
                <a:latin typeface="Courier New" pitchFamily="49" charset="0"/>
                <a:cs typeface="Courier New" pitchFamily="49" charset="0"/>
              </a:rPr>
              <a:t> i As </a:t>
            </a:r>
            <a:r>
              <a:rPr lang="pt-BR" sz="1600" b="1" dirty="0" err="1">
                <a:latin typeface="Courier New" pitchFamily="49" charset="0"/>
                <a:cs typeface="Courier New" pitchFamily="49" charset="0"/>
              </a:rPr>
              <a:t>Integer</a:t>
            </a:r>
            <a:r>
              <a:rPr lang="pt-BR" sz="1600" b="1" dirty="0">
                <a:latin typeface="Courier New" pitchFamily="49" charset="0"/>
                <a:cs typeface="Courier New" pitchFamily="49" charset="0"/>
              </a:rPr>
              <a:t> = 1</a:t>
            </a:r>
          </a:p>
          <a:p>
            <a:r>
              <a:rPr lang="en-US" sz="1600" b="1" dirty="0">
                <a:latin typeface="Courier New" pitchFamily="49" charset="0"/>
                <a:cs typeface="Courier New" pitchFamily="49" charset="0"/>
              </a:rPr>
              <a:t>            For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 1 To Len(value)</a:t>
            </a:r>
          </a:p>
          <a:p>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str</a:t>
            </a:r>
            <a:r>
              <a:rPr lang="en-US" sz="1600" b="1" dirty="0">
                <a:latin typeface="Courier New" pitchFamily="49" charset="0"/>
                <a:cs typeface="Courier New" pitchFamily="49" charset="0"/>
              </a:rPr>
              <a:t> = Mid(value,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1)</a:t>
            </a:r>
          </a:p>
          <a:p>
            <a:r>
              <a:rPr lang="en-US" sz="1600" b="1" dirty="0">
                <a:latin typeface="Courier New" pitchFamily="49" charset="0"/>
                <a:cs typeface="Courier New" pitchFamily="49" charset="0"/>
              </a:rPr>
              <a:t>                If </a:t>
            </a:r>
            <a:r>
              <a:rPr lang="en-US" sz="1600" b="1" dirty="0" err="1">
                <a:latin typeface="Courier New" pitchFamily="49" charset="0"/>
                <a:cs typeface="Courier New" pitchFamily="49" charset="0"/>
              </a:rPr>
              <a:t>str</a:t>
            </a:r>
            <a:r>
              <a:rPr lang="en-US" sz="1600" b="1" dirty="0">
                <a:latin typeface="Courier New" pitchFamily="49" charset="0"/>
                <a:cs typeface="Courier New" pitchFamily="49" charset="0"/>
              </a:rPr>
              <a:t> &gt;= "а" And </a:t>
            </a:r>
            <a:r>
              <a:rPr lang="en-US" sz="1600" b="1" dirty="0" err="1">
                <a:latin typeface="Courier New" pitchFamily="49" charset="0"/>
                <a:cs typeface="Courier New" pitchFamily="49" charset="0"/>
              </a:rPr>
              <a:t>str</a:t>
            </a:r>
            <a:r>
              <a:rPr lang="en-US" sz="1600" b="1" dirty="0">
                <a:latin typeface="Courier New" pitchFamily="49" charset="0"/>
                <a:cs typeface="Courier New" pitchFamily="49" charset="0"/>
              </a:rPr>
              <a:t> &lt;= "я" Then</a:t>
            </a:r>
          </a:p>
          <a:p>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str</a:t>
            </a:r>
            <a:r>
              <a:rPr lang="en-US" sz="1600" b="1" dirty="0">
                <a:latin typeface="Courier New" pitchFamily="49" charset="0"/>
                <a:cs typeface="Courier New" pitchFamily="49" charset="0"/>
              </a:rPr>
              <a:t> = </a:t>
            </a:r>
            <a:r>
              <a:rPr lang="en-US" sz="1600" b="1" dirty="0" err="1">
                <a:latin typeface="Courier New" pitchFamily="49" charset="0"/>
                <a:cs typeface="Courier New" pitchFamily="49" charset="0"/>
              </a:rPr>
              <a:t>Chr</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Asc</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str</a:t>
            </a:r>
            <a:r>
              <a:rPr lang="en-US" sz="1600" b="1" dirty="0">
                <a:latin typeface="Courier New" pitchFamily="49" charset="0"/>
                <a:cs typeface="Courier New" pitchFamily="49" charset="0"/>
              </a:rPr>
              <a:t>) - 32)</a:t>
            </a:r>
          </a:p>
          <a:p>
            <a:r>
              <a:rPr lang="en-US" sz="1600" b="1" dirty="0">
                <a:latin typeface="Courier New" pitchFamily="49" charset="0"/>
                <a:cs typeface="Courier New" pitchFamily="49" charset="0"/>
              </a:rPr>
              <a:t>                End If</a:t>
            </a:r>
          </a:p>
          <a:p>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Ime</a:t>
            </a:r>
            <a:r>
              <a:rPr lang="en-US" sz="1600" b="1" dirty="0">
                <a:latin typeface="Courier New" pitchFamily="49" charset="0"/>
                <a:cs typeface="Courier New" pitchFamily="49" charset="0"/>
              </a:rPr>
              <a:t> = </a:t>
            </a:r>
            <a:r>
              <a:rPr lang="en-US" sz="1600" b="1" dirty="0" err="1">
                <a:latin typeface="Courier New" pitchFamily="49" charset="0"/>
                <a:cs typeface="Courier New" pitchFamily="49" charset="0"/>
              </a:rPr>
              <a:t>Ime</a:t>
            </a:r>
            <a:r>
              <a:rPr lang="en-US" sz="1600" b="1" dirty="0">
                <a:latin typeface="Courier New" pitchFamily="49" charset="0"/>
                <a:cs typeface="Courier New" pitchFamily="49" charset="0"/>
              </a:rPr>
              <a:t> &amp; </a:t>
            </a:r>
            <a:r>
              <a:rPr lang="en-US" sz="1600" b="1" dirty="0" err="1">
                <a:latin typeface="Courier New" pitchFamily="49" charset="0"/>
                <a:cs typeface="Courier New" pitchFamily="49" charset="0"/>
              </a:rPr>
              <a:t>str</a:t>
            </a:r>
            <a:endParaRPr lang="en-US" sz="1600" b="1" dirty="0">
              <a:latin typeface="Courier New" pitchFamily="49" charset="0"/>
              <a:cs typeface="Courier New" pitchFamily="49" charset="0"/>
            </a:endParaRPr>
          </a:p>
          <a:p>
            <a:r>
              <a:rPr lang="en-US" sz="1600" b="1" dirty="0">
                <a:latin typeface="Courier New" pitchFamily="49" charset="0"/>
                <a:cs typeface="Courier New" pitchFamily="49" charset="0"/>
              </a:rPr>
              <a:t>            Next</a:t>
            </a:r>
          </a:p>
          <a:p>
            <a:r>
              <a:rPr lang="en-US" sz="1600" b="1" dirty="0">
                <a:latin typeface="Courier New" pitchFamily="49" charset="0"/>
                <a:cs typeface="Courier New" pitchFamily="49" charset="0"/>
              </a:rPr>
              <a:t>        End Set</a:t>
            </a:r>
          </a:p>
          <a:p>
            <a:r>
              <a:rPr lang="en-US" sz="1600" b="1" dirty="0">
                <a:latin typeface="Courier New" pitchFamily="49" charset="0"/>
                <a:cs typeface="Courier New" pitchFamily="49" charset="0"/>
              </a:rPr>
              <a:t>    End Property</a:t>
            </a:r>
          </a:p>
          <a:p>
            <a:r>
              <a:rPr lang="en-US" sz="1600" b="1" dirty="0">
                <a:latin typeface="Courier New" pitchFamily="49" charset="0"/>
                <a:cs typeface="Courier New" pitchFamily="49" charset="0"/>
              </a:rPr>
              <a:t>#End </a:t>
            </a:r>
            <a:r>
              <a:rPr lang="en-US" sz="1600" b="1" dirty="0" smtClean="0">
                <a:latin typeface="Courier New" pitchFamily="49" charset="0"/>
                <a:cs typeface="Courier New" pitchFamily="49" charset="0"/>
              </a:rPr>
              <a:t>Region</a:t>
            </a:r>
            <a:endParaRPr lang="en-US" sz="1600" b="1" dirty="0">
              <a:latin typeface="Courier New" pitchFamily="49" charset="0"/>
              <a:cs typeface="Courier New" pitchFamily="49" charset="0"/>
            </a:endParaRPr>
          </a:p>
        </p:txBody>
      </p:sp>
    </p:spTree>
    <p:extLst>
      <p:ext uri="{BB962C8B-B14F-4D97-AF65-F5344CB8AC3E}">
        <p14:creationId xmlns:p14="http://schemas.microsoft.com/office/powerpoint/2010/main" val="4926869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57200" y="0"/>
            <a:ext cx="8229600" cy="584775"/>
          </a:xfrm>
          <a:prstGeom prst="rect">
            <a:avLst/>
          </a:prstGeom>
          <a:noFill/>
          <a:ln w="9525">
            <a:noFill/>
            <a:miter lim="800000"/>
            <a:headEnd/>
            <a:tailEnd/>
          </a:ln>
        </p:spPr>
        <p:txBody>
          <a:bodyPr>
            <a:spAutoFit/>
          </a:bodyPr>
          <a:lstStyle/>
          <a:p>
            <a:pPr algn="ctr"/>
            <a:r>
              <a:rPr lang="bg-BG" sz="3200" dirty="0" smtClean="0"/>
              <a:t>Създаване на процедура за свойство</a:t>
            </a:r>
            <a:endParaRPr lang="bg-BG" sz="3200" dirty="0"/>
          </a:p>
        </p:txBody>
      </p:sp>
      <p:sp>
        <p:nvSpPr>
          <p:cNvPr id="3" name="TextBox 2"/>
          <p:cNvSpPr txBox="1"/>
          <p:nvPr/>
        </p:nvSpPr>
        <p:spPr>
          <a:xfrm>
            <a:off x="381001" y="609600"/>
            <a:ext cx="8458199" cy="338554"/>
          </a:xfrm>
          <a:prstGeom prst="rect">
            <a:avLst/>
          </a:prstGeom>
          <a:noFill/>
        </p:spPr>
        <p:txBody>
          <a:bodyPr wrap="square" rtlCol="0">
            <a:spAutoFit/>
          </a:bodyPr>
          <a:lstStyle/>
          <a:p>
            <a:r>
              <a:rPr lang="bg-BG" sz="1600" b="1" dirty="0" smtClean="0">
                <a:latin typeface="Courier New" pitchFamily="49" charset="0"/>
                <a:cs typeface="Courier New" pitchFamily="49" charset="0"/>
              </a:rPr>
              <a:t>Кодът към бутона от формата е:</a:t>
            </a:r>
            <a:endParaRPr lang="en-US" sz="1600" b="1"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78" y="914400"/>
            <a:ext cx="4040475" cy="2120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81000" y="2971800"/>
            <a:ext cx="8458199" cy="1815882"/>
          </a:xfrm>
          <a:prstGeom prst="rect">
            <a:avLst/>
          </a:prstGeom>
          <a:noFill/>
        </p:spPr>
        <p:txBody>
          <a:bodyPr wrap="square" rtlCol="0">
            <a:spAutoFit/>
          </a:bodyPr>
          <a:lstStyle/>
          <a:p>
            <a:r>
              <a:rPr lang="en-US" sz="1600" b="1" dirty="0">
                <a:latin typeface="Courier New" pitchFamily="49" charset="0"/>
                <a:cs typeface="Courier New" pitchFamily="49" charset="0"/>
              </a:rPr>
              <a:t>Public Class Form1</a:t>
            </a:r>
          </a:p>
          <a:p>
            <a:r>
              <a:rPr lang="en-US" sz="1600" b="1" dirty="0">
                <a:latin typeface="Courier New" pitchFamily="49" charset="0"/>
                <a:cs typeface="Courier New" pitchFamily="49" charset="0"/>
              </a:rPr>
              <a:t>    Private Sub </a:t>
            </a:r>
            <a:r>
              <a:rPr lang="en-US" sz="1600" b="1" dirty="0" err="1">
                <a:latin typeface="Courier New" pitchFamily="49" charset="0"/>
                <a:cs typeface="Courier New" pitchFamily="49" charset="0"/>
              </a:rPr>
              <a:t>MyButton_Click</a:t>
            </a:r>
            <a:r>
              <a:rPr lang="en-US" sz="1600" b="1" dirty="0">
                <a:latin typeface="Courier New" pitchFamily="49" charset="0"/>
                <a:cs typeface="Courier New" pitchFamily="49" charset="0"/>
              </a:rPr>
              <a:t>(sender As </a:t>
            </a:r>
            <a:r>
              <a:rPr lang="en-US" sz="1600" b="1" dirty="0" err="1" smtClean="0">
                <a:latin typeface="Courier New" pitchFamily="49" charset="0"/>
                <a:cs typeface="Courier New" pitchFamily="49" charset="0"/>
              </a:rPr>
              <a:t>System.Object</a:t>
            </a:r>
            <a:r>
              <a:rPr lang="en-US" sz="1600" b="1" dirty="0" smtClean="0">
                <a:latin typeface="Courier New" pitchFamily="49" charset="0"/>
                <a:cs typeface="Courier New" pitchFamily="49" charset="0"/>
              </a:rPr>
              <a:t> . . . . .</a:t>
            </a:r>
            <a:endParaRPr lang="en-US" sz="1600" b="1" dirty="0">
              <a:latin typeface="Courier New" pitchFamily="49" charset="0"/>
              <a:cs typeface="Courier New" pitchFamily="49" charset="0"/>
            </a:endParaRPr>
          </a:p>
          <a:p>
            <a:r>
              <a:rPr lang="en-US" sz="1600" b="1" dirty="0">
                <a:latin typeface="Courier New" pitchFamily="49" charset="0"/>
                <a:cs typeface="Courier New" pitchFamily="49" charset="0"/>
              </a:rPr>
              <a:t>        Dim stud As New </a:t>
            </a:r>
            <a:r>
              <a:rPr lang="en-US" sz="1600" b="1" dirty="0" err="1">
                <a:latin typeface="Courier New" pitchFamily="49" charset="0"/>
                <a:cs typeface="Courier New" pitchFamily="49" charset="0"/>
              </a:rPr>
              <a:t>StudentiSA</a:t>
            </a:r>
            <a:endParaRPr lang="en-US" sz="1600" b="1" dirty="0">
              <a:latin typeface="Courier New" pitchFamily="49" charset="0"/>
              <a:cs typeface="Courier New" pitchFamily="49" charset="0"/>
            </a:endParaRPr>
          </a:p>
          <a:p>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stud.ImeNaStud</a:t>
            </a:r>
            <a:r>
              <a:rPr lang="en-US" sz="1600" b="1" dirty="0">
                <a:latin typeface="Courier New" pitchFamily="49" charset="0"/>
                <a:cs typeface="Courier New" pitchFamily="49" charset="0"/>
              </a:rPr>
              <a:t> = ("</a:t>
            </a:r>
            <a:r>
              <a:rPr lang="bg-BG" sz="1600" b="1" dirty="0">
                <a:latin typeface="Courier New" pitchFamily="49" charset="0"/>
                <a:cs typeface="Courier New" pitchFamily="49" charset="0"/>
              </a:rPr>
              <a:t>Трайков")</a:t>
            </a:r>
          </a:p>
          <a:p>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Console.WriteLine</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stud.ImeNaStud</a:t>
            </a:r>
            <a:r>
              <a:rPr lang="en-US" sz="1600" b="1" dirty="0">
                <a:latin typeface="Courier New" pitchFamily="49" charset="0"/>
                <a:cs typeface="Courier New" pitchFamily="49" charset="0"/>
              </a:rPr>
              <a:t>)</a:t>
            </a:r>
          </a:p>
          <a:p>
            <a:r>
              <a:rPr lang="en-US" sz="1600" b="1" dirty="0">
                <a:latin typeface="Courier New" pitchFamily="49" charset="0"/>
                <a:cs typeface="Courier New" pitchFamily="49" charset="0"/>
              </a:rPr>
              <a:t>    End Sub</a:t>
            </a:r>
          </a:p>
          <a:p>
            <a:r>
              <a:rPr lang="en-US" sz="1600" b="1" dirty="0">
                <a:latin typeface="Courier New" pitchFamily="49" charset="0"/>
                <a:cs typeface="Courier New" pitchFamily="49" charset="0"/>
              </a:rPr>
              <a:t>End Class</a:t>
            </a: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5085" y="4430711"/>
            <a:ext cx="4409315" cy="2204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85260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57200" y="228600"/>
            <a:ext cx="8229600" cy="1077218"/>
          </a:xfrm>
          <a:prstGeom prst="rect">
            <a:avLst/>
          </a:prstGeom>
          <a:noFill/>
          <a:ln w="9525">
            <a:noFill/>
            <a:miter lim="800000"/>
            <a:headEnd/>
            <a:tailEnd/>
          </a:ln>
        </p:spPr>
        <p:txBody>
          <a:bodyPr>
            <a:spAutoFit/>
          </a:bodyPr>
          <a:lstStyle/>
          <a:p>
            <a:pPr algn="ctr"/>
            <a:r>
              <a:rPr lang="bg-BG" sz="3200" b="1" dirty="0" smtClean="0"/>
              <a:t>Процедура на свойство и общодостъпните променливи</a:t>
            </a:r>
            <a:endParaRPr lang="en-US" sz="3200" dirty="0"/>
          </a:p>
        </p:txBody>
      </p:sp>
      <p:sp>
        <p:nvSpPr>
          <p:cNvPr id="4" name="TextBox 3"/>
          <p:cNvSpPr txBox="1"/>
          <p:nvPr/>
        </p:nvSpPr>
        <p:spPr>
          <a:xfrm>
            <a:off x="533400" y="1371600"/>
            <a:ext cx="8229600" cy="3170099"/>
          </a:xfrm>
          <a:prstGeom prst="rect">
            <a:avLst/>
          </a:prstGeom>
          <a:noFill/>
        </p:spPr>
        <p:txBody>
          <a:bodyPr wrap="square" rtlCol="0">
            <a:spAutoFit/>
          </a:bodyPr>
          <a:lstStyle/>
          <a:p>
            <a:r>
              <a:rPr lang="bg-BG" sz="2400" dirty="0" smtClean="0"/>
              <a:t>Защо следва да се предпочита процедура на свойство вместо общодостъпна променлива?</a:t>
            </a:r>
          </a:p>
          <a:p>
            <a:r>
              <a:rPr lang="bg-BG" sz="3200" b="1" dirty="0" smtClean="0"/>
              <a:t>Първо</a:t>
            </a:r>
            <a:r>
              <a:rPr lang="bg-BG" sz="2400" dirty="0" smtClean="0"/>
              <a:t>, в процедура на свойство може да се съдържа програмен код, който да се изпълнява преди присвояването на свойството. Чрез този код може например да се реализират различни проверки, за да е сигурно че не се присвояват некоректни стойности на свойството.</a:t>
            </a:r>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57200" y="228600"/>
            <a:ext cx="8229600" cy="1077218"/>
          </a:xfrm>
          <a:prstGeom prst="rect">
            <a:avLst/>
          </a:prstGeom>
          <a:noFill/>
          <a:ln w="9525">
            <a:noFill/>
            <a:miter lim="800000"/>
            <a:headEnd/>
            <a:tailEnd/>
          </a:ln>
        </p:spPr>
        <p:txBody>
          <a:bodyPr>
            <a:spAutoFit/>
          </a:bodyPr>
          <a:lstStyle/>
          <a:p>
            <a:pPr algn="ctr"/>
            <a:r>
              <a:rPr lang="bg-BG" sz="3200" b="1" dirty="0" smtClean="0"/>
              <a:t>Процедура на свойство и общодостъпните променливи</a:t>
            </a:r>
            <a:endParaRPr lang="en-US" sz="3200" dirty="0"/>
          </a:p>
        </p:txBody>
      </p:sp>
      <p:sp>
        <p:nvSpPr>
          <p:cNvPr id="4" name="TextBox 3"/>
          <p:cNvSpPr txBox="1"/>
          <p:nvPr/>
        </p:nvSpPr>
        <p:spPr>
          <a:xfrm>
            <a:off x="533400" y="1371600"/>
            <a:ext cx="8229600" cy="3170099"/>
          </a:xfrm>
          <a:prstGeom prst="rect">
            <a:avLst/>
          </a:prstGeom>
          <a:noFill/>
        </p:spPr>
        <p:txBody>
          <a:bodyPr wrap="square" rtlCol="0">
            <a:spAutoFit/>
          </a:bodyPr>
          <a:lstStyle/>
          <a:p>
            <a:r>
              <a:rPr lang="bg-BG" sz="3200" b="1" dirty="0" smtClean="0"/>
              <a:t>Второ</a:t>
            </a:r>
            <a:r>
              <a:rPr lang="bg-BG" sz="2400" dirty="0" smtClean="0"/>
              <a:t>, в процедура на свойство може да се съдържа програмен код, който да се изпълнява преди „четенето” на свойството. Такъв код може да форматира или преобразува стойността на свойството. Например може да се добавят тирета към връщания от процедурата телефонен номер, които не се съхраняват заедно с данните, да се преобразуват редовни букви от стринг в главни букви и др.</a:t>
            </a:r>
            <a:endParaRPr 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57200" y="228600"/>
            <a:ext cx="8229600" cy="1077218"/>
          </a:xfrm>
          <a:prstGeom prst="rect">
            <a:avLst/>
          </a:prstGeom>
          <a:noFill/>
          <a:ln w="9525">
            <a:noFill/>
            <a:miter lim="800000"/>
            <a:headEnd/>
            <a:tailEnd/>
          </a:ln>
        </p:spPr>
        <p:txBody>
          <a:bodyPr>
            <a:spAutoFit/>
          </a:bodyPr>
          <a:lstStyle/>
          <a:p>
            <a:pPr algn="ctr"/>
            <a:r>
              <a:rPr lang="bg-BG" sz="3200" b="1" dirty="0" smtClean="0"/>
              <a:t>Процедура на свойство и общодостъпните променливи</a:t>
            </a:r>
            <a:endParaRPr lang="en-US" sz="3200" dirty="0"/>
          </a:p>
        </p:txBody>
      </p:sp>
      <p:sp>
        <p:nvSpPr>
          <p:cNvPr id="4" name="TextBox 3"/>
          <p:cNvSpPr txBox="1"/>
          <p:nvPr/>
        </p:nvSpPr>
        <p:spPr>
          <a:xfrm>
            <a:off x="533400" y="1371600"/>
            <a:ext cx="8229600" cy="1692771"/>
          </a:xfrm>
          <a:prstGeom prst="rect">
            <a:avLst/>
          </a:prstGeom>
          <a:noFill/>
        </p:spPr>
        <p:txBody>
          <a:bodyPr wrap="square" rtlCol="0">
            <a:spAutoFit/>
          </a:bodyPr>
          <a:lstStyle/>
          <a:p>
            <a:r>
              <a:rPr lang="bg-BG" sz="3200" b="1" dirty="0" smtClean="0"/>
              <a:t>Трето</a:t>
            </a:r>
            <a:r>
              <a:rPr lang="bg-BG" sz="2400" dirty="0" smtClean="0"/>
              <a:t>, без оператор </a:t>
            </a:r>
            <a:r>
              <a:rPr lang="en-US" sz="2400" dirty="0" smtClean="0"/>
              <a:t>Property</a:t>
            </a:r>
            <a:r>
              <a:rPr lang="bg-BG" sz="2400" dirty="0" smtClean="0"/>
              <a:t> в процедура на събитие, всеки код, който ползва класа може да разруши и модифицира конкретното свойство (понякога и въз основа на логическа грешка в програмния код).</a:t>
            </a:r>
            <a:endParaRPr 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57200" y="228600"/>
            <a:ext cx="8229600" cy="1077218"/>
          </a:xfrm>
          <a:prstGeom prst="rect">
            <a:avLst/>
          </a:prstGeom>
          <a:noFill/>
          <a:ln w="9525">
            <a:noFill/>
            <a:miter lim="800000"/>
            <a:headEnd/>
            <a:tailEnd/>
          </a:ln>
        </p:spPr>
        <p:txBody>
          <a:bodyPr>
            <a:spAutoFit/>
          </a:bodyPr>
          <a:lstStyle/>
          <a:p>
            <a:pPr algn="ctr"/>
            <a:r>
              <a:rPr lang="bg-BG" sz="3200" b="1" dirty="0" smtClean="0"/>
              <a:t>Процедура на свойство и общодостъпните променливи</a:t>
            </a:r>
            <a:endParaRPr lang="en-US" sz="3200" dirty="0"/>
          </a:p>
        </p:txBody>
      </p:sp>
      <p:sp>
        <p:nvSpPr>
          <p:cNvPr id="4" name="TextBox 3"/>
          <p:cNvSpPr txBox="1"/>
          <p:nvPr/>
        </p:nvSpPr>
        <p:spPr>
          <a:xfrm>
            <a:off x="533400" y="1371600"/>
            <a:ext cx="8229600" cy="3293209"/>
          </a:xfrm>
          <a:prstGeom prst="rect">
            <a:avLst/>
          </a:prstGeom>
          <a:noFill/>
        </p:spPr>
        <p:txBody>
          <a:bodyPr wrap="square" rtlCol="0">
            <a:spAutoFit/>
          </a:bodyPr>
          <a:lstStyle/>
          <a:p>
            <a:r>
              <a:rPr lang="bg-BG" sz="3200" b="1" dirty="0" smtClean="0"/>
              <a:t>Четвърто</a:t>
            </a:r>
            <a:r>
              <a:rPr lang="bg-BG" sz="2400" dirty="0" smtClean="0"/>
              <a:t>, някои от средствата, вградени във </a:t>
            </a:r>
            <a:r>
              <a:rPr lang="en-US" sz="2400" dirty="0" smtClean="0"/>
              <a:t>Visual Studio</a:t>
            </a:r>
            <a:r>
              <a:rPr lang="bg-BG" sz="2400" dirty="0" smtClean="0"/>
              <a:t> разпознават само свойства дефинирани посредством оператора </a:t>
            </a:r>
            <a:r>
              <a:rPr lang="en-US" sz="2400" dirty="0" smtClean="0"/>
              <a:t>Property </a:t>
            </a:r>
            <a:r>
              <a:rPr lang="bg-BG" sz="2400" dirty="0" smtClean="0"/>
              <a:t>(например при привързването на обектите – </a:t>
            </a:r>
            <a:r>
              <a:rPr lang="en-US" sz="2400" dirty="0" smtClean="0"/>
              <a:t>object binding)</a:t>
            </a:r>
            <a:r>
              <a:rPr lang="bg-BG" sz="2400" dirty="0" smtClean="0"/>
              <a:t>.</a:t>
            </a:r>
            <a:endParaRPr lang="en-US" sz="2400" dirty="0" smtClean="0"/>
          </a:p>
          <a:p>
            <a:endParaRPr lang="bg-BG" sz="2400" dirty="0" smtClean="0"/>
          </a:p>
          <a:p>
            <a:r>
              <a:rPr lang="bg-BG" sz="2000" dirty="0" smtClean="0"/>
              <a:t>Изложените четири причини са достатъчни за да приемем, че използването в един потребителски клас на процедура на свойство е за предпочитане, за сметка на използването на общодостъпните променливи.</a:t>
            </a:r>
            <a:endParaRPr lang="en-U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990600"/>
            <a:ext cx="8002383" cy="1477328"/>
          </a:xfrm>
          <a:prstGeom prst="rect">
            <a:avLst/>
          </a:prstGeom>
          <a:noFill/>
        </p:spPr>
        <p:txBody>
          <a:bodyPr wrap="none" rtlCol="0">
            <a:spAutoFit/>
          </a:bodyPr>
          <a:lstStyle/>
          <a:p>
            <a:r>
              <a:rPr lang="bg-BG" dirty="0" smtClean="0"/>
              <a:t>Документирането на създавания от програмистите програмен код е </a:t>
            </a:r>
            <a:br>
              <a:rPr lang="bg-BG" dirty="0" smtClean="0"/>
            </a:br>
            <a:r>
              <a:rPr lang="bg-BG" dirty="0" smtClean="0"/>
              <a:t>една от най-често пренебрегваната и изпълнявана с досада дейност от </a:t>
            </a:r>
            <a:br>
              <a:rPr lang="bg-BG" dirty="0" smtClean="0"/>
            </a:br>
            <a:r>
              <a:rPr lang="bg-BG" dirty="0" smtClean="0"/>
              <a:t>тяхна страна. Споделяйки мнението на теоретиците в областта на </a:t>
            </a:r>
            <a:br>
              <a:rPr lang="bg-BG" dirty="0" smtClean="0"/>
            </a:br>
            <a:r>
              <a:rPr lang="bg-BG" dirty="0" smtClean="0"/>
              <a:t>програмирането, че това е много важна дейност, въпросът за </a:t>
            </a:r>
            <a:br>
              <a:rPr lang="bg-BG" dirty="0" smtClean="0"/>
            </a:br>
            <a:r>
              <a:rPr lang="bg-BG" dirty="0" smtClean="0"/>
              <a:t>документирането на процедура на свойство е изведена в отделна точка.</a:t>
            </a:r>
            <a:endParaRPr lang="en-US" dirty="0"/>
          </a:p>
        </p:txBody>
      </p:sp>
      <p:sp>
        <p:nvSpPr>
          <p:cNvPr id="4" name="Text Box 4"/>
          <p:cNvSpPr txBox="1">
            <a:spLocks noChangeArrowheads="1"/>
          </p:cNvSpPr>
          <p:nvPr/>
        </p:nvSpPr>
        <p:spPr bwMode="auto">
          <a:xfrm>
            <a:off x="152400" y="0"/>
            <a:ext cx="8839200" cy="523220"/>
          </a:xfrm>
          <a:prstGeom prst="rect">
            <a:avLst/>
          </a:prstGeom>
          <a:noFill/>
          <a:ln w="9525">
            <a:noFill/>
            <a:miter lim="800000"/>
            <a:headEnd/>
            <a:tailEnd/>
          </a:ln>
        </p:spPr>
        <p:txBody>
          <a:bodyPr wrap="square">
            <a:spAutoFit/>
          </a:bodyPr>
          <a:lstStyle/>
          <a:p>
            <a:pPr algn="ctr"/>
            <a:r>
              <a:rPr lang="bg-BG" sz="2800" b="1" dirty="0" smtClean="0"/>
              <a:t>Документиране на процедура на свойство</a:t>
            </a:r>
            <a:endParaRPr lang="en-US"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762000"/>
            <a:ext cx="8458200" cy="4216539"/>
          </a:xfrm>
          <a:prstGeom prst="rect">
            <a:avLst/>
          </a:prstGeom>
          <a:noFill/>
        </p:spPr>
        <p:txBody>
          <a:bodyPr wrap="square" rtlCol="0">
            <a:spAutoFit/>
          </a:bodyPr>
          <a:lstStyle/>
          <a:p>
            <a:r>
              <a:rPr lang="bg-BG" dirty="0" smtClean="0"/>
              <a:t>За да се документира една процедура на свойство следва да се </a:t>
            </a:r>
            <a:br>
              <a:rPr lang="bg-BG" dirty="0" smtClean="0"/>
            </a:br>
            <a:r>
              <a:rPr lang="bg-BG" dirty="0" smtClean="0"/>
              <a:t>изпълнят четири стъпки.</a:t>
            </a:r>
            <a:endParaRPr lang="en-US" dirty="0" smtClean="0"/>
          </a:p>
          <a:p>
            <a:r>
              <a:rPr lang="bg-BG" sz="3200" b="1" dirty="0" smtClean="0"/>
              <a:t>Първо</a:t>
            </a:r>
            <a:r>
              <a:rPr lang="bg-BG" sz="2400" dirty="0" smtClean="0"/>
              <a:t>, отваря се потребителския клас в </a:t>
            </a:r>
            <a:r>
              <a:rPr lang="en-US" sz="2400" dirty="0" smtClean="0"/>
              <a:t>Class Editor</a:t>
            </a:r>
            <a:r>
              <a:rPr lang="bg-BG" sz="2400" dirty="0" smtClean="0"/>
              <a:t>.</a:t>
            </a:r>
            <a:endParaRPr lang="en-US" sz="2400" dirty="0" smtClean="0"/>
          </a:p>
          <a:p>
            <a:r>
              <a:rPr lang="bg-BG" sz="3200" b="1" dirty="0" smtClean="0"/>
              <a:t>Второ</a:t>
            </a:r>
            <a:r>
              <a:rPr lang="bg-BG" sz="2400" dirty="0" smtClean="0"/>
              <a:t>, премества се мигащият маркер непосредствено</a:t>
            </a:r>
            <a:br>
              <a:rPr lang="bg-BG" sz="2400" dirty="0" smtClean="0"/>
            </a:br>
            <a:r>
              <a:rPr lang="bg-BG" sz="2400" dirty="0" smtClean="0"/>
              <a:t>над ключовата дума </a:t>
            </a:r>
            <a:r>
              <a:rPr lang="en-US" sz="2400" dirty="0" smtClean="0"/>
              <a:t>Public </a:t>
            </a:r>
            <a:r>
              <a:rPr lang="bg-BG" sz="2400" dirty="0" smtClean="0"/>
              <a:t>на оператора </a:t>
            </a:r>
            <a:r>
              <a:rPr lang="en-US" sz="2400" dirty="0" smtClean="0"/>
              <a:t>Property</a:t>
            </a:r>
            <a:r>
              <a:rPr lang="bg-BG" sz="2400" dirty="0" smtClean="0"/>
              <a:t>.</a:t>
            </a:r>
            <a:endParaRPr lang="en-US" sz="2400" dirty="0" smtClean="0"/>
          </a:p>
          <a:p>
            <a:r>
              <a:rPr lang="bg-BG" sz="3200" b="1" dirty="0" smtClean="0"/>
              <a:t>Трето</a:t>
            </a:r>
            <a:r>
              <a:rPr lang="bg-BG" sz="2400" dirty="0" smtClean="0"/>
              <a:t>, въвеждат се три маркера за коментар</a:t>
            </a:r>
            <a:r>
              <a:rPr lang="en-US" sz="2400" dirty="0" smtClean="0"/>
              <a:t> </a:t>
            </a:r>
            <a:r>
              <a:rPr lang="bg-BG" sz="2400" dirty="0" smtClean="0"/>
              <a:t>(апострофи)</a:t>
            </a:r>
          </a:p>
          <a:p>
            <a:r>
              <a:rPr lang="bg-BG" sz="2400" dirty="0" smtClean="0"/>
              <a:t/>
            </a:r>
            <a:br>
              <a:rPr lang="bg-BG" sz="2400" dirty="0" smtClean="0"/>
            </a:br>
            <a:r>
              <a:rPr lang="bg-BG" sz="2000" dirty="0" smtClean="0"/>
              <a:t>В резултат на това действие се появява шаблон за </a:t>
            </a:r>
            <a:r>
              <a:rPr lang="en-US" sz="2000" dirty="0" smtClean="0"/>
              <a:t>XML </a:t>
            </a:r>
            <a:endParaRPr lang="bg-BG" sz="2000" dirty="0" smtClean="0"/>
          </a:p>
          <a:p>
            <a:r>
              <a:rPr lang="bg-BG" sz="2000" dirty="0" smtClean="0"/>
              <a:t>документиране, който изглежда по начина, показан на следващият</a:t>
            </a:r>
          </a:p>
          <a:p>
            <a:r>
              <a:rPr lang="bg-BG" sz="2000" dirty="0" smtClean="0"/>
              <a:t>слайд</a:t>
            </a:r>
            <a:r>
              <a:rPr lang="bg-BG" sz="2400" dirty="0" smtClean="0"/>
              <a:t>.</a:t>
            </a:r>
            <a:endParaRPr lang="en-US" sz="2400" dirty="0"/>
          </a:p>
        </p:txBody>
      </p:sp>
      <p:sp>
        <p:nvSpPr>
          <p:cNvPr id="4" name="Text Box 4"/>
          <p:cNvSpPr txBox="1">
            <a:spLocks noChangeArrowheads="1"/>
          </p:cNvSpPr>
          <p:nvPr/>
        </p:nvSpPr>
        <p:spPr bwMode="auto">
          <a:xfrm>
            <a:off x="152400" y="0"/>
            <a:ext cx="8839200" cy="523220"/>
          </a:xfrm>
          <a:prstGeom prst="rect">
            <a:avLst/>
          </a:prstGeom>
          <a:noFill/>
          <a:ln w="9525">
            <a:noFill/>
            <a:miter lim="800000"/>
            <a:headEnd/>
            <a:tailEnd/>
          </a:ln>
        </p:spPr>
        <p:txBody>
          <a:bodyPr wrap="square">
            <a:spAutoFit/>
          </a:bodyPr>
          <a:lstStyle/>
          <a:p>
            <a:pPr algn="ctr"/>
            <a:r>
              <a:rPr lang="bg-BG" sz="2800" b="1" dirty="0" smtClean="0"/>
              <a:t>Документиране на процедура на свойство</a:t>
            </a:r>
            <a:endParaRPr lang="en-US"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52400" y="228600"/>
            <a:ext cx="8839200" cy="523220"/>
          </a:xfrm>
          <a:prstGeom prst="rect">
            <a:avLst/>
          </a:prstGeom>
          <a:noFill/>
          <a:ln w="9525">
            <a:noFill/>
            <a:miter lim="800000"/>
            <a:headEnd/>
            <a:tailEnd/>
          </a:ln>
        </p:spPr>
        <p:txBody>
          <a:bodyPr wrap="square">
            <a:spAutoFit/>
          </a:bodyPr>
          <a:lstStyle/>
          <a:p>
            <a:pPr algn="ctr"/>
            <a:r>
              <a:rPr lang="bg-BG" sz="2800" b="1" dirty="0" smtClean="0"/>
              <a:t>Документиране на процедура на свойство</a:t>
            </a:r>
            <a:endParaRPr lang="en-US" sz="2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990600"/>
            <a:ext cx="5915538" cy="4648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457200" y="228600"/>
            <a:ext cx="8229600" cy="584775"/>
          </a:xfrm>
          <a:prstGeom prst="rect">
            <a:avLst/>
          </a:prstGeom>
          <a:noFill/>
          <a:ln w="9525">
            <a:noFill/>
            <a:miter lim="800000"/>
            <a:headEnd/>
            <a:tailEnd/>
          </a:ln>
        </p:spPr>
        <p:txBody>
          <a:bodyPr>
            <a:spAutoFit/>
          </a:bodyPr>
          <a:lstStyle/>
          <a:p>
            <a:pPr algn="ctr"/>
            <a:r>
              <a:rPr lang="bg-BG" sz="3200" dirty="0" smtClean="0"/>
              <a:t>Общодостъпни променливи</a:t>
            </a:r>
            <a:endParaRPr lang="bg-BG" sz="3200" dirty="0"/>
          </a:p>
        </p:txBody>
      </p:sp>
      <p:sp>
        <p:nvSpPr>
          <p:cNvPr id="3" name="TextBox 2"/>
          <p:cNvSpPr txBox="1"/>
          <p:nvPr/>
        </p:nvSpPr>
        <p:spPr>
          <a:xfrm>
            <a:off x="838200" y="838200"/>
            <a:ext cx="6446124" cy="646331"/>
          </a:xfrm>
          <a:prstGeom prst="rect">
            <a:avLst/>
          </a:prstGeom>
          <a:noFill/>
        </p:spPr>
        <p:txBody>
          <a:bodyPr wrap="none" rtlCol="0">
            <a:spAutoFit/>
          </a:bodyPr>
          <a:lstStyle/>
          <a:p>
            <a:r>
              <a:rPr lang="bg-BG" dirty="0" smtClean="0"/>
              <a:t>Да създадем свойства в потребителския клас </a:t>
            </a:r>
            <a:r>
              <a:rPr lang="en-US" dirty="0" err="1" smtClean="0"/>
              <a:t>StudentiSA</a:t>
            </a:r>
            <a:r>
              <a:rPr lang="bg-BG" dirty="0" smtClean="0"/>
              <a:t>, </a:t>
            </a:r>
            <a:br>
              <a:rPr lang="bg-BG" dirty="0" smtClean="0"/>
            </a:br>
            <a:r>
              <a:rPr lang="bg-BG" dirty="0" smtClean="0"/>
              <a:t>чрез обявяването на няколко общодостъпни променливи.</a:t>
            </a:r>
            <a:endParaRPr lang="bg-BG"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600200"/>
            <a:ext cx="4143734" cy="4315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838200"/>
            <a:ext cx="8382000" cy="1754326"/>
          </a:xfrm>
          <a:prstGeom prst="rect">
            <a:avLst/>
          </a:prstGeom>
          <a:noFill/>
        </p:spPr>
        <p:txBody>
          <a:bodyPr wrap="square" rtlCol="0">
            <a:spAutoFit/>
          </a:bodyPr>
          <a:lstStyle/>
          <a:p>
            <a:r>
              <a:rPr lang="bg-BG" sz="2800" b="1" dirty="0" smtClean="0"/>
              <a:t>Четвърто</a:t>
            </a:r>
            <a:r>
              <a:rPr lang="bg-BG" sz="2000" dirty="0" smtClean="0"/>
              <a:t>, записва се резюме за процедурата на свойството </a:t>
            </a:r>
            <a:br>
              <a:rPr lang="bg-BG" sz="2000" dirty="0" smtClean="0"/>
            </a:br>
            <a:r>
              <a:rPr lang="bg-BG" sz="2000" dirty="0" smtClean="0"/>
              <a:t>между таговете </a:t>
            </a:r>
            <a:r>
              <a:rPr lang="en-US" sz="2000" dirty="0" smtClean="0"/>
              <a:t>summary</a:t>
            </a:r>
            <a:r>
              <a:rPr lang="bg-BG" sz="2000" dirty="0" smtClean="0"/>
              <a:t>, стойността на свойството между </a:t>
            </a:r>
            <a:br>
              <a:rPr lang="bg-BG" sz="2000" dirty="0" smtClean="0"/>
            </a:br>
            <a:r>
              <a:rPr lang="bg-BG" sz="2000" dirty="0" smtClean="0"/>
              <a:t>таговете </a:t>
            </a:r>
            <a:r>
              <a:rPr lang="en-US" sz="2000" dirty="0" smtClean="0"/>
              <a:t>value </a:t>
            </a:r>
            <a:r>
              <a:rPr lang="bg-BG" sz="2000" dirty="0" smtClean="0"/>
              <a:t>и т.н.</a:t>
            </a:r>
            <a:endParaRPr lang="en-US" sz="2000" dirty="0" smtClean="0"/>
          </a:p>
          <a:p>
            <a:r>
              <a:rPr lang="bg-BG" sz="2000" dirty="0" smtClean="0"/>
              <a:t>Примерно документиране на свойство е показано на следващият слайд.</a:t>
            </a:r>
            <a:endParaRPr lang="en-US" sz="2400" dirty="0"/>
          </a:p>
        </p:txBody>
      </p:sp>
      <p:sp>
        <p:nvSpPr>
          <p:cNvPr id="4" name="Text Box 4"/>
          <p:cNvSpPr txBox="1">
            <a:spLocks noChangeArrowheads="1"/>
          </p:cNvSpPr>
          <p:nvPr/>
        </p:nvSpPr>
        <p:spPr bwMode="auto">
          <a:xfrm>
            <a:off x="152400" y="0"/>
            <a:ext cx="8839200" cy="523220"/>
          </a:xfrm>
          <a:prstGeom prst="rect">
            <a:avLst/>
          </a:prstGeom>
          <a:noFill/>
          <a:ln w="9525">
            <a:noFill/>
            <a:miter lim="800000"/>
            <a:headEnd/>
            <a:tailEnd/>
          </a:ln>
        </p:spPr>
        <p:txBody>
          <a:bodyPr wrap="square">
            <a:spAutoFit/>
          </a:bodyPr>
          <a:lstStyle/>
          <a:p>
            <a:pPr algn="ctr"/>
            <a:r>
              <a:rPr lang="bg-BG" sz="2800" b="1" dirty="0" smtClean="0"/>
              <a:t>Документиране на процедура на свойство</a:t>
            </a:r>
            <a:endParaRPr lang="en-US" sz="2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0"/>
            <a:ext cx="8839200" cy="523220"/>
          </a:xfrm>
          <a:prstGeom prst="rect">
            <a:avLst/>
          </a:prstGeom>
          <a:noFill/>
          <a:ln w="9525">
            <a:noFill/>
            <a:miter lim="800000"/>
            <a:headEnd/>
            <a:tailEnd/>
          </a:ln>
        </p:spPr>
        <p:txBody>
          <a:bodyPr wrap="square">
            <a:spAutoFit/>
          </a:bodyPr>
          <a:lstStyle/>
          <a:p>
            <a:pPr algn="ctr"/>
            <a:r>
              <a:rPr lang="bg-BG" sz="2800" b="1" dirty="0" smtClean="0"/>
              <a:t>Документиране на процедура на свойство</a:t>
            </a:r>
            <a:endParaRPr lang="en-US" sz="2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838200"/>
            <a:ext cx="6591871" cy="4258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57200" y="228600"/>
            <a:ext cx="8229600" cy="1077218"/>
          </a:xfrm>
          <a:prstGeom prst="rect">
            <a:avLst/>
          </a:prstGeom>
          <a:noFill/>
          <a:ln w="9525">
            <a:noFill/>
            <a:miter lim="800000"/>
            <a:headEnd/>
            <a:tailEnd/>
          </a:ln>
        </p:spPr>
        <p:txBody>
          <a:bodyPr>
            <a:spAutoFit/>
          </a:bodyPr>
          <a:lstStyle/>
          <a:p>
            <a:pPr algn="ctr"/>
            <a:r>
              <a:rPr lang="en-US" sz="3200" b="1" dirty="0" err="1" smtClean="0"/>
              <a:t>Управление</a:t>
            </a:r>
            <a:r>
              <a:rPr lang="en-US" sz="3200" b="1" dirty="0" smtClean="0"/>
              <a:t> </a:t>
            </a:r>
            <a:r>
              <a:rPr lang="en-US" sz="3200" b="1" dirty="0" err="1" smtClean="0"/>
              <a:t>на</a:t>
            </a:r>
            <a:r>
              <a:rPr lang="en-US" sz="3200" b="1" dirty="0" smtClean="0"/>
              <a:t> </a:t>
            </a:r>
            <a:r>
              <a:rPr lang="en-US" sz="3200" b="1" dirty="0" err="1" smtClean="0"/>
              <a:t>достъпа</a:t>
            </a:r>
            <a:r>
              <a:rPr lang="en-US" sz="3200" b="1" dirty="0" smtClean="0"/>
              <a:t> </a:t>
            </a:r>
            <a:r>
              <a:rPr lang="en-US" sz="3200" b="1" dirty="0" err="1" smtClean="0"/>
              <a:t>до</a:t>
            </a:r>
            <a:r>
              <a:rPr lang="en-US" sz="3200" b="1" dirty="0" smtClean="0"/>
              <a:t> </a:t>
            </a:r>
            <a:r>
              <a:rPr lang="en-US" sz="3200" b="1" dirty="0" err="1" smtClean="0"/>
              <a:t>процедура</a:t>
            </a:r>
            <a:r>
              <a:rPr lang="en-US" sz="3200" b="1" dirty="0" smtClean="0"/>
              <a:t> </a:t>
            </a:r>
            <a:r>
              <a:rPr lang="en-US" sz="3200" b="1" dirty="0" err="1" smtClean="0"/>
              <a:t>на</a:t>
            </a:r>
            <a:r>
              <a:rPr lang="en-US" sz="3200" b="1" dirty="0" smtClean="0"/>
              <a:t> </a:t>
            </a:r>
            <a:r>
              <a:rPr lang="en-US" sz="3200" b="1" dirty="0" err="1" smtClean="0"/>
              <a:t>свойство</a:t>
            </a:r>
            <a:endParaRPr lang="en-US" sz="3200" b="1" dirty="0"/>
          </a:p>
        </p:txBody>
      </p:sp>
      <p:sp>
        <p:nvSpPr>
          <p:cNvPr id="4" name="TextBox 3"/>
          <p:cNvSpPr txBox="1"/>
          <p:nvPr/>
        </p:nvSpPr>
        <p:spPr>
          <a:xfrm>
            <a:off x="609600" y="1447800"/>
            <a:ext cx="7992957" cy="4493538"/>
          </a:xfrm>
          <a:prstGeom prst="rect">
            <a:avLst/>
          </a:prstGeom>
          <a:noFill/>
        </p:spPr>
        <p:txBody>
          <a:bodyPr wrap="none" rtlCol="0">
            <a:spAutoFit/>
          </a:bodyPr>
          <a:lstStyle/>
          <a:p>
            <a:r>
              <a:rPr lang="bg-BG" sz="2000" dirty="0" smtClean="0"/>
              <a:t>В преобладаващата си част процедурите са общодостъпни </a:t>
            </a:r>
            <a:br>
              <a:rPr lang="bg-BG" sz="2000" dirty="0" smtClean="0"/>
            </a:br>
            <a:r>
              <a:rPr lang="en-US" sz="2000" dirty="0" smtClean="0"/>
              <a:t>(Public)</a:t>
            </a:r>
            <a:r>
              <a:rPr lang="bg-BG" sz="2000" dirty="0" smtClean="0"/>
              <a:t>. Съществуват обаче ситуации, когато е наложително </a:t>
            </a:r>
            <a:br>
              <a:rPr lang="bg-BG" sz="2000" dirty="0" smtClean="0"/>
            </a:br>
            <a:r>
              <a:rPr lang="bg-BG" sz="2000" dirty="0" smtClean="0"/>
              <a:t>процедурата за свойство да е процедура само за четене на </a:t>
            </a:r>
            <a:br>
              <a:rPr lang="bg-BG" sz="2000" dirty="0" smtClean="0"/>
            </a:br>
            <a:r>
              <a:rPr lang="bg-BG" sz="2000" dirty="0" smtClean="0"/>
              <a:t>свойството </a:t>
            </a:r>
            <a:r>
              <a:rPr lang="en-US" sz="2000" dirty="0" smtClean="0"/>
              <a:t>(read-only) </a:t>
            </a:r>
            <a:r>
              <a:rPr lang="bg-BG" sz="2000" dirty="0" smtClean="0"/>
              <a:t>или пък само за съхранение (записване) </a:t>
            </a:r>
            <a:br>
              <a:rPr lang="bg-BG" sz="2000" dirty="0" smtClean="0"/>
            </a:br>
            <a:r>
              <a:rPr lang="bg-BG" sz="2000" dirty="0" smtClean="0"/>
              <a:t>на свойството </a:t>
            </a:r>
            <a:r>
              <a:rPr lang="en-US" sz="2000" dirty="0" smtClean="0"/>
              <a:t>(write-only)</a:t>
            </a:r>
            <a:r>
              <a:rPr lang="bg-BG" sz="2000" dirty="0" smtClean="0"/>
              <a:t>. В такива случаи може да се реши </a:t>
            </a:r>
            <a:br>
              <a:rPr lang="bg-BG" sz="2000" dirty="0" smtClean="0"/>
            </a:br>
            <a:r>
              <a:rPr lang="bg-BG" sz="2000" dirty="0" smtClean="0"/>
              <a:t>проблема с ползване на допълнителни </a:t>
            </a:r>
            <a:r>
              <a:rPr lang="bg-BG" sz="2000" dirty="0" err="1" smtClean="0"/>
              <a:t>модификатори</a:t>
            </a:r>
            <a:r>
              <a:rPr lang="bg-BG" sz="2000" dirty="0" smtClean="0"/>
              <a:t> за достъп </a:t>
            </a:r>
            <a:br>
              <a:rPr lang="bg-BG" sz="2000" dirty="0" smtClean="0"/>
            </a:br>
            <a:r>
              <a:rPr lang="bg-BG" sz="2000" dirty="0" smtClean="0"/>
              <a:t>в оператор </a:t>
            </a:r>
            <a:r>
              <a:rPr lang="en-US" sz="2000" dirty="0" smtClean="0"/>
              <a:t>Property</a:t>
            </a:r>
            <a:r>
              <a:rPr lang="bg-BG" sz="2000" dirty="0" smtClean="0"/>
              <a:t>.</a:t>
            </a:r>
            <a:endParaRPr lang="en-US" sz="2000" dirty="0" smtClean="0"/>
          </a:p>
          <a:p>
            <a:endParaRPr lang="bg-BG" sz="2000" dirty="0" smtClean="0"/>
          </a:p>
          <a:p>
            <a:r>
              <a:rPr lang="bg-BG" dirty="0" smtClean="0"/>
              <a:t>Някои стойности е желателно да бъдат променяни единствено </a:t>
            </a:r>
            <a:br>
              <a:rPr lang="bg-BG" dirty="0" smtClean="0"/>
            </a:br>
            <a:r>
              <a:rPr lang="bg-BG" dirty="0" smtClean="0"/>
              <a:t>посредством програмния код на класа, но не и от код, намиращ се </a:t>
            </a:r>
            <a:br>
              <a:rPr lang="bg-BG" dirty="0" smtClean="0"/>
            </a:br>
            <a:r>
              <a:rPr lang="bg-BG" dirty="0" smtClean="0"/>
              <a:t>извън него. Такава е ситуацията например при свойството </a:t>
            </a:r>
            <a:br>
              <a:rPr lang="bg-BG" dirty="0" smtClean="0"/>
            </a:br>
            <a:r>
              <a:rPr lang="en-US" dirty="0" err="1" smtClean="0"/>
              <a:t>FacNom</a:t>
            </a:r>
            <a:r>
              <a:rPr lang="en-US" dirty="0" smtClean="0"/>
              <a:t> </a:t>
            </a:r>
            <a:r>
              <a:rPr lang="bg-BG" dirty="0" smtClean="0"/>
              <a:t>(факултетен номер) на студент, понеже този номер </a:t>
            </a:r>
            <a:br>
              <a:rPr lang="bg-BG" dirty="0" smtClean="0"/>
            </a:br>
            <a:r>
              <a:rPr lang="bg-BG" dirty="0" smtClean="0"/>
              <a:t>еднозначно идентифицира отделните студенти.</a:t>
            </a:r>
          </a:p>
          <a:p>
            <a:r>
              <a:rPr lang="bg-BG" dirty="0" smtClean="0"/>
              <a:t>В такива случаи, характеристиката </a:t>
            </a:r>
            <a:r>
              <a:rPr lang="en-US" dirty="0" err="1" smtClean="0"/>
              <a:t>FacNom</a:t>
            </a:r>
            <a:r>
              <a:rPr lang="en-US" dirty="0" smtClean="0"/>
              <a:t> </a:t>
            </a:r>
            <a:r>
              <a:rPr lang="bg-BG" dirty="0" smtClean="0"/>
              <a:t>трябва да се обяви с </a:t>
            </a:r>
            <a:br>
              <a:rPr lang="bg-BG" dirty="0" smtClean="0"/>
            </a:br>
            <a:r>
              <a:rPr lang="bg-BG" dirty="0" smtClean="0"/>
              <a:t>ключовата дума (</a:t>
            </a:r>
            <a:r>
              <a:rPr lang="bg-BG" dirty="0" err="1" smtClean="0"/>
              <a:t>модификатор</a:t>
            </a:r>
            <a:r>
              <a:rPr lang="bg-BG" dirty="0" smtClean="0"/>
              <a:t> за достъп) </a:t>
            </a:r>
            <a:r>
              <a:rPr lang="en-US" dirty="0" err="1" smtClean="0"/>
              <a:t>ReadOnly</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57200" y="228600"/>
            <a:ext cx="8229600" cy="1077218"/>
          </a:xfrm>
          <a:prstGeom prst="rect">
            <a:avLst/>
          </a:prstGeom>
          <a:noFill/>
          <a:ln w="9525">
            <a:noFill/>
            <a:miter lim="800000"/>
            <a:headEnd/>
            <a:tailEnd/>
          </a:ln>
        </p:spPr>
        <p:txBody>
          <a:bodyPr>
            <a:spAutoFit/>
          </a:bodyPr>
          <a:lstStyle/>
          <a:p>
            <a:pPr algn="ctr"/>
            <a:r>
              <a:rPr lang="en-US" sz="3200" b="1" dirty="0" err="1" smtClean="0"/>
              <a:t>Управление</a:t>
            </a:r>
            <a:r>
              <a:rPr lang="en-US" sz="3200" b="1" dirty="0" smtClean="0"/>
              <a:t> </a:t>
            </a:r>
            <a:r>
              <a:rPr lang="en-US" sz="3200" b="1" dirty="0" err="1" smtClean="0"/>
              <a:t>на</a:t>
            </a:r>
            <a:r>
              <a:rPr lang="en-US" sz="3200" b="1" dirty="0" smtClean="0"/>
              <a:t> </a:t>
            </a:r>
            <a:r>
              <a:rPr lang="en-US" sz="3200" b="1" dirty="0" err="1" smtClean="0"/>
              <a:t>достъпа</a:t>
            </a:r>
            <a:r>
              <a:rPr lang="en-US" sz="3200" b="1" dirty="0" smtClean="0"/>
              <a:t> </a:t>
            </a:r>
            <a:r>
              <a:rPr lang="en-US" sz="3200" b="1" dirty="0" err="1" smtClean="0"/>
              <a:t>до</a:t>
            </a:r>
            <a:r>
              <a:rPr lang="en-US" sz="3200" b="1" dirty="0" smtClean="0"/>
              <a:t> </a:t>
            </a:r>
            <a:r>
              <a:rPr lang="en-US" sz="3200" b="1" dirty="0" err="1" smtClean="0"/>
              <a:t>процедура</a:t>
            </a:r>
            <a:r>
              <a:rPr lang="en-US" sz="3200" b="1" dirty="0" smtClean="0"/>
              <a:t> </a:t>
            </a:r>
            <a:r>
              <a:rPr lang="en-US" sz="3200" b="1" dirty="0" err="1" smtClean="0"/>
              <a:t>на</a:t>
            </a:r>
            <a:r>
              <a:rPr lang="en-US" sz="3200" b="1" dirty="0" smtClean="0"/>
              <a:t> </a:t>
            </a:r>
            <a:r>
              <a:rPr lang="en-US" sz="3200" b="1" dirty="0" err="1" smtClean="0"/>
              <a:t>свойство</a:t>
            </a:r>
            <a:endParaRPr lang="en-US" sz="3200" b="1" dirty="0"/>
          </a:p>
        </p:txBody>
      </p:sp>
      <p:sp>
        <p:nvSpPr>
          <p:cNvPr id="4" name="TextBox 3"/>
          <p:cNvSpPr txBox="1"/>
          <p:nvPr/>
        </p:nvSpPr>
        <p:spPr>
          <a:xfrm>
            <a:off x="457200" y="1447800"/>
            <a:ext cx="8263916" cy="2923877"/>
          </a:xfrm>
          <a:prstGeom prst="rect">
            <a:avLst/>
          </a:prstGeom>
          <a:noFill/>
        </p:spPr>
        <p:txBody>
          <a:bodyPr wrap="square" rtlCol="0">
            <a:spAutoFit/>
          </a:bodyPr>
          <a:lstStyle/>
          <a:p>
            <a:r>
              <a:rPr lang="bg-BG" sz="2400" b="1" dirty="0" err="1" smtClean="0">
                <a:latin typeface="Courier New" pitchFamily="49" charset="0"/>
                <a:cs typeface="Courier New" pitchFamily="49" charset="0"/>
              </a:rPr>
              <a:t>Public</a:t>
            </a:r>
            <a:r>
              <a:rPr lang="bg-BG" sz="2400" b="1" dirty="0" smtClean="0">
                <a:latin typeface="Courier New" pitchFamily="49" charset="0"/>
                <a:cs typeface="Courier New" pitchFamily="49" charset="0"/>
              </a:rPr>
              <a:t> </a:t>
            </a:r>
            <a:r>
              <a:rPr lang="bg-BG" sz="2400" b="1" dirty="0" err="1" smtClean="0">
                <a:latin typeface="Courier New" pitchFamily="49" charset="0"/>
                <a:cs typeface="Courier New" pitchFamily="49" charset="0"/>
              </a:rPr>
              <a:t>ReadOnly</a:t>
            </a:r>
            <a:r>
              <a:rPr lang="bg-BG" sz="2400" b="1" dirty="0" smtClean="0">
                <a:latin typeface="Courier New" pitchFamily="49" charset="0"/>
                <a:cs typeface="Courier New" pitchFamily="49" charset="0"/>
              </a:rPr>
              <a:t> </a:t>
            </a:r>
            <a:r>
              <a:rPr lang="bg-BG" sz="2400" b="1" dirty="0" err="1" smtClean="0">
                <a:latin typeface="Courier New" pitchFamily="49" charset="0"/>
                <a:cs typeface="Courier New" pitchFamily="49" charset="0"/>
              </a:rPr>
              <a:t>Property</a:t>
            </a:r>
            <a:r>
              <a:rPr lang="bg-BG" sz="2400" b="1" dirty="0" smtClean="0">
                <a:latin typeface="Courier New" pitchFamily="49" charset="0"/>
                <a:cs typeface="Courier New" pitchFamily="49" charset="0"/>
              </a:rPr>
              <a:t> </a:t>
            </a:r>
            <a:r>
              <a:rPr lang="bg-BG" sz="2400" b="1" dirty="0" err="1" smtClean="0">
                <a:latin typeface="Courier New" pitchFamily="49" charset="0"/>
                <a:cs typeface="Courier New" pitchFamily="49" charset="0"/>
              </a:rPr>
              <a:t>FacNom</a:t>
            </a:r>
            <a:r>
              <a:rPr lang="bg-BG" sz="2400" b="1" dirty="0" smtClean="0">
                <a:latin typeface="Courier New" pitchFamily="49" charset="0"/>
                <a:cs typeface="Courier New" pitchFamily="49" charset="0"/>
              </a:rPr>
              <a:t>() </a:t>
            </a:r>
            <a:r>
              <a:rPr lang="bg-BG" sz="2400" b="1" dirty="0" err="1" smtClean="0">
                <a:latin typeface="Courier New" pitchFamily="49" charset="0"/>
                <a:cs typeface="Courier New" pitchFamily="49" charset="0"/>
              </a:rPr>
              <a:t>As</a:t>
            </a:r>
            <a:r>
              <a:rPr lang="bg-BG" sz="2400" b="1" dirty="0" smtClean="0">
                <a:latin typeface="Courier New" pitchFamily="49" charset="0"/>
                <a:cs typeface="Courier New" pitchFamily="49" charset="0"/>
              </a:rPr>
              <a:t> </a:t>
            </a:r>
            <a:r>
              <a:rPr lang="bg-BG" sz="2400" b="1" dirty="0" err="1" smtClean="0">
                <a:latin typeface="Courier New" pitchFamily="49" charset="0"/>
                <a:cs typeface="Courier New" pitchFamily="49" charset="0"/>
              </a:rPr>
              <a:t>String</a:t>
            </a:r>
            <a:endParaRPr lang="en-US" sz="2400" b="1" dirty="0" smtClean="0">
              <a:latin typeface="Courier New" pitchFamily="49" charset="0"/>
              <a:cs typeface="Courier New" pitchFamily="49" charset="0"/>
            </a:endParaRPr>
          </a:p>
          <a:p>
            <a:r>
              <a:rPr lang="bg-BG" sz="2400" b="1" dirty="0" smtClean="0">
                <a:latin typeface="Courier New" pitchFamily="49" charset="0"/>
                <a:cs typeface="Courier New" pitchFamily="49" charset="0"/>
              </a:rPr>
              <a:t>    </a:t>
            </a:r>
            <a:r>
              <a:rPr lang="bg-BG" sz="2400" b="1" dirty="0" err="1" smtClean="0">
                <a:latin typeface="Courier New" pitchFamily="49" charset="0"/>
                <a:cs typeface="Courier New" pitchFamily="49" charset="0"/>
              </a:rPr>
              <a:t>Get</a:t>
            </a:r>
            <a:endParaRPr lang="en-US" sz="2400" b="1" dirty="0" smtClean="0">
              <a:latin typeface="Courier New" pitchFamily="49" charset="0"/>
              <a:cs typeface="Courier New" pitchFamily="49" charset="0"/>
            </a:endParaRPr>
          </a:p>
          <a:p>
            <a:r>
              <a:rPr lang="bg-BG" sz="2400" b="1" dirty="0" smtClean="0">
                <a:latin typeface="Courier New" pitchFamily="49" charset="0"/>
                <a:cs typeface="Courier New" pitchFamily="49" charset="0"/>
              </a:rPr>
              <a:t> </a:t>
            </a:r>
            <a:endParaRPr lang="en-US" sz="2400" b="1" dirty="0" smtClean="0">
              <a:latin typeface="Courier New" pitchFamily="49" charset="0"/>
              <a:cs typeface="Courier New" pitchFamily="49" charset="0"/>
            </a:endParaRPr>
          </a:p>
          <a:p>
            <a:r>
              <a:rPr lang="bg-BG" sz="2400" b="1" dirty="0" smtClean="0">
                <a:latin typeface="Courier New" pitchFamily="49" charset="0"/>
                <a:cs typeface="Courier New" pitchFamily="49" charset="0"/>
              </a:rPr>
              <a:t>    </a:t>
            </a:r>
            <a:r>
              <a:rPr lang="bg-BG" sz="2400" b="1" dirty="0" err="1" smtClean="0">
                <a:latin typeface="Courier New" pitchFamily="49" charset="0"/>
                <a:cs typeface="Courier New" pitchFamily="49" charset="0"/>
              </a:rPr>
              <a:t>End</a:t>
            </a:r>
            <a:r>
              <a:rPr lang="bg-BG" sz="2400" b="1" dirty="0" smtClean="0">
                <a:latin typeface="Courier New" pitchFamily="49" charset="0"/>
                <a:cs typeface="Courier New" pitchFamily="49" charset="0"/>
              </a:rPr>
              <a:t> </a:t>
            </a:r>
            <a:r>
              <a:rPr lang="bg-BG" sz="2400" b="1" dirty="0" err="1" smtClean="0">
                <a:latin typeface="Courier New" pitchFamily="49" charset="0"/>
                <a:cs typeface="Courier New" pitchFamily="49" charset="0"/>
              </a:rPr>
              <a:t>Get</a:t>
            </a:r>
            <a:endParaRPr lang="en-US" sz="2400" b="1" dirty="0" smtClean="0">
              <a:latin typeface="Courier New" pitchFamily="49" charset="0"/>
              <a:cs typeface="Courier New" pitchFamily="49" charset="0"/>
            </a:endParaRPr>
          </a:p>
          <a:p>
            <a:r>
              <a:rPr lang="bg-BG" sz="2400" b="1" dirty="0" err="1" smtClean="0">
                <a:latin typeface="Courier New" pitchFamily="49" charset="0"/>
                <a:cs typeface="Courier New" pitchFamily="49" charset="0"/>
              </a:rPr>
              <a:t>End</a:t>
            </a:r>
            <a:r>
              <a:rPr lang="bg-BG" sz="2400" b="1" dirty="0" smtClean="0">
                <a:latin typeface="Courier New" pitchFamily="49" charset="0"/>
                <a:cs typeface="Courier New" pitchFamily="49" charset="0"/>
              </a:rPr>
              <a:t> </a:t>
            </a:r>
            <a:r>
              <a:rPr lang="bg-BG" sz="2400" b="1" dirty="0" err="1" smtClean="0">
                <a:latin typeface="Courier New" pitchFamily="49" charset="0"/>
                <a:cs typeface="Courier New" pitchFamily="49" charset="0"/>
              </a:rPr>
              <a:t>Property</a:t>
            </a:r>
            <a:endParaRPr lang="bg-BG" sz="2400" b="1" dirty="0" smtClean="0">
              <a:latin typeface="Courier New" pitchFamily="49" charset="0"/>
              <a:cs typeface="Courier New" pitchFamily="49" charset="0"/>
            </a:endParaRPr>
          </a:p>
          <a:p>
            <a:endParaRPr lang="bg-BG" sz="2400" b="1" dirty="0" smtClean="0">
              <a:latin typeface="Courier New" pitchFamily="49" charset="0"/>
              <a:cs typeface="Courier New" pitchFamily="49" charset="0"/>
            </a:endParaRPr>
          </a:p>
          <a:p>
            <a:r>
              <a:rPr lang="bg-BG" sz="2000" dirty="0" smtClean="0"/>
              <a:t>В шаблона веднага се забелязва липсата на блока от оператори </a:t>
            </a:r>
            <a:r>
              <a:rPr lang="en-US" sz="2000" dirty="0" smtClean="0"/>
              <a:t>Set</a:t>
            </a:r>
            <a:r>
              <a:rPr lang="bg-BG" sz="2000" dirty="0" smtClean="0"/>
              <a:t>.</a:t>
            </a:r>
            <a:endParaRPr lang="en-US" sz="20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57200" y="228600"/>
            <a:ext cx="8229600" cy="1077218"/>
          </a:xfrm>
          <a:prstGeom prst="rect">
            <a:avLst/>
          </a:prstGeom>
          <a:noFill/>
          <a:ln w="9525">
            <a:noFill/>
            <a:miter lim="800000"/>
            <a:headEnd/>
            <a:tailEnd/>
          </a:ln>
        </p:spPr>
        <p:txBody>
          <a:bodyPr>
            <a:spAutoFit/>
          </a:bodyPr>
          <a:lstStyle/>
          <a:p>
            <a:pPr algn="ctr"/>
            <a:r>
              <a:rPr lang="en-US" sz="3200" b="1" dirty="0" err="1" smtClean="0"/>
              <a:t>Управление</a:t>
            </a:r>
            <a:r>
              <a:rPr lang="en-US" sz="3200" b="1" dirty="0" smtClean="0"/>
              <a:t> </a:t>
            </a:r>
            <a:r>
              <a:rPr lang="en-US" sz="3200" b="1" dirty="0" err="1" smtClean="0"/>
              <a:t>на</a:t>
            </a:r>
            <a:r>
              <a:rPr lang="en-US" sz="3200" b="1" dirty="0" smtClean="0"/>
              <a:t> </a:t>
            </a:r>
            <a:r>
              <a:rPr lang="en-US" sz="3200" b="1" dirty="0" err="1" smtClean="0"/>
              <a:t>достъпа</a:t>
            </a:r>
            <a:r>
              <a:rPr lang="en-US" sz="3200" b="1" dirty="0" smtClean="0"/>
              <a:t> </a:t>
            </a:r>
            <a:r>
              <a:rPr lang="en-US" sz="3200" b="1" dirty="0" err="1" smtClean="0"/>
              <a:t>до</a:t>
            </a:r>
            <a:r>
              <a:rPr lang="en-US" sz="3200" b="1" dirty="0" smtClean="0"/>
              <a:t> </a:t>
            </a:r>
            <a:r>
              <a:rPr lang="en-US" sz="3200" b="1" dirty="0" err="1" smtClean="0"/>
              <a:t>процедура</a:t>
            </a:r>
            <a:r>
              <a:rPr lang="en-US" sz="3200" b="1" dirty="0" smtClean="0"/>
              <a:t> </a:t>
            </a:r>
            <a:r>
              <a:rPr lang="en-US" sz="3200" b="1" dirty="0" err="1" smtClean="0"/>
              <a:t>на</a:t>
            </a:r>
            <a:r>
              <a:rPr lang="en-US" sz="3200" b="1" dirty="0" smtClean="0"/>
              <a:t> </a:t>
            </a:r>
            <a:r>
              <a:rPr lang="en-US" sz="3200" b="1" dirty="0" err="1" smtClean="0"/>
              <a:t>свойство</a:t>
            </a:r>
            <a:endParaRPr lang="en-US" sz="3200" b="1" dirty="0"/>
          </a:p>
        </p:txBody>
      </p:sp>
      <p:sp>
        <p:nvSpPr>
          <p:cNvPr id="4" name="TextBox 3"/>
          <p:cNvSpPr txBox="1"/>
          <p:nvPr/>
        </p:nvSpPr>
        <p:spPr>
          <a:xfrm>
            <a:off x="457200" y="1447800"/>
            <a:ext cx="8263916" cy="3231654"/>
          </a:xfrm>
          <a:prstGeom prst="rect">
            <a:avLst/>
          </a:prstGeom>
          <a:noFill/>
        </p:spPr>
        <p:txBody>
          <a:bodyPr wrap="square" rtlCol="0">
            <a:spAutoFit/>
          </a:bodyPr>
          <a:lstStyle/>
          <a:p>
            <a:r>
              <a:rPr lang="bg-BG" sz="2000" dirty="0" smtClean="0"/>
              <a:t>Аналогично ще изглежда ситуацията, когато се указва процедура на свойство като </a:t>
            </a:r>
            <a:r>
              <a:rPr lang="en-US" sz="2000" dirty="0" err="1" smtClean="0"/>
              <a:t>WriteOnly</a:t>
            </a:r>
            <a:r>
              <a:rPr lang="bg-BG" sz="2000" dirty="0" smtClean="0"/>
              <a:t>, т.е. в този случай липсва блока от оператори </a:t>
            </a:r>
            <a:r>
              <a:rPr lang="en-US" sz="2000" dirty="0" smtClean="0"/>
              <a:t>Get</a:t>
            </a:r>
            <a:r>
              <a:rPr lang="bg-BG" sz="2000" dirty="0" smtClean="0"/>
              <a:t>.</a:t>
            </a:r>
            <a:endParaRPr lang="en-US" sz="2000" dirty="0" smtClean="0"/>
          </a:p>
          <a:p>
            <a:r>
              <a:rPr lang="bg-BG" sz="2400" dirty="0" smtClean="0"/>
              <a:t> </a:t>
            </a:r>
            <a:endParaRPr lang="en-US" sz="2400" dirty="0" smtClean="0"/>
          </a:p>
          <a:p>
            <a:r>
              <a:rPr lang="en-US" sz="2400" b="1" dirty="0" smtClean="0">
                <a:latin typeface="Courier New" pitchFamily="49" charset="0"/>
                <a:cs typeface="Courier New" pitchFamily="49" charset="0"/>
              </a:rPr>
              <a:t>P</a:t>
            </a:r>
            <a:r>
              <a:rPr lang="bg-BG" sz="2400" b="1" dirty="0" err="1" smtClean="0">
                <a:latin typeface="Courier New" pitchFamily="49" charset="0"/>
                <a:cs typeface="Courier New" pitchFamily="49" charset="0"/>
              </a:rPr>
              <a:t>ublic</a:t>
            </a:r>
            <a:r>
              <a:rPr lang="bg-BG" sz="2400" b="1" dirty="0" smtClean="0">
                <a:latin typeface="Courier New" pitchFamily="49" charset="0"/>
                <a:cs typeface="Courier New" pitchFamily="49" charset="0"/>
              </a:rPr>
              <a:t> </a:t>
            </a:r>
            <a:r>
              <a:rPr lang="bg-BG" sz="2400" b="1" dirty="0" err="1" smtClean="0">
                <a:latin typeface="Courier New" pitchFamily="49" charset="0"/>
                <a:cs typeface="Courier New" pitchFamily="49" charset="0"/>
              </a:rPr>
              <a:t>WriteOnly</a:t>
            </a:r>
            <a:r>
              <a:rPr lang="bg-BG" sz="2400" b="1" dirty="0" smtClean="0">
                <a:latin typeface="Courier New" pitchFamily="49" charset="0"/>
                <a:cs typeface="Courier New" pitchFamily="49" charset="0"/>
              </a:rPr>
              <a:t> </a:t>
            </a:r>
            <a:r>
              <a:rPr lang="bg-BG" sz="2400" b="1" dirty="0" err="1" smtClean="0">
                <a:latin typeface="Courier New" pitchFamily="49" charset="0"/>
                <a:cs typeface="Courier New" pitchFamily="49" charset="0"/>
              </a:rPr>
              <a:t>Property</a:t>
            </a:r>
            <a:r>
              <a:rPr lang="bg-BG" sz="2400" b="1" dirty="0" smtClean="0">
                <a:latin typeface="Courier New" pitchFamily="49" charset="0"/>
                <a:cs typeface="Courier New" pitchFamily="49" charset="0"/>
              </a:rPr>
              <a:t> </a:t>
            </a:r>
            <a:r>
              <a:rPr lang="bg-BG" sz="2400" b="1" dirty="0" err="1" smtClean="0">
                <a:latin typeface="Courier New" pitchFamily="49" charset="0"/>
                <a:cs typeface="Courier New" pitchFamily="49" charset="0"/>
              </a:rPr>
              <a:t>FacNom</a:t>
            </a:r>
            <a:r>
              <a:rPr lang="bg-BG" sz="2400" b="1" dirty="0" smtClean="0">
                <a:latin typeface="Courier New" pitchFamily="49" charset="0"/>
                <a:cs typeface="Courier New" pitchFamily="49" charset="0"/>
              </a:rPr>
              <a:t>() </a:t>
            </a:r>
            <a:r>
              <a:rPr lang="bg-BG" sz="2400" b="1" dirty="0" err="1" smtClean="0">
                <a:latin typeface="Courier New" pitchFamily="49" charset="0"/>
                <a:cs typeface="Courier New" pitchFamily="49" charset="0"/>
              </a:rPr>
              <a:t>As</a:t>
            </a:r>
            <a:r>
              <a:rPr lang="bg-BG" sz="2400" b="1" dirty="0" smtClean="0">
                <a:latin typeface="Courier New" pitchFamily="49" charset="0"/>
                <a:cs typeface="Courier New" pitchFamily="49" charset="0"/>
              </a:rPr>
              <a:t> </a:t>
            </a:r>
            <a:r>
              <a:rPr lang="bg-BG" sz="2400" b="1" dirty="0" err="1" smtClean="0">
                <a:latin typeface="Courier New" pitchFamily="49" charset="0"/>
                <a:cs typeface="Courier New" pitchFamily="49" charset="0"/>
              </a:rPr>
              <a:t>String</a:t>
            </a:r>
            <a:endParaRPr lang="en-US" sz="2400" b="1" dirty="0" smtClean="0">
              <a:latin typeface="Courier New" pitchFamily="49" charset="0"/>
              <a:cs typeface="Courier New" pitchFamily="49" charset="0"/>
            </a:endParaRPr>
          </a:p>
          <a:p>
            <a:r>
              <a:rPr lang="bg-BG" sz="2400" b="1" dirty="0" smtClean="0">
                <a:latin typeface="Courier New" pitchFamily="49" charset="0"/>
                <a:cs typeface="Courier New" pitchFamily="49" charset="0"/>
              </a:rPr>
              <a:t>    </a:t>
            </a:r>
            <a:r>
              <a:rPr lang="bg-BG" sz="2400" b="1" dirty="0" err="1" smtClean="0">
                <a:latin typeface="Courier New" pitchFamily="49" charset="0"/>
                <a:cs typeface="Courier New" pitchFamily="49" charset="0"/>
              </a:rPr>
              <a:t>Set</a:t>
            </a:r>
            <a:r>
              <a:rPr lang="bg-BG" sz="2400" b="1" dirty="0" smtClean="0">
                <a:latin typeface="Courier New" pitchFamily="49" charset="0"/>
                <a:cs typeface="Courier New" pitchFamily="49" charset="0"/>
              </a:rPr>
              <a:t>(</a:t>
            </a:r>
            <a:r>
              <a:rPr lang="bg-BG" sz="2400" b="1" dirty="0" err="1" smtClean="0">
                <a:latin typeface="Courier New" pitchFamily="49" charset="0"/>
                <a:cs typeface="Courier New" pitchFamily="49" charset="0"/>
              </a:rPr>
              <a:t>ByVal</a:t>
            </a:r>
            <a:r>
              <a:rPr lang="bg-BG" sz="2400" b="1" dirty="0" smtClean="0">
                <a:latin typeface="Courier New" pitchFamily="49" charset="0"/>
                <a:cs typeface="Courier New" pitchFamily="49" charset="0"/>
              </a:rPr>
              <a:t> </a:t>
            </a:r>
            <a:r>
              <a:rPr lang="bg-BG" sz="2400" b="1" dirty="0" err="1" smtClean="0">
                <a:latin typeface="Courier New" pitchFamily="49" charset="0"/>
                <a:cs typeface="Courier New" pitchFamily="49" charset="0"/>
              </a:rPr>
              <a:t>value</a:t>
            </a:r>
            <a:r>
              <a:rPr lang="bg-BG" sz="2400" b="1" dirty="0" smtClean="0">
                <a:latin typeface="Courier New" pitchFamily="49" charset="0"/>
                <a:cs typeface="Courier New" pitchFamily="49" charset="0"/>
              </a:rPr>
              <a:t> </a:t>
            </a:r>
            <a:r>
              <a:rPr lang="bg-BG" sz="2400" b="1" dirty="0" err="1" smtClean="0">
                <a:latin typeface="Courier New" pitchFamily="49" charset="0"/>
                <a:cs typeface="Courier New" pitchFamily="49" charset="0"/>
              </a:rPr>
              <a:t>As</a:t>
            </a:r>
            <a:r>
              <a:rPr lang="bg-BG" sz="2400" b="1" dirty="0" smtClean="0">
                <a:latin typeface="Courier New" pitchFamily="49" charset="0"/>
                <a:cs typeface="Courier New" pitchFamily="49" charset="0"/>
              </a:rPr>
              <a:t> </a:t>
            </a:r>
            <a:r>
              <a:rPr lang="bg-BG" sz="2400" b="1" dirty="0" err="1" smtClean="0">
                <a:latin typeface="Courier New" pitchFamily="49" charset="0"/>
                <a:cs typeface="Courier New" pitchFamily="49" charset="0"/>
              </a:rPr>
              <a:t>String</a:t>
            </a:r>
            <a:r>
              <a:rPr lang="bg-BG" sz="2400" b="1" dirty="0" smtClean="0">
                <a:latin typeface="Courier New" pitchFamily="49" charset="0"/>
                <a:cs typeface="Courier New" pitchFamily="49" charset="0"/>
              </a:rPr>
              <a:t>)</a:t>
            </a:r>
            <a:endParaRPr lang="en-US" sz="2400" b="1" dirty="0" smtClean="0">
              <a:latin typeface="Courier New" pitchFamily="49" charset="0"/>
              <a:cs typeface="Courier New" pitchFamily="49" charset="0"/>
            </a:endParaRPr>
          </a:p>
          <a:p>
            <a:r>
              <a:rPr lang="bg-BG" sz="2400" b="1" dirty="0" smtClean="0">
                <a:latin typeface="Courier New" pitchFamily="49" charset="0"/>
                <a:cs typeface="Courier New" pitchFamily="49" charset="0"/>
              </a:rPr>
              <a:t> </a:t>
            </a:r>
            <a:endParaRPr lang="en-US" sz="2400" b="1" dirty="0" smtClean="0">
              <a:latin typeface="Courier New" pitchFamily="49" charset="0"/>
              <a:cs typeface="Courier New" pitchFamily="49" charset="0"/>
            </a:endParaRPr>
          </a:p>
          <a:p>
            <a:r>
              <a:rPr lang="bg-BG" sz="2400" b="1" dirty="0" smtClean="0">
                <a:latin typeface="Courier New" pitchFamily="49" charset="0"/>
                <a:cs typeface="Courier New" pitchFamily="49" charset="0"/>
              </a:rPr>
              <a:t>    </a:t>
            </a:r>
            <a:r>
              <a:rPr lang="bg-BG" sz="2400" b="1" dirty="0" err="1" smtClean="0">
                <a:latin typeface="Courier New" pitchFamily="49" charset="0"/>
                <a:cs typeface="Courier New" pitchFamily="49" charset="0"/>
              </a:rPr>
              <a:t>End</a:t>
            </a:r>
            <a:r>
              <a:rPr lang="bg-BG" sz="2400" b="1" dirty="0" smtClean="0">
                <a:latin typeface="Courier New" pitchFamily="49" charset="0"/>
                <a:cs typeface="Courier New" pitchFamily="49" charset="0"/>
              </a:rPr>
              <a:t> </a:t>
            </a:r>
            <a:r>
              <a:rPr lang="bg-BG" sz="2400" b="1" dirty="0" err="1" smtClean="0">
                <a:latin typeface="Courier New" pitchFamily="49" charset="0"/>
                <a:cs typeface="Courier New" pitchFamily="49" charset="0"/>
              </a:rPr>
              <a:t>Set</a:t>
            </a:r>
            <a:endParaRPr lang="en-US" sz="2400" b="1" dirty="0" smtClean="0">
              <a:latin typeface="Courier New" pitchFamily="49" charset="0"/>
              <a:cs typeface="Courier New" pitchFamily="49" charset="0"/>
            </a:endParaRPr>
          </a:p>
          <a:p>
            <a:r>
              <a:rPr lang="bg-BG" sz="2400" b="1" dirty="0" err="1" smtClean="0">
                <a:latin typeface="Courier New" pitchFamily="49" charset="0"/>
                <a:cs typeface="Courier New" pitchFamily="49" charset="0"/>
              </a:rPr>
              <a:t>End</a:t>
            </a:r>
            <a:r>
              <a:rPr lang="bg-BG" sz="2400" b="1" dirty="0" smtClean="0">
                <a:latin typeface="Courier New" pitchFamily="49" charset="0"/>
                <a:cs typeface="Courier New" pitchFamily="49" charset="0"/>
              </a:rPr>
              <a:t> </a:t>
            </a:r>
            <a:r>
              <a:rPr lang="bg-BG" sz="2400" b="1" dirty="0" err="1" smtClean="0">
                <a:latin typeface="Courier New" pitchFamily="49" charset="0"/>
                <a:cs typeface="Courier New" pitchFamily="49" charset="0"/>
              </a:rPr>
              <a:t>Property</a:t>
            </a:r>
            <a:endParaRPr lang="en-US" sz="24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57200" y="228600"/>
            <a:ext cx="8229600" cy="1077218"/>
          </a:xfrm>
          <a:prstGeom prst="rect">
            <a:avLst/>
          </a:prstGeom>
          <a:noFill/>
          <a:ln w="9525">
            <a:noFill/>
            <a:miter lim="800000"/>
            <a:headEnd/>
            <a:tailEnd/>
          </a:ln>
        </p:spPr>
        <p:txBody>
          <a:bodyPr>
            <a:spAutoFit/>
          </a:bodyPr>
          <a:lstStyle/>
          <a:p>
            <a:pPr algn="ctr"/>
            <a:r>
              <a:rPr lang="en-US" sz="3200" b="1" dirty="0" err="1" smtClean="0"/>
              <a:t>Управление</a:t>
            </a:r>
            <a:r>
              <a:rPr lang="en-US" sz="3200" b="1" dirty="0" smtClean="0"/>
              <a:t> </a:t>
            </a:r>
            <a:r>
              <a:rPr lang="en-US" sz="3200" b="1" dirty="0" err="1" smtClean="0"/>
              <a:t>на</a:t>
            </a:r>
            <a:r>
              <a:rPr lang="en-US" sz="3200" b="1" dirty="0" smtClean="0"/>
              <a:t> </a:t>
            </a:r>
            <a:r>
              <a:rPr lang="en-US" sz="3200" b="1" dirty="0" err="1" smtClean="0"/>
              <a:t>достъпа</a:t>
            </a:r>
            <a:r>
              <a:rPr lang="en-US" sz="3200" b="1" dirty="0" smtClean="0"/>
              <a:t> </a:t>
            </a:r>
            <a:r>
              <a:rPr lang="en-US" sz="3200" b="1" dirty="0" err="1" smtClean="0"/>
              <a:t>до</a:t>
            </a:r>
            <a:r>
              <a:rPr lang="en-US" sz="3200" b="1" dirty="0" smtClean="0"/>
              <a:t> </a:t>
            </a:r>
            <a:r>
              <a:rPr lang="en-US" sz="3200" b="1" dirty="0" err="1" smtClean="0"/>
              <a:t>процедура</a:t>
            </a:r>
            <a:r>
              <a:rPr lang="en-US" sz="3200" b="1" dirty="0" smtClean="0"/>
              <a:t> </a:t>
            </a:r>
            <a:r>
              <a:rPr lang="en-US" sz="3200" b="1" dirty="0" err="1" smtClean="0"/>
              <a:t>на</a:t>
            </a:r>
            <a:r>
              <a:rPr lang="en-US" sz="3200" b="1" dirty="0" smtClean="0"/>
              <a:t> </a:t>
            </a:r>
            <a:r>
              <a:rPr lang="en-US" sz="3200" b="1" dirty="0" err="1" smtClean="0"/>
              <a:t>свойство</a:t>
            </a:r>
            <a:endParaRPr lang="en-US" sz="3200" b="1" dirty="0"/>
          </a:p>
        </p:txBody>
      </p:sp>
      <p:sp>
        <p:nvSpPr>
          <p:cNvPr id="4" name="TextBox 3"/>
          <p:cNvSpPr txBox="1"/>
          <p:nvPr/>
        </p:nvSpPr>
        <p:spPr>
          <a:xfrm>
            <a:off x="457200" y="1295400"/>
            <a:ext cx="8263916" cy="5201424"/>
          </a:xfrm>
          <a:prstGeom prst="rect">
            <a:avLst/>
          </a:prstGeom>
          <a:noFill/>
        </p:spPr>
        <p:txBody>
          <a:bodyPr wrap="square" rtlCol="0">
            <a:spAutoFit/>
          </a:bodyPr>
          <a:lstStyle/>
          <a:p>
            <a:r>
              <a:rPr lang="bg-BG" sz="2000" dirty="0" smtClean="0"/>
              <a:t>Когато се подходи по описания вече начин на работа, процедурата е само за четене или само за писане. Съществуват и ситуации, когато това също не удовлетворява изискванията на автора на програмния код. Затова една процедура за свойство може да бъде обявена и по следният начин.</a:t>
            </a:r>
          </a:p>
          <a:p>
            <a:r>
              <a:rPr lang="bg-BG" sz="2800" dirty="0" err="1" smtClean="0">
                <a:latin typeface="Courier New" pitchFamily="49" charset="0"/>
                <a:cs typeface="Courier New" pitchFamily="49" charset="0"/>
              </a:rPr>
              <a:t>Public</a:t>
            </a:r>
            <a:r>
              <a:rPr lang="bg-BG" sz="2800" dirty="0" smtClean="0">
                <a:latin typeface="Courier New" pitchFamily="49" charset="0"/>
                <a:cs typeface="Courier New" pitchFamily="49" charset="0"/>
              </a:rPr>
              <a:t> </a:t>
            </a:r>
            <a:r>
              <a:rPr lang="bg-BG" sz="2800" dirty="0" err="1" smtClean="0">
                <a:latin typeface="Courier New" pitchFamily="49" charset="0"/>
                <a:cs typeface="Courier New" pitchFamily="49" charset="0"/>
              </a:rPr>
              <a:t>Property</a:t>
            </a:r>
            <a:r>
              <a:rPr lang="bg-BG" sz="2800" dirty="0" smtClean="0">
                <a:latin typeface="Courier New" pitchFamily="49" charset="0"/>
                <a:cs typeface="Courier New" pitchFamily="49" charset="0"/>
              </a:rPr>
              <a:t> </a:t>
            </a:r>
            <a:r>
              <a:rPr lang="bg-BG" sz="2800" dirty="0" err="1" smtClean="0">
                <a:latin typeface="Courier New" pitchFamily="49" charset="0"/>
                <a:cs typeface="Courier New" pitchFamily="49" charset="0"/>
              </a:rPr>
              <a:t>FacNom</a:t>
            </a:r>
            <a:r>
              <a:rPr lang="bg-BG" sz="2800" dirty="0" smtClean="0">
                <a:latin typeface="Courier New" pitchFamily="49" charset="0"/>
                <a:cs typeface="Courier New" pitchFamily="49" charset="0"/>
              </a:rPr>
              <a:t>() </a:t>
            </a:r>
            <a:r>
              <a:rPr lang="bg-BG" sz="2800" dirty="0" err="1" smtClean="0">
                <a:latin typeface="Courier New" pitchFamily="49" charset="0"/>
                <a:cs typeface="Courier New" pitchFamily="49" charset="0"/>
              </a:rPr>
              <a:t>As</a:t>
            </a:r>
            <a:r>
              <a:rPr lang="bg-BG" sz="2800" dirty="0" smtClean="0">
                <a:latin typeface="Courier New" pitchFamily="49" charset="0"/>
                <a:cs typeface="Courier New" pitchFamily="49" charset="0"/>
              </a:rPr>
              <a:t> </a:t>
            </a:r>
            <a:r>
              <a:rPr lang="bg-BG" sz="2800" dirty="0" err="1" smtClean="0">
                <a:latin typeface="Courier New" pitchFamily="49" charset="0"/>
                <a:cs typeface="Courier New" pitchFamily="49" charset="0"/>
              </a:rPr>
              <a:t>String</a:t>
            </a:r>
            <a:endParaRPr lang="en-US" sz="2800" dirty="0" smtClean="0">
              <a:latin typeface="Courier New" pitchFamily="49" charset="0"/>
              <a:cs typeface="Courier New" pitchFamily="49" charset="0"/>
            </a:endParaRPr>
          </a:p>
          <a:p>
            <a:r>
              <a:rPr lang="bg-BG" sz="2800" dirty="0" smtClean="0">
                <a:latin typeface="Courier New" pitchFamily="49" charset="0"/>
                <a:cs typeface="Courier New" pitchFamily="49" charset="0"/>
              </a:rPr>
              <a:t> </a:t>
            </a:r>
            <a:r>
              <a:rPr lang="bg-BG" sz="2800" dirty="0" err="1" smtClean="0">
                <a:latin typeface="Courier New" pitchFamily="49" charset="0"/>
                <a:cs typeface="Courier New" pitchFamily="49" charset="0"/>
              </a:rPr>
              <a:t>Get</a:t>
            </a:r>
            <a:endParaRPr lang="en-US" sz="2800" dirty="0" smtClean="0">
              <a:latin typeface="Courier New" pitchFamily="49" charset="0"/>
              <a:cs typeface="Courier New" pitchFamily="49" charset="0"/>
            </a:endParaRPr>
          </a:p>
          <a:p>
            <a:r>
              <a:rPr lang="bg-BG" sz="2800" dirty="0" smtClean="0">
                <a:latin typeface="Courier New" pitchFamily="49" charset="0"/>
                <a:cs typeface="Courier New" pitchFamily="49" charset="0"/>
              </a:rPr>
              <a:t> </a:t>
            </a:r>
            <a:endParaRPr lang="en-US" sz="2800" dirty="0" smtClean="0">
              <a:latin typeface="Courier New" pitchFamily="49" charset="0"/>
              <a:cs typeface="Courier New" pitchFamily="49" charset="0"/>
            </a:endParaRPr>
          </a:p>
          <a:p>
            <a:r>
              <a:rPr lang="bg-BG" sz="2800" dirty="0" smtClean="0">
                <a:latin typeface="Courier New" pitchFamily="49" charset="0"/>
                <a:cs typeface="Courier New" pitchFamily="49" charset="0"/>
              </a:rPr>
              <a:t> </a:t>
            </a:r>
            <a:r>
              <a:rPr lang="bg-BG" sz="2800" dirty="0" err="1" smtClean="0">
                <a:latin typeface="Courier New" pitchFamily="49" charset="0"/>
                <a:cs typeface="Courier New" pitchFamily="49" charset="0"/>
              </a:rPr>
              <a:t>End</a:t>
            </a:r>
            <a:r>
              <a:rPr lang="bg-BG" sz="2800" dirty="0" smtClean="0">
                <a:latin typeface="Courier New" pitchFamily="49" charset="0"/>
                <a:cs typeface="Courier New" pitchFamily="49" charset="0"/>
              </a:rPr>
              <a:t> </a:t>
            </a:r>
            <a:r>
              <a:rPr lang="bg-BG" sz="2800" dirty="0" err="1" smtClean="0">
                <a:latin typeface="Courier New" pitchFamily="49" charset="0"/>
                <a:cs typeface="Courier New" pitchFamily="49" charset="0"/>
              </a:rPr>
              <a:t>Get</a:t>
            </a:r>
            <a:endParaRPr lang="en-US" sz="2800" dirty="0" smtClean="0">
              <a:latin typeface="Courier New" pitchFamily="49" charset="0"/>
              <a:cs typeface="Courier New" pitchFamily="49" charset="0"/>
            </a:endParaRPr>
          </a:p>
          <a:p>
            <a:r>
              <a:rPr lang="bg-BG" sz="2800" dirty="0" smtClean="0">
                <a:latin typeface="Courier New" pitchFamily="49" charset="0"/>
                <a:cs typeface="Courier New" pitchFamily="49" charset="0"/>
              </a:rPr>
              <a:t> </a:t>
            </a:r>
            <a:r>
              <a:rPr lang="bg-BG" sz="3600" b="1" dirty="0" err="1" smtClean="0">
                <a:latin typeface="Courier New" pitchFamily="49" charset="0"/>
                <a:cs typeface="Courier New" pitchFamily="49" charset="0"/>
              </a:rPr>
              <a:t>Private</a:t>
            </a:r>
            <a:r>
              <a:rPr lang="bg-BG" sz="2800" dirty="0" smtClean="0">
                <a:latin typeface="Courier New" pitchFamily="49" charset="0"/>
                <a:cs typeface="Courier New" pitchFamily="49" charset="0"/>
              </a:rPr>
              <a:t> </a:t>
            </a:r>
            <a:r>
              <a:rPr lang="bg-BG" sz="2800" dirty="0" err="1" smtClean="0">
                <a:latin typeface="Courier New" pitchFamily="49" charset="0"/>
                <a:cs typeface="Courier New" pitchFamily="49" charset="0"/>
              </a:rPr>
              <a:t>Set</a:t>
            </a:r>
            <a:r>
              <a:rPr lang="bg-BG" sz="2800" dirty="0" smtClean="0">
                <a:latin typeface="Courier New" pitchFamily="49" charset="0"/>
                <a:cs typeface="Courier New" pitchFamily="49" charset="0"/>
              </a:rPr>
              <a:t>(</a:t>
            </a:r>
            <a:r>
              <a:rPr lang="bg-BG" sz="2800" dirty="0" err="1" smtClean="0">
                <a:latin typeface="Courier New" pitchFamily="49" charset="0"/>
                <a:cs typeface="Courier New" pitchFamily="49" charset="0"/>
              </a:rPr>
              <a:t>ByVal</a:t>
            </a:r>
            <a:r>
              <a:rPr lang="bg-BG" sz="2800" dirty="0" smtClean="0">
                <a:latin typeface="Courier New" pitchFamily="49" charset="0"/>
                <a:cs typeface="Courier New" pitchFamily="49" charset="0"/>
              </a:rPr>
              <a:t> </a:t>
            </a:r>
            <a:r>
              <a:rPr lang="bg-BG" sz="2800" dirty="0" err="1" smtClean="0">
                <a:latin typeface="Courier New" pitchFamily="49" charset="0"/>
                <a:cs typeface="Courier New" pitchFamily="49" charset="0"/>
              </a:rPr>
              <a:t>value</a:t>
            </a:r>
            <a:r>
              <a:rPr lang="bg-BG" sz="2800" dirty="0" smtClean="0">
                <a:latin typeface="Courier New" pitchFamily="49" charset="0"/>
                <a:cs typeface="Courier New" pitchFamily="49" charset="0"/>
              </a:rPr>
              <a:t> </a:t>
            </a:r>
            <a:r>
              <a:rPr lang="bg-BG" sz="2800" dirty="0" err="1" smtClean="0">
                <a:latin typeface="Courier New" pitchFamily="49" charset="0"/>
                <a:cs typeface="Courier New" pitchFamily="49" charset="0"/>
              </a:rPr>
              <a:t>As</a:t>
            </a:r>
            <a:r>
              <a:rPr lang="bg-BG" sz="2800" dirty="0" smtClean="0">
                <a:latin typeface="Courier New" pitchFamily="49" charset="0"/>
                <a:cs typeface="Courier New" pitchFamily="49" charset="0"/>
              </a:rPr>
              <a:t> </a:t>
            </a:r>
            <a:r>
              <a:rPr lang="bg-BG" sz="2800" dirty="0" err="1" smtClean="0">
                <a:latin typeface="Courier New" pitchFamily="49" charset="0"/>
                <a:cs typeface="Courier New" pitchFamily="49" charset="0"/>
              </a:rPr>
              <a:t>String</a:t>
            </a:r>
            <a:r>
              <a:rPr lang="bg-BG" sz="2800" dirty="0" smtClean="0">
                <a:latin typeface="Courier New" pitchFamily="49" charset="0"/>
                <a:cs typeface="Courier New" pitchFamily="49" charset="0"/>
              </a:rPr>
              <a:t>)</a:t>
            </a:r>
            <a:endParaRPr lang="en-US" sz="2800" dirty="0" smtClean="0">
              <a:latin typeface="Courier New" pitchFamily="49" charset="0"/>
              <a:cs typeface="Courier New" pitchFamily="49" charset="0"/>
            </a:endParaRPr>
          </a:p>
          <a:p>
            <a:endParaRPr lang="en-US" sz="2800" dirty="0" smtClean="0">
              <a:latin typeface="Courier New" pitchFamily="49" charset="0"/>
              <a:cs typeface="Courier New" pitchFamily="49" charset="0"/>
            </a:endParaRPr>
          </a:p>
          <a:p>
            <a:r>
              <a:rPr lang="bg-BG" sz="2800" dirty="0" smtClean="0">
                <a:latin typeface="Courier New" pitchFamily="49" charset="0"/>
                <a:cs typeface="Courier New" pitchFamily="49" charset="0"/>
              </a:rPr>
              <a:t> </a:t>
            </a:r>
            <a:r>
              <a:rPr lang="bg-BG" sz="2800" dirty="0" err="1" smtClean="0">
                <a:latin typeface="Courier New" pitchFamily="49" charset="0"/>
                <a:cs typeface="Courier New" pitchFamily="49" charset="0"/>
              </a:rPr>
              <a:t>End</a:t>
            </a:r>
            <a:r>
              <a:rPr lang="bg-BG" sz="2800" dirty="0" smtClean="0">
                <a:latin typeface="Courier New" pitchFamily="49" charset="0"/>
                <a:cs typeface="Courier New" pitchFamily="49" charset="0"/>
              </a:rPr>
              <a:t> </a:t>
            </a:r>
            <a:r>
              <a:rPr lang="bg-BG" sz="2800" dirty="0" err="1" smtClean="0">
                <a:latin typeface="Courier New" pitchFamily="49" charset="0"/>
                <a:cs typeface="Courier New" pitchFamily="49" charset="0"/>
              </a:rPr>
              <a:t>Set</a:t>
            </a:r>
            <a:endParaRPr lang="en-US" sz="2800" dirty="0" smtClean="0">
              <a:latin typeface="Courier New" pitchFamily="49" charset="0"/>
              <a:cs typeface="Courier New" pitchFamily="49" charset="0"/>
            </a:endParaRPr>
          </a:p>
          <a:p>
            <a:r>
              <a:rPr lang="bg-BG" sz="2800" dirty="0" err="1" smtClean="0">
                <a:latin typeface="Courier New" pitchFamily="49" charset="0"/>
                <a:cs typeface="Courier New" pitchFamily="49" charset="0"/>
              </a:rPr>
              <a:t>End</a:t>
            </a:r>
            <a:r>
              <a:rPr lang="bg-BG" sz="2800" dirty="0" smtClean="0">
                <a:latin typeface="Courier New" pitchFamily="49" charset="0"/>
                <a:cs typeface="Courier New" pitchFamily="49" charset="0"/>
              </a:rPr>
              <a:t> </a:t>
            </a:r>
            <a:r>
              <a:rPr lang="bg-BG" sz="2800" dirty="0" err="1" smtClean="0">
                <a:latin typeface="Courier New" pitchFamily="49" charset="0"/>
                <a:cs typeface="Courier New" pitchFamily="49" charset="0"/>
              </a:rPr>
              <a:t>Property</a:t>
            </a:r>
            <a:endParaRPr lang="en-US" sz="28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57200" y="228600"/>
            <a:ext cx="8229600" cy="1077218"/>
          </a:xfrm>
          <a:prstGeom prst="rect">
            <a:avLst/>
          </a:prstGeom>
          <a:noFill/>
          <a:ln w="9525">
            <a:noFill/>
            <a:miter lim="800000"/>
            <a:headEnd/>
            <a:tailEnd/>
          </a:ln>
        </p:spPr>
        <p:txBody>
          <a:bodyPr>
            <a:spAutoFit/>
          </a:bodyPr>
          <a:lstStyle/>
          <a:p>
            <a:pPr algn="ctr"/>
            <a:r>
              <a:rPr lang="en-US" sz="3200" b="1" dirty="0" err="1" smtClean="0"/>
              <a:t>Управление</a:t>
            </a:r>
            <a:r>
              <a:rPr lang="en-US" sz="3200" b="1" dirty="0" smtClean="0"/>
              <a:t> </a:t>
            </a:r>
            <a:r>
              <a:rPr lang="en-US" sz="3200" b="1" dirty="0" err="1" smtClean="0"/>
              <a:t>на</a:t>
            </a:r>
            <a:r>
              <a:rPr lang="en-US" sz="3200" b="1" dirty="0" smtClean="0"/>
              <a:t> </a:t>
            </a:r>
            <a:r>
              <a:rPr lang="en-US" sz="3200" b="1" dirty="0" err="1" smtClean="0"/>
              <a:t>достъпа</a:t>
            </a:r>
            <a:r>
              <a:rPr lang="en-US" sz="3200" b="1" dirty="0" smtClean="0"/>
              <a:t> </a:t>
            </a:r>
            <a:r>
              <a:rPr lang="en-US" sz="3200" b="1" dirty="0" err="1" smtClean="0"/>
              <a:t>до</a:t>
            </a:r>
            <a:r>
              <a:rPr lang="en-US" sz="3200" b="1" dirty="0" smtClean="0"/>
              <a:t> </a:t>
            </a:r>
            <a:r>
              <a:rPr lang="en-US" sz="3200" b="1" dirty="0" err="1" smtClean="0"/>
              <a:t>процедура</a:t>
            </a:r>
            <a:r>
              <a:rPr lang="en-US" sz="3200" b="1" dirty="0" smtClean="0"/>
              <a:t> </a:t>
            </a:r>
            <a:r>
              <a:rPr lang="en-US" sz="3200" b="1" dirty="0" err="1" smtClean="0"/>
              <a:t>на</a:t>
            </a:r>
            <a:r>
              <a:rPr lang="en-US" sz="3200" b="1" dirty="0" smtClean="0"/>
              <a:t> </a:t>
            </a:r>
            <a:r>
              <a:rPr lang="en-US" sz="3200" b="1" dirty="0" err="1" smtClean="0"/>
              <a:t>свойство</a:t>
            </a:r>
            <a:endParaRPr lang="en-US" sz="3200" b="1" dirty="0"/>
          </a:p>
        </p:txBody>
      </p:sp>
      <p:sp>
        <p:nvSpPr>
          <p:cNvPr id="4" name="TextBox 3"/>
          <p:cNvSpPr txBox="1"/>
          <p:nvPr/>
        </p:nvSpPr>
        <p:spPr>
          <a:xfrm>
            <a:off x="457200" y="1295400"/>
            <a:ext cx="8263916" cy="2554545"/>
          </a:xfrm>
          <a:prstGeom prst="rect">
            <a:avLst/>
          </a:prstGeom>
          <a:noFill/>
        </p:spPr>
        <p:txBody>
          <a:bodyPr wrap="square" rtlCol="0">
            <a:spAutoFit/>
          </a:bodyPr>
          <a:lstStyle/>
          <a:p>
            <a:r>
              <a:rPr lang="bg-BG" sz="2000" dirty="0" smtClean="0"/>
              <a:t>Когато е нужно в една процедура на свойство да се дефинират различни нива на достъп до блока от оператори в </a:t>
            </a:r>
            <a:r>
              <a:rPr lang="en-US" sz="2000" dirty="0" smtClean="0"/>
              <a:t>Set </a:t>
            </a:r>
            <a:r>
              <a:rPr lang="bg-BG" sz="2000" dirty="0" smtClean="0"/>
              <a:t>и </a:t>
            </a:r>
            <a:r>
              <a:rPr lang="en-US" sz="2000" dirty="0" smtClean="0"/>
              <a:t>Get </a:t>
            </a:r>
            <a:r>
              <a:rPr lang="bg-BG" sz="2000" dirty="0" smtClean="0"/>
              <a:t>може да се подходи по начина демонстриран в примерния код от предходния слайд. Тогава до блока от оператори </a:t>
            </a:r>
            <a:r>
              <a:rPr lang="en-US" sz="2000" dirty="0" smtClean="0"/>
              <a:t>Get </a:t>
            </a:r>
            <a:r>
              <a:rPr lang="bg-BG" sz="2000" dirty="0" smtClean="0"/>
              <a:t>има публичен достъп както от код на класа, така и от код намиращ се извън класа. До блока от оператори </a:t>
            </a:r>
            <a:r>
              <a:rPr lang="en-US" sz="2000" dirty="0" smtClean="0"/>
              <a:t>Set</a:t>
            </a:r>
            <a:r>
              <a:rPr lang="bg-BG" sz="2000" dirty="0" smtClean="0"/>
              <a:t>, дефиниран като </a:t>
            </a:r>
            <a:r>
              <a:rPr lang="en-US" sz="2000" dirty="0" smtClean="0"/>
              <a:t>Private </a:t>
            </a:r>
            <a:r>
              <a:rPr lang="bg-BG" sz="2000" dirty="0" smtClean="0"/>
              <a:t>обаче има достъп само от програмния код, намиращ се вътре в класа и няма достъп до него от код, намиращ се извън класа.</a:t>
            </a:r>
            <a:endParaRPr lang="en-US" sz="20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57200" y="228600"/>
            <a:ext cx="8229600" cy="1077218"/>
          </a:xfrm>
          <a:prstGeom prst="rect">
            <a:avLst/>
          </a:prstGeom>
          <a:noFill/>
          <a:ln w="9525">
            <a:noFill/>
            <a:miter lim="800000"/>
            <a:headEnd/>
            <a:tailEnd/>
          </a:ln>
        </p:spPr>
        <p:txBody>
          <a:bodyPr>
            <a:spAutoFit/>
          </a:bodyPr>
          <a:lstStyle/>
          <a:p>
            <a:pPr algn="ctr"/>
            <a:r>
              <a:rPr lang="en-US" sz="3200" b="1" dirty="0" err="1" smtClean="0"/>
              <a:t>Управление</a:t>
            </a:r>
            <a:r>
              <a:rPr lang="en-US" sz="3200" b="1" dirty="0" smtClean="0"/>
              <a:t> </a:t>
            </a:r>
            <a:r>
              <a:rPr lang="en-US" sz="3200" b="1" dirty="0" err="1" smtClean="0"/>
              <a:t>на</a:t>
            </a:r>
            <a:r>
              <a:rPr lang="en-US" sz="3200" b="1" dirty="0" smtClean="0"/>
              <a:t> </a:t>
            </a:r>
            <a:r>
              <a:rPr lang="en-US" sz="3200" b="1" dirty="0" err="1" smtClean="0"/>
              <a:t>достъпа</a:t>
            </a:r>
            <a:r>
              <a:rPr lang="en-US" sz="3200" b="1" dirty="0" smtClean="0"/>
              <a:t> </a:t>
            </a:r>
            <a:r>
              <a:rPr lang="en-US" sz="3200" b="1" dirty="0" err="1" smtClean="0"/>
              <a:t>до</a:t>
            </a:r>
            <a:r>
              <a:rPr lang="en-US" sz="3200" b="1" dirty="0" smtClean="0"/>
              <a:t> </a:t>
            </a:r>
            <a:r>
              <a:rPr lang="en-US" sz="3200" b="1" dirty="0" err="1" smtClean="0"/>
              <a:t>процедура</a:t>
            </a:r>
            <a:r>
              <a:rPr lang="en-US" sz="3200" b="1" dirty="0" smtClean="0"/>
              <a:t> </a:t>
            </a:r>
            <a:r>
              <a:rPr lang="en-US" sz="3200" b="1" dirty="0" err="1" smtClean="0"/>
              <a:t>на</a:t>
            </a:r>
            <a:r>
              <a:rPr lang="en-US" sz="3200" b="1" dirty="0" smtClean="0"/>
              <a:t> </a:t>
            </a:r>
            <a:r>
              <a:rPr lang="en-US" sz="3200" b="1" dirty="0" err="1" smtClean="0"/>
              <a:t>свойство</a:t>
            </a:r>
            <a:endParaRPr lang="en-US" sz="3200" b="1" dirty="0"/>
          </a:p>
        </p:txBody>
      </p:sp>
      <p:sp>
        <p:nvSpPr>
          <p:cNvPr id="4" name="TextBox 3"/>
          <p:cNvSpPr txBox="1"/>
          <p:nvPr/>
        </p:nvSpPr>
        <p:spPr>
          <a:xfrm>
            <a:off x="457200" y="1295400"/>
            <a:ext cx="8263916" cy="3477875"/>
          </a:xfrm>
          <a:prstGeom prst="rect">
            <a:avLst/>
          </a:prstGeom>
          <a:noFill/>
        </p:spPr>
        <p:txBody>
          <a:bodyPr wrap="square" rtlCol="0">
            <a:spAutoFit/>
          </a:bodyPr>
          <a:lstStyle/>
          <a:p>
            <a:r>
              <a:rPr lang="bg-BG" sz="2400" dirty="0" smtClean="0"/>
              <a:t>При използването на коментираният подход за достъп до блоковете </a:t>
            </a:r>
            <a:r>
              <a:rPr lang="en-US" sz="2400" dirty="0" smtClean="0"/>
              <a:t>Set </a:t>
            </a:r>
            <a:r>
              <a:rPr lang="bg-BG" sz="2400" dirty="0" smtClean="0"/>
              <a:t>и </a:t>
            </a:r>
            <a:r>
              <a:rPr lang="en-US" sz="2400" dirty="0" smtClean="0"/>
              <a:t>Get </a:t>
            </a:r>
            <a:r>
              <a:rPr lang="bg-BG" sz="2400" dirty="0" smtClean="0"/>
              <a:t>на оператор </a:t>
            </a:r>
            <a:r>
              <a:rPr lang="en-US" sz="2400" dirty="0" smtClean="0"/>
              <a:t>Property </a:t>
            </a:r>
            <a:r>
              <a:rPr lang="bg-BG" sz="2400" dirty="0" smtClean="0"/>
              <a:t>се прилагат няколко правила.</a:t>
            </a:r>
            <a:endParaRPr lang="en-US" sz="2400" dirty="0" smtClean="0"/>
          </a:p>
          <a:p>
            <a:r>
              <a:rPr lang="bg-BG" sz="2800" b="1" dirty="0" smtClean="0"/>
              <a:t>Първо</a:t>
            </a:r>
            <a:r>
              <a:rPr lang="bg-BG" sz="2400" dirty="0" smtClean="0"/>
              <a:t>, нивото на достъпа зададен в оператор </a:t>
            </a:r>
            <a:r>
              <a:rPr lang="en-US" sz="2400" dirty="0" smtClean="0"/>
              <a:t>Property </a:t>
            </a:r>
            <a:r>
              <a:rPr lang="bg-BG" sz="2400" dirty="0" smtClean="0"/>
              <a:t>трябва да бъде с по-малки ограничения, спрямо нивото на достъп за блоковете </a:t>
            </a:r>
            <a:r>
              <a:rPr lang="en-US" sz="2400" dirty="0" smtClean="0"/>
              <a:t>Set </a:t>
            </a:r>
            <a:r>
              <a:rPr lang="bg-BG" sz="2400" dirty="0" smtClean="0"/>
              <a:t>и </a:t>
            </a:r>
            <a:r>
              <a:rPr lang="en-US" sz="2400" dirty="0" smtClean="0"/>
              <a:t>Get</a:t>
            </a:r>
            <a:r>
              <a:rPr lang="bg-BG" sz="2400" dirty="0" smtClean="0"/>
              <a:t>.</a:t>
            </a:r>
            <a:endParaRPr lang="en-US" sz="2400" dirty="0" smtClean="0"/>
          </a:p>
          <a:p>
            <a:r>
              <a:rPr lang="bg-BG" sz="2400" dirty="0" smtClean="0"/>
              <a:t>Например, не може за оператор </a:t>
            </a:r>
            <a:r>
              <a:rPr lang="en-US" sz="2400" dirty="0" smtClean="0"/>
              <a:t>Property </a:t>
            </a:r>
            <a:r>
              <a:rPr lang="bg-BG" sz="2400" dirty="0" smtClean="0"/>
              <a:t>да се зададе </a:t>
            </a:r>
            <a:r>
              <a:rPr lang="en-US" sz="2400" dirty="0" smtClean="0"/>
              <a:t>Private</a:t>
            </a:r>
            <a:r>
              <a:rPr lang="bg-BG" sz="2400" dirty="0" smtClean="0"/>
              <a:t>, а за един от блоковете оператори </a:t>
            </a:r>
            <a:r>
              <a:rPr lang="en-US" sz="2400" dirty="0" smtClean="0"/>
              <a:t>Set </a:t>
            </a:r>
            <a:r>
              <a:rPr lang="bg-BG" sz="2400" dirty="0" smtClean="0"/>
              <a:t>или </a:t>
            </a:r>
            <a:r>
              <a:rPr lang="en-US" sz="2400" dirty="0" smtClean="0"/>
              <a:t>Get </a:t>
            </a:r>
            <a:r>
              <a:rPr lang="bg-BG" sz="2400" dirty="0" smtClean="0"/>
              <a:t>да се укаже </a:t>
            </a:r>
            <a:r>
              <a:rPr lang="en-US" sz="2400" dirty="0" smtClean="0"/>
              <a:t>Public</a:t>
            </a:r>
            <a:r>
              <a:rPr lang="bg-BG" sz="2400" dirty="0" smtClean="0"/>
              <a:t>.</a:t>
            </a:r>
            <a:endParaRPr lang="en-US" sz="24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57200" y="228600"/>
            <a:ext cx="8229600" cy="1077218"/>
          </a:xfrm>
          <a:prstGeom prst="rect">
            <a:avLst/>
          </a:prstGeom>
          <a:noFill/>
          <a:ln w="9525">
            <a:noFill/>
            <a:miter lim="800000"/>
            <a:headEnd/>
            <a:tailEnd/>
          </a:ln>
        </p:spPr>
        <p:txBody>
          <a:bodyPr>
            <a:spAutoFit/>
          </a:bodyPr>
          <a:lstStyle/>
          <a:p>
            <a:pPr algn="ctr"/>
            <a:r>
              <a:rPr lang="en-US" sz="3200" b="1" dirty="0" err="1" smtClean="0"/>
              <a:t>Управление</a:t>
            </a:r>
            <a:r>
              <a:rPr lang="en-US" sz="3200" b="1" dirty="0" smtClean="0"/>
              <a:t> </a:t>
            </a:r>
            <a:r>
              <a:rPr lang="en-US" sz="3200" b="1" dirty="0" err="1" smtClean="0"/>
              <a:t>на</a:t>
            </a:r>
            <a:r>
              <a:rPr lang="en-US" sz="3200" b="1" dirty="0" smtClean="0"/>
              <a:t> </a:t>
            </a:r>
            <a:r>
              <a:rPr lang="en-US" sz="3200" b="1" dirty="0" err="1" smtClean="0"/>
              <a:t>достъпа</a:t>
            </a:r>
            <a:r>
              <a:rPr lang="en-US" sz="3200" b="1" dirty="0" smtClean="0"/>
              <a:t> </a:t>
            </a:r>
            <a:r>
              <a:rPr lang="en-US" sz="3200" b="1" dirty="0" err="1" smtClean="0"/>
              <a:t>до</a:t>
            </a:r>
            <a:r>
              <a:rPr lang="en-US" sz="3200" b="1" dirty="0" smtClean="0"/>
              <a:t> </a:t>
            </a:r>
            <a:r>
              <a:rPr lang="en-US" sz="3200" b="1" dirty="0" err="1" smtClean="0"/>
              <a:t>процедура</a:t>
            </a:r>
            <a:r>
              <a:rPr lang="en-US" sz="3200" b="1" dirty="0" smtClean="0"/>
              <a:t> </a:t>
            </a:r>
            <a:r>
              <a:rPr lang="en-US" sz="3200" b="1" dirty="0" err="1" smtClean="0"/>
              <a:t>на</a:t>
            </a:r>
            <a:r>
              <a:rPr lang="en-US" sz="3200" b="1" dirty="0" smtClean="0"/>
              <a:t> </a:t>
            </a:r>
            <a:r>
              <a:rPr lang="en-US" sz="3200" b="1" dirty="0" err="1" smtClean="0"/>
              <a:t>свойство</a:t>
            </a:r>
            <a:endParaRPr lang="en-US" sz="3200" b="1" dirty="0"/>
          </a:p>
        </p:txBody>
      </p:sp>
      <p:sp>
        <p:nvSpPr>
          <p:cNvPr id="4" name="TextBox 3"/>
          <p:cNvSpPr txBox="1"/>
          <p:nvPr/>
        </p:nvSpPr>
        <p:spPr>
          <a:xfrm>
            <a:off x="457200" y="1295400"/>
            <a:ext cx="8263916" cy="3908762"/>
          </a:xfrm>
          <a:prstGeom prst="rect">
            <a:avLst/>
          </a:prstGeom>
          <a:noFill/>
        </p:spPr>
        <p:txBody>
          <a:bodyPr wrap="square" rtlCol="0">
            <a:spAutoFit/>
          </a:bodyPr>
          <a:lstStyle/>
          <a:p>
            <a:r>
              <a:rPr lang="bg-BG" sz="2800" b="1" dirty="0" smtClean="0"/>
              <a:t>Второ</a:t>
            </a:r>
            <a:r>
              <a:rPr lang="bg-BG" sz="2400" dirty="0" smtClean="0"/>
              <a:t>, може да се указва ниво за достъп до блоковете </a:t>
            </a:r>
            <a:r>
              <a:rPr lang="en-US" sz="2400" dirty="0" smtClean="0"/>
              <a:t>Set </a:t>
            </a:r>
            <a:r>
              <a:rPr lang="bg-BG" sz="2400" dirty="0" smtClean="0"/>
              <a:t>или </a:t>
            </a:r>
            <a:r>
              <a:rPr lang="en-US" sz="2400" dirty="0" smtClean="0"/>
              <a:t>Get</a:t>
            </a:r>
            <a:r>
              <a:rPr lang="bg-BG" sz="2400" dirty="0" smtClean="0"/>
              <a:t>, но не и за двата едновременно.</a:t>
            </a:r>
            <a:endParaRPr lang="en-US" sz="2400" dirty="0" smtClean="0"/>
          </a:p>
          <a:p>
            <a:r>
              <a:rPr lang="bg-BG" sz="2400" dirty="0" smtClean="0"/>
              <a:t>Например, ако е нужно блока от оператори </a:t>
            </a:r>
            <a:r>
              <a:rPr lang="en-US" sz="2400" dirty="0" smtClean="0"/>
              <a:t>Get </a:t>
            </a:r>
            <a:r>
              <a:rPr lang="bg-BG" sz="2400" dirty="0" smtClean="0"/>
              <a:t>да се укаже като </a:t>
            </a:r>
            <a:r>
              <a:rPr lang="en-US" sz="2400" dirty="0" smtClean="0"/>
              <a:t>Friend</a:t>
            </a:r>
            <a:r>
              <a:rPr lang="bg-BG" sz="2400" dirty="0" smtClean="0"/>
              <a:t>, и блока от оператори </a:t>
            </a:r>
            <a:r>
              <a:rPr lang="en-US" sz="2400" dirty="0" smtClean="0"/>
              <a:t>Set </a:t>
            </a:r>
            <a:r>
              <a:rPr lang="bg-BG" sz="2400" dirty="0" smtClean="0"/>
              <a:t>да се зададе като </a:t>
            </a:r>
            <a:r>
              <a:rPr lang="en-US" sz="2400" dirty="0" smtClean="0"/>
              <a:t>Private</a:t>
            </a:r>
            <a:r>
              <a:rPr lang="bg-BG" sz="2400" dirty="0" smtClean="0"/>
              <a:t>, тогава операторът </a:t>
            </a:r>
            <a:r>
              <a:rPr lang="en-US" sz="2400" dirty="0" smtClean="0"/>
              <a:t>Property </a:t>
            </a:r>
            <a:r>
              <a:rPr lang="bg-BG" sz="2400" dirty="0" smtClean="0"/>
              <a:t>трябва да се определи като </a:t>
            </a:r>
            <a:r>
              <a:rPr lang="en-US" sz="2400" dirty="0" smtClean="0"/>
              <a:t>Friend</a:t>
            </a:r>
            <a:r>
              <a:rPr lang="bg-BG" sz="2400" dirty="0" smtClean="0"/>
              <a:t>.</a:t>
            </a:r>
            <a:endParaRPr lang="en-US" sz="2400" dirty="0" smtClean="0"/>
          </a:p>
          <a:p>
            <a:r>
              <a:rPr lang="bg-BG" sz="2800" b="1" dirty="0" smtClean="0"/>
              <a:t>Трето</a:t>
            </a:r>
            <a:r>
              <a:rPr lang="bg-BG" sz="2400" dirty="0" smtClean="0"/>
              <a:t>, когато се използват ключовите думи </a:t>
            </a:r>
            <a:r>
              <a:rPr lang="en-US" sz="2400" dirty="0" err="1" smtClean="0"/>
              <a:t>ReadOnly</a:t>
            </a:r>
            <a:r>
              <a:rPr lang="en-US" sz="2400" dirty="0" smtClean="0"/>
              <a:t> </a:t>
            </a:r>
            <a:r>
              <a:rPr lang="bg-BG" sz="2400" dirty="0" smtClean="0"/>
              <a:t>или </a:t>
            </a:r>
            <a:r>
              <a:rPr lang="en-US" sz="2400" dirty="0" err="1" smtClean="0"/>
              <a:t>WriteOnly</a:t>
            </a:r>
            <a:r>
              <a:rPr lang="en-US" sz="2400" dirty="0" smtClean="0"/>
              <a:t> </a:t>
            </a:r>
            <a:r>
              <a:rPr lang="bg-BG" sz="2400" dirty="0" smtClean="0"/>
              <a:t>за </a:t>
            </a:r>
            <a:r>
              <a:rPr lang="bg-BG" sz="2400" dirty="0" err="1" smtClean="0"/>
              <a:t>модификатори</a:t>
            </a:r>
            <a:r>
              <a:rPr lang="bg-BG" sz="2400" dirty="0" smtClean="0"/>
              <a:t> на достъп за оператор </a:t>
            </a:r>
            <a:r>
              <a:rPr lang="en-US" sz="2400" dirty="0" smtClean="0"/>
              <a:t>Property</a:t>
            </a:r>
            <a:r>
              <a:rPr lang="bg-BG" sz="2400" dirty="0" smtClean="0"/>
              <a:t>, не е допустимо използване на </a:t>
            </a:r>
            <a:r>
              <a:rPr lang="bg-BG" sz="2400" dirty="0" err="1" smtClean="0"/>
              <a:t>модификатори</a:t>
            </a:r>
            <a:r>
              <a:rPr lang="bg-BG" sz="2400" dirty="0" smtClean="0"/>
              <a:t> за достъп за блоковете оператори </a:t>
            </a:r>
            <a:r>
              <a:rPr lang="en-US" sz="2400" dirty="0" smtClean="0"/>
              <a:t>Set </a:t>
            </a:r>
            <a:r>
              <a:rPr lang="bg-BG" sz="2400" dirty="0" smtClean="0"/>
              <a:t>и </a:t>
            </a:r>
            <a:r>
              <a:rPr lang="en-US" sz="2400" dirty="0" smtClean="0"/>
              <a:t>Get</a:t>
            </a:r>
            <a:r>
              <a:rPr lang="bg-BG" sz="2400" dirty="0" smtClean="0"/>
              <a:t>.</a:t>
            </a:r>
            <a:endParaRPr lang="en-US"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57200" y="76200"/>
            <a:ext cx="8229600" cy="584775"/>
          </a:xfrm>
          <a:prstGeom prst="rect">
            <a:avLst/>
          </a:prstGeom>
          <a:noFill/>
          <a:ln w="9525">
            <a:noFill/>
            <a:miter lim="800000"/>
            <a:headEnd/>
            <a:tailEnd/>
          </a:ln>
        </p:spPr>
        <p:txBody>
          <a:bodyPr>
            <a:spAutoFit/>
          </a:bodyPr>
          <a:lstStyle/>
          <a:p>
            <a:pPr algn="ctr"/>
            <a:r>
              <a:rPr lang="bg-BG" sz="3200" dirty="0" smtClean="0"/>
              <a:t>Шаблони </a:t>
            </a:r>
            <a:r>
              <a:rPr lang="bg-BG" sz="3200" dirty="0"/>
              <a:t>за процедура за </a:t>
            </a:r>
            <a:r>
              <a:rPr lang="bg-BG" sz="3200" dirty="0" smtClean="0"/>
              <a:t>свойство</a:t>
            </a:r>
            <a:endParaRPr lang="en-US" sz="3200" b="1" dirty="0"/>
          </a:p>
        </p:txBody>
      </p:sp>
      <p:sp>
        <p:nvSpPr>
          <p:cNvPr id="5" name="TextBox 4"/>
          <p:cNvSpPr txBox="1"/>
          <p:nvPr/>
        </p:nvSpPr>
        <p:spPr>
          <a:xfrm>
            <a:off x="304800" y="838200"/>
            <a:ext cx="8610600" cy="1569660"/>
          </a:xfrm>
          <a:prstGeom prst="rect">
            <a:avLst/>
          </a:prstGeom>
          <a:noFill/>
        </p:spPr>
        <p:txBody>
          <a:bodyPr wrap="square" rtlCol="0">
            <a:spAutoFit/>
          </a:bodyPr>
          <a:lstStyle/>
          <a:p>
            <a:r>
              <a:rPr lang="bg-BG" sz="2400" dirty="0" smtClean="0">
                <a:latin typeface="Times New Roman" pitchFamily="18" charset="0"/>
                <a:cs typeface="Times New Roman" pitchFamily="18" charset="0"/>
              </a:rPr>
              <a:t>В </a:t>
            </a:r>
            <a:r>
              <a:rPr lang="en-US" sz="2400" dirty="0" smtClean="0">
                <a:latin typeface="Times New Roman" pitchFamily="18" charset="0"/>
                <a:cs typeface="Times New Roman" pitchFamily="18" charset="0"/>
              </a:rPr>
              <a:t>Code Editor </a:t>
            </a:r>
            <a:r>
              <a:rPr lang="bg-BG" sz="2400" dirty="0" smtClean="0">
                <a:latin typeface="Times New Roman" pitchFamily="18" charset="0"/>
                <a:cs typeface="Times New Roman" pitchFamily="18" charset="0"/>
              </a:rPr>
              <a:t>написваме на нов ред само </a:t>
            </a:r>
            <a:r>
              <a:rPr lang="en-US" sz="2400" b="1" dirty="0" smtClean="0">
                <a:latin typeface="Times New Roman" pitchFamily="18" charset="0"/>
                <a:cs typeface="Times New Roman" pitchFamily="18" charset="0"/>
              </a:rPr>
              <a:t>pro</a:t>
            </a:r>
            <a:r>
              <a:rPr lang="en-US" sz="2400" dirty="0" smtClean="0">
                <a:latin typeface="Times New Roman" pitchFamily="18" charset="0"/>
                <a:cs typeface="Times New Roman" pitchFamily="18" charset="0"/>
              </a:rPr>
              <a:t> (</a:t>
            </a:r>
            <a:r>
              <a:rPr lang="bg-BG" sz="2400" dirty="0" smtClean="0">
                <a:latin typeface="Times New Roman" pitchFamily="18" charset="0"/>
                <a:cs typeface="Times New Roman" pitchFamily="18" charset="0"/>
              </a:rPr>
              <a:t>възможно е и всяка една от следващите комбинации - </a:t>
            </a:r>
            <a:r>
              <a:rPr lang="en-US" sz="2400" dirty="0" smtClean="0">
                <a:latin typeface="Times New Roman" pitchFamily="18" charset="0"/>
                <a:cs typeface="Times New Roman" pitchFamily="18" charset="0"/>
              </a:rPr>
              <a:t>prop, </a:t>
            </a:r>
            <a:r>
              <a:rPr lang="en-US" sz="2400" dirty="0" err="1" smtClean="0">
                <a:latin typeface="Times New Roman" pitchFamily="18" charset="0"/>
                <a:cs typeface="Times New Roman" pitchFamily="18" charset="0"/>
              </a:rPr>
              <a:t>prope</a:t>
            </a:r>
            <a:r>
              <a:rPr lang="en-US" sz="2400" dirty="0" smtClean="0">
                <a:latin typeface="Times New Roman" pitchFamily="18" charset="0"/>
                <a:cs typeface="Times New Roman" pitchFamily="18" charset="0"/>
              </a:rPr>
              <a:t>, proper, </a:t>
            </a:r>
            <a:r>
              <a:rPr lang="en-US" sz="2400" dirty="0" err="1" smtClean="0">
                <a:latin typeface="Times New Roman" pitchFamily="18" charset="0"/>
                <a:cs typeface="Times New Roman" pitchFamily="18" charset="0"/>
              </a:rPr>
              <a:t>propert</a:t>
            </a:r>
            <a:r>
              <a:rPr lang="en-US" sz="2400" dirty="0" smtClean="0">
                <a:latin typeface="Times New Roman" pitchFamily="18" charset="0"/>
                <a:cs typeface="Times New Roman" pitchFamily="18" charset="0"/>
              </a:rPr>
              <a:t>, property) </a:t>
            </a:r>
            <a:r>
              <a:rPr lang="bg-BG" sz="2400" dirty="0" smtClean="0">
                <a:latin typeface="Times New Roman" pitchFamily="18" charset="0"/>
                <a:cs typeface="Times New Roman" pitchFamily="18" charset="0"/>
              </a:rPr>
              <a:t>и натискаме двукратно клавиш </a:t>
            </a:r>
            <a:r>
              <a:rPr lang="en-US" sz="2400" dirty="0" smtClean="0">
                <a:latin typeface="Times New Roman" pitchFamily="18" charset="0"/>
                <a:cs typeface="Times New Roman" pitchFamily="18" charset="0"/>
              </a:rPr>
              <a:t>Tab</a:t>
            </a:r>
            <a:r>
              <a:rPr lang="bg-BG" sz="2400" dirty="0" smtClean="0">
                <a:latin typeface="Times New Roman" pitchFamily="18" charset="0"/>
                <a:cs typeface="Times New Roman" pitchFamily="18" charset="0"/>
              </a:rPr>
              <a:t>. Резултатът е извеждане на шаблон за процедура за свойство.</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674422"/>
            <a:ext cx="5012870" cy="2278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457200" y="228600"/>
            <a:ext cx="8229600" cy="584775"/>
          </a:xfrm>
          <a:prstGeom prst="rect">
            <a:avLst/>
          </a:prstGeom>
          <a:noFill/>
          <a:ln w="9525">
            <a:noFill/>
            <a:miter lim="800000"/>
            <a:headEnd/>
            <a:tailEnd/>
          </a:ln>
        </p:spPr>
        <p:txBody>
          <a:bodyPr>
            <a:spAutoFit/>
          </a:bodyPr>
          <a:lstStyle/>
          <a:p>
            <a:pPr algn="ctr"/>
            <a:r>
              <a:rPr lang="bg-BG" sz="3200" dirty="0" smtClean="0"/>
              <a:t>Общодостъпни променливи</a:t>
            </a:r>
            <a:endParaRPr lang="bg-BG" sz="3200" dirty="0"/>
          </a:p>
        </p:txBody>
      </p:sp>
      <p:sp>
        <p:nvSpPr>
          <p:cNvPr id="3" name="TextBox 2"/>
          <p:cNvSpPr txBox="1"/>
          <p:nvPr/>
        </p:nvSpPr>
        <p:spPr>
          <a:xfrm>
            <a:off x="838200" y="838200"/>
            <a:ext cx="5541773" cy="369332"/>
          </a:xfrm>
          <a:prstGeom prst="rect">
            <a:avLst/>
          </a:prstGeom>
          <a:noFill/>
        </p:spPr>
        <p:txBody>
          <a:bodyPr wrap="none" rtlCol="0">
            <a:spAutoFit/>
          </a:bodyPr>
          <a:lstStyle/>
          <a:p>
            <a:r>
              <a:rPr lang="bg-BG" dirty="0" smtClean="0"/>
              <a:t>При изпълнението на кода се появява следното.</a:t>
            </a:r>
            <a:endParaRPr lang="bg-BG"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211263" cy="4019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57200" y="76200"/>
            <a:ext cx="8229600" cy="584775"/>
          </a:xfrm>
          <a:prstGeom prst="rect">
            <a:avLst/>
          </a:prstGeom>
          <a:noFill/>
          <a:ln w="9525">
            <a:noFill/>
            <a:miter lim="800000"/>
            <a:headEnd/>
            <a:tailEnd/>
          </a:ln>
        </p:spPr>
        <p:txBody>
          <a:bodyPr>
            <a:spAutoFit/>
          </a:bodyPr>
          <a:lstStyle/>
          <a:p>
            <a:pPr algn="ctr"/>
            <a:r>
              <a:rPr lang="bg-BG" sz="3200" dirty="0" smtClean="0"/>
              <a:t>Шаблони </a:t>
            </a:r>
            <a:r>
              <a:rPr lang="bg-BG" sz="3200" dirty="0"/>
              <a:t>за процедура за </a:t>
            </a:r>
            <a:r>
              <a:rPr lang="bg-BG" sz="3200" dirty="0" smtClean="0"/>
              <a:t>свойство</a:t>
            </a:r>
            <a:endParaRPr lang="en-US" sz="3200" b="1" dirty="0"/>
          </a:p>
        </p:txBody>
      </p:sp>
      <p:sp>
        <p:nvSpPr>
          <p:cNvPr id="5" name="TextBox 4"/>
          <p:cNvSpPr txBox="1"/>
          <p:nvPr/>
        </p:nvSpPr>
        <p:spPr>
          <a:xfrm>
            <a:off x="304800" y="838200"/>
            <a:ext cx="8610600" cy="1200329"/>
          </a:xfrm>
          <a:prstGeom prst="rect">
            <a:avLst/>
          </a:prstGeom>
          <a:noFill/>
        </p:spPr>
        <p:txBody>
          <a:bodyPr wrap="square" rtlCol="0">
            <a:spAutoFit/>
          </a:bodyPr>
          <a:lstStyle/>
          <a:p>
            <a:r>
              <a:rPr lang="bg-BG" sz="2400" dirty="0" smtClean="0">
                <a:latin typeface="Times New Roman" pitchFamily="18" charset="0"/>
                <a:cs typeface="Times New Roman" pitchFamily="18" charset="0"/>
              </a:rPr>
              <a:t>В </a:t>
            </a:r>
            <a:r>
              <a:rPr lang="en-US" sz="2400" dirty="0" smtClean="0">
                <a:latin typeface="Times New Roman" pitchFamily="18" charset="0"/>
                <a:cs typeface="Times New Roman" pitchFamily="18" charset="0"/>
              </a:rPr>
              <a:t>Code Editor </a:t>
            </a:r>
            <a:r>
              <a:rPr lang="bg-BG" sz="2400" dirty="0" smtClean="0">
                <a:latin typeface="Times New Roman" pitchFamily="18" charset="0"/>
                <a:cs typeface="Times New Roman" pitchFamily="18" charset="0"/>
              </a:rPr>
              <a:t>написваме на нов ред </a:t>
            </a:r>
            <a:r>
              <a:rPr lang="en-US" sz="2400" b="1" dirty="0" err="1" smtClean="0">
                <a:latin typeface="Times New Roman" pitchFamily="18" charset="0"/>
                <a:cs typeface="Times New Roman" pitchFamily="18" charset="0"/>
              </a:rPr>
              <a:t>propread</a:t>
            </a:r>
            <a:r>
              <a:rPr lang="en-US" sz="2400" dirty="0" smtClean="0">
                <a:latin typeface="Times New Roman" pitchFamily="18" charset="0"/>
                <a:cs typeface="Times New Roman" pitchFamily="18" charset="0"/>
              </a:rPr>
              <a:t> </a:t>
            </a:r>
            <a:r>
              <a:rPr lang="bg-BG" sz="2400" dirty="0" smtClean="0">
                <a:latin typeface="Times New Roman" pitchFamily="18" charset="0"/>
                <a:cs typeface="Times New Roman" pitchFamily="18" charset="0"/>
              </a:rPr>
              <a:t>и натискаме един път клавиш </a:t>
            </a:r>
            <a:r>
              <a:rPr lang="en-US" sz="2400" dirty="0" smtClean="0">
                <a:latin typeface="Times New Roman" pitchFamily="18" charset="0"/>
                <a:cs typeface="Times New Roman" pitchFamily="18" charset="0"/>
              </a:rPr>
              <a:t>Tab</a:t>
            </a:r>
            <a:r>
              <a:rPr lang="bg-BG" sz="2400" dirty="0" smtClean="0">
                <a:latin typeface="Times New Roman" pitchFamily="18" charset="0"/>
                <a:cs typeface="Times New Roman" pitchFamily="18" charset="0"/>
              </a:rPr>
              <a:t>. Резултатът е извеждане на шаблон за процедура за свойство</a:t>
            </a:r>
            <a:r>
              <a:rPr lang="en-US" sz="2400" dirty="0" smtClean="0">
                <a:latin typeface="Times New Roman" pitchFamily="18" charset="0"/>
                <a:cs typeface="Times New Roman" pitchFamily="18" charset="0"/>
              </a:rPr>
              <a:t> </a:t>
            </a:r>
            <a:r>
              <a:rPr lang="bg-BG" sz="2400" dirty="0" smtClean="0">
                <a:latin typeface="Times New Roman" pitchFamily="18" charset="0"/>
                <a:cs typeface="Times New Roman" pitchFamily="18" charset="0"/>
              </a:rPr>
              <a:t>от тип </a:t>
            </a:r>
            <a:r>
              <a:rPr lang="en-US" sz="2400" dirty="0" err="1" smtClean="0">
                <a:latin typeface="Times New Roman" pitchFamily="18" charset="0"/>
                <a:cs typeface="Times New Roman" pitchFamily="18" charset="0"/>
              </a:rPr>
              <a:t>ReadOnly</a:t>
            </a:r>
            <a:r>
              <a:rPr lang="bg-BG" sz="2400" dirty="0" smtClean="0">
                <a:latin typeface="Times New Roman" pitchFamily="18" charset="0"/>
                <a:cs typeface="Times New Roman" pitchFamily="18" charset="0"/>
              </a:rPr>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265273"/>
            <a:ext cx="5448772" cy="1773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17974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57200" y="76200"/>
            <a:ext cx="8229600" cy="584775"/>
          </a:xfrm>
          <a:prstGeom prst="rect">
            <a:avLst/>
          </a:prstGeom>
          <a:noFill/>
          <a:ln w="9525">
            <a:noFill/>
            <a:miter lim="800000"/>
            <a:headEnd/>
            <a:tailEnd/>
          </a:ln>
        </p:spPr>
        <p:txBody>
          <a:bodyPr>
            <a:spAutoFit/>
          </a:bodyPr>
          <a:lstStyle/>
          <a:p>
            <a:pPr algn="ctr"/>
            <a:r>
              <a:rPr lang="bg-BG" sz="3200" dirty="0" smtClean="0"/>
              <a:t>Шаблони </a:t>
            </a:r>
            <a:r>
              <a:rPr lang="bg-BG" sz="3200" dirty="0"/>
              <a:t>за процедура за </a:t>
            </a:r>
            <a:r>
              <a:rPr lang="bg-BG" sz="3200" dirty="0" smtClean="0"/>
              <a:t>свойство</a:t>
            </a:r>
            <a:endParaRPr lang="en-US" sz="3200" b="1" dirty="0"/>
          </a:p>
        </p:txBody>
      </p:sp>
      <p:sp>
        <p:nvSpPr>
          <p:cNvPr id="5" name="TextBox 4"/>
          <p:cNvSpPr txBox="1"/>
          <p:nvPr/>
        </p:nvSpPr>
        <p:spPr>
          <a:xfrm>
            <a:off x="304800" y="838200"/>
            <a:ext cx="8610600" cy="1200329"/>
          </a:xfrm>
          <a:prstGeom prst="rect">
            <a:avLst/>
          </a:prstGeom>
          <a:noFill/>
        </p:spPr>
        <p:txBody>
          <a:bodyPr wrap="square" rtlCol="0">
            <a:spAutoFit/>
          </a:bodyPr>
          <a:lstStyle/>
          <a:p>
            <a:r>
              <a:rPr lang="bg-BG" sz="2400" dirty="0" smtClean="0">
                <a:latin typeface="Times New Roman" pitchFamily="18" charset="0"/>
                <a:cs typeface="Times New Roman" pitchFamily="18" charset="0"/>
              </a:rPr>
              <a:t>В </a:t>
            </a:r>
            <a:r>
              <a:rPr lang="en-US" sz="2400" dirty="0" smtClean="0">
                <a:latin typeface="Times New Roman" pitchFamily="18" charset="0"/>
                <a:cs typeface="Times New Roman" pitchFamily="18" charset="0"/>
              </a:rPr>
              <a:t>Code Editor </a:t>
            </a:r>
            <a:r>
              <a:rPr lang="bg-BG" sz="2400" dirty="0" smtClean="0">
                <a:latin typeface="Times New Roman" pitchFamily="18" charset="0"/>
                <a:cs typeface="Times New Roman" pitchFamily="18" charset="0"/>
              </a:rPr>
              <a:t>написваме на нов ред </a:t>
            </a:r>
            <a:r>
              <a:rPr lang="en-US" sz="2400" b="1" dirty="0" err="1" smtClean="0">
                <a:latin typeface="Times New Roman" pitchFamily="18" charset="0"/>
                <a:cs typeface="Times New Roman" pitchFamily="18" charset="0"/>
              </a:rPr>
              <a:t>propwrite</a:t>
            </a:r>
            <a:r>
              <a:rPr lang="en-US" sz="2400" dirty="0" smtClean="0">
                <a:latin typeface="Times New Roman" pitchFamily="18" charset="0"/>
                <a:cs typeface="Times New Roman" pitchFamily="18" charset="0"/>
              </a:rPr>
              <a:t> </a:t>
            </a:r>
            <a:r>
              <a:rPr lang="bg-BG" sz="2400" dirty="0" smtClean="0">
                <a:latin typeface="Times New Roman" pitchFamily="18" charset="0"/>
                <a:cs typeface="Times New Roman" pitchFamily="18" charset="0"/>
              </a:rPr>
              <a:t>и натискаме един път клавиш </a:t>
            </a:r>
            <a:r>
              <a:rPr lang="en-US" sz="2400" dirty="0" smtClean="0">
                <a:latin typeface="Times New Roman" pitchFamily="18" charset="0"/>
                <a:cs typeface="Times New Roman" pitchFamily="18" charset="0"/>
              </a:rPr>
              <a:t>Tab</a:t>
            </a:r>
            <a:r>
              <a:rPr lang="bg-BG" sz="2400" dirty="0" smtClean="0">
                <a:latin typeface="Times New Roman" pitchFamily="18" charset="0"/>
                <a:cs typeface="Times New Roman" pitchFamily="18" charset="0"/>
              </a:rPr>
              <a:t>. Резултатът е извеждане на шаблон за процедура за свойство</a:t>
            </a:r>
            <a:r>
              <a:rPr lang="en-US" sz="2400" dirty="0" smtClean="0">
                <a:latin typeface="Times New Roman" pitchFamily="18" charset="0"/>
                <a:cs typeface="Times New Roman" pitchFamily="18" charset="0"/>
              </a:rPr>
              <a:t> </a:t>
            </a:r>
            <a:r>
              <a:rPr lang="bg-BG" sz="2400" dirty="0" smtClean="0">
                <a:latin typeface="Times New Roman" pitchFamily="18" charset="0"/>
                <a:cs typeface="Times New Roman" pitchFamily="18" charset="0"/>
              </a:rPr>
              <a:t>от тип </a:t>
            </a:r>
            <a:r>
              <a:rPr lang="en-US" sz="2400" dirty="0" err="1" smtClean="0">
                <a:latin typeface="Times New Roman" pitchFamily="18" charset="0"/>
                <a:cs typeface="Times New Roman" pitchFamily="18" charset="0"/>
              </a:rPr>
              <a:t>WriteOnly</a:t>
            </a:r>
            <a:r>
              <a:rPr lang="bg-BG" sz="2400" dirty="0" smtClean="0">
                <a:latin typeface="Times New Roman" pitchFamily="18" charset="0"/>
                <a:cs typeface="Times New Roman" pitchFamily="18" charset="0"/>
              </a:rPr>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133600"/>
            <a:ext cx="6211600" cy="1981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16675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57200" y="0"/>
            <a:ext cx="8229600" cy="584775"/>
          </a:xfrm>
          <a:prstGeom prst="rect">
            <a:avLst/>
          </a:prstGeom>
          <a:noFill/>
          <a:ln w="9525">
            <a:noFill/>
            <a:miter lim="800000"/>
            <a:headEnd/>
            <a:tailEnd/>
          </a:ln>
        </p:spPr>
        <p:txBody>
          <a:bodyPr>
            <a:spAutoFit/>
          </a:bodyPr>
          <a:lstStyle/>
          <a:p>
            <a:pPr algn="ctr"/>
            <a:r>
              <a:rPr lang="bg-BG" sz="3200" b="1" dirty="0" smtClean="0"/>
              <a:t>Статични променливи на клас</a:t>
            </a:r>
            <a:endParaRPr lang="en-US" sz="3200" b="1" dirty="0"/>
          </a:p>
        </p:txBody>
      </p:sp>
      <p:sp>
        <p:nvSpPr>
          <p:cNvPr id="5" name="TextBox 4"/>
          <p:cNvSpPr txBox="1"/>
          <p:nvPr/>
        </p:nvSpPr>
        <p:spPr>
          <a:xfrm>
            <a:off x="304800" y="685800"/>
            <a:ext cx="8610600" cy="5909310"/>
          </a:xfrm>
          <a:prstGeom prst="rect">
            <a:avLst/>
          </a:prstGeom>
          <a:noFill/>
        </p:spPr>
        <p:txBody>
          <a:bodyPr wrap="square" rtlCol="0">
            <a:spAutoFit/>
          </a:bodyPr>
          <a:lstStyle/>
          <a:p>
            <a:r>
              <a:rPr lang="bg-BG" sz="2400" dirty="0" smtClean="0">
                <a:latin typeface="Times New Roman" pitchFamily="18" charset="0"/>
                <a:cs typeface="Times New Roman" pitchFamily="18" charset="0"/>
              </a:rPr>
              <a:t>Статични променливи – това са променливите на самия клас. </a:t>
            </a:r>
            <a:r>
              <a:rPr lang="bg-BG" sz="2400" b="1" i="1" dirty="0" smtClean="0">
                <a:latin typeface="Times New Roman" pitchFamily="18" charset="0"/>
                <a:cs typeface="Times New Roman" pitchFamily="18" charset="0"/>
              </a:rPr>
              <a:t>Обикновените променливи се отнасят към конкретен екземпляр на класа, докато статичните – към самия клас</a:t>
            </a:r>
            <a:r>
              <a:rPr lang="bg-BG" sz="2400" dirty="0" smtClean="0">
                <a:latin typeface="Times New Roman" pitchFamily="18" charset="0"/>
                <a:cs typeface="Times New Roman" pitchFamily="18" charset="0"/>
              </a:rPr>
              <a:t>. Същото, но казано по друг начин – всички екземпляри на класа ползват (поделят си) една такава променлива. Потребност от такава променлива може да възникне когато трябва да проследяваме бройката на създадените екземпляри на класа. Такъв пример е следващият:</a:t>
            </a:r>
          </a:p>
          <a:p>
            <a:endParaRPr lang="bg-BG" sz="1100" dirty="0" smtClean="0"/>
          </a:p>
          <a:p>
            <a:r>
              <a:rPr lang="bg-BG" sz="2400" b="1" dirty="0" err="1" smtClean="0">
                <a:latin typeface="Courier New" pitchFamily="49" charset="0"/>
                <a:cs typeface="Courier New" pitchFamily="49" charset="0"/>
              </a:rPr>
              <a:t>Class</a:t>
            </a:r>
            <a:r>
              <a:rPr lang="bg-BG"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StudentiSA</a:t>
            </a:r>
            <a:endParaRPr lang="bg-BG" sz="2400" b="1" dirty="0" smtClean="0">
              <a:latin typeface="Courier New" pitchFamily="49" charset="0"/>
              <a:cs typeface="Courier New" pitchFamily="49" charset="0"/>
            </a:endParaRPr>
          </a:p>
          <a:p>
            <a:r>
              <a:rPr lang="bg-BG" sz="2400" b="1" dirty="0" smtClean="0">
                <a:latin typeface="Courier New" pitchFamily="49" charset="0"/>
                <a:cs typeface="Courier New" pitchFamily="49" charset="0"/>
              </a:rPr>
              <a:t>    </a:t>
            </a:r>
            <a:r>
              <a:rPr lang="bg-BG" sz="2400" b="1" dirty="0" err="1" smtClean="0">
                <a:latin typeface="Courier New" pitchFamily="49" charset="0"/>
                <a:cs typeface="Courier New" pitchFamily="49" charset="0"/>
              </a:rPr>
              <a:t>Public</a:t>
            </a:r>
            <a:r>
              <a:rPr lang="bg-BG" sz="2400" b="1" dirty="0" smtClean="0">
                <a:latin typeface="Courier New" pitchFamily="49" charset="0"/>
                <a:cs typeface="Courier New" pitchFamily="49" charset="0"/>
              </a:rPr>
              <a:t> </a:t>
            </a:r>
            <a:r>
              <a:rPr lang="bg-BG" sz="2400" b="1" dirty="0" err="1" smtClean="0">
                <a:latin typeface="Courier New" pitchFamily="49" charset="0"/>
                <a:cs typeface="Courier New" pitchFamily="49" charset="0"/>
              </a:rPr>
              <a:t>Shared</a:t>
            </a:r>
            <a:r>
              <a:rPr lang="bg-BG" sz="2400" b="1" dirty="0" smtClean="0">
                <a:latin typeface="Courier New" pitchFamily="49" charset="0"/>
                <a:cs typeface="Courier New" pitchFamily="49" charset="0"/>
              </a:rPr>
              <a:t> </a:t>
            </a:r>
            <a:r>
              <a:rPr lang="bg-BG" sz="2400" b="1" dirty="0" err="1" smtClean="0">
                <a:latin typeface="Courier New" pitchFamily="49" charset="0"/>
                <a:cs typeface="Courier New" pitchFamily="49" charset="0"/>
              </a:rPr>
              <a:t>counter</a:t>
            </a:r>
            <a:r>
              <a:rPr lang="bg-BG" sz="2400" b="1" dirty="0" smtClean="0">
                <a:latin typeface="Courier New" pitchFamily="49" charset="0"/>
                <a:cs typeface="Courier New" pitchFamily="49" charset="0"/>
              </a:rPr>
              <a:t> </a:t>
            </a:r>
            <a:r>
              <a:rPr lang="bg-BG" sz="2400" b="1" dirty="0" err="1" smtClean="0">
                <a:latin typeface="Courier New" pitchFamily="49" charset="0"/>
                <a:cs typeface="Courier New" pitchFamily="49" charset="0"/>
              </a:rPr>
              <a:t>As</a:t>
            </a:r>
            <a:r>
              <a:rPr lang="bg-BG" sz="2400" b="1" dirty="0" smtClean="0">
                <a:latin typeface="Courier New" pitchFamily="49" charset="0"/>
                <a:cs typeface="Courier New" pitchFamily="49" charset="0"/>
              </a:rPr>
              <a:t> </a:t>
            </a:r>
            <a:r>
              <a:rPr lang="bg-BG" sz="2400" b="1" dirty="0" err="1" smtClean="0">
                <a:latin typeface="Courier New" pitchFamily="49" charset="0"/>
                <a:cs typeface="Courier New" pitchFamily="49" charset="0"/>
              </a:rPr>
              <a:t>Integer</a:t>
            </a:r>
            <a:endParaRPr lang="bg-BG" sz="2400" b="1" dirty="0" smtClean="0">
              <a:latin typeface="Courier New" pitchFamily="49" charset="0"/>
              <a:cs typeface="Courier New" pitchFamily="49" charset="0"/>
            </a:endParaRPr>
          </a:p>
          <a:p>
            <a:r>
              <a:rPr lang="bg-BG" sz="2400" b="1" dirty="0" smtClean="0">
                <a:latin typeface="Courier New" pitchFamily="49" charset="0"/>
                <a:cs typeface="Courier New" pitchFamily="49" charset="0"/>
              </a:rPr>
              <a:t>    </a:t>
            </a:r>
            <a:r>
              <a:rPr lang="bg-BG" sz="2400" b="1" dirty="0" err="1" smtClean="0">
                <a:latin typeface="Courier New" pitchFamily="49" charset="0"/>
                <a:cs typeface="Courier New" pitchFamily="49" charset="0"/>
              </a:rPr>
              <a:t>Public</a:t>
            </a:r>
            <a:r>
              <a:rPr lang="bg-BG" sz="2400" b="1" dirty="0" smtClean="0">
                <a:latin typeface="Courier New" pitchFamily="49" charset="0"/>
                <a:cs typeface="Courier New" pitchFamily="49" charset="0"/>
              </a:rPr>
              <a:t> </a:t>
            </a:r>
            <a:r>
              <a:rPr lang="bg-BG" sz="2400" b="1" dirty="0" err="1" smtClean="0">
                <a:latin typeface="Courier New" pitchFamily="49" charset="0"/>
                <a:cs typeface="Courier New" pitchFamily="49" charset="0"/>
              </a:rPr>
              <a:t>Sub</a:t>
            </a:r>
            <a:r>
              <a:rPr lang="bg-BG" sz="2400" b="1" dirty="0" smtClean="0">
                <a:latin typeface="Courier New" pitchFamily="49" charset="0"/>
                <a:cs typeface="Courier New" pitchFamily="49" charset="0"/>
              </a:rPr>
              <a:t> New()</a:t>
            </a:r>
          </a:p>
          <a:p>
            <a:r>
              <a:rPr lang="bg-BG" sz="2400" b="1" dirty="0" smtClean="0">
                <a:latin typeface="Courier New" pitchFamily="49" charset="0"/>
                <a:cs typeface="Courier New" pitchFamily="49" charset="0"/>
              </a:rPr>
              <a:t> 'Увеличаване брояча на екземплярите с единица</a:t>
            </a:r>
          </a:p>
          <a:p>
            <a:r>
              <a:rPr lang="bg-BG" sz="2400" b="1" dirty="0" smtClean="0">
                <a:latin typeface="Courier New" pitchFamily="49" charset="0"/>
                <a:cs typeface="Courier New" pitchFamily="49" charset="0"/>
              </a:rPr>
              <a:t>        </a:t>
            </a:r>
            <a:r>
              <a:rPr lang="bg-BG" sz="2400" b="1" dirty="0" err="1" smtClean="0">
                <a:latin typeface="Courier New" pitchFamily="49" charset="0"/>
                <a:cs typeface="Courier New" pitchFamily="49" charset="0"/>
              </a:rPr>
              <a:t>counter</a:t>
            </a:r>
            <a:r>
              <a:rPr lang="bg-BG" sz="2400" b="1" dirty="0" smtClean="0">
                <a:latin typeface="Courier New" pitchFamily="49" charset="0"/>
                <a:cs typeface="Courier New" pitchFamily="49" charset="0"/>
              </a:rPr>
              <a:t> = </a:t>
            </a:r>
            <a:r>
              <a:rPr lang="bg-BG" sz="2400" b="1" dirty="0" err="1" smtClean="0">
                <a:latin typeface="Courier New" pitchFamily="49" charset="0"/>
                <a:cs typeface="Courier New" pitchFamily="49" charset="0"/>
              </a:rPr>
              <a:t>counter</a:t>
            </a:r>
            <a:r>
              <a:rPr lang="bg-BG" sz="2400" b="1" dirty="0" smtClean="0">
                <a:latin typeface="Courier New" pitchFamily="49" charset="0"/>
                <a:cs typeface="Courier New" pitchFamily="49" charset="0"/>
              </a:rPr>
              <a:t> + 1</a:t>
            </a:r>
          </a:p>
          <a:p>
            <a:r>
              <a:rPr lang="bg-BG" sz="2400" b="1" dirty="0" smtClean="0">
                <a:latin typeface="Courier New" pitchFamily="49" charset="0"/>
                <a:cs typeface="Courier New" pitchFamily="49" charset="0"/>
              </a:rPr>
              <a:t>    </a:t>
            </a:r>
            <a:r>
              <a:rPr lang="bg-BG" sz="2400" b="1" dirty="0" err="1" smtClean="0">
                <a:latin typeface="Courier New" pitchFamily="49" charset="0"/>
                <a:cs typeface="Courier New" pitchFamily="49" charset="0"/>
              </a:rPr>
              <a:t>End</a:t>
            </a:r>
            <a:r>
              <a:rPr lang="bg-BG" sz="2400" b="1" dirty="0" smtClean="0">
                <a:latin typeface="Courier New" pitchFamily="49" charset="0"/>
                <a:cs typeface="Courier New" pitchFamily="49" charset="0"/>
              </a:rPr>
              <a:t> </a:t>
            </a:r>
            <a:r>
              <a:rPr lang="bg-BG" sz="2400" b="1" dirty="0" err="1" smtClean="0">
                <a:latin typeface="Courier New" pitchFamily="49" charset="0"/>
                <a:cs typeface="Courier New" pitchFamily="49" charset="0"/>
              </a:rPr>
              <a:t>Sub</a:t>
            </a:r>
            <a:endParaRPr lang="bg-BG" sz="2400" b="1" dirty="0" smtClean="0">
              <a:latin typeface="Courier New" pitchFamily="49" charset="0"/>
              <a:cs typeface="Courier New" pitchFamily="49" charset="0"/>
            </a:endParaRPr>
          </a:p>
          <a:p>
            <a:r>
              <a:rPr lang="bg-BG" sz="2400" b="1" dirty="0" err="1" smtClean="0">
                <a:latin typeface="Courier New" pitchFamily="49" charset="0"/>
                <a:cs typeface="Courier New" pitchFamily="49" charset="0"/>
              </a:rPr>
              <a:t>End</a:t>
            </a:r>
            <a:r>
              <a:rPr lang="bg-BG" sz="2400" b="1" dirty="0" smtClean="0">
                <a:latin typeface="Courier New" pitchFamily="49" charset="0"/>
                <a:cs typeface="Courier New" pitchFamily="49" charset="0"/>
              </a:rPr>
              <a:t> </a:t>
            </a:r>
            <a:r>
              <a:rPr lang="bg-BG" sz="2400" b="1" dirty="0" err="1" smtClean="0">
                <a:latin typeface="Courier New" pitchFamily="49" charset="0"/>
                <a:cs typeface="Courier New" pitchFamily="49" charset="0"/>
              </a:rPr>
              <a:t>Class</a:t>
            </a:r>
            <a:endParaRPr lang="bg-BG" sz="2400" b="1" dirty="0" smtClean="0">
              <a:latin typeface="Courier New" pitchFamily="49" charset="0"/>
              <a:cs typeface="Courier New" pitchFamily="49" charset="0"/>
            </a:endParaRPr>
          </a:p>
        </p:txBody>
      </p:sp>
    </p:spTree>
    <p:extLst>
      <p:ext uri="{BB962C8B-B14F-4D97-AF65-F5344CB8AC3E}">
        <p14:creationId xmlns:p14="http://schemas.microsoft.com/office/powerpoint/2010/main" val="33223491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57200" y="0"/>
            <a:ext cx="8229600" cy="584775"/>
          </a:xfrm>
          <a:prstGeom prst="rect">
            <a:avLst/>
          </a:prstGeom>
          <a:noFill/>
          <a:ln w="9525">
            <a:noFill/>
            <a:miter lim="800000"/>
            <a:headEnd/>
            <a:tailEnd/>
          </a:ln>
        </p:spPr>
        <p:txBody>
          <a:bodyPr>
            <a:spAutoFit/>
          </a:bodyPr>
          <a:lstStyle/>
          <a:p>
            <a:pPr algn="ctr"/>
            <a:r>
              <a:rPr lang="bg-BG" sz="3200" b="1" dirty="0" smtClean="0"/>
              <a:t>Статични променливи на клас</a:t>
            </a:r>
            <a:endParaRPr lang="en-US" sz="3200" b="1" dirty="0"/>
          </a:p>
        </p:txBody>
      </p:sp>
      <p:sp>
        <p:nvSpPr>
          <p:cNvPr id="5" name="TextBox 4"/>
          <p:cNvSpPr txBox="1"/>
          <p:nvPr/>
        </p:nvSpPr>
        <p:spPr>
          <a:xfrm>
            <a:off x="304800" y="533400"/>
            <a:ext cx="8610600" cy="5663089"/>
          </a:xfrm>
          <a:prstGeom prst="rect">
            <a:avLst/>
          </a:prstGeom>
          <a:noFill/>
        </p:spPr>
        <p:txBody>
          <a:bodyPr wrap="square" rtlCol="0">
            <a:spAutoFit/>
          </a:bodyPr>
          <a:lstStyle/>
          <a:p>
            <a:r>
              <a:rPr lang="bg-BG" sz="2400" dirty="0" smtClean="0">
                <a:latin typeface="Times New Roman" pitchFamily="18" charset="0"/>
                <a:cs typeface="Times New Roman" pitchFamily="18" charset="0"/>
              </a:rPr>
              <a:t>Както може да се установи, променливата </a:t>
            </a:r>
            <a:r>
              <a:rPr lang="en-US" sz="2400" dirty="0" smtClean="0">
                <a:latin typeface="Times New Roman" pitchFamily="18" charset="0"/>
                <a:cs typeface="Times New Roman" pitchFamily="18" charset="0"/>
              </a:rPr>
              <a:t>counter </a:t>
            </a:r>
            <a:r>
              <a:rPr lang="bg-BG" sz="2400" dirty="0" smtClean="0">
                <a:latin typeface="Times New Roman" pitchFamily="18" charset="0"/>
                <a:cs typeface="Times New Roman" pitchFamily="18" charset="0"/>
              </a:rPr>
              <a:t>от класа е обявена като статична (това е и предназначението на ключовата дума </a:t>
            </a:r>
            <a:r>
              <a:rPr lang="en-US" sz="2400" dirty="0" smtClean="0">
                <a:latin typeface="Times New Roman" pitchFamily="18" charset="0"/>
                <a:cs typeface="Times New Roman" pitchFamily="18" charset="0"/>
              </a:rPr>
              <a:t>Shared</a:t>
            </a:r>
            <a:r>
              <a:rPr lang="bg-BG" sz="2400" dirty="0" smtClean="0">
                <a:latin typeface="Times New Roman" pitchFamily="18" charset="0"/>
                <a:cs typeface="Times New Roman" pitchFamily="18" charset="0"/>
              </a:rPr>
              <a:t>). В </a:t>
            </a:r>
            <a:r>
              <a:rPr lang="bg-BG" sz="2400" b="1" dirty="0" smtClean="0">
                <a:latin typeface="Times New Roman" pitchFamily="18" charset="0"/>
                <a:cs typeface="Times New Roman" pitchFamily="18" charset="0"/>
              </a:rPr>
              <a:t>конструктора</a:t>
            </a:r>
            <a:r>
              <a:rPr lang="bg-BG" sz="2400" dirty="0" smtClean="0">
                <a:latin typeface="Times New Roman" pitchFamily="18" charset="0"/>
                <a:cs typeface="Times New Roman" pitchFamily="18" charset="0"/>
              </a:rPr>
              <a:t> на класа стойността на тази променлива се увеличава с единица. Понеже е статична променлива, при създаването на първия екземпляр на класа нейната стойност ще стане единица, при създаването на втория – двойка и т.н. За тестването на класа е нужно към бутон от тестовата форма да се добави следния примерен код:</a:t>
            </a:r>
            <a:endParaRPr lang="en-US" sz="2400" dirty="0" smtClean="0">
              <a:latin typeface="Times New Roman" pitchFamily="18" charset="0"/>
              <a:cs typeface="Times New Roman" pitchFamily="18" charset="0"/>
            </a:endParaRPr>
          </a:p>
          <a:p>
            <a:endParaRPr lang="bg-BG" sz="1600" dirty="0" smtClean="0">
              <a:latin typeface="Times New Roman" pitchFamily="18" charset="0"/>
              <a:cs typeface="Times New Roman" pitchFamily="18" charset="0"/>
            </a:endParaRPr>
          </a:p>
          <a:p>
            <a:r>
              <a:rPr lang="bg-BG" sz="2400" b="1" dirty="0" smtClean="0">
                <a:latin typeface="Courier New" pitchFamily="49" charset="0"/>
                <a:cs typeface="Courier New" pitchFamily="49" charset="0"/>
              </a:rPr>
              <a:t> Dim </a:t>
            </a:r>
            <a:r>
              <a:rPr lang="en-US" sz="2400" b="1" dirty="0" smtClean="0">
                <a:latin typeface="Courier New" pitchFamily="49" charset="0"/>
                <a:cs typeface="Courier New" pitchFamily="49" charset="0"/>
              </a:rPr>
              <a:t>stud</a:t>
            </a:r>
            <a:r>
              <a:rPr lang="bg-BG" sz="2400" b="1" dirty="0" smtClean="0">
                <a:latin typeface="Courier New" pitchFamily="49" charset="0"/>
                <a:cs typeface="Courier New" pitchFamily="49" charset="0"/>
              </a:rPr>
              <a:t>1 </a:t>
            </a:r>
            <a:r>
              <a:rPr lang="bg-BG" sz="2400" b="1" dirty="0" err="1" smtClean="0">
                <a:latin typeface="Courier New" pitchFamily="49" charset="0"/>
                <a:cs typeface="Courier New" pitchFamily="49" charset="0"/>
              </a:rPr>
              <a:t>As</a:t>
            </a:r>
            <a:r>
              <a:rPr lang="bg-BG" sz="2400" b="1" dirty="0" smtClean="0">
                <a:latin typeface="Courier New" pitchFamily="49" charset="0"/>
                <a:cs typeface="Courier New" pitchFamily="49" charset="0"/>
              </a:rPr>
              <a:t> New </a:t>
            </a:r>
            <a:r>
              <a:rPr lang="bg-BG" sz="2400" b="1" dirty="0" err="1" smtClean="0">
                <a:latin typeface="Courier New" pitchFamily="49" charset="0"/>
                <a:cs typeface="Courier New" pitchFamily="49" charset="0"/>
              </a:rPr>
              <a:t>SomeClass</a:t>
            </a:r>
            <a:r>
              <a:rPr lang="bg-BG" sz="2400" b="1" dirty="0" smtClean="0">
                <a:latin typeface="Courier New" pitchFamily="49" charset="0"/>
                <a:cs typeface="Courier New" pitchFamily="49" charset="0"/>
              </a:rPr>
              <a:t>()</a:t>
            </a:r>
          </a:p>
          <a:p>
            <a:r>
              <a:rPr lang="bg-BG" sz="2400" b="1" dirty="0" smtClean="0">
                <a:latin typeface="Courier New" pitchFamily="49" charset="0"/>
                <a:cs typeface="Courier New" pitchFamily="49" charset="0"/>
              </a:rPr>
              <a:t> Dim </a:t>
            </a:r>
            <a:r>
              <a:rPr lang="en-US" sz="2400" b="1" dirty="0" smtClean="0">
                <a:latin typeface="Courier New" pitchFamily="49" charset="0"/>
                <a:cs typeface="Courier New" pitchFamily="49" charset="0"/>
              </a:rPr>
              <a:t>stud</a:t>
            </a:r>
            <a:r>
              <a:rPr lang="bg-BG" sz="2400" b="1" dirty="0" smtClean="0">
                <a:latin typeface="Courier New" pitchFamily="49" charset="0"/>
                <a:cs typeface="Courier New" pitchFamily="49" charset="0"/>
              </a:rPr>
              <a:t>2 </a:t>
            </a:r>
            <a:r>
              <a:rPr lang="bg-BG" sz="2400" b="1" dirty="0" err="1" smtClean="0">
                <a:latin typeface="Courier New" pitchFamily="49" charset="0"/>
                <a:cs typeface="Courier New" pitchFamily="49" charset="0"/>
              </a:rPr>
              <a:t>As</a:t>
            </a:r>
            <a:r>
              <a:rPr lang="bg-BG" sz="2400" b="1" dirty="0" smtClean="0">
                <a:latin typeface="Courier New" pitchFamily="49" charset="0"/>
                <a:cs typeface="Courier New" pitchFamily="49" charset="0"/>
              </a:rPr>
              <a:t> New </a:t>
            </a:r>
            <a:r>
              <a:rPr lang="bg-BG" sz="2400" b="1" dirty="0" err="1" smtClean="0">
                <a:latin typeface="Courier New" pitchFamily="49" charset="0"/>
                <a:cs typeface="Courier New" pitchFamily="49" charset="0"/>
              </a:rPr>
              <a:t>SomeClass</a:t>
            </a:r>
            <a:r>
              <a:rPr lang="bg-BG" sz="2400" b="1" dirty="0" smtClean="0">
                <a:latin typeface="Courier New" pitchFamily="49" charset="0"/>
                <a:cs typeface="Courier New" pitchFamily="49" charset="0"/>
              </a:rPr>
              <a:t>()</a:t>
            </a:r>
          </a:p>
          <a:p>
            <a:r>
              <a:rPr lang="bg-BG" sz="2400" b="1" dirty="0" smtClean="0">
                <a:latin typeface="Courier New" pitchFamily="49" charset="0"/>
                <a:cs typeface="Courier New" pitchFamily="49" charset="0"/>
              </a:rPr>
              <a:t> </a:t>
            </a:r>
            <a:r>
              <a:rPr lang="bg-BG" sz="2400" b="1" dirty="0" err="1" smtClean="0">
                <a:latin typeface="Courier New" pitchFamily="49" charset="0"/>
                <a:cs typeface="Courier New" pitchFamily="49" charset="0"/>
              </a:rPr>
              <a:t>Console</a:t>
            </a:r>
            <a:r>
              <a:rPr lang="bg-BG" sz="2400" b="1" dirty="0" smtClean="0">
                <a:latin typeface="Courier New" pitchFamily="49" charset="0"/>
                <a:cs typeface="Courier New" pitchFamily="49" charset="0"/>
              </a:rPr>
              <a:t>.</a:t>
            </a:r>
            <a:r>
              <a:rPr lang="bg-BG" sz="2400" b="1" dirty="0" err="1" smtClean="0">
                <a:latin typeface="Courier New" pitchFamily="49" charset="0"/>
                <a:cs typeface="Courier New" pitchFamily="49" charset="0"/>
              </a:rPr>
              <a:t>WriteLine</a:t>
            </a:r>
            <a:r>
              <a:rPr lang="bg-BG"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SomeClass</a:t>
            </a:r>
            <a:r>
              <a:rPr lang="bg-BG" sz="2400" b="1" dirty="0" smtClean="0">
                <a:latin typeface="Courier New" pitchFamily="49" charset="0"/>
                <a:cs typeface="Courier New" pitchFamily="49" charset="0"/>
              </a:rPr>
              <a:t>.</a:t>
            </a:r>
            <a:r>
              <a:rPr lang="bg-BG" sz="2400" b="1" dirty="0" err="1" smtClean="0">
                <a:latin typeface="Courier New" pitchFamily="49" charset="0"/>
                <a:cs typeface="Courier New" pitchFamily="49" charset="0"/>
              </a:rPr>
              <a:t>counter</a:t>
            </a:r>
            <a:r>
              <a:rPr lang="bg-BG" sz="2400" b="1" dirty="0" smtClean="0">
                <a:latin typeface="Courier New" pitchFamily="49" charset="0"/>
                <a:cs typeface="Courier New" pitchFamily="49" charset="0"/>
              </a:rPr>
              <a:t>)</a:t>
            </a:r>
            <a:endParaRPr lang="en-US" sz="2400" b="1" dirty="0" smtClean="0">
              <a:latin typeface="Courier New" pitchFamily="49" charset="0"/>
              <a:cs typeface="Courier New" pitchFamily="49" charset="0"/>
            </a:endParaRPr>
          </a:p>
          <a:p>
            <a:endParaRPr lang="bg-BG" sz="1600" b="1" dirty="0" smtClean="0">
              <a:latin typeface="Courier New" pitchFamily="49" charset="0"/>
              <a:cs typeface="Courier New" pitchFamily="49" charset="0"/>
            </a:endParaRPr>
          </a:p>
          <a:p>
            <a:r>
              <a:rPr lang="bg-BG" sz="2400" dirty="0" smtClean="0">
                <a:latin typeface="Times New Roman" pitchFamily="18" charset="0"/>
                <a:cs typeface="Times New Roman" pitchFamily="18" charset="0"/>
              </a:rPr>
              <a:t>При натискането (еднократно) на бутона от тестовата форма резултата, който ще се изведе е 2.</a:t>
            </a:r>
            <a:endParaRPr lang="en-US" sz="2400" dirty="0" smtClean="0">
              <a:latin typeface="Times New Roman" pitchFamily="18" charset="0"/>
              <a:cs typeface="Times New Roman" pitchFamily="18" charset="0"/>
            </a:endParaRPr>
          </a:p>
          <a:p>
            <a:r>
              <a:rPr lang="bg-BG" dirty="0" smtClean="0">
                <a:latin typeface="Times New Roman" pitchFamily="18" charset="0"/>
                <a:cs typeface="Times New Roman" pitchFamily="18" charset="0"/>
              </a:rPr>
              <a:t>В средата на </a:t>
            </a:r>
            <a:r>
              <a:rPr lang="en-US" dirty="0" smtClean="0">
                <a:latin typeface="Times New Roman" pitchFamily="18" charset="0"/>
                <a:cs typeface="Times New Roman" pitchFamily="18" charset="0"/>
              </a:rPr>
              <a:t>Visual Studio </a:t>
            </a:r>
            <a:r>
              <a:rPr lang="bg-BG" dirty="0" smtClean="0">
                <a:latin typeface="Times New Roman" pitchFamily="18" charset="0"/>
                <a:cs typeface="Times New Roman" pitchFamily="18" charset="0"/>
              </a:rPr>
              <a:t>примера изглажда по начина, показан на следващият слайд.</a:t>
            </a:r>
            <a:endParaRPr lang="bg-B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57200" y="76200"/>
            <a:ext cx="8229600" cy="584775"/>
          </a:xfrm>
          <a:prstGeom prst="rect">
            <a:avLst/>
          </a:prstGeom>
          <a:noFill/>
          <a:ln w="9525">
            <a:noFill/>
            <a:miter lim="800000"/>
            <a:headEnd/>
            <a:tailEnd/>
          </a:ln>
        </p:spPr>
        <p:txBody>
          <a:bodyPr>
            <a:spAutoFit/>
          </a:bodyPr>
          <a:lstStyle/>
          <a:p>
            <a:pPr algn="ctr"/>
            <a:r>
              <a:rPr lang="bg-BG" sz="3200" b="1" dirty="0" smtClean="0"/>
              <a:t>Статични променливи на клас</a:t>
            </a:r>
            <a:endParaRPr lang="en-US" sz="3200"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914400"/>
            <a:ext cx="5791703" cy="4439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57200" y="76200"/>
            <a:ext cx="8229600" cy="584775"/>
          </a:xfrm>
          <a:prstGeom prst="rect">
            <a:avLst/>
          </a:prstGeom>
          <a:noFill/>
          <a:ln w="9525">
            <a:noFill/>
            <a:miter lim="800000"/>
            <a:headEnd/>
            <a:tailEnd/>
          </a:ln>
        </p:spPr>
        <p:txBody>
          <a:bodyPr>
            <a:spAutoFit/>
          </a:bodyPr>
          <a:lstStyle/>
          <a:p>
            <a:pPr algn="ctr"/>
            <a:r>
              <a:rPr lang="bg-BG" sz="3200" b="1" dirty="0" smtClean="0"/>
              <a:t>Статични променливи на клас</a:t>
            </a:r>
            <a:endParaRPr lang="en-US" sz="3200" b="1"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838200"/>
            <a:ext cx="5115369" cy="3857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12659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52400" y="0"/>
            <a:ext cx="8839200" cy="954107"/>
          </a:xfrm>
          <a:prstGeom prst="rect">
            <a:avLst/>
          </a:prstGeom>
          <a:noFill/>
          <a:ln w="9525">
            <a:noFill/>
            <a:miter lim="800000"/>
            <a:headEnd/>
            <a:tailEnd/>
          </a:ln>
        </p:spPr>
        <p:txBody>
          <a:bodyPr wrap="square">
            <a:spAutoFit/>
          </a:bodyPr>
          <a:lstStyle/>
          <a:p>
            <a:pPr algn="ctr"/>
            <a:r>
              <a:rPr lang="bg-BG" sz="2800" b="1" dirty="0" smtClean="0"/>
              <a:t>Пример за свойство в потребителски клас </a:t>
            </a:r>
            <a:endParaRPr lang="en-US" sz="2800" b="1" dirty="0" smtClean="0"/>
          </a:p>
          <a:p>
            <a:pPr algn="ctr"/>
            <a:r>
              <a:rPr lang="bg-BG" sz="2800" b="1" dirty="0"/>
              <a:t>с</a:t>
            </a:r>
            <a:r>
              <a:rPr lang="bg-BG" sz="2800" b="1" dirty="0" smtClean="0"/>
              <a:t> програмен код в блокове </a:t>
            </a:r>
            <a:r>
              <a:rPr lang="en-US" sz="2800" b="1" dirty="0" smtClean="0"/>
              <a:t>Set </a:t>
            </a:r>
            <a:r>
              <a:rPr lang="bg-BG" sz="2800" b="1" dirty="0" smtClean="0"/>
              <a:t>и </a:t>
            </a:r>
            <a:r>
              <a:rPr lang="en-US" sz="2800" b="1" dirty="0" smtClean="0"/>
              <a:t>Get</a:t>
            </a:r>
            <a:endParaRPr lang="en-US" sz="2800" b="1"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066800"/>
            <a:ext cx="6953853" cy="4972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143000"/>
            <a:ext cx="5734548" cy="3953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4"/>
          <p:cNvSpPr txBox="1">
            <a:spLocks noChangeArrowheads="1"/>
          </p:cNvSpPr>
          <p:nvPr/>
        </p:nvSpPr>
        <p:spPr bwMode="auto">
          <a:xfrm>
            <a:off x="152400" y="0"/>
            <a:ext cx="8839200" cy="954107"/>
          </a:xfrm>
          <a:prstGeom prst="rect">
            <a:avLst/>
          </a:prstGeom>
          <a:noFill/>
          <a:ln w="9525">
            <a:noFill/>
            <a:miter lim="800000"/>
            <a:headEnd/>
            <a:tailEnd/>
          </a:ln>
        </p:spPr>
        <p:txBody>
          <a:bodyPr wrap="square">
            <a:spAutoFit/>
          </a:bodyPr>
          <a:lstStyle/>
          <a:p>
            <a:pPr algn="ctr"/>
            <a:r>
              <a:rPr lang="bg-BG" sz="2800" b="1" dirty="0" smtClean="0"/>
              <a:t>Пример за свойство в потребителски клас </a:t>
            </a:r>
            <a:endParaRPr lang="en-US" sz="2800" b="1" dirty="0" smtClean="0"/>
          </a:p>
          <a:p>
            <a:pPr algn="ctr"/>
            <a:r>
              <a:rPr lang="bg-BG" sz="2800" b="1" dirty="0"/>
              <a:t>с</a:t>
            </a:r>
            <a:r>
              <a:rPr lang="bg-BG" sz="2800" b="1" dirty="0" smtClean="0"/>
              <a:t> програмен код в блокове </a:t>
            </a:r>
            <a:r>
              <a:rPr lang="en-US" sz="2800" b="1" dirty="0" smtClean="0"/>
              <a:t>Set </a:t>
            </a:r>
            <a:r>
              <a:rPr lang="bg-BG" sz="2800" b="1" dirty="0" smtClean="0"/>
              <a:t>и </a:t>
            </a:r>
            <a:r>
              <a:rPr lang="en-US" sz="2800" b="1" dirty="0" smtClean="0"/>
              <a:t>Get</a:t>
            </a:r>
            <a:endParaRPr lang="en-US" sz="2800" b="1"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52400" y="28494"/>
            <a:ext cx="8839200" cy="1049518"/>
          </a:xfrm>
          <a:prstGeom prst="rect">
            <a:avLst/>
          </a:prstGeom>
          <a:noFill/>
          <a:ln w="9525">
            <a:noFill/>
            <a:miter lim="800000"/>
            <a:headEnd/>
            <a:tailEnd/>
          </a:ln>
        </p:spPr>
        <p:txBody>
          <a:bodyPr wrap="square">
            <a:spAutoFit/>
          </a:bodyPr>
          <a:lstStyle/>
          <a:p>
            <a:pPr algn="ctr"/>
            <a:r>
              <a:rPr lang="bg-BG" sz="2800" b="1" dirty="0" smtClean="0"/>
              <a:t>Пример за </a:t>
            </a:r>
            <a:r>
              <a:rPr lang="en-US" sz="2800" b="1" dirty="0" err="1" smtClean="0"/>
              <a:t>ReadOnly</a:t>
            </a:r>
            <a:r>
              <a:rPr lang="en-US" sz="2800" b="1" dirty="0" smtClean="0"/>
              <a:t> </a:t>
            </a:r>
            <a:r>
              <a:rPr lang="bg-BG" sz="2800" b="1" dirty="0" smtClean="0"/>
              <a:t>свойство </a:t>
            </a:r>
            <a:endParaRPr lang="en-US" sz="2800" b="1" dirty="0" smtClean="0"/>
          </a:p>
          <a:p>
            <a:pPr algn="ctr"/>
            <a:r>
              <a:rPr lang="bg-BG" sz="2800" b="1" dirty="0" smtClean="0"/>
              <a:t>в потребителски клас</a:t>
            </a:r>
            <a:endParaRPr lang="en-US" sz="2800" b="1"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009209"/>
            <a:ext cx="6239416" cy="5086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52400" y="76200"/>
            <a:ext cx="8839200" cy="954107"/>
          </a:xfrm>
          <a:prstGeom prst="rect">
            <a:avLst/>
          </a:prstGeom>
          <a:noFill/>
          <a:ln w="9525">
            <a:noFill/>
            <a:miter lim="800000"/>
            <a:headEnd/>
            <a:tailEnd/>
          </a:ln>
        </p:spPr>
        <p:txBody>
          <a:bodyPr wrap="square">
            <a:spAutoFit/>
          </a:bodyPr>
          <a:lstStyle/>
          <a:p>
            <a:pPr algn="ctr"/>
            <a:r>
              <a:rPr lang="bg-BG" sz="2800" b="1" dirty="0" smtClean="0"/>
              <a:t>Пример за </a:t>
            </a:r>
            <a:r>
              <a:rPr lang="en-US" sz="2800" b="1" dirty="0" err="1" smtClean="0"/>
              <a:t>ReadOnly</a:t>
            </a:r>
            <a:r>
              <a:rPr lang="en-US" sz="2800" b="1" dirty="0" smtClean="0"/>
              <a:t> </a:t>
            </a:r>
            <a:r>
              <a:rPr lang="bg-BG" sz="2800" b="1" dirty="0" smtClean="0"/>
              <a:t>свойство </a:t>
            </a:r>
            <a:endParaRPr lang="en-US" sz="2800" b="1" dirty="0" smtClean="0"/>
          </a:p>
          <a:p>
            <a:pPr algn="ctr"/>
            <a:r>
              <a:rPr lang="bg-BG" sz="2800" b="1" dirty="0" smtClean="0"/>
              <a:t>в потребителски клас</a:t>
            </a:r>
            <a:endParaRPr lang="en-US" sz="2800" b="1"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219200"/>
            <a:ext cx="5067740" cy="3486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4"/>
          <p:cNvSpPr txBox="1">
            <a:spLocks noChangeArrowheads="1"/>
          </p:cNvSpPr>
          <p:nvPr/>
        </p:nvSpPr>
        <p:spPr bwMode="auto">
          <a:xfrm>
            <a:off x="152400" y="4894082"/>
            <a:ext cx="8839200" cy="1015663"/>
          </a:xfrm>
          <a:prstGeom prst="rect">
            <a:avLst/>
          </a:prstGeom>
          <a:noFill/>
          <a:ln w="9525">
            <a:noFill/>
            <a:miter lim="800000"/>
            <a:headEnd/>
            <a:tailEnd/>
          </a:ln>
        </p:spPr>
        <p:txBody>
          <a:bodyPr wrap="square">
            <a:spAutoFit/>
          </a:bodyPr>
          <a:lstStyle/>
          <a:p>
            <a:r>
              <a:rPr lang="bg-BG" sz="2000" dirty="0" smtClean="0"/>
              <a:t>Особеното в примера е това, че стойностите, които се присвояват на частните променливи </a:t>
            </a:r>
            <a:r>
              <a:rPr lang="en-US" sz="2000" dirty="0" err="1" smtClean="0"/>
              <a:t>FirstName</a:t>
            </a:r>
            <a:r>
              <a:rPr lang="en-US" sz="2000" dirty="0" smtClean="0"/>
              <a:t> </a:t>
            </a:r>
            <a:r>
              <a:rPr lang="bg-BG" sz="2000" dirty="0" smtClean="0"/>
              <a:t>и </a:t>
            </a:r>
            <a:r>
              <a:rPr lang="en-US" sz="2000" dirty="0" err="1" smtClean="0"/>
              <a:t>LastName</a:t>
            </a:r>
            <a:r>
              <a:rPr lang="en-US" sz="2000" dirty="0" smtClean="0"/>
              <a:t> </a:t>
            </a:r>
            <a:r>
              <a:rPr lang="bg-BG" sz="2000" dirty="0" smtClean="0"/>
              <a:t>не става в свойството, а по някакъв друг начин (в случая чрез конструктора на класа).</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457200" y="228600"/>
            <a:ext cx="8229600" cy="584775"/>
          </a:xfrm>
          <a:prstGeom prst="rect">
            <a:avLst/>
          </a:prstGeom>
          <a:noFill/>
          <a:ln w="9525">
            <a:noFill/>
            <a:miter lim="800000"/>
            <a:headEnd/>
            <a:tailEnd/>
          </a:ln>
        </p:spPr>
        <p:txBody>
          <a:bodyPr>
            <a:spAutoFit/>
          </a:bodyPr>
          <a:lstStyle/>
          <a:p>
            <a:pPr algn="ctr"/>
            <a:r>
              <a:rPr lang="bg-BG" sz="3200" dirty="0" smtClean="0"/>
              <a:t>Общодостъпни променливи</a:t>
            </a:r>
            <a:endParaRPr lang="bg-BG" sz="3200" dirty="0"/>
          </a:p>
        </p:txBody>
      </p:sp>
      <p:sp>
        <p:nvSpPr>
          <p:cNvPr id="3" name="TextBox 2"/>
          <p:cNvSpPr txBox="1"/>
          <p:nvPr/>
        </p:nvSpPr>
        <p:spPr>
          <a:xfrm>
            <a:off x="838200" y="838200"/>
            <a:ext cx="7924800" cy="3816429"/>
          </a:xfrm>
          <a:prstGeom prst="rect">
            <a:avLst/>
          </a:prstGeom>
          <a:noFill/>
        </p:spPr>
        <p:txBody>
          <a:bodyPr wrap="square" rtlCol="0">
            <a:spAutoFit/>
          </a:bodyPr>
          <a:lstStyle/>
          <a:p>
            <a:r>
              <a:rPr lang="bg-BG" dirty="0" smtClean="0"/>
              <a:t>Създаването на характеристики посредством общодостъпни </a:t>
            </a:r>
            <a:br>
              <a:rPr lang="bg-BG" dirty="0" smtClean="0"/>
            </a:br>
            <a:r>
              <a:rPr lang="bg-BG" dirty="0" smtClean="0"/>
              <a:t>променливи има един </a:t>
            </a:r>
            <a:r>
              <a:rPr lang="bg-BG" sz="3200" b="1" i="1" dirty="0" smtClean="0"/>
              <a:t>огромен недостатък </a:t>
            </a:r>
            <a:r>
              <a:rPr lang="bg-BG" dirty="0" smtClean="0"/>
              <a:t>– </a:t>
            </a:r>
            <a:br>
              <a:rPr lang="bg-BG" dirty="0" smtClean="0"/>
            </a:br>
            <a:r>
              <a:rPr lang="bg-BG" sz="2400" b="1" i="1" dirty="0" smtClean="0"/>
              <a:t>значенията на тези характеристики не се проверяват за валидност</a:t>
            </a:r>
            <a:r>
              <a:rPr lang="bg-BG" dirty="0" smtClean="0"/>
              <a:t>. </a:t>
            </a:r>
            <a:br>
              <a:rPr lang="bg-BG" dirty="0" smtClean="0"/>
            </a:br>
            <a:endParaRPr lang="bg-BG" dirty="0" smtClean="0"/>
          </a:p>
          <a:p>
            <a:r>
              <a:rPr lang="bg-BG" dirty="0" smtClean="0"/>
              <a:t>В нашия случай за характеристиките </a:t>
            </a:r>
            <a:r>
              <a:rPr lang="en-US" dirty="0" err="1" smtClean="0"/>
              <a:t>FirstName</a:t>
            </a:r>
            <a:r>
              <a:rPr lang="en-US" dirty="0" smtClean="0"/>
              <a:t>, </a:t>
            </a:r>
            <a:r>
              <a:rPr lang="en-US" dirty="0" err="1" smtClean="0"/>
              <a:t>LastName</a:t>
            </a:r>
            <a:r>
              <a:rPr lang="en-US" dirty="0" smtClean="0"/>
              <a:t> </a:t>
            </a:r>
            <a:r>
              <a:rPr lang="bg-BG" dirty="0" smtClean="0"/>
              <a:t>и </a:t>
            </a:r>
            <a:br>
              <a:rPr lang="bg-BG" dirty="0" smtClean="0"/>
            </a:br>
            <a:r>
              <a:rPr lang="en-US" dirty="0" err="1" smtClean="0"/>
              <a:t>BirthDate</a:t>
            </a:r>
            <a:r>
              <a:rPr lang="en-US" dirty="0" smtClean="0"/>
              <a:t> </a:t>
            </a:r>
            <a:r>
              <a:rPr lang="bg-BG" dirty="0" smtClean="0"/>
              <a:t>могат да се задават всякакви стойности. Единственото </a:t>
            </a:r>
            <a:br>
              <a:rPr lang="bg-BG" dirty="0" smtClean="0"/>
            </a:br>
            <a:r>
              <a:rPr lang="bg-BG" dirty="0" smtClean="0"/>
              <a:t>което се подлага на проверка е това, дали на първите две </a:t>
            </a:r>
            <a:br>
              <a:rPr lang="bg-BG" dirty="0" smtClean="0"/>
            </a:br>
            <a:r>
              <a:rPr lang="bg-BG" dirty="0" smtClean="0"/>
              <a:t>променливи се задават символни стойности, а на последната – </a:t>
            </a:r>
            <a:br>
              <a:rPr lang="bg-BG" dirty="0" smtClean="0"/>
            </a:br>
            <a:r>
              <a:rPr lang="bg-BG" dirty="0" smtClean="0"/>
              <a:t>стойност, съответстваща на дата. Освен това, общодостъпните </a:t>
            </a:r>
            <a:br>
              <a:rPr lang="bg-BG" dirty="0" smtClean="0"/>
            </a:br>
            <a:r>
              <a:rPr lang="bg-BG" dirty="0" smtClean="0"/>
              <a:t>променливи връщат значения, които не са обработени, и </a:t>
            </a:r>
            <a:br>
              <a:rPr lang="bg-BG" dirty="0" smtClean="0"/>
            </a:br>
            <a:r>
              <a:rPr lang="bg-BG" dirty="0" smtClean="0"/>
              <a:t>докато стойностите не е „върната”, то с нея не може да се работи.</a:t>
            </a:r>
            <a:endParaRPr lang="bg-BG"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52400" y="76200"/>
            <a:ext cx="8839200" cy="954107"/>
          </a:xfrm>
          <a:prstGeom prst="rect">
            <a:avLst/>
          </a:prstGeom>
          <a:noFill/>
          <a:ln w="9525">
            <a:noFill/>
            <a:miter lim="800000"/>
            <a:headEnd/>
            <a:tailEnd/>
          </a:ln>
        </p:spPr>
        <p:txBody>
          <a:bodyPr wrap="square">
            <a:spAutoFit/>
          </a:bodyPr>
          <a:lstStyle/>
          <a:p>
            <a:pPr algn="ctr"/>
            <a:r>
              <a:rPr lang="bg-BG" sz="2800" b="1" dirty="0" smtClean="0"/>
              <a:t>Пример за </a:t>
            </a:r>
            <a:r>
              <a:rPr lang="en-US" sz="2800" b="1" dirty="0" err="1" smtClean="0"/>
              <a:t>WriteOnly</a:t>
            </a:r>
            <a:r>
              <a:rPr lang="en-US" sz="2800" b="1" dirty="0" smtClean="0"/>
              <a:t> </a:t>
            </a:r>
            <a:r>
              <a:rPr lang="bg-BG" sz="2800" b="1" dirty="0" smtClean="0"/>
              <a:t>свойство </a:t>
            </a:r>
            <a:endParaRPr lang="en-US" sz="2800" b="1" dirty="0" smtClean="0"/>
          </a:p>
          <a:p>
            <a:pPr algn="ctr"/>
            <a:r>
              <a:rPr lang="bg-BG" sz="2800" b="1" dirty="0" smtClean="0"/>
              <a:t>в потребителски клас</a:t>
            </a:r>
            <a:endParaRPr lang="en-US" sz="2800" b="1"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066800"/>
            <a:ext cx="6191788" cy="5258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52400" y="76200"/>
            <a:ext cx="8839200" cy="954107"/>
          </a:xfrm>
          <a:prstGeom prst="rect">
            <a:avLst/>
          </a:prstGeom>
          <a:noFill/>
          <a:ln w="9525">
            <a:noFill/>
            <a:miter lim="800000"/>
            <a:headEnd/>
            <a:tailEnd/>
          </a:ln>
        </p:spPr>
        <p:txBody>
          <a:bodyPr wrap="square">
            <a:spAutoFit/>
          </a:bodyPr>
          <a:lstStyle/>
          <a:p>
            <a:pPr algn="ctr"/>
            <a:r>
              <a:rPr lang="bg-BG" sz="2800" b="1" dirty="0" smtClean="0"/>
              <a:t>Пример за </a:t>
            </a:r>
            <a:r>
              <a:rPr lang="en-US" sz="2800" b="1" dirty="0" err="1" smtClean="0"/>
              <a:t>WriteOnly</a:t>
            </a:r>
            <a:r>
              <a:rPr lang="en-US" sz="2800" b="1" dirty="0" smtClean="0"/>
              <a:t> </a:t>
            </a:r>
            <a:r>
              <a:rPr lang="bg-BG" sz="2800" b="1" dirty="0" smtClean="0"/>
              <a:t>свойство </a:t>
            </a:r>
            <a:endParaRPr lang="en-US" sz="2800" b="1" dirty="0" smtClean="0"/>
          </a:p>
          <a:p>
            <a:pPr algn="ctr"/>
            <a:r>
              <a:rPr lang="bg-BG" sz="2800" b="1" dirty="0" smtClean="0"/>
              <a:t>в потребителски клас</a:t>
            </a:r>
            <a:endParaRPr lang="en-US" sz="2800" b="1"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19200"/>
            <a:ext cx="7658764" cy="3353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457200" y="228600"/>
            <a:ext cx="8229600" cy="584775"/>
          </a:xfrm>
          <a:prstGeom prst="rect">
            <a:avLst/>
          </a:prstGeom>
          <a:noFill/>
          <a:ln w="9525">
            <a:noFill/>
            <a:miter lim="800000"/>
            <a:headEnd/>
            <a:tailEnd/>
          </a:ln>
        </p:spPr>
        <p:txBody>
          <a:bodyPr>
            <a:spAutoFit/>
          </a:bodyPr>
          <a:lstStyle/>
          <a:p>
            <a:pPr algn="ctr"/>
            <a:r>
              <a:rPr lang="bg-BG" sz="3200" dirty="0" smtClean="0"/>
              <a:t>Процедури за характеристики (свойства)</a:t>
            </a:r>
            <a:endParaRPr lang="bg-BG" sz="3200" dirty="0"/>
          </a:p>
        </p:txBody>
      </p:sp>
      <p:sp>
        <p:nvSpPr>
          <p:cNvPr id="3" name="TextBox 2"/>
          <p:cNvSpPr txBox="1"/>
          <p:nvPr/>
        </p:nvSpPr>
        <p:spPr>
          <a:xfrm>
            <a:off x="838200" y="838200"/>
            <a:ext cx="8017323" cy="4616648"/>
          </a:xfrm>
          <a:prstGeom prst="rect">
            <a:avLst/>
          </a:prstGeom>
          <a:noFill/>
        </p:spPr>
        <p:txBody>
          <a:bodyPr wrap="none" rtlCol="0">
            <a:spAutoFit/>
          </a:bodyPr>
          <a:lstStyle/>
          <a:p>
            <a:r>
              <a:rPr lang="bg-BG" dirty="0" smtClean="0"/>
              <a:t>Много по гъвкави, отколкото общодостъпните променливи са </a:t>
            </a:r>
            <a:br>
              <a:rPr lang="bg-BG" dirty="0" smtClean="0"/>
            </a:br>
            <a:r>
              <a:rPr lang="bg-BG" dirty="0" smtClean="0"/>
              <a:t>процедурите за свойства, </a:t>
            </a:r>
            <a:r>
              <a:rPr lang="bg-BG" sz="4000" b="1" i="1" dirty="0" smtClean="0"/>
              <a:t>понеже дават </a:t>
            </a:r>
            <a:br>
              <a:rPr lang="bg-BG" sz="4000" b="1" i="1" dirty="0" smtClean="0"/>
            </a:br>
            <a:r>
              <a:rPr lang="bg-BG" sz="4000" b="1" i="1" dirty="0" smtClean="0"/>
              <a:t>възможност да се изпълнява </a:t>
            </a:r>
            <a:br>
              <a:rPr lang="bg-BG" sz="4000" b="1" i="1" dirty="0" smtClean="0"/>
            </a:br>
            <a:r>
              <a:rPr lang="bg-BG" sz="4000" b="1" i="1" dirty="0" smtClean="0"/>
              <a:t>програмен код</a:t>
            </a:r>
            <a:r>
              <a:rPr lang="bg-BG" dirty="0" smtClean="0"/>
              <a:t>, когато се пожелае достъп </a:t>
            </a:r>
            <a:br>
              <a:rPr lang="bg-BG" dirty="0" smtClean="0"/>
            </a:br>
            <a:r>
              <a:rPr lang="bg-BG" dirty="0" smtClean="0"/>
              <a:t>до свойството. </a:t>
            </a:r>
          </a:p>
          <a:p>
            <a:r>
              <a:rPr lang="bg-BG" dirty="0" smtClean="0"/>
              <a:t/>
            </a:r>
            <a:br>
              <a:rPr lang="bg-BG" dirty="0" smtClean="0"/>
            </a:br>
            <a:r>
              <a:rPr lang="bg-BG" dirty="0" smtClean="0"/>
              <a:t>Процедурите за свойствата се създават аналогично на функциите, </a:t>
            </a:r>
            <a:br>
              <a:rPr lang="bg-BG" dirty="0" smtClean="0"/>
            </a:br>
            <a:r>
              <a:rPr lang="bg-BG" dirty="0" smtClean="0"/>
              <a:t>но по отношение на обектите, създадени от класа, те се проявяват </a:t>
            </a:r>
            <a:br>
              <a:rPr lang="bg-BG" dirty="0" smtClean="0"/>
            </a:br>
            <a:r>
              <a:rPr lang="bg-BG" dirty="0" smtClean="0"/>
              <a:t>като свойства. </a:t>
            </a:r>
          </a:p>
          <a:p>
            <a:endParaRPr lang="bg-BG" dirty="0" smtClean="0"/>
          </a:p>
          <a:p>
            <a:r>
              <a:rPr lang="bg-BG" dirty="0" smtClean="0"/>
              <a:t>Процедурите за свойства дават възможност както да приемат </a:t>
            </a:r>
            <a:r>
              <a:rPr lang="en-US" dirty="0" smtClean="0"/>
              <a:t>(</a:t>
            </a:r>
            <a:r>
              <a:rPr lang="en-US" sz="2400" b="1" dirty="0" smtClean="0"/>
              <a:t>Get</a:t>
            </a:r>
            <a:r>
              <a:rPr lang="en-US" dirty="0" smtClean="0"/>
              <a:t>)</a:t>
            </a:r>
            <a:r>
              <a:rPr lang="bg-BG" dirty="0" smtClean="0"/>
              <a:t>, </a:t>
            </a:r>
            <a:br>
              <a:rPr lang="bg-BG" dirty="0" smtClean="0"/>
            </a:br>
            <a:r>
              <a:rPr lang="bg-BG" dirty="0" smtClean="0"/>
              <a:t>така и да присвояват </a:t>
            </a:r>
            <a:r>
              <a:rPr lang="en-US" dirty="0" smtClean="0"/>
              <a:t>(</a:t>
            </a:r>
            <a:r>
              <a:rPr lang="en-US" sz="2400" b="1" dirty="0" smtClean="0"/>
              <a:t>Set</a:t>
            </a:r>
            <a:r>
              <a:rPr lang="en-US" dirty="0" smtClean="0"/>
              <a:t>) </a:t>
            </a:r>
            <a:r>
              <a:rPr lang="bg-BG" dirty="0" smtClean="0"/>
              <a:t>значение на едно свойство. </a:t>
            </a:r>
            <a:endParaRPr lang="bg-BG"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457200" y="228600"/>
            <a:ext cx="8229600" cy="584775"/>
          </a:xfrm>
          <a:prstGeom prst="rect">
            <a:avLst/>
          </a:prstGeom>
          <a:noFill/>
          <a:ln w="9525">
            <a:noFill/>
            <a:miter lim="800000"/>
            <a:headEnd/>
            <a:tailEnd/>
          </a:ln>
        </p:spPr>
        <p:txBody>
          <a:bodyPr>
            <a:spAutoFit/>
          </a:bodyPr>
          <a:lstStyle/>
          <a:p>
            <a:pPr algn="ctr"/>
            <a:r>
              <a:rPr lang="bg-BG" sz="3200" dirty="0" smtClean="0"/>
              <a:t>Процедури за характеристики (свойства)</a:t>
            </a:r>
            <a:endParaRPr lang="bg-BG" sz="3200" dirty="0"/>
          </a:p>
        </p:txBody>
      </p:sp>
      <p:sp>
        <p:nvSpPr>
          <p:cNvPr id="3" name="TextBox 2"/>
          <p:cNvSpPr txBox="1"/>
          <p:nvPr/>
        </p:nvSpPr>
        <p:spPr>
          <a:xfrm>
            <a:off x="838200" y="762000"/>
            <a:ext cx="2164760" cy="369332"/>
          </a:xfrm>
          <a:prstGeom prst="rect">
            <a:avLst/>
          </a:prstGeom>
          <a:noFill/>
        </p:spPr>
        <p:txBody>
          <a:bodyPr wrap="none" rtlCol="0">
            <a:spAutoFit/>
          </a:bodyPr>
          <a:lstStyle/>
          <a:p>
            <a:r>
              <a:rPr lang="bg-BG" dirty="0" smtClean="0"/>
              <a:t>Оператор </a:t>
            </a:r>
            <a:r>
              <a:rPr lang="en-US" dirty="0" smtClean="0"/>
              <a:t>Property</a:t>
            </a:r>
            <a:endParaRPr lang="bg-BG" dirty="0"/>
          </a:p>
        </p:txBody>
      </p:sp>
      <p:sp>
        <p:nvSpPr>
          <p:cNvPr id="4" name="TextBox 3"/>
          <p:cNvSpPr txBox="1"/>
          <p:nvPr/>
        </p:nvSpPr>
        <p:spPr>
          <a:xfrm>
            <a:off x="381000" y="1066800"/>
            <a:ext cx="8494633" cy="5601533"/>
          </a:xfrm>
          <a:prstGeom prst="rect">
            <a:avLst/>
          </a:prstGeom>
          <a:noFill/>
        </p:spPr>
        <p:txBody>
          <a:bodyPr wrap="none" rtlCol="0">
            <a:spAutoFit/>
          </a:bodyPr>
          <a:lstStyle/>
          <a:p>
            <a:r>
              <a:rPr lang="bg-BG" sz="2000" b="1" dirty="0" smtClean="0">
                <a:latin typeface="Courier New" pitchFamily="49" charset="0"/>
                <a:cs typeface="Courier New" pitchFamily="49" charset="0"/>
              </a:rPr>
              <a:t>[ &lt;</a:t>
            </a:r>
            <a:r>
              <a:rPr lang="bg-BG" sz="2000" b="1" i="1" dirty="0" smtClean="0">
                <a:latin typeface="Courier New" pitchFamily="49" charset="0"/>
                <a:cs typeface="Courier New" pitchFamily="49" charset="0"/>
              </a:rPr>
              <a:t> списък</a:t>
            </a:r>
            <a:r>
              <a:rPr lang="en-US" sz="2000" b="1" i="1" dirty="0" smtClean="0">
                <a:latin typeface="Courier New" pitchFamily="49" charset="0"/>
                <a:cs typeface="Courier New" pitchFamily="49" charset="0"/>
              </a:rPr>
              <a:t>_</a:t>
            </a:r>
            <a:r>
              <a:rPr lang="bg-BG" sz="2000" b="1" i="1" dirty="0" smtClean="0">
                <a:latin typeface="Courier New" pitchFamily="49" charset="0"/>
                <a:cs typeface="Courier New" pitchFamily="49" charset="0"/>
              </a:rPr>
              <a:t>от</a:t>
            </a:r>
            <a:r>
              <a:rPr lang="en-US" sz="2000" b="1" i="1" dirty="0" smtClean="0">
                <a:latin typeface="Courier New" pitchFamily="49" charset="0"/>
                <a:cs typeface="Courier New" pitchFamily="49" charset="0"/>
              </a:rPr>
              <a:t>_</a:t>
            </a:r>
            <a:r>
              <a:rPr lang="bg-BG" sz="2000" b="1" i="1" dirty="0" smtClean="0">
                <a:latin typeface="Courier New" pitchFamily="49" charset="0"/>
                <a:cs typeface="Courier New" pitchFamily="49" charset="0"/>
              </a:rPr>
              <a:t>атрибути</a:t>
            </a:r>
            <a:r>
              <a:rPr lang="bg-BG" sz="2000" b="1" dirty="0" smtClean="0">
                <a:latin typeface="Courier New" pitchFamily="49" charset="0"/>
                <a:cs typeface="Courier New" pitchFamily="49" charset="0"/>
              </a:rPr>
              <a:t> &gt; ] [ </a:t>
            </a:r>
            <a:r>
              <a:rPr lang="bg-BG" sz="2000" b="1" dirty="0" err="1" smtClean="0">
                <a:latin typeface="Courier New" pitchFamily="49" charset="0"/>
                <a:cs typeface="Courier New" pitchFamily="49" charset="0"/>
              </a:rPr>
              <a:t>Default</a:t>
            </a:r>
            <a:r>
              <a:rPr lang="bg-BG" sz="2000" b="1" dirty="0" smtClean="0">
                <a:latin typeface="Courier New" pitchFamily="49" charset="0"/>
                <a:cs typeface="Courier New" pitchFamily="49" charset="0"/>
              </a:rPr>
              <a:t> ] </a:t>
            </a:r>
            <a:r>
              <a:rPr lang="en-US" sz="2000" b="1" dirty="0" smtClean="0">
                <a:latin typeface="Courier New" pitchFamily="49" charset="0"/>
                <a:cs typeface="Courier New" pitchFamily="49" charset="0"/>
              </a:rPr>
              <a:t/>
            </a:r>
            <a:br>
              <a:rPr lang="en-US" sz="2000" b="1" dirty="0" smtClean="0">
                <a:latin typeface="Courier New" pitchFamily="49" charset="0"/>
                <a:cs typeface="Courier New" pitchFamily="49" charset="0"/>
              </a:rPr>
            </a:br>
            <a:r>
              <a:rPr lang="bg-BG" sz="2000" b="1" dirty="0" smtClean="0">
                <a:latin typeface="Courier New" pitchFamily="49" charset="0"/>
                <a:cs typeface="Courier New" pitchFamily="49" charset="0"/>
              </a:rPr>
              <a:t>[ </a:t>
            </a:r>
            <a:r>
              <a:rPr lang="bg-BG" sz="2000" b="1" i="1" dirty="0" smtClean="0">
                <a:latin typeface="Courier New" pitchFamily="49" charset="0"/>
                <a:cs typeface="Courier New" pitchFamily="49" charset="0"/>
              </a:rPr>
              <a:t>модификатори</a:t>
            </a:r>
            <a:r>
              <a:rPr lang="en-US" sz="2000" b="1" i="1" dirty="0" smtClean="0">
                <a:latin typeface="Courier New" pitchFamily="49" charset="0"/>
                <a:cs typeface="Courier New" pitchFamily="49" charset="0"/>
              </a:rPr>
              <a:t>_</a:t>
            </a:r>
            <a:r>
              <a:rPr lang="bg-BG" sz="2000" b="1" i="1" dirty="0" smtClean="0">
                <a:latin typeface="Courier New" pitchFamily="49" charset="0"/>
                <a:cs typeface="Courier New" pitchFamily="49" charset="0"/>
              </a:rPr>
              <a:t>на</a:t>
            </a:r>
            <a:r>
              <a:rPr lang="en-US" sz="2000" b="1" i="1" dirty="0" smtClean="0">
                <a:latin typeface="Courier New" pitchFamily="49" charset="0"/>
                <a:cs typeface="Courier New" pitchFamily="49" charset="0"/>
              </a:rPr>
              <a:t>_</a:t>
            </a:r>
            <a:r>
              <a:rPr lang="bg-BG" sz="2000" b="1" i="1" dirty="0" smtClean="0">
                <a:latin typeface="Courier New" pitchFamily="49" charset="0"/>
                <a:cs typeface="Courier New" pitchFamily="49" charset="0"/>
              </a:rPr>
              <a:t>достъп</a:t>
            </a:r>
            <a:r>
              <a:rPr lang="bg-BG" sz="2000" b="1" dirty="0" smtClean="0">
                <a:latin typeface="Courier New" pitchFamily="49" charset="0"/>
                <a:cs typeface="Courier New" pitchFamily="49" charset="0"/>
              </a:rPr>
              <a:t> ] </a:t>
            </a:r>
          </a:p>
          <a:p>
            <a:r>
              <a:rPr lang="bg-BG" sz="2000" b="1" dirty="0" smtClean="0">
                <a:latin typeface="Courier New" pitchFamily="49" charset="0"/>
                <a:cs typeface="Courier New" pitchFamily="49" charset="0"/>
              </a:rPr>
              <a:t>[ </a:t>
            </a:r>
            <a:r>
              <a:rPr lang="bg-BG" sz="2000" b="1" i="1" dirty="0" smtClean="0">
                <a:latin typeface="Courier New" pitchFamily="49" charset="0"/>
                <a:cs typeface="Courier New" pitchFamily="49" charset="0"/>
              </a:rPr>
              <a:t>модификатори</a:t>
            </a:r>
            <a:r>
              <a:rPr lang="en-US" sz="2000" b="1" i="1" dirty="0" smtClean="0">
                <a:latin typeface="Courier New" pitchFamily="49" charset="0"/>
                <a:cs typeface="Courier New" pitchFamily="49" charset="0"/>
              </a:rPr>
              <a:t>_</a:t>
            </a:r>
            <a:r>
              <a:rPr lang="bg-BG" sz="2000" b="1" i="1" dirty="0" smtClean="0">
                <a:latin typeface="Courier New" pitchFamily="49" charset="0"/>
                <a:cs typeface="Courier New" pitchFamily="49" charset="0"/>
              </a:rPr>
              <a:t>на</a:t>
            </a:r>
            <a:r>
              <a:rPr lang="en-US" sz="2000" b="1" i="1" dirty="0" smtClean="0">
                <a:latin typeface="Courier New" pitchFamily="49" charset="0"/>
                <a:cs typeface="Courier New" pitchFamily="49" charset="0"/>
              </a:rPr>
              <a:t>_</a:t>
            </a:r>
            <a:r>
              <a:rPr lang="bg-BG" sz="2000" b="1" i="1" dirty="0" smtClean="0">
                <a:latin typeface="Courier New" pitchFamily="49" charset="0"/>
                <a:cs typeface="Courier New" pitchFamily="49" charset="0"/>
              </a:rPr>
              <a:t>свойството</a:t>
            </a:r>
            <a:r>
              <a:rPr lang="bg-BG" sz="2000" b="1" dirty="0" smtClean="0">
                <a:latin typeface="Courier New" pitchFamily="49" charset="0"/>
                <a:cs typeface="Courier New" pitchFamily="49" charset="0"/>
              </a:rPr>
              <a:t> ] [ </a:t>
            </a:r>
            <a:r>
              <a:rPr lang="bg-BG" sz="2000" b="1" dirty="0" err="1" smtClean="0">
                <a:latin typeface="Courier New" pitchFamily="49" charset="0"/>
                <a:cs typeface="Courier New" pitchFamily="49" charset="0"/>
              </a:rPr>
              <a:t>Shared</a:t>
            </a:r>
            <a:r>
              <a:rPr lang="bg-BG" sz="2000" b="1" dirty="0" smtClean="0">
                <a:latin typeface="Courier New" pitchFamily="49" charset="0"/>
                <a:cs typeface="Courier New" pitchFamily="49" charset="0"/>
              </a:rPr>
              <a:t> ] [ </a:t>
            </a:r>
            <a:r>
              <a:rPr lang="bg-BG" sz="2000" b="1" dirty="0" err="1" smtClean="0">
                <a:latin typeface="Courier New" pitchFamily="49" charset="0"/>
                <a:cs typeface="Courier New" pitchFamily="49" charset="0"/>
              </a:rPr>
              <a:t>Shadows</a:t>
            </a:r>
            <a:r>
              <a:rPr lang="bg-BG" sz="2000" b="1" dirty="0" smtClean="0">
                <a:latin typeface="Courier New" pitchFamily="49" charset="0"/>
                <a:cs typeface="Courier New" pitchFamily="49" charset="0"/>
              </a:rPr>
              <a:t> ] </a:t>
            </a:r>
            <a:r>
              <a:rPr lang="en-US" sz="2000" b="1" dirty="0" smtClean="0">
                <a:latin typeface="Courier New" pitchFamily="49" charset="0"/>
                <a:cs typeface="Courier New" pitchFamily="49" charset="0"/>
              </a:rPr>
              <a:t/>
            </a:r>
            <a:br>
              <a:rPr lang="en-US" sz="2000" b="1" dirty="0" smtClean="0">
                <a:latin typeface="Courier New" pitchFamily="49" charset="0"/>
                <a:cs typeface="Courier New" pitchFamily="49" charset="0"/>
              </a:rPr>
            </a:br>
            <a:r>
              <a:rPr lang="bg-BG" sz="2000" b="1" dirty="0" smtClean="0">
                <a:latin typeface="Courier New" pitchFamily="49" charset="0"/>
                <a:cs typeface="Courier New" pitchFamily="49" charset="0"/>
              </a:rPr>
              <a:t>[ </a:t>
            </a:r>
            <a:r>
              <a:rPr lang="bg-BG" sz="2000" b="1" dirty="0" err="1" smtClean="0">
                <a:latin typeface="Courier New" pitchFamily="49" charset="0"/>
                <a:cs typeface="Courier New" pitchFamily="49" charset="0"/>
              </a:rPr>
              <a:t>ReadOnly</a:t>
            </a:r>
            <a:r>
              <a:rPr lang="bg-BG" sz="2000" b="1" dirty="0" smtClean="0">
                <a:latin typeface="Courier New" pitchFamily="49" charset="0"/>
                <a:cs typeface="Courier New" pitchFamily="49" charset="0"/>
              </a:rPr>
              <a:t> | </a:t>
            </a:r>
            <a:r>
              <a:rPr lang="bg-BG" sz="2000" b="1" dirty="0" err="1" smtClean="0">
                <a:latin typeface="Courier New" pitchFamily="49" charset="0"/>
                <a:cs typeface="Courier New" pitchFamily="49" charset="0"/>
              </a:rPr>
              <a:t>WriteOnly</a:t>
            </a:r>
            <a:r>
              <a:rPr lang="bg-BG" sz="2000" b="1" dirty="0" smtClean="0">
                <a:latin typeface="Courier New" pitchFamily="49" charset="0"/>
                <a:cs typeface="Courier New" pitchFamily="49" charset="0"/>
              </a:rPr>
              <a:t> ] </a:t>
            </a:r>
          </a:p>
          <a:p>
            <a:r>
              <a:rPr lang="bg-BG" sz="2000" b="1" dirty="0" err="1" smtClean="0">
                <a:solidFill>
                  <a:srgbClr val="33CC33"/>
                </a:solidFill>
                <a:latin typeface="Courier New" pitchFamily="49" charset="0"/>
                <a:cs typeface="Courier New" pitchFamily="49" charset="0"/>
              </a:rPr>
              <a:t>Property</a:t>
            </a:r>
            <a:r>
              <a:rPr lang="bg-BG" sz="2000" b="1" dirty="0" smtClean="0">
                <a:solidFill>
                  <a:srgbClr val="33CC33"/>
                </a:solidFill>
                <a:latin typeface="Courier New" pitchFamily="49" charset="0"/>
                <a:cs typeface="Courier New" pitchFamily="49" charset="0"/>
              </a:rPr>
              <a:t> </a:t>
            </a:r>
            <a:r>
              <a:rPr lang="bg-BG" sz="2000" b="1" i="1" dirty="0" smtClean="0">
                <a:solidFill>
                  <a:srgbClr val="33CC33"/>
                </a:solidFill>
                <a:latin typeface="Courier New" pitchFamily="49" charset="0"/>
                <a:cs typeface="Courier New" pitchFamily="49" charset="0"/>
              </a:rPr>
              <a:t>име</a:t>
            </a:r>
            <a:r>
              <a:rPr lang="bg-BG" sz="2000" b="1" dirty="0" smtClean="0">
                <a:solidFill>
                  <a:srgbClr val="33CC33"/>
                </a:solidFill>
                <a:latin typeface="Courier New" pitchFamily="49" charset="0"/>
                <a:cs typeface="Courier New" pitchFamily="49" charset="0"/>
              </a:rPr>
              <a:t> </a:t>
            </a:r>
            <a:r>
              <a:rPr lang="bg-BG" sz="2000" b="1" dirty="0" smtClean="0">
                <a:latin typeface="Courier New" pitchFamily="49" charset="0"/>
                <a:cs typeface="Courier New" pitchFamily="49" charset="0"/>
              </a:rPr>
              <a:t>( [ </a:t>
            </a:r>
            <a:r>
              <a:rPr lang="bg-BG" sz="2000" b="1" i="1" dirty="0" smtClean="0">
                <a:latin typeface="Courier New" pitchFamily="49" charset="0"/>
                <a:cs typeface="Courier New" pitchFamily="49" charset="0"/>
              </a:rPr>
              <a:t>списък_от_параметри</a:t>
            </a:r>
            <a:r>
              <a:rPr lang="bg-BG" sz="2000" b="1" dirty="0" smtClean="0">
                <a:latin typeface="Courier New" pitchFamily="49" charset="0"/>
                <a:cs typeface="Courier New" pitchFamily="49" charset="0"/>
              </a:rPr>
              <a:t> ] ) </a:t>
            </a:r>
          </a:p>
          <a:p>
            <a:r>
              <a:rPr lang="bg-BG" sz="2000" b="1" dirty="0" smtClean="0">
                <a:latin typeface="Courier New" pitchFamily="49" charset="0"/>
                <a:cs typeface="Courier New" pitchFamily="49" charset="0"/>
              </a:rPr>
              <a:t>[ </a:t>
            </a:r>
            <a:r>
              <a:rPr lang="bg-BG" sz="2000" b="1" dirty="0" err="1" smtClean="0">
                <a:latin typeface="Courier New" pitchFamily="49" charset="0"/>
                <a:cs typeface="Courier New" pitchFamily="49" charset="0"/>
              </a:rPr>
              <a:t>As</a:t>
            </a:r>
            <a:r>
              <a:rPr lang="bg-BG" sz="2000" b="1" dirty="0" smtClean="0">
                <a:latin typeface="Courier New" pitchFamily="49" charset="0"/>
                <a:cs typeface="Courier New" pitchFamily="49" charset="0"/>
              </a:rPr>
              <a:t> </a:t>
            </a:r>
            <a:r>
              <a:rPr lang="bg-BG" sz="2000" b="1" i="1" dirty="0" smtClean="0">
                <a:latin typeface="Courier New" pitchFamily="49" charset="0"/>
                <a:cs typeface="Courier New" pitchFamily="49" charset="0"/>
              </a:rPr>
              <a:t>връщан</a:t>
            </a:r>
            <a:r>
              <a:rPr lang="en-US" sz="2000" b="1" i="1" dirty="0" smtClean="0">
                <a:latin typeface="Courier New" pitchFamily="49" charset="0"/>
                <a:cs typeface="Courier New" pitchFamily="49" charset="0"/>
              </a:rPr>
              <a:t>_</a:t>
            </a:r>
            <a:r>
              <a:rPr lang="bg-BG" sz="2000" b="1" i="1" dirty="0" smtClean="0">
                <a:latin typeface="Courier New" pitchFamily="49" charset="0"/>
                <a:cs typeface="Courier New" pitchFamily="49" charset="0"/>
              </a:rPr>
              <a:t>тип</a:t>
            </a:r>
            <a:r>
              <a:rPr lang="bg-BG" sz="2000" b="1" dirty="0" smtClean="0">
                <a:latin typeface="Courier New" pitchFamily="49" charset="0"/>
                <a:cs typeface="Courier New" pitchFamily="49" charset="0"/>
              </a:rPr>
              <a:t> ] </a:t>
            </a:r>
          </a:p>
          <a:p>
            <a:r>
              <a:rPr lang="bg-BG" sz="2000" b="1" dirty="0" smtClean="0">
                <a:latin typeface="Courier New" pitchFamily="49" charset="0"/>
                <a:cs typeface="Courier New" pitchFamily="49" charset="0"/>
              </a:rPr>
              <a:t>[ </a:t>
            </a:r>
            <a:r>
              <a:rPr lang="bg-BG" sz="2000" b="1" dirty="0" err="1" smtClean="0">
                <a:latin typeface="Courier New" pitchFamily="49" charset="0"/>
                <a:cs typeface="Courier New" pitchFamily="49" charset="0"/>
              </a:rPr>
              <a:t>Implements</a:t>
            </a:r>
            <a:r>
              <a:rPr lang="bg-BG" sz="2000" b="1" dirty="0" smtClean="0">
                <a:latin typeface="Courier New" pitchFamily="49" charset="0"/>
                <a:cs typeface="Courier New" pitchFamily="49" charset="0"/>
              </a:rPr>
              <a:t> </a:t>
            </a:r>
            <a:r>
              <a:rPr lang="bg-BG" sz="2000" b="1" i="1" dirty="0" smtClean="0">
                <a:latin typeface="Courier New" pitchFamily="49" charset="0"/>
                <a:cs typeface="Courier New" pitchFamily="49" charset="0"/>
              </a:rPr>
              <a:t>име</a:t>
            </a:r>
            <a:r>
              <a:rPr lang="en-US" sz="2000" b="1" i="1" dirty="0" smtClean="0">
                <a:latin typeface="Courier New" pitchFamily="49" charset="0"/>
                <a:cs typeface="Courier New" pitchFamily="49" charset="0"/>
              </a:rPr>
              <a:t>_</a:t>
            </a:r>
            <a:r>
              <a:rPr lang="bg-BG" sz="2000" b="1" i="1" dirty="0" smtClean="0">
                <a:latin typeface="Courier New" pitchFamily="49" charset="0"/>
                <a:cs typeface="Courier New" pitchFamily="49" charset="0"/>
              </a:rPr>
              <a:t>на</a:t>
            </a:r>
            <a:r>
              <a:rPr lang="en-US" sz="2000" b="1" i="1" dirty="0" smtClean="0">
                <a:latin typeface="Courier New" pitchFamily="49" charset="0"/>
                <a:cs typeface="Courier New" pitchFamily="49" charset="0"/>
              </a:rPr>
              <a:t>_</a:t>
            </a:r>
            <a:r>
              <a:rPr lang="bg-BG" sz="2000" b="1" i="1" dirty="0" smtClean="0">
                <a:latin typeface="Courier New" pitchFamily="49" charset="0"/>
                <a:cs typeface="Courier New" pitchFamily="49" charset="0"/>
              </a:rPr>
              <a:t>интерфейс</a:t>
            </a:r>
            <a:r>
              <a:rPr lang="bg-BG" sz="2000" b="1" dirty="0" smtClean="0">
                <a:latin typeface="Courier New" pitchFamily="49" charset="0"/>
                <a:cs typeface="Courier New" pitchFamily="49" charset="0"/>
              </a:rPr>
              <a:t> ]</a:t>
            </a:r>
          </a:p>
          <a:p>
            <a:r>
              <a:rPr lang="bg-BG" sz="2000" b="1" dirty="0" smtClean="0">
                <a:latin typeface="Courier New" pitchFamily="49" charset="0"/>
                <a:cs typeface="Courier New" pitchFamily="49" charset="0"/>
              </a:rPr>
              <a:t>    [ &lt;</a:t>
            </a:r>
            <a:r>
              <a:rPr lang="bg-BG" sz="2000" b="1" i="1" dirty="0" smtClean="0">
                <a:latin typeface="Courier New" pitchFamily="49" charset="0"/>
                <a:cs typeface="Courier New" pitchFamily="49" charset="0"/>
              </a:rPr>
              <a:t> списък</a:t>
            </a:r>
            <a:r>
              <a:rPr lang="en-US" sz="2000" b="1" i="1" dirty="0" smtClean="0">
                <a:latin typeface="Courier New" pitchFamily="49" charset="0"/>
                <a:cs typeface="Courier New" pitchFamily="49" charset="0"/>
              </a:rPr>
              <a:t>_</a:t>
            </a:r>
            <a:r>
              <a:rPr lang="bg-BG" sz="2000" b="1" i="1" dirty="0" smtClean="0">
                <a:latin typeface="Courier New" pitchFamily="49" charset="0"/>
                <a:cs typeface="Courier New" pitchFamily="49" charset="0"/>
              </a:rPr>
              <a:t>от</a:t>
            </a:r>
            <a:r>
              <a:rPr lang="en-US" sz="2000" b="1" i="1" dirty="0" smtClean="0">
                <a:latin typeface="Courier New" pitchFamily="49" charset="0"/>
                <a:cs typeface="Courier New" pitchFamily="49" charset="0"/>
              </a:rPr>
              <a:t>_</a:t>
            </a:r>
            <a:r>
              <a:rPr lang="bg-BG" sz="2000" b="1" i="1" dirty="0" smtClean="0">
                <a:latin typeface="Courier New" pitchFamily="49" charset="0"/>
                <a:cs typeface="Courier New" pitchFamily="49" charset="0"/>
              </a:rPr>
              <a:t>атрибути</a:t>
            </a:r>
            <a:r>
              <a:rPr lang="bg-BG" sz="2000" b="1" dirty="0" smtClean="0">
                <a:latin typeface="Courier New" pitchFamily="49" charset="0"/>
                <a:cs typeface="Courier New" pitchFamily="49" charset="0"/>
              </a:rPr>
              <a:t> &gt; ] </a:t>
            </a:r>
          </a:p>
          <a:p>
            <a:r>
              <a:rPr lang="bg-BG" sz="2000" b="1" dirty="0" smtClean="0">
                <a:latin typeface="Courier New" pitchFamily="49" charset="0"/>
                <a:cs typeface="Courier New" pitchFamily="49" charset="0"/>
              </a:rPr>
              <a:t>    [ </a:t>
            </a:r>
            <a:r>
              <a:rPr lang="bg-BG" sz="2000" b="1" i="1" dirty="0" smtClean="0">
                <a:latin typeface="Courier New" pitchFamily="49" charset="0"/>
                <a:cs typeface="Courier New" pitchFamily="49" charset="0"/>
              </a:rPr>
              <a:t>модификатори</a:t>
            </a:r>
            <a:r>
              <a:rPr lang="en-US" sz="2000" b="1" i="1" dirty="0" smtClean="0">
                <a:latin typeface="Courier New" pitchFamily="49" charset="0"/>
                <a:cs typeface="Courier New" pitchFamily="49" charset="0"/>
              </a:rPr>
              <a:t>_</a:t>
            </a:r>
            <a:r>
              <a:rPr lang="bg-BG" sz="2000" b="1" i="1" dirty="0" smtClean="0">
                <a:latin typeface="Courier New" pitchFamily="49" charset="0"/>
                <a:cs typeface="Courier New" pitchFamily="49" charset="0"/>
              </a:rPr>
              <a:t>на</a:t>
            </a:r>
            <a:r>
              <a:rPr lang="en-US" sz="2000" b="1" i="1" dirty="0" smtClean="0">
                <a:latin typeface="Courier New" pitchFamily="49" charset="0"/>
                <a:cs typeface="Courier New" pitchFamily="49" charset="0"/>
              </a:rPr>
              <a:t>_</a:t>
            </a:r>
            <a:r>
              <a:rPr lang="bg-BG" sz="2000" b="1" i="1" dirty="0" smtClean="0">
                <a:latin typeface="Courier New" pitchFamily="49" charset="0"/>
                <a:cs typeface="Courier New" pitchFamily="49" charset="0"/>
              </a:rPr>
              <a:t>достъп</a:t>
            </a:r>
            <a:r>
              <a:rPr lang="bg-BG" sz="2000" b="1" dirty="0" smtClean="0">
                <a:latin typeface="Courier New" pitchFamily="49" charset="0"/>
                <a:cs typeface="Courier New" pitchFamily="49" charset="0"/>
              </a:rPr>
              <a:t> ] </a:t>
            </a:r>
            <a:r>
              <a:rPr lang="bg-BG" sz="2000" b="1" dirty="0" err="1" smtClean="0">
                <a:solidFill>
                  <a:srgbClr val="33CC33"/>
                </a:solidFill>
                <a:latin typeface="Courier New" pitchFamily="49" charset="0"/>
                <a:cs typeface="Courier New" pitchFamily="49" charset="0"/>
              </a:rPr>
              <a:t>Get</a:t>
            </a:r>
            <a:endParaRPr lang="bg-BG" sz="2000" b="1" dirty="0" smtClean="0">
              <a:solidFill>
                <a:srgbClr val="33CC33"/>
              </a:solidFill>
              <a:latin typeface="Courier New" pitchFamily="49" charset="0"/>
              <a:cs typeface="Courier New" pitchFamily="49" charset="0"/>
            </a:endParaRPr>
          </a:p>
          <a:p>
            <a:r>
              <a:rPr lang="bg-BG" sz="2000" b="1" dirty="0" smtClean="0">
                <a:latin typeface="Courier New" pitchFamily="49" charset="0"/>
                <a:cs typeface="Courier New" pitchFamily="49" charset="0"/>
              </a:rPr>
              <a:t>        [ </a:t>
            </a:r>
            <a:r>
              <a:rPr lang="bg-BG" sz="2000" b="1" i="1" dirty="0" smtClean="0">
                <a:latin typeface="Courier New" pitchFamily="49" charset="0"/>
                <a:cs typeface="Courier New" pitchFamily="49" charset="0"/>
              </a:rPr>
              <a:t>оператори</a:t>
            </a:r>
            <a:r>
              <a:rPr lang="bg-BG" sz="2000" b="1" dirty="0" smtClean="0">
                <a:latin typeface="Courier New" pitchFamily="49" charset="0"/>
                <a:cs typeface="Courier New" pitchFamily="49" charset="0"/>
              </a:rPr>
              <a:t> ]</a:t>
            </a:r>
          </a:p>
          <a:p>
            <a:r>
              <a:rPr lang="bg-BG" sz="2000" b="1" dirty="0" smtClean="0">
                <a:latin typeface="Courier New" pitchFamily="49" charset="0"/>
                <a:cs typeface="Courier New" pitchFamily="49" charset="0"/>
              </a:rPr>
              <a:t>    </a:t>
            </a:r>
            <a:r>
              <a:rPr lang="bg-BG" sz="2000" b="1" dirty="0" err="1" smtClean="0">
                <a:solidFill>
                  <a:srgbClr val="33CC33"/>
                </a:solidFill>
                <a:latin typeface="Courier New" pitchFamily="49" charset="0"/>
                <a:cs typeface="Courier New" pitchFamily="49" charset="0"/>
              </a:rPr>
              <a:t>End</a:t>
            </a:r>
            <a:r>
              <a:rPr lang="bg-BG" sz="2000" b="1" dirty="0" smtClean="0">
                <a:solidFill>
                  <a:srgbClr val="33CC33"/>
                </a:solidFill>
                <a:latin typeface="Courier New" pitchFamily="49" charset="0"/>
                <a:cs typeface="Courier New" pitchFamily="49" charset="0"/>
              </a:rPr>
              <a:t> </a:t>
            </a:r>
            <a:r>
              <a:rPr lang="bg-BG" sz="2000" b="1" dirty="0" err="1" smtClean="0">
                <a:solidFill>
                  <a:srgbClr val="33CC33"/>
                </a:solidFill>
                <a:latin typeface="Courier New" pitchFamily="49" charset="0"/>
                <a:cs typeface="Courier New" pitchFamily="49" charset="0"/>
              </a:rPr>
              <a:t>Get</a:t>
            </a:r>
            <a:endParaRPr lang="bg-BG" sz="2000" b="1" dirty="0" smtClean="0">
              <a:solidFill>
                <a:srgbClr val="33CC33"/>
              </a:solidFill>
              <a:latin typeface="Courier New" pitchFamily="49" charset="0"/>
              <a:cs typeface="Courier New" pitchFamily="49" charset="0"/>
            </a:endParaRPr>
          </a:p>
          <a:p>
            <a:r>
              <a:rPr lang="bg-BG" sz="2000" b="1" dirty="0" smtClean="0">
                <a:latin typeface="Courier New" pitchFamily="49" charset="0"/>
                <a:cs typeface="Courier New" pitchFamily="49" charset="0"/>
              </a:rPr>
              <a:t>    [ &lt;</a:t>
            </a:r>
            <a:r>
              <a:rPr lang="bg-BG" sz="2000" b="1" i="1" dirty="0" smtClean="0">
                <a:latin typeface="Courier New" pitchFamily="49" charset="0"/>
                <a:cs typeface="Courier New" pitchFamily="49" charset="0"/>
              </a:rPr>
              <a:t> списък</a:t>
            </a:r>
            <a:r>
              <a:rPr lang="en-US" sz="2000" b="1" i="1" dirty="0" smtClean="0">
                <a:latin typeface="Courier New" pitchFamily="49" charset="0"/>
                <a:cs typeface="Courier New" pitchFamily="49" charset="0"/>
              </a:rPr>
              <a:t>_</a:t>
            </a:r>
            <a:r>
              <a:rPr lang="bg-BG" sz="2000" b="1" i="1" dirty="0" smtClean="0">
                <a:latin typeface="Courier New" pitchFamily="49" charset="0"/>
                <a:cs typeface="Courier New" pitchFamily="49" charset="0"/>
              </a:rPr>
              <a:t>от</a:t>
            </a:r>
            <a:r>
              <a:rPr lang="en-US" sz="2000" b="1" i="1" dirty="0" smtClean="0">
                <a:latin typeface="Courier New" pitchFamily="49" charset="0"/>
                <a:cs typeface="Courier New" pitchFamily="49" charset="0"/>
              </a:rPr>
              <a:t>_</a:t>
            </a:r>
            <a:r>
              <a:rPr lang="bg-BG" sz="2000" b="1" i="1" dirty="0" smtClean="0">
                <a:latin typeface="Courier New" pitchFamily="49" charset="0"/>
                <a:cs typeface="Courier New" pitchFamily="49" charset="0"/>
              </a:rPr>
              <a:t>атрибути</a:t>
            </a:r>
            <a:r>
              <a:rPr lang="bg-BG" sz="2000" b="1" dirty="0" smtClean="0">
                <a:latin typeface="Courier New" pitchFamily="49" charset="0"/>
                <a:cs typeface="Courier New" pitchFamily="49" charset="0"/>
              </a:rPr>
              <a:t> &gt; ] </a:t>
            </a:r>
          </a:p>
          <a:p>
            <a:r>
              <a:rPr lang="bg-BG" sz="2000" b="1" dirty="0" smtClean="0">
                <a:latin typeface="Courier New" pitchFamily="49" charset="0"/>
                <a:cs typeface="Courier New" pitchFamily="49" charset="0"/>
              </a:rPr>
              <a:t>    [ </a:t>
            </a:r>
            <a:r>
              <a:rPr lang="bg-BG" sz="2000" b="1" i="1" dirty="0" smtClean="0">
                <a:latin typeface="Courier New" pitchFamily="49" charset="0"/>
                <a:cs typeface="Courier New" pitchFamily="49" charset="0"/>
              </a:rPr>
              <a:t>модификатори</a:t>
            </a:r>
            <a:r>
              <a:rPr lang="en-US" sz="2000" b="1" i="1" dirty="0" smtClean="0">
                <a:latin typeface="Courier New" pitchFamily="49" charset="0"/>
                <a:cs typeface="Courier New" pitchFamily="49" charset="0"/>
              </a:rPr>
              <a:t>_</a:t>
            </a:r>
            <a:r>
              <a:rPr lang="bg-BG" sz="2000" b="1" i="1" dirty="0" smtClean="0">
                <a:latin typeface="Courier New" pitchFamily="49" charset="0"/>
                <a:cs typeface="Courier New" pitchFamily="49" charset="0"/>
              </a:rPr>
              <a:t>на</a:t>
            </a:r>
            <a:r>
              <a:rPr lang="en-US" sz="2000" b="1" i="1" dirty="0" smtClean="0">
                <a:latin typeface="Courier New" pitchFamily="49" charset="0"/>
                <a:cs typeface="Courier New" pitchFamily="49" charset="0"/>
              </a:rPr>
              <a:t>_</a:t>
            </a:r>
            <a:r>
              <a:rPr lang="bg-BG" sz="2000" b="1" i="1" dirty="0" smtClean="0">
                <a:latin typeface="Courier New" pitchFamily="49" charset="0"/>
                <a:cs typeface="Courier New" pitchFamily="49" charset="0"/>
              </a:rPr>
              <a:t>достъп</a:t>
            </a:r>
            <a:r>
              <a:rPr lang="bg-BG" sz="2000" b="1" dirty="0" smtClean="0">
                <a:latin typeface="Courier New" pitchFamily="49" charset="0"/>
                <a:cs typeface="Courier New" pitchFamily="49" charset="0"/>
              </a:rPr>
              <a:t> ] </a:t>
            </a:r>
            <a:r>
              <a:rPr lang="bg-BG" sz="2000" b="1" dirty="0" err="1" smtClean="0">
                <a:solidFill>
                  <a:srgbClr val="33CC33"/>
                </a:solidFill>
                <a:latin typeface="Courier New" pitchFamily="49" charset="0"/>
                <a:cs typeface="Courier New" pitchFamily="49" charset="0"/>
              </a:rPr>
              <a:t>Set</a:t>
            </a:r>
            <a:r>
              <a:rPr lang="bg-BG" sz="2000" b="1" dirty="0" smtClean="0">
                <a:solidFill>
                  <a:srgbClr val="33CC33"/>
                </a:solidFill>
                <a:latin typeface="Courier New" pitchFamily="49" charset="0"/>
                <a:cs typeface="Courier New" pitchFamily="49" charset="0"/>
              </a:rPr>
              <a:t> </a:t>
            </a:r>
            <a:r>
              <a:rPr lang="en-US" sz="2000" b="1" dirty="0" smtClean="0">
                <a:latin typeface="Courier New" pitchFamily="49" charset="0"/>
                <a:cs typeface="Courier New" pitchFamily="49" charset="0"/>
              </a:rPr>
              <a:t/>
            </a:r>
            <a:br>
              <a:rPr lang="en-US" sz="2000" b="1" dirty="0" smtClean="0">
                <a:latin typeface="Courier New" pitchFamily="49" charset="0"/>
                <a:cs typeface="Courier New" pitchFamily="49" charset="0"/>
              </a:rPr>
            </a:br>
            <a:r>
              <a:rPr lang="bg-BG" sz="2000" b="1" dirty="0" smtClean="0">
                <a:latin typeface="Courier New" pitchFamily="49" charset="0"/>
                <a:cs typeface="Courier New" pitchFamily="49" charset="0"/>
              </a:rPr>
              <a:t>( </a:t>
            </a:r>
            <a:r>
              <a:rPr lang="bg-BG" sz="2000" b="1" dirty="0" err="1" smtClean="0">
                <a:latin typeface="Courier New" pitchFamily="49" charset="0"/>
                <a:cs typeface="Courier New" pitchFamily="49" charset="0"/>
              </a:rPr>
              <a:t>ByVal</a:t>
            </a:r>
            <a:r>
              <a:rPr lang="bg-BG" sz="2000" b="1" dirty="0" smtClean="0">
                <a:latin typeface="Courier New" pitchFamily="49" charset="0"/>
                <a:cs typeface="Courier New" pitchFamily="49" charset="0"/>
              </a:rPr>
              <a:t> </a:t>
            </a:r>
            <a:r>
              <a:rPr lang="bg-BG" sz="2000" b="1" i="1" dirty="0" smtClean="0">
                <a:latin typeface="Courier New" pitchFamily="49" charset="0"/>
                <a:cs typeface="Courier New" pitchFamily="49" charset="0"/>
              </a:rPr>
              <a:t>стойност</a:t>
            </a:r>
            <a:r>
              <a:rPr lang="bg-BG" sz="2000" b="1" dirty="0" smtClean="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bg-BG" sz="2000" b="1" dirty="0" err="1" smtClean="0">
                <a:latin typeface="Courier New" pitchFamily="49" charset="0"/>
                <a:cs typeface="Courier New" pitchFamily="49" charset="0"/>
              </a:rPr>
              <a:t>As</a:t>
            </a:r>
            <a:r>
              <a:rPr lang="bg-BG" sz="2000" b="1" dirty="0" smtClean="0">
                <a:latin typeface="Courier New" pitchFamily="49" charset="0"/>
                <a:cs typeface="Courier New" pitchFamily="49" charset="0"/>
              </a:rPr>
              <a:t> </a:t>
            </a:r>
            <a:r>
              <a:rPr lang="bg-BG" sz="2000" b="1" i="1" dirty="0" smtClean="0">
                <a:latin typeface="Courier New" pitchFamily="49" charset="0"/>
                <a:cs typeface="Courier New" pitchFamily="49" charset="0"/>
              </a:rPr>
              <a:t>връщан</a:t>
            </a:r>
            <a:r>
              <a:rPr lang="en-US" sz="2000" b="1" i="1" dirty="0" smtClean="0">
                <a:latin typeface="Courier New" pitchFamily="49" charset="0"/>
                <a:cs typeface="Courier New" pitchFamily="49" charset="0"/>
              </a:rPr>
              <a:t>_</a:t>
            </a:r>
            <a:r>
              <a:rPr lang="bg-BG" sz="2000" b="1" i="1" dirty="0" smtClean="0">
                <a:latin typeface="Courier New" pitchFamily="49" charset="0"/>
                <a:cs typeface="Courier New" pitchFamily="49" charset="0"/>
              </a:rPr>
              <a:t>тип</a:t>
            </a:r>
            <a:r>
              <a:rPr lang="bg-BG" sz="2000" b="1" dirty="0" smtClean="0">
                <a:latin typeface="Courier New" pitchFamily="49" charset="0"/>
                <a:cs typeface="Courier New" pitchFamily="49" charset="0"/>
              </a:rPr>
              <a:t> </a:t>
            </a:r>
            <a:r>
              <a:rPr lang="en-US" sz="2000" b="1" dirty="0" smtClean="0">
                <a:latin typeface="Courier New" pitchFamily="49" charset="0"/>
                <a:cs typeface="Courier New" pitchFamily="49" charset="0"/>
              </a:rPr>
              <a:t/>
            </a:r>
            <a:br>
              <a:rPr lang="en-US" sz="2000" b="1" dirty="0" smtClean="0">
                <a:latin typeface="Courier New" pitchFamily="49" charset="0"/>
                <a:cs typeface="Courier New" pitchFamily="49" charset="0"/>
              </a:rPr>
            </a:br>
            <a:r>
              <a:rPr lang="bg-BG" sz="2000" b="1" dirty="0" smtClean="0">
                <a:latin typeface="Courier New" pitchFamily="49" charset="0"/>
                <a:cs typeface="Courier New" pitchFamily="49" charset="0"/>
              </a:rPr>
              <a:t>[, </a:t>
            </a:r>
            <a:r>
              <a:rPr lang="bg-BG" sz="2000" b="1" i="1" dirty="0" smtClean="0">
                <a:latin typeface="Courier New" pitchFamily="49" charset="0"/>
                <a:cs typeface="Courier New" pitchFamily="49" charset="0"/>
              </a:rPr>
              <a:t>списък_от_параметри</a:t>
            </a:r>
            <a:r>
              <a:rPr lang="bg-BG" sz="2000" b="1" dirty="0" smtClean="0">
                <a:latin typeface="Courier New" pitchFamily="49" charset="0"/>
                <a:cs typeface="Courier New" pitchFamily="49" charset="0"/>
              </a:rPr>
              <a:t> ] )</a:t>
            </a:r>
          </a:p>
          <a:p>
            <a:r>
              <a:rPr lang="bg-BG" sz="2000" b="1" dirty="0" smtClean="0">
                <a:latin typeface="Courier New" pitchFamily="49" charset="0"/>
                <a:cs typeface="Courier New" pitchFamily="49" charset="0"/>
              </a:rPr>
              <a:t>        [ </a:t>
            </a:r>
            <a:r>
              <a:rPr lang="bg-BG" sz="2000" b="1" i="1" dirty="0" smtClean="0">
                <a:latin typeface="Courier New" pitchFamily="49" charset="0"/>
                <a:cs typeface="Courier New" pitchFamily="49" charset="0"/>
              </a:rPr>
              <a:t>оператори</a:t>
            </a:r>
            <a:r>
              <a:rPr lang="bg-BG" sz="2000" b="1" dirty="0" smtClean="0">
                <a:latin typeface="Courier New" pitchFamily="49" charset="0"/>
                <a:cs typeface="Courier New" pitchFamily="49" charset="0"/>
              </a:rPr>
              <a:t> ]</a:t>
            </a:r>
          </a:p>
          <a:p>
            <a:r>
              <a:rPr lang="bg-BG" sz="2000" b="1" dirty="0" smtClean="0">
                <a:latin typeface="Courier New" pitchFamily="49" charset="0"/>
                <a:cs typeface="Courier New" pitchFamily="49" charset="0"/>
              </a:rPr>
              <a:t>    </a:t>
            </a:r>
            <a:r>
              <a:rPr lang="bg-BG" sz="2000" b="1" dirty="0" err="1" smtClean="0">
                <a:solidFill>
                  <a:srgbClr val="33CC33"/>
                </a:solidFill>
                <a:latin typeface="Courier New" pitchFamily="49" charset="0"/>
                <a:cs typeface="Courier New" pitchFamily="49" charset="0"/>
              </a:rPr>
              <a:t>End</a:t>
            </a:r>
            <a:r>
              <a:rPr lang="bg-BG" sz="2000" b="1" dirty="0" smtClean="0">
                <a:solidFill>
                  <a:srgbClr val="33CC33"/>
                </a:solidFill>
                <a:latin typeface="Courier New" pitchFamily="49" charset="0"/>
                <a:cs typeface="Courier New" pitchFamily="49" charset="0"/>
              </a:rPr>
              <a:t> </a:t>
            </a:r>
            <a:r>
              <a:rPr lang="bg-BG" sz="2000" b="1" dirty="0" err="1" smtClean="0">
                <a:solidFill>
                  <a:srgbClr val="33CC33"/>
                </a:solidFill>
                <a:latin typeface="Courier New" pitchFamily="49" charset="0"/>
                <a:cs typeface="Courier New" pitchFamily="49" charset="0"/>
              </a:rPr>
              <a:t>Set</a:t>
            </a:r>
            <a:endParaRPr lang="bg-BG" sz="2000" b="1" dirty="0" smtClean="0">
              <a:solidFill>
                <a:srgbClr val="33CC33"/>
              </a:solidFill>
              <a:latin typeface="Courier New" pitchFamily="49" charset="0"/>
              <a:cs typeface="Courier New" pitchFamily="49" charset="0"/>
            </a:endParaRPr>
          </a:p>
          <a:p>
            <a:r>
              <a:rPr lang="bg-BG" sz="2000" b="1" dirty="0" err="1" smtClean="0">
                <a:solidFill>
                  <a:srgbClr val="33CC33"/>
                </a:solidFill>
                <a:latin typeface="Courier New" pitchFamily="49" charset="0"/>
                <a:cs typeface="Courier New" pitchFamily="49" charset="0"/>
              </a:rPr>
              <a:t>End</a:t>
            </a:r>
            <a:r>
              <a:rPr lang="bg-BG" sz="2000" b="1" dirty="0" smtClean="0">
                <a:solidFill>
                  <a:srgbClr val="33CC33"/>
                </a:solidFill>
                <a:latin typeface="Courier New" pitchFamily="49" charset="0"/>
                <a:cs typeface="Courier New" pitchFamily="49" charset="0"/>
              </a:rPr>
              <a:t> </a:t>
            </a:r>
            <a:r>
              <a:rPr lang="bg-BG" sz="2000" b="1" dirty="0" err="1" smtClean="0">
                <a:solidFill>
                  <a:srgbClr val="33CC33"/>
                </a:solidFill>
                <a:latin typeface="Courier New" pitchFamily="49" charset="0"/>
                <a:cs typeface="Courier New" pitchFamily="49" charset="0"/>
              </a:rPr>
              <a:t>Property</a:t>
            </a:r>
            <a:endParaRPr lang="bg-BG" sz="2000" b="1" dirty="0">
              <a:solidFill>
                <a:srgbClr val="33CC33"/>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457200" y="228600"/>
            <a:ext cx="8229600" cy="584775"/>
          </a:xfrm>
          <a:prstGeom prst="rect">
            <a:avLst/>
          </a:prstGeom>
          <a:noFill/>
          <a:ln w="9525">
            <a:noFill/>
            <a:miter lim="800000"/>
            <a:headEnd/>
            <a:tailEnd/>
          </a:ln>
        </p:spPr>
        <p:txBody>
          <a:bodyPr>
            <a:spAutoFit/>
          </a:bodyPr>
          <a:lstStyle/>
          <a:p>
            <a:pPr algn="ctr"/>
            <a:r>
              <a:rPr lang="bg-BG" sz="3200" dirty="0" smtClean="0"/>
              <a:t>Процедури за характеристики (свойства)</a:t>
            </a:r>
            <a:endParaRPr lang="bg-BG" sz="3200" dirty="0"/>
          </a:p>
        </p:txBody>
      </p:sp>
      <p:sp>
        <p:nvSpPr>
          <p:cNvPr id="3" name="TextBox 2"/>
          <p:cNvSpPr txBox="1"/>
          <p:nvPr/>
        </p:nvSpPr>
        <p:spPr>
          <a:xfrm>
            <a:off x="838200" y="762000"/>
            <a:ext cx="2164760" cy="369332"/>
          </a:xfrm>
          <a:prstGeom prst="rect">
            <a:avLst/>
          </a:prstGeom>
          <a:noFill/>
        </p:spPr>
        <p:txBody>
          <a:bodyPr wrap="none" rtlCol="0">
            <a:spAutoFit/>
          </a:bodyPr>
          <a:lstStyle/>
          <a:p>
            <a:r>
              <a:rPr lang="bg-BG" dirty="0" smtClean="0"/>
              <a:t>Оператор </a:t>
            </a:r>
            <a:r>
              <a:rPr lang="en-US" dirty="0" smtClean="0"/>
              <a:t>Property</a:t>
            </a:r>
            <a:endParaRPr lang="bg-BG" dirty="0"/>
          </a:p>
        </p:txBody>
      </p:sp>
      <p:sp>
        <p:nvSpPr>
          <p:cNvPr id="4" name="TextBox 3"/>
          <p:cNvSpPr txBox="1"/>
          <p:nvPr/>
        </p:nvSpPr>
        <p:spPr>
          <a:xfrm>
            <a:off x="381000" y="1066800"/>
            <a:ext cx="7851124" cy="3170099"/>
          </a:xfrm>
          <a:prstGeom prst="rect">
            <a:avLst/>
          </a:prstGeom>
          <a:noFill/>
        </p:spPr>
        <p:txBody>
          <a:bodyPr wrap="none" rtlCol="0">
            <a:spAutoFit/>
          </a:bodyPr>
          <a:lstStyle/>
          <a:p>
            <a:r>
              <a:rPr lang="bg-BG" sz="2000" dirty="0" err="1" smtClean="0"/>
              <a:t>Модификаторите</a:t>
            </a:r>
            <a:r>
              <a:rPr lang="bg-BG" sz="2000" dirty="0" smtClean="0"/>
              <a:t> на свойството е </a:t>
            </a:r>
            <a:r>
              <a:rPr lang="bg-BG" sz="2000" dirty="0" err="1" smtClean="0"/>
              <a:t>опционен</a:t>
            </a:r>
            <a:r>
              <a:rPr lang="bg-BG" sz="2000" dirty="0" smtClean="0"/>
              <a:t> параметър и може </a:t>
            </a:r>
            <a:br>
              <a:rPr lang="bg-BG" sz="2000" dirty="0" smtClean="0"/>
            </a:br>
            <a:r>
              <a:rPr lang="bg-BG" sz="2000" dirty="0" smtClean="0"/>
              <a:t>да бъде всеки един измежду </a:t>
            </a:r>
            <a:r>
              <a:rPr lang="bg-BG" sz="2000" dirty="0" err="1" smtClean="0">
                <a:hlinkClick r:id="rId2"/>
              </a:rPr>
              <a:t>Overloads</a:t>
            </a:r>
            <a:r>
              <a:rPr lang="bg-BG" sz="2000" dirty="0" smtClean="0"/>
              <a:t>, </a:t>
            </a:r>
            <a:r>
              <a:rPr lang="bg-BG" sz="2000" dirty="0" err="1" smtClean="0">
                <a:hlinkClick r:id="rId3"/>
              </a:rPr>
              <a:t>Overrides</a:t>
            </a:r>
            <a:r>
              <a:rPr lang="bg-BG" sz="2000" dirty="0" smtClean="0"/>
              <a:t>, </a:t>
            </a:r>
            <a:r>
              <a:rPr lang="bg-BG" sz="2000" dirty="0" err="1" smtClean="0">
                <a:hlinkClick r:id="rId4"/>
              </a:rPr>
              <a:t>Overridable</a:t>
            </a:r>
            <a:r>
              <a:rPr lang="bg-BG" sz="2000" dirty="0" smtClean="0"/>
              <a:t>, </a:t>
            </a:r>
            <a:br>
              <a:rPr lang="bg-BG" sz="2000" dirty="0" smtClean="0"/>
            </a:br>
            <a:r>
              <a:rPr lang="bg-BG" sz="2000" dirty="0" err="1" smtClean="0">
                <a:hlinkClick r:id="rId5"/>
              </a:rPr>
              <a:t>NotOverridable</a:t>
            </a:r>
            <a:r>
              <a:rPr lang="bg-BG" sz="2000" dirty="0" smtClean="0"/>
              <a:t>, </a:t>
            </a:r>
            <a:r>
              <a:rPr lang="bg-BG" sz="2000" dirty="0" err="1" smtClean="0">
                <a:hlinkClick r:id="rId6"/>
              </a:rPr>
              <a:t>MustOverride</a:t>
            </a:r>
            <a:r>
              <a:rPr lang="bg-BG" sz="2000" dirty="0" smtClean="0"/>
              <a:t>. За подробности относно тези </a:t>
            </a:r>
            <a:br>
              <a:rPr lang="bg-BG" sz="2000" dirty="0" smtClean="0"/>
            </a:br>
            <a:r>
              <a:rPr lang="bg-BG" sz="2000" dirty="0" smtClean="0"/>
              <a:t>модификатори може да се ползва помощната информация за </a:t>
            </a:r>
            <a:br>
              <a:rPr lang="bg-BG" sz="2000" dirty="0" smtClean="0"/>
            </a:br>
            <a:r>
              <a:rPr lang="en-US" sz="2000" dirty="0" smtClean="0"/>
              <a:t>Property statement </a:t>
            </a:r>
            <a:r>
              <a:rPr lang="bg-BG" sz="2000" dirty="0" smtClean="0"/>
              <a:t>на </a:t>
            </a:r>
            <a:r>
              <a:rPr lang="en-US" sz="2000" dirty="0" smtClean="0"/>
              <a:t>Visual Studio </a:t>
            </a:r>
            <a:r>
              <a:rPr lang="bg-BG" sz="2000" dirty="0" smtClean="0"/>
              <a:t>документацията.</a:t>
            </a:r>
          </a:p>
          <a:p>
            <a:endParaRPr lang="bg-BG" sz="2000" dirty="0" smtClean="0"/>
          </a:p>
          <a:p>
            <a:r>
              <a:rPr lang="bg-BG" sz="2000" dirty="0" smtClean="0"/>
              <a:t>Списъкът от параметри е </a:t>
            </a:r>
            <a:r>
              <a:rPr lang="bg-BG" sz="2000" dirty="0" err="1" smtClean="0"/>
              <a:t>опционен</a:t>
            </a:r>
            <a:r>
              <a:rPr lang="bg-BG" sz="2000" dirty="0" smtClean="0"/>
              <a:t> параметър и включва </a:t>
            </a:r>
            <a:br>
              <a:rPr lang="bg-BG" sz="2000" dirty="0" smtClean="0"/>
            </a:br>
            <a:r>
              <a:rPr lang="bg-BG" sz="2000" dirty="0" smtClean="0"/>
              <a:t>имена на локални променливи, представляващи параметрите </a:t>
            </a:r>
            <a:br>
              <a:rPr lang="bg-BG" sz="2000" dirty="0" smtClean="0"/>
            </a:br>
            <a:r>
              <a:rPr lang="bg-BG" sz="2000" dirty="0" smtClean="0"/>
              <a:t>за отделното свойство, и възможните допълнителни параметри </a:t>
            </a:r>
            <a:br>
              <a:rPr lang="bg-BG" sz="2000" dirty="0" smtClean="0"/>
            </a:br>
            <a:r>
              <a:rPr lang="bg-BG" sz="2000" dirty="0" smtClean="0"/>
              <a:t>на </a:t>
            </a:r>
            <a:r>
              <a:rPr lang="en-US" sz="2000" dirty="0" smtClean="0"/>
              <a:t>Set </a:t>
            </a:r>
            <a:r>
              <a:rPr lang="bg-BG" sz="2000" dirty="0" smtClean="0"/>
              <a:t>процедурата.</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457200" y="228600"/>
            <a:ext cx="8229600" cy="584775"/>
          </a:xfrm>
          <a:prstGeom prst="rect">
            <a:avLst/>
          </a:prstGeom>
          <a:noFill/>
          <a:ln w="9525">
            <a:noFill/>
            <a:miter lim="800000"/>
            <a:headEnd/>
            <a:tailEnd/>
          </a:ln>
        </p:spPr>
        <p:txBody>
          <a:bodyPr>
            <a:spAutoFit/>
          </a:bodyPr>
          <a:lstStyle/>
          <a:p>
            <a:pPr algn="ctr"/>
            <a:r>
              <a:rPr lang="bg-BG" sz="3200" dirty="0" smtClean="0"/>
              <a:t>Процедури за характеристики (свойства)</a:t>
            </a:r>
            <a:endParaRPr lang="bg-BG" sz="3200" dirty="0"/>
          </a:p>
        </p:txBody>
      </p:sp>
      <p:sp>
        <p:nvSpPr>
          <p:cNvPr id="3" name="TextBox 2"/>
          <p:cNvSpPr txBox="1"/>
          <p:nvPr/>
        </p:nvSpPr>
        <p:spPr>
          <a:xfrm>
            <a:off x="838200" y="762000"/>
            <a:ext cx="2164760" cy="369332"/>
          </a:xfrm>
          <a:prstGeom prst="rect">
            <a:avLst/>
          </a:prstGeom>
          <a:noFill/>
        </p:spPr>
        <p:txBody>
          <a:bodyPr wrap="none" rtlCol="0">
            <a:spAutoFit/>
          </a:bodyPr>
          <a:lstStyle/>
          <a:p>
            <a:r>
              <a:rPr lang="bg-BG" dirty="0" smtClean="0"/>
              <a:t>Оператор </a:t>
            </a:r>
            <a:r>
              <a:rPr lang="en-US" dirty="0" smtClean="0"/>
              <a:t>Property</a:t>
            </a:r>
            <a:endParaRPr lang="bg-BG" dirty="0"/>
          </a:p>
        </p:txBody>
      </p:sp>
      <p:sp>
        <p:nvSpPr>
          <p:cNvPr id="5" name="Rectangle 7"/>
          <p:cNvSpPr>
            <a:spLocks noChangeArrowheads="1"/>
          </p:cNvSpPr>
          <p:nvPr/>
        </p:nvSpPr>
        <p:spPr bwMode="auto">
          <a:xfrm>
            <a:off x="609600" y="1143000"/>
            <a:ext cx="7924800" cy="5029200"/>
          </a:xfrm>
          <a:prstGeom prst="rect">
            <a:avLst/>
          </a:prstGeom>
          <a:solidFill>
            <a:schemeClr val="bg1">
              <a:lumMod val="85000"/>
              <a:alpha val="25000"/>
            </a:schemeClr>
          </a:solidFill>
          <a:ln w="9525">
            <a:solidFill>
              <a:schemeClr val="tx1"/>
            </a:solidFill>
            <a:miter lim="800000"/>
            <a:headEnd/>
            <a:tailEnd/>
          </a:ln>
        </p:spPr>
        <p:txBody>
          <a:bodyPr wrap="none" anchor="ctr"/>
          <a:lstStyle/>
          <a:p>
            <a:endParaRPr lang="bg-BG"/>
          </a:p>
        </p:txBody>
      </p:sp>
      <p:sp>
        <p:nvSpPr>
          <p:cNvPr id="6" name="Rectangle 6"/>
          <p:cNvSpPr>
            <a:spLocks noChangeArrowheads="1"/>
          </p:cNvSpPr>
          <p:nvPr/>
        </p:nvSpPr>
        <p:spPr bwMode="auto">
          <a:xfrm>
            <a:off x="762000" y="3810000"/>
            <a:ext cx="7620000" cy="1752600"/>
          </a:xfrm>
          <a:prstGeom prst="rect">
            <a:avLst/>
          </a:prstGeom>
          <a:solidFill>
            <a:schemeClr val="bg1">
              <a:lumMod val="75000"/>
              <a:alpha val="66000"/>
            </a:schemeClr>
          </a:solidFill>
          <a:ln w="9525">
            <a:solidFill>
              <a:schemeClr val="tx1"/>
            </a:solidFill>
            <a:miter lim="800000"/>
            <a:headEnd/>
            <a:tailEnd/>
          </a:ln>
        </p:spPr>
        <p:txBody>
          <a:bodyPr wrap="none" anchor="ctr"/>
          <a:lstStyle/>
          <a:p>
            <a:endParaRPr lang="bg-BG"/>
          </a:p>
        </p:txBody>
      </p:sp>
      <p:sp>
        <p:nvSpPr>
          <p:cNvPr id="7" name="Rectangle 5"/>
          <p:cNvSpPr>
            <a:spLocks noChangeArrowheads="1"/>
          </p:cNvSpPr>
          <p:nvPr/>
        </p:nvSpPr>
        <p:spPr bwMode="auto">
          <a:xfrm>
            <a:off x="762000" y="1905000"/>
            <a:ext cx="7620000" cy="1828800"/>
          </a:xfrm>
          <a:prstGeom prst="rect">
            <a:avLst/>
          </a:prstGeom>
          <a:solidFill>
            <a:schemeClr val="bg1">
              <a:lumMod val="85000"/>
              <a:alpha val="55000"/>
            </a:schemeClr>
          </a:solidFill>
          <a:ln w="9525">
            <a:solidFill>
              <a:schemeClr val="tx1"/>
            </a:solidFill>
            <a:miter lim="800000"/>
            <a:headEnd/>
            <a:tailEnd/>
          </a:ln>
        </p:spPr>
        <p:txBody>
          <a:bodyPr wrap="none" anchor="ctr"/>
          <a:lstStyle/>
          <a:p>
            <a:endParaRPr lang="bg-BG"/>
          </a:p>
        </p:txBody>
      </p:sp>
      <p:sp>
        <p:nvSpPr>
          <p:cNvPr id="8" name="Text Box 4"/>
          <p:cNvSpPr txBox="1">
            <a:spLocks noChangeArrowheads="1"/>
          </p:cNvSpPr>
          <p:nvPr/>
        </p:nvSpPr>
        <p:spPr bwMode="auto">
          <a:xfrm>
            <a:off x="762000" y="1219200"/>
            <a:ext cx="7848600" cy="4955203"/>
          </a:xfrm>
          <a:prstGeom prst="rect">
            <a:avLst/>
          </a:prstGeom>
          <a:noFill/>
          <a:ln w="9525">
            <a:noFill/>
            <a:miter lim="800000"/>
            <a:headEnd/>
            <a:tailEnd/>
          </a:ln>
          <a:effectLst/>
        </p:spPr>
        <p:txBody>
          <a:bodyPr wrap="square">
            <a:spAutoFit/>
          </a:bodyPr>
          <a:lstStyle/>
          <a:p>
            <a:pPr>
              <a:defRPr/>
            </a:pPr>
            <a:r>
              <a:rPr lang="en-US" sz="2800" dirty="0" smtClean="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Public</a:t>
            </a:r>
            <a:r>
              <a:rPr lang="en-US" sz="2000" dirty="0" smtClean="0"/>
              <a:t> </a:t>
            </a:r>
            <a:r>
              <a:rPr lang="bg-BG" sz="3200" dirty="0" err="1">
                <a:solidFill>
                  <a:schemeClr val="accent2"/>
                </a:solidFill>
              </a:rPr>
              <a:t>Property</a:t>
            </a:r>
            <a:r>
              <a:rPr lang="bg-BG" sz="3200" dirty="0">
                <a:solidFill>
                  <a:schemeClr val="accent2"/>
                </a:solidFill>
              </a:rPr>
              <a:t> </a:t>
            </a:r>
            <a:r>
              <a:rPr lang="bg-BG" sz="3200" dirty="0"/>
              <a:t>Име()</a:t>
            </a:r>
            <a:r>
              <a:rPr lang="bg-BG" sz="3200" dirty="0">
                <a:solidFill>
                  <a:schemeClr val="accent2"/>
                </a:solidFill>
              </a:rPr>
              <a:t> </a:t>
            </a:r>
            <a:r>
              <a:rPr lang="bg-BG" sz="3200" dirty="0" err="1">
                <a:solidFill>
                  <a:schemeClr val="accent2"/>
                </a:solidFill>
              </a:rPr>
              <a:t>As</a:t>
            </a:r>
            <a:r>
              <a:rPr lang="bg-BG" sz="3200" dirty="0">
                <a:solidFill>
                  <a:schemeClr val="accent2"/>
                </a:solidFill>
              </a:rPr>
              <a:t> </a:t>
            </a:r>
            <a:r>
              <a:rPr lang="bg-BG" sz="3200" dirty="0" err="1">
                <a:solidFill>
                  <a:schemeClr val="accent2"/>
                </a:solidFill>
              </a:rPr>
              <a:t>String</a:t>
            </a:r>
            <a:endParaRPr lang="bg-BG" sz="3200" dirty="0">
              <a:solidFill>
                <a:schemeClr val="accent2"/>
              </a:solidFill>
            </a:endParaRPr>
          </a:p>
          <a:p>
            <a:pPr>
              <a:defRPr/>
            </a:pPr>
            <a:endParaRPr lang="bg-BG" sz="1200" dirty="0" smtClean="0">
              <a:solidFill>
                <a:schemeClr val="accent2"/>
              </a:solidFill>
            </a:endParaRPr>
          </a:p>
          <a:p>
            <a:pPr>
              <a:defRPr/>
            </a:pPr>
            <a:r>
              <a:rPr lang="en-US" sz="2400" dirty="0" smtClean="0">
                <a:solidFill>
                  <a:schemeClr val="accent2"/>
                </a:solidFill>
              </a:rPr>
              <a:t>‘ </a:t>
            </a:r>
            <a:r>
              <a:rPr lang="bg-BG" sz="2400" dirty="0">
                <a:solidFill>
                  <a:schemeClr val="accent2"/>
                </a:solidFill>
              </a:rPr>
              <a:t>при четене</a:t>
            </a:r>
          </a:p>
          <a:p>
            <a:pPr>
              <a:defRPr/>
            </a:pPr>
            <a:r>
              <a:rPr lang="bg-BG" sz="3200" dirty="0">
                <a:solidFill>
                  <a:schemeClr val="accent2"/>
                </a:solidFill>
              </a:rPr>
              <a:t>	</a:t>
            </a:r>
            <a:r>
              <a:rPr lang="bg-BG" sz="3200" dirty="0" err="1">
                <a:solidFill>
                  <a:schemeClr val="accent2"/>
                </a:solidFill>
              </a:rPr>
              <a:t>Get</a:t>
            </a:r>
            <a:endParaRPr lang="bg-BG" sz="3200" dirty="0">
              <a:solidFill>
                <a:schemeClr val="accent2"/>
              </a:solidFill>
            </a:endParaRPr>
          </a:p>
          <a:p>
            <a:pPr>
              <a:defRPr/>
            </a:pPr>
            <a:r>
              <a:rPr lang="bg-BG" sz="3200" dirty="0">
                <a:solidFill>
                  <a:schemeClr val="accent2"/>
                </a:solidFill>
              </a:rPr>
              <a:t>		</a:t>
            </a:r>
            <a:r>
              <a:rPr lang="en-US" sz="3200" dirty="0" smtClean="0">
                <a:solidFill>
                  <a:schemeClr val="accent2"/>
                </a:solidFill>
              </a:rPr>
              <a:t>[</a:t>
            </a:r>
            <a:r>
              <a:rPr lang="bg-BG" sz="3200" dirty="0" smtClean="0">
                <a:solidFill>
                  <a:schemeClr val="accent2"/>
                </a:solidFill>
              </a:rPr>
              <a:t>оператори</a:t>
            </a:r>
            <a:r>
              <a:rPr lang="en-US" sz="3200" dirty="0" smtClean="0">
                <a:solidFill>
                  <a:schemeClr val="accent2"/>
                </a:solidFill>
              </a:rPr>
              <a:t>]</a:t>
            </a:r>
            <a:endParaRPr lang="bg-BG" sz="3200" dirty="0" smtClean="0">
              <a:solidFill>
                <a:schemeClr val="accent2"/>
              </a:solidFill>
            </a:endParaRPr>
          </a:p>
          <a:p>
            <a:pPr>
              <a:defRPr/>
            </a:pPr>
            <a:r>
              <a:rPr lang="bg-BG" sz="3200" dirty="0">
                <a:solidFill>
                  <a:schemeClr val="accent2"/>
                </a:solidFill>
              </a:rPr>
              <a:t>	</a:t>
            </a:r>
            <a:r>
              <a:rPr lang="bg-BG" sz="3200" dirty="0" err="1">
                <a:solidFill>
                  <a:schemeClr val="accent2"/>
                </a:solidFill>
              </a:rPr>
              <a:t>End</a:t>
            </a:r>
            <a:r>
              <a:rPr lang="bg-BG" sz="3200" dirty="0">
                <a:solidFill>
                  <a:schemeClr val="accent2"/>
                </a:solidFill>
              </a:rPr>
              <a:t> </a:t>
            </a:r>
            <a:r>
              <a:rPr lang="bg-BG" sz="3200" dirty="0" err="1">
                <a:solidFill>
                  <a:schemeClr val="accent2"/>
                </a:solidFill>
              </a:rPr>
              <a:t>Get</a:t>
            </a:r>
            <a:endParaRPr lang="bg-BG" sz="3200" dirty="0">
              <a:solidFill>
                <a:schemeClr val="accent2"/>
              </a:solidFill>
            </a:endParaRPr>
          </a:p>
          <a:p>
            <a:pPr>
              <a:defRPr/>
            </a:pPr>
            <a:r>
              <a:rPr lang="en-US" sz="2400" dirty="0">
                <a:solidFill>
                  <a:schemeClr val="accent2"/>
                </a:solidFill>
              </a:rPr>
              <a:t>‘</a:t>
            </a:r>
            <a:r>
              <a:rPr lang="bg-BG" sz="2400" dirty="0">
                <a:solidFill>
                  <a:schemeClr val="accent2"/>
                </a:solidFill>
              </a:rPr>
              <a:t> при запис</a:t>
            </a:r>
          </a:p>
          <a:p>
            <a:pPr>
              <a:defRPr/>
            </a:pPr>
            <a:r>
              <a:rPr lang="bg-BG" sz="3200" dirty="0">
                <a:solidFill>
                  <a:schemeClr val="accent2"/>
                </a:solidFill>
              </a:rPr>
              <a:t>	</a:t>
            </a:r>
            <a:r>
              <a:rPr lang="bg-BG" sz="3200" dirty="0" err="1">
                <a:solidFill>
                  <a:schemeClr val="accent2"/>
                </a:solidFill>
              </a:rPr>
              <a:t>Set</a:t>
            </a:r>
            <a:r>
              <a:rPr lang="bg-BG" sz="3200" dirty="0"/>
              <a:t>(</a:t>
            </a:r>
            <a:r>
              <a:rPr lang="bg-BG" sz="3200" dirty="0" err="1">
                <a:solidFill>
                  <a:schemeClr val="accent2"/>
                </a:solidFill>
              </a:rPr>
              <a:t>ByVal</a:t>
            </a:r>
            <a:r>
              <a:rPr lang="bg-BG" sz="3200" dirty="0">
                <a:solidFill>
                  <a:schemeClr val="accent2"/>
                </a:solidFill>
              </a:rPr>
              <a:t> </a:t>
            </a:r>
            <a:r>
              <a:rPr lang="bg-BG" sz="3200" dirty="0" err="1"/>
              <a:t>Value</a:t>
            </a:r>
            <a:r>
              <a:rPr lang="bg-BG" sz="3200" dirty="0">
                <a:solidFill>
                  <a:schemeClr val="accent2"/>
                </a:solidFill>
              </a:rPr>
              <a:t> </a:t>
            </a:r>
            <a:r>
              <a:rPr lang="bg-BG" sz="3200" dirty="0" err="1">
                <a:solidFill>
                  <a:schemeClr val="accent2"/>
                </a:solidFill>
              </a:rPr>
              <a:t>As</a:t>
            </a:r>
            <a:r>
              <a:rPr lang="bg-BG" sz="3200" dirty="0">
                <a:solidFill>
                  <a:schemeClr val="accent2"/>
                </a:solidFill>
              </a:rPr>
              <a:t> </a:t>
            </a:r>
            <a:r>
              <a:rPr lang="bg-BG" sz="3200" dirty="0" err="1">
                <a:solidFill>
                  <a:schemeClr val="accent2"/>
                </a:solidFill>
              </a:rPr>
              <a:t>String</a:t>
            </a:r>
            <a:r>
              <a:rPr lang="bg-BG" sz="3200" dirty="0"/>
              <a:t>)</a:t>
            </a:r>
          </a:p>
          <a:p>
            <a:pPr>
              <a:defRPr/>
            </a:pPr>
            <a:r>
              <a:rPr lang="bg-BG" sz="3200" dirty="0">
                <a:solidFill>
                  <a:schemeClr val="accent2"/>
                </a:solidFill>
              </a:rPr>
              <a:t>		</a:t>
            </a:r>
            <a:r>
              <a:rPr lang="en-US" sz="3200" dirty="0" smtClean="0">
                <a:solidFill>
                  <a:schemeClr val="accent2"/>
                </a:solidFill>
              </a:rPr>
              <a:t>[</a:t>
            </a:r>
            <a:r>
              <a:rPr lang="bg-BG" sz="3200" dirty="0" smtClean="0">
                <a:solidFill>
                  <a:schemeClr val="accent2"/>
                </a:solidFill>
              </a:rPr>
              <a:t>оператори</a:t>
            </a:r>
            <a:r>
              <a:rPr lang="en-US" sz="3200" dirty="0" smtClean="0">
                <a:solidFill>
                  <a:schemeClr val="accent2"/>
                </a:solidFill>
              </a:rPr>
              <a:t>]</a:t>
            </a:r>
            <a:endParaRPr lang="bg-BG" sz="3200" dirty="0" smtClean="0">
              <a:solidFill>
                <a:schemeClr val="accent2"/>
              </a:solidFill>
            </a:endParaRPr>
          </a:p>
          <a:p>
            <a:pPr>
              <a:defRPr/>
            </a:pPr>
            <a:r>
              <a:rPr lang="bg-BG" sz="3200" dirty="0">
                <a:solidFill>
                  <a:schemeClr val="accent2"/>
                </a:solidFill>
              </a:rPr>
              <a:t>	</a:t>
            </a:r>
            <a:r>
              <a:rPr lang="bg-BG" sz="3200" dirty="0" err="1">
                <a:solidFill>
                  <a:schemeClr val="accent2"/>
                </a:solidFill>
              </a:rPr>
              <a:t>End</a:t>
            </a:r>
            <a:r>
              <a:rPr lang="bg-BG" sz="3200" dirty="0">
                <a:solidFill>
                  <a:schemeClr val="accent2"/>
                </a:solidFill>
              </a:rPr>
              <a:t> </a:t>
            </a:r>
            <a:r>
              <a:rPr lang="bg-BG" sz="3200" dirty="0" err="1">
                <a:solidFill>
                  <a:schemeClr val="accent2"/>
                </a:solidFill>
              </a:rPr>
              <a:t>Set</a:t>
            </a:r>
            <a:endParaRPr lang="bg-BG" sz="3200" dirty="0">
              <a:solidFill>
                <a:schemeClr val="accent2"/>
              </a:solidFill>
            </a:endParaRPr>
          </a:p>
          <a:p>
            <a:pPr>
              <a:defRPr/>
            </a:pPr>
            <a:r>
              <a:rPr lang="bg-BG" sz="3200" dirty="0" err="1" smtClean="0">
                <a:solidFill>
                  <a:schemeClr val="accent2"/>
                </a:solidFill>
              </a:rPr>
              <a:t>End</a:t>
            </a:r>
            <a:r>
              <a:rPr lang="bg-BG" sz="3200" dirty="0" smtClean="0">
                <a:solidFill>
                  <a:schemeClr val="accent2"/>
                </a:solidFill>
              </a:rPr>
              <a:t> </a:t>
            </a:r>
            <a:r>
              <a:rPr lang="bg-BG" sz="3200" dirty="0" err="1">
                <a:solidFill>
                  <a:schemeClr val="accent2"/>
                </a:solidFill>
              </a:rPr>
              <a:t>Property</a:t>
            </a:r>
            <a:endParaRPr lang="bg-BG" sz="3200" dirty="0">
              <a:solidFill>
                <a:schemeClr val="accent2"/>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2969</TotalTime>
  <Words>2192</Words>
  <Application>Microsoft Office PowerPoint</Application>
  <PresentationFormat>On-screen Show (4:3)</PresentationFormat>
  <Paragraphs>266</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Class MyFirstClass …    End Class</dc:title>
  <dc:creator>bt</dc:creator>
  <cp:lastModifiedBy>User</cp:lastModifiedBy>
  <cp:revision>225</cp:revision>
  <dcterms:created xsi:type="dcterms:W3CDTF">2006-03-02T10:08:39Z</dcterms:created>
  <dcterms:modified xsi:type="dcterms:W3CDTF">2011-10-04T15:01:27Z</dcterms:modified>
</cp:coreProperties>
</file>