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9" r:id="rId3"/>
    <p:sldId id="284" r:id="rId4"/>
    <p:sldId id="285" r:id="rId5"/>
    <p:sldId id="287" r:id="rId6"/>
    <p:sldId id="286" r:id="rId7"/>
    <p:sldId id="288" r:id="rId8"/>
    <p:sldId id="289" r:id="rId9"/>
    <p:sldId id="290" r:id="rId10"/>
    <p:sldId id="291" r:id="rId11"/>
    <p:sldId id="292" r:id="rId12"/>
    <p:sldId id="280" r:id="rId13"/>
    <p:sldId id="293" r:id="rId14"/>
    <p:sldId id="294" r:id="rId15"/>
    <p:sldId id="295" r:id="rId16"/>
    <p:sldId id="296" r:id="rId17"/>
    <p:sldId id="281" r:id="rId18"/>
    <p:sldId id="297" r:id="rId19"/>
    <p:sldId id="282" r:id="rId20"/>
    <p:sldId id="298" r:id="rId21"/>
    <p:sldId id="299" r:id="rId22"/>
    <p:sldId id="323" r:id="rId23"/>
    <p:sldId id="300" r:id="rId24"/>
    <p:sldId id="301" r:id="rId25"/>
    <p:sldId id="302" r:id="rId26"/>
    <p:sldId id="283" r:id="rId27"/>
    <p:sldId id="303" r:id="rId28"/>
    <p:sldId id="304" r:id="rId29"/>
    <p:sldId id="305" r:id="rId30"/>
    <p:sldId id="306" r:id="rId31"/>
    <p:sldId id="265" r:id="rId32"/>
    <p:sldId id="264" r:id="rId33"/>
    <p:sldId id="267" r:id="rId34"/>
    <p:sldId id="266" r:id="rId35"/>
    <p:sldId id="307" r:id="rId36"/>
    <p:sldId id="310" r:id="rId37"/>
    <p:sldId id="308" r:id="rId38"/>
    <p:sldId id="309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CC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4" autoAdjust="0"/>
    <p:restoredTop sz="94717" autoAdjust="0"/>
  </p:normalViewPr>
  <p:slideViewPr>
    <p:cSldViewPr>
      <p:cViewPr>
        <p:scale>
          <a:sx n="60" d="100"/>
          <a:sy n="60" d="100"/>
        </p:scale>
        <p:origin x="-68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BFBB7-7126-4D7F-B034-3FD09B9A1A13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A6179-665E-4E04-975F-EB3C116DB27E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F6F74-DE69-4DB8-B28D-9A2A79D6B84B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03C3D-0750-4253-B9CA-C10E76D844C7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0BAD9-3031-4F0F-937A-0121E53BC00F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067A1-96CB-444B-B7C8-1F56E16C4B6B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FCB28-1A0C-4971-B834-4F7D054897C6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3AC3E-3F56-4B0F-A33B-DE21282BA6A0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09EE2-8BDE-4E81-ADB6-8FA54BBD59CF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98BD-7187-434E-92D2-022406B09A1D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573A-C04D-493C-8BD8-384D2F2FE270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967FC57-C3B1-496B-92DF-B8B0248E69FE}" type="slidenum">
              <a:rPr lang="bg-BG"/>
              <a:pPr>
                <a:defRPr/>
              </a:pPr>
              <a:t>‹#›</a:t>
            </a:fld>
            <a:endParaRPr lang="bg-BG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8226425" y="6610350"/>
            <a:ext cx="992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bg-BG" sz="1400"/>
              <a:t>слайд: </a:t>
            </a:r>
            <a:fld id="{97F474B0-EB7E-45AE-B133-D85E25C31BE0}" type="slidenum">
              <a:rPr lang="bg-BG" sz="1400"/>
              <a:pPr>
                <a:defRPr/>
              </a:pPr>
              <a:t>‹#›</a:t>
            </a:fld>
            <a:endParaRPr lang="bg-BG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457200" y="533400"/>
            <a:ext cx="82296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sz="4400" dirty="0" smtClean="0"/>
              <a:t>Методи в потребителски клас</a:t>
            </a:r>
            <a:endParaRPr lang="en-US" sz="4400" dirty="0"/>
          </a:p>
          <a:p>
            <a:endParaRPr lang="bg-BG" sz="3200" dirty="0" smtClean="0"/>
          </a:p>
          <a:p>
            <a:r>
              <a:rPr lang="bg-BG" sz="3200" dirty="0" smtClean="0"/>
              <a:t>1. Същност на методите</a:t>
            </a:r>
            <a:endParaRPr lang="en-US" sz="3200" dirty="0" smtClean="0"/>
          </a:p>
          <a:p>
            <a:r>
              <a:rPr lang="bg-BG" sz="3200" dirty="0" smtClean="0"/>
              <a:t>2. </a:t>
            </a:r>
            <a:r>
              <a:rPr lang="en-US" sz="3200" dirty="0" err="1" smtClean="0"/>
              <a:t>Създаване</a:t>
            </a:r>
            <a:r>
              <a:rPr lang="en-US" sz="3200" dirty="0" smtClean="0"/>
              <a:t> </a:t>
            </a:r>
            <a:r>
              <a:rPr lang="en-US" sz="3200" dirty="0" err="1" smtClean="0"/>
              <a:t>на</a:t>
            </a:r>
            <a:r>
              <a:rPr lang="en-US" sz="3200" dirty="0" smtClean="0"/>
              <a:t> </a:t>
            </a:r>
            <a:r>
              <a:rPr lang="en-US" sz="3200" dirty="0" err="1" smtClean="0"/>
              <a:t>метод</a:t>
            </a:r>
            <a:endParaRPr lang="en-US" sz="3200" dirty="0" smtClean="0"/>
          </a:p>
          <a:p>
            <a:r>
              <a:rPr lang="bg-BG" sz="3200" dirty="0" smtClean="0"/>
              <a:t>3. </a:t>
            </a:r>
            <a:r>
              <a:rPr lang="en-US" sz="3200" dirty="0" err="1" smtClean="0"/>
              <a:t>Документиране</a:t>
            </a:r>
            <a:r>
              <a:rPr lang="en-US" sz="3200" dirty="0" smtClean="0"/>
              <a:t> </a:t>
            </a:r>
            <a:r>
              <a:rPr lang="en-US" sz="3200" dirty="0" err="1" smtClean="0"/>
              <a:t>на</a:t>
            </a:r>
            <a:r>
              <a:rPr lang="en-US" sz="3200" dirty="0" smtClean="0"/>
              <a:t> </a:t>
            </a:r>
            <a:r>
              <a:rPr lang="en-US" sz="3200" dirty="0" err="1" smtClean="0"/>
              <a:t>метод</a:t>
            </a:r>
            <a:endParaRPr lang="en-US" sz="3200" dirty="0" smtClean="0"/>
          </a:p>
          <a:p>
            <a:r>
              <a:rPr lang="bg-BG" sz="3200" dirty="0" smtClean="0"/>
              <a:t>4. </a:t>
            </a:r>
            <a:r>
              <a:rPr lang="en-US" sz="3200" dirty="0" err="1" smtClean="0"/>
              <a:t>Препокриване</a:t>
            </a:r>
            <a:r>
              <a:rPr lang="en-US" sz="3200" dirty="0" smtClean="0"/>
              <a:t> </a:t>
            </a:r>
            <a:r>
              <a:rPr lang="en-US" sz="3200" dirty="0" err="1" smtClean="0"/>
              <a:t>на</a:t>
            </a:r>
            <a:r>
              <a:rPr lang="en-US" sz="3200" dirty="0" smtClean="0"/>
              <a:t> </a:t>
            </a:r>
            <a:r>
              <a:rPr lang="en-US" sz="3200" dirty="0" err="1" smtClean="0"/>
              <a:t>методи</a:t>
            </a:r>
            <a:endParaRPr lang="en-US" sz="3200" dirty="0" smtClean="0"/>
          </a:p>
          <a:p>
            <a:r>
              <a:rPr lang="bg-BG" sz="3200" dirty="0" smtClean="0"/>
              <a:t>5. </a:t>
            </a:r>
            <a:r>
              <a:rPr lang="en-US" sz="3200" dirty="0" err="1" smtClean="0"/>
              <a:t>Предефиниране</a:t>
            </a:r>
            <a:r>
              <a:rPr lang="en-US" sz="3200" dirty="0" smtClean="0"/>
              <a:t> </a:t>
            </a:r>
            <a:r>
              <a:rPr lang="en-US" sz="3200" dirty="0" err="1" smtClean="0"/>
              <a:t>на</a:t>
            </a:r>
            <a:r>
              <a:rPr lang="en-US" sz="3200" dirty="0" smtClean="0"/>
              <a:t> </a:t>
            </a:r>
            <a:r>
              <a:rPr lang="en-US" sz="3200" dirty="0" err="1" smtClean="0"/>
              <a:t>методи</a:t>
            </a:r>
            <a:endParaRPr lang="bg-BG" sz="3200" dirty="0" smtClean="0"/>
          </a:p>
          <a:p>
            <a:r>
              <a:rPr lang="bg-BG" sz="3200" dirty="0" smtClean="0"/>
              <a:t>6. Конструктори</a:t>
            </a:r>
          </a:p>
          <a:p>
            <a:r>
              <a:rPr lang="bg-BG" sz="3200" dirty="0" smtClean="0"/>
              <a:t>7. </a:t>
            </a:r>
            <a:r>
              <a:rPr lang="bg-BG" sz="3200" dirty="0" err="1" smtClean="0"/>
              <a:t>Деструктори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Същност на методите</a:t>
            </a:r>
            <a:endParaRPr lang="bg-BG" sz="4000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6479086" cy="419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Същност на методите</a:t>
            </a:r>
            <a:endParaRPr lang="bg-BG" sz="4000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7063590" cy="328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Създаване на метод</a:t>
            </a:r>
            <a:endParaRPr lang="bg-BG" sz="40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8047972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 smtClean="0"/>
              <a:t>Методът определя логиката на работа на едно приложение.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bg-BG" sz="2000" dirty="0" smtClean="0"/>
              <a:t>За всяка логическа единица, определена като набор от действия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bg-BG" sz="2000" dirty="0" smtClean="0"/>
              <a:t>при дизайна на приложението, трябва да се създава метод.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bg-BG" sz="2000" dirty="0" smtClean="0"/>
              <a:t>Когато методът не трябва да връща стойност той се организира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bg-BG" sz="2000" dirty="0" smtClean="0"/>
              <a:t>като процедура, а когато трябва да връща стойност/стойности –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bg-BG" sz="2000" dirty="0" smtClean="0"/>
              <a:t>като функция.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Създаване на метод</a:t>
            </a:r>
            <a:endParaRPr lang="bg-BG" sz="40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8361328" cy="52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 smtClean="0"/>
              <a:t>За дефиниране на метод следва да се изпълнят няколко стъпки.</a:t>
            </a:r>
            <a:endParaRPr lang="en-US" sz="2000" dirty="0" smtClean="0"/>
          </a:p>
          <a:p>
            <a:r>
              <a:rPr lang="bg-BG" sz="2800" b="1" dirty="0" smtClean="0"/>
              <a:t>Първо</a:t>
            </a:r>
            <a:r>
              <a:rPr lang="bg-BG" sz="2000" dirty="0" smtClean="0"/>
              <a:t>, отваря се потребителския клас в прозорецът </a:t>
            </a:r>
            <a:r>
              <a:rPr lang="en-US" sz="2000" dirty="0" smtClean="0"/>
              <a:t>Code Editor</a:t>
            </a:r>
            <a:r>
              <a:rPr lang="bg-BG" sz="2000" dirty="0" smtClean="0"/>
              <a:t>.</a:t>
            </a:r>
            <a:endParaRPr lang="en-US" sz="2000" dirty="0" smtClean="0"/>
          </a:p>
          <a:p>
            <a:r>
              <a:rPr lang="bg-BG" sz="2800" b="1" dirty="0" smtClean="0"/>
              <a:t>Второ</a:t>
            </a:r>
            <a:r>
              <a:rPr lang="bg-BG" sz="2000" dirty="0" smtClean="0"/>
              <a:t>, създава се процедура или функция за метод. Името,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bg-BG" sz="2000" dirty="0" smtClean="0"/>
              <a:t>което се определя за процедурата или функцията трябва да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bg-BG" sz="2000" dirty="0" smtClean="0"/>
              <a:t>съответства на действията, които методът реализира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bg-BG" sz="2000" dirty="0" smtClean="0"/>
              <a:t>(в примера </a:t>
            </a:r>
            <a:r>
              <a:rPr lang="en-US" sz="2000" dirty="0" err="1" smtClean="0"/>
              <a:t>TekVreme</a:t>
            </a:r>
            <a:r>
              <a:rPr lang="en-US" sz="2000" dirty="0" smtClean="0"/>
              <a:t> – </a:t>
            </a:r>
            <a:r>
              <a:rPr lang="bg-BG" sz="2000" dirty="0" smtClean="0"/>
              <a:t>текущо време).</a:t>
            </a:r>
            <a:endParaRPr lang="en-US" sz="2000" dirty="0" smtClean="0"/>
          </a:p>
          <a:p>
            <a:r>
              <a:rPr lang="bg-BG" sz="2000" dirty="0" smtClean="0"/>
              <a:t>Въвежда се </a:t>
            </a:r>
            <a:r>
              <a:rPr lang="en-US" sz="2000" dirty="0" err="1" smtClean="0"/>
              <a:t>fu</a:t>
            </a:r>
            <a:r>
              <a:rPr lang="en-US" sz="2000" dirty="0" smtClean="0"/>
              <a:t>, fun, </a:t>
            </a:r>
            <a:r>
              <a:rPr lang="en-US" sz="2000" dirty="0" err="1" smtClean="0"/>
              <a:t>func</a:t>
            </a:r>
            <a:r>
              <a:rPr lang="en-US" sz="2000" dirty="0" smtClean="0"/>
              <a:t> </a:t>
            </a:r>
            <a:r>
              <a:rPr lang="bg-BG" sz="2000" dirty="0" smtClean="0"/>
              <a:t>и т.н. и се натиска двукратно клавиш </a:t>
            </a:r>
            <a:r>
              <a:rPr lang="en-US" sz="2000" dirty="0" smtClean="0"/>
              <a:t>Tab</a:t>
            </a:r>
            <a:r>
              <a:rPr lang="bg-BG" sz="2000" dirty="0" smtClean="0"/>
              <a:t>. </a:t>
            </a:r>
          </a:p>
          <a:p>
            <a:r>
              <a:rPr lang="bg-BG" sz="2000" dirty="0" smtClean="0"/>
              <a:t>Ситуацията е следната:</a:t>
            </a:r>
            <a:endParaRPr lang="en-US" sz="2000" dirty="0" smtClean="0"/>
          </a:p>
          <a:p>
            <a:r>
              <a:rPr lang="bg-BG" sz="2000" dirty="0" smtClean="0"/>
              <a:t> </a:t>
            </a:r>
            <a:endParaRPr lang="en-US" sz="2000" dirty="0" smtClean="0"/>
          </a:p>
          <a:p>
            <a:r>
              <a:rPr lang="en-US" sz="2400" b="1" dirty="0"/>
              <a:t> </a:t>
            </a:r>
            <a:r>
              <a:rPr lang="en-US" sz="2000" b="1" dirty="0" smtClean="0"/>
              <a:t>Function </a:t>
            </a:r>
            <a:r>
              <a:rPr lang="en-US" sz="2000" b="1" dirty="0" err="1" smtClean="0"/>
              <a:t>MyFunc</a:t>
            </a:r>
            <a:r>
              <a:rPr lang="en-US" sz="2000" b="1" dirty="0" smtClean="0"/>
              <a:t>() As Integer</a:t>
            </a:r>
          </a:p>
          <a:p>
            <a:endParaRPr lang="bg-BG" sz="2000" b="1" dirty="0" smtClean="0"/>
          </a:p>
          <a:p>
            <a:r>
              <a:rPr lang="en-US" sz="2000" b="1" dirty="0" smtClean="0"/>
              <a:t>        Return 0</a:t>
            </a:r>
          </a:p>
          <a:p>
            <a:r>
              <a:rPr lang="en-US" sz="2000" b="1" dirty="0" smtClean="0"/>
              <a:t>    End Function</a:t>
            </a:r>
          </a:p>
          <a:p>
            <a:endParaRPr lang="en-US" sz="2400" b="1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19600"/>
            <a:ext cx="4400931" cy="187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Създаване на метод</a:t>
            </a:r>
            <a:endParaRPr lang="bg-BG" sz="40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761999"/>
            <a:ext cx="7789376" cy="4089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 smtClean="0"/>
              <a:t>Трето</a:t>
            </a:r>
            <a:r>
              <a:rPr lang="bg-BG" sz="2000" dirty="0" smtClean="0"/>
              <a:t>, добавят се параметри за метода.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bg-BG" sz="1200" dirty="0" smtClean="0"/>
          </a:p>
          <a:p>
            <a:r>
              <a:rPr lang="bg-BG" sz="2000" dirty="0" smtClean="0"/>
              <a:t>Параметрите определят данните, които се предоставят на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bg-BG" sz="2000" dirty="0" smtClean="0"/>
              <a:t>функцията или процедурата и връщаната от тях стойност.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bg-BG" sz="2000" dirty="0" smtClean="0"/>
              <a:t>Броят, наименованието и типа на параметрите зависят от </a:t>
            </a:r>
            <a:br>
              <a:rPr lang="bg-BG" sz="2000" dirty="0" smtClean="0"/>
            </a:br>
            <a:r>
              <a:rPr lang="bg-BG" sz="2000" dirty="0" smtClean="0"/>
              <a:t>данните, които се предоставят на функцията или процедурата. </a:t>
            </a:r>
            <a:br>
              <a:rPr lang="bg-BG" sz="2000" dirty="0" smtClean="0"/>
            </a:br>
            <a:endParaRPr lang="bg-BG" sz="2000" dirty="0" smtClean="0"/>
          </a:p>
          <a:p>
            <a:r>
              <a:rPr lang="bg-BG" sz="2000" dirty="0" smtClean="0"/>
              <a:t>Пример за това е приведения тук код.</a:t>
            </a:r>
            <a:endParaRPr lang="en-US" sz="2000" dirty="0" smtClean="0"/>
          </a:p>
          <a:p>
            <a:r>
              <a:rPr lang="bg-BG" sz="2000" dirty="0" smtClean="0"/>
              <a:t> </a:t>
            </a:r>
            <a:endParaRPr lang="en-US" sz="2000" dirty="0" smtClean="0"/>
          </a:p>
          <a:p>
            <a:r>
              <a:rPr lang="en-US" sz="2400" b="1" dirty="0" smtClean="0"/>
              <a:t>Function </a:t>
            </a:r>
            <a:r>
              <a:rPr lang="en-US" sz="2400" b="1" dirty="0" err="1"/>
              <a:t>TecVreme</a:t>
            </a:r>
            <a:r>
              <a:rPr lang="en-US" sz="2400" b="1" dirty="0"/>
              <a:t>(Optional </a:t>
            </a:r>
            <a:r>
              <a:rPr lang="en-US" sz="2400" b="1" dirty="0" smtClean="0"/>
              <a:t>_</a:t>
            </a:r>
          </a:p>
          <a:p>
            <a:r>
              <a:rPr lang="en-US" sz="2400" b="1" dirty="0"/>
              <a:t>	</a:t>
            </a:r>
            <a:r>
              <a:rPr lang="en-US" sz="2400" b="1" dirty="0" err="1" smtClean="0"/>
              <a:t>ByVal</a:t>
            </a:r>
            <a:r>
              <a:rPr lang="en-US" sz="2400" b="1" dirty="0" smtClean="0"/>
              <a:t> </a:t>
            </a:r>
            <a:r>
              <a:rPr lang="en-US" sz="2400" b="1" dirty="0"/>
              <a:t>Seconds As Boolean </a:t>
            </a:r>
            <a:r>
              <a:rPr lang="en-US" sz="2400" b="1" dirty="0" smtClean="0"/>
              <a:t>_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= </a:t>
            </a:r>
            <a:r>
              <a:rPr lang="en-US" sz="2400" b="1" dirty="0"/>
              <a:t>False) As </a:t>
            </a:r>
            <a:r>
              <a:rPr lang="en-US" sz="2400" b="1" dirty="0" smtClean="0"/>
              <a:t>Integer</a:t>
            </a:r>
            <a:endParaRPr 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3" y="4419594"/>
            <a:ext cx="3814140" cy="161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Създаване на метод</a:t>
            </a:r>
            <a:endParaRPr lang="bg-BG" sz="40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914400"/>
            <a:ext cx="8031045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 smtClean="0"/>
              <a:t>Четвърто</a:t>
            </a:r>
            <a:r>
              <a:rPr lang="bg-BG" sz="2000" dirty="0" smtClean="0"/>
              <a:t>, в случай че се декларира функция, трябва да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bg-BG" sz="2000" dirty="0" smtClean="0"/>
              <a:t>се посочи и връщания тип данни от метода. В случая връщаната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bg-BG" sz="2000" dirty="0" smtClean="0"/>
              <a:t>стойност е от тип </a:t>
            </a:r>
            <a:r>
              <a:rPr lang="en-US" sz="2000" dirty="0" smtClean="0"/>
              <a:t>String </a:t>
            </a:r>
            <a:r>
              <a:rPr lang="bg-BG" sz="2000" dirty="0" smtClean="0"/>
              <a:t>(поредица от символи).</a:t>
            </a:r>
            <a:endParaRPr lang="en-US" sz="2000" dirty="0" smtClean="0"/>
          </a:p>
          <a:p>
            <a:r>
              <a:rPr lang="bg-BG" sz="2000" dirty="0" smtClean="0"/>
              <a:t> </a:t>
            </a:r>
            <a:endParaRPr lang="en-US" sz="2000" dirty="0" smtClean="0"/>
          </a:p>
          <a:p>
            <a:r>
              <a:rPr lang="en-US" sz="2400" dirty="0"/>
              <a:t> Function </a:t>
            </a:r>
            <a:r>
              <a:rPr lang="en-US" sz="2400" dirty="0" err="1"/>
              <a:t>TecVreme</a:t>
            </a:r>
            <a:r>
              <a:rPr lang="en-US" sz="2400" dirty="0"/>
              <a:t>(Optional _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ByVal</a:t>
            </a:r>
            <a:r>
              <a:rPr lang="en-US" sz="2400" dirty="0"/>
              <a:t> Seconds As Boolean = _</a:t>
            </a:r>
          </a:p>
          <a:p>
            <a:r>
              <a:rPr lang="en-US" sz="2400" dirty="0"/>
              <a:t>        False) </a:t>
            </a:r>
            <a:r>
              <a:rPr lang="en-US" sz="2400" b="1" dirty="0"/>
              <a:t>As String</a:t>
            </a:r>
          </a:p>
          <a:p>
            <a:endParaRPr lang="bg-BG" sz="2400" dirty="0"/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2000" dirty="0" smtClean="0"/>
              <a:t> 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33800"/>
            <a:ext cx="3886538" cy="159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Създаване на метод</a:t>
            </a:r>
            <a:endParaRPr lang="bg-BG" sz="40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7735003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/>
              <a:t>Шесто, добавя се програмен код в тялото на </a:t>
            </a:r>
            <a:endParaRPr lang="en-US" sz="2400" dirty="0" smtClean="0"/>
          </a:p>
          <a:p>
            <a:r>
              <a:rPr lang="bg-BG" sz="2400" dirty="0" smtClean="0"/>
              <a:t>създавания метод.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bg-BG" sz="2800" dirty="0" smtClean="0"/>
              <a:t>Ако конструирания метод е функция,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bg-BG" sz="2800" dirty="0" smtClean="0"/>
              <a:t>задължително в тялото на функцията трябва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bg-BG" sz="2800" dirty="0" smtClean="0"/>
              <a:t>да се съдържа и операторът </a:t>
            </a:r>
            <a:r>
              <a:rPr lang="en-US" sz="2800" b="1" dirty="0" smtClean="0"/>
              <a:t>Return</a:t>
            </a:r>
            <a:r>
              <a:rPr lang="bg-BG" sz="2800" dirty="0" smtClean="0"/>
              <a:t>.</a:t>
            </a:r>
            <a:endParaRPr lang="en-US" sz="2800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416" y="3962394"/>
            <a:ext cx="4419984" cy="159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Документиране на метод</a:t>
            </a:r>
            <a:endParaRPr lang="bg-BG" sz="40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447800"/>
            <a:ext cx="730494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За</a:t>
            </a:r>
            <a:r>
              <a:rPr lang="en-US" sz="2000" dirty="0" smtClean="0"/>
              <a:t> </a:t>
            </a:r>
            <a:r>
              <a:rPr lang="en-US" sz="2000" dirty="0" err="1" smtClean="0"/>
              <a:t>документиране</a:t>
            </a:r>
            <a:r>
              <a:rPr lang="en-US" sz="2000" dirty="0" smtClean="0"/>
              <a:t> </a:t>
            </a:r>
            <a:r>
              <a:rPr lang="en-US" sz="2000" dirty="0" err="1" smtClean="0"/>
              <a:t>на</a:t>
            </a:r>
            <a:r>
              <a:rPr lang="en-US" sz="2000" dirty="0" smtClean="0"/>
              <a:t> </a:t>
            </a:r>
            <a:r>
              <a:rPr lang="en-US" sz="2000" dirty="0" err="1" smtClean="0"/>
              <a:t>метод</a:t>
            </a:r>
            <a:r>
              <a:rPr lang="en-US" sz="2000" dirty="0" smtClean="0"/>
              <a:t> </a:t>
            </a:r>
            <a:r>
              <a:rPr lang="en-US" sz="2000" dirty="0" err="1" smtClean="0"/>
              <a:t>се</a:t>
            </a:r>
            <a:r>
              <a:rPr lang="en-US" sz="2000" dirty="0" smtClean="0"/>
              <a:t> </a:t>
            </a:r>
            <a:r>
              <a:rPr lang="en-US" sz="2000" dirty="0" err="1" smtClean="0"/>
              <a:t>изпълняват</a:t>
            </a:r>
            <a:r>
              <a:rPr lang="en-US" sz="2000" dirty="0" smtClean="0"/>
              <a:t> </a:t>
            </a:r>
            <a:r>
              <a:rPr lang="en-US" sz="2000" dirty="0" err="1" smtClean="0"/>
              <a:t>няколко</a:t>
            </a:r>
            <a:r>
              <a:rPr lang="en-US" sz="2000" dirty="0" smtClean="0"/>
              <a:t> </a:t>
            </a:r>
            <a:r>
              <a:rPr lang="en-US" sz="2000" dirty="0" err="1" smtClean="0"/>
              <a:t>стъпки</a:t>
            </a:r>
            <a:r>
              <a:rPr lang="en-US" sz="2000" dirty="0" smtClean="0"/>
              <a:t>.</a:t>
            </a:r>
          </a:p>
          <a:p>
            <a:r>
              <a:rPr lang="en-US" sz="2800" b="1" dirty="0" err="1" smtClean="0"/>
              <a:t>Първо</a:t>
            </a:r>
            <a:r>
              <a:rPr lang="en-US" sz="2000" dirty="0" smtClean="0"/>
              <a:t>, </a:t>
            </a:r>
            <a:r>
              <a:rPr lang="en-US" sz="2000" dirty="0" err="1" smtClean="0"/>
              <a:t>отваря</a:t>
            </a:r>
            <a:r>
              <a:rPr lang="en-US" sz="2000" dirty="0" smtClean="0"/>
              <a:t> </a:t>
            </a:r>
            <a:r>
              <a:rPr lang="en-US" sz="2000" dirty="0" err="1" smtClean="0"/>
              <a:t>се</a:t>
            </a:r>
            <a:r>
              <a:rPr lang="en-US" sz="2000" dirty="0" smtClean="0"/>
              <a:t> </a:t>
            </a:r>
            <a:r>
              <a:rPr lang="en-US" sz="2000" dirty="0" err="1" smtClean="0"/>
              <a:t>метода</a:t>
            </a:r>
            <a:r>
              <a:rPr lang="en-US" sz="2000" dirty="0" smtClean="0"/>
              <a:t> в </a:t>
            </a:r>
            <a:r>
              <a:rPr lang="en-US" sz="2000" dirty="0" err="1" smtClean="0"/>
              <a:t>прозореца</a:t>
            </a:r>
            <a:r>
              <a:rPr lang="en-US" sz="2000" dirty="0" smtClean="0"/>
              <a:t> Code Editor</a:t>
            </a:r>
            <a:r>
              <a:rPr lang="bg-BG" sz="2000" dirty="0" smtClean="0"/>
              <a:t>.</a:t>
            </a:r>
            <a:endParaRPr lang="en-US" sz="2000" dirty="0" smtClean="0"/>
          </a:p>
          <a:p>
            <a:r>
              <a:rPr lang="bg-BG" sz="2800" b="1" dirty="0" smtClean="0"/>
              <a:t>Второ</a:t>
            </a:r>
            <a:r>
              <a:rPr lang="bg-BG" sz="2000" dirty="0" smtClean="0"/>
              <a:t>, премества се маркерът непосредствено на реда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bg-BG" sz="2000" dirty="0" smtClean="0"/>
              <a:t>над началото на метода – операторите </a:t>
            </a:r>
            <a:r>
              <a:rPr lang="en-US" sz="2000" dirty="0" smtClean="0"/>
              <a:t>(Public) Function </a:t>
            </a:r>
            <a:br>
              <a:rPr lang="en-US" sz="2000" dirty="0" smtClean="0"/>
            </a:br>
            <a:r>
              <a:rPr lang="bg-BG" sz="2000" dirty="0" smtClean="0"/>
              <a:t>или </a:t>
            </a:r>
            <a:r>
              <a:rPr lang="en-US" sz="2000" dirty="0" smtClean="0"/>
              <a:t>(Public) Sub</a:t>
            </a:r>
            <a:r>
              <a:rPr lang="bg-BG" sz="2000" dirty="0" smtClean="0"/>
              <a:t>.</a:t>
            </a:r>
            <a:endParaRPr lang="en-US" sz="2000" dirty="0" smtClean="0"/>
          </a:p>
          <a:p>
            <a:r>
              <a:rPr lang="bg-BG" sz="2800" b="1" dirty="0" smtClean="0"/>
              <a:t>Трето</a:t>
            </a:r>
            <a:r>
              <a:rPr lang="bg-BG" sz="2000" dirty="0" smtClean="0"/>
              <a:t>, трикратно се въвежда символа за коментар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bg-BG" sz="2000" dirty="0" smtClean="0"/>
              <a:t>(апостроф във </a:t>
            </a:r>
            <a:r>
              <a:rPr lang="en-US" sz="2000" dirty="0" smtClean="0"/>
              <a:t>Visual Basic</a:t>
            </a:r>
            <a:r>
              <a:rPr lang="bg-BG" sz="2000" dirty="0" smtClean="0"/>
              <a:t>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bg-BG" sz="2000" dirty="0" smtClean="0"/>
              <a:t>Като резултат от това се извежда шаблон от </a:t>
            </a:r>
            <a:r>
              <a:rPr lang="en-US" sz="2000" dirty="0" smtClean="0"/>
              <a:t>XML </a:t>
            </a:r>
            <a:r>
              <a:rPr lang="bg-BG" sz="2000" dirty="0" smtClean="0"/>
              <a:t>тагове за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bg-BG" sz="2000" dirty="0" smtClean="0"/>
              <a:t>документиране на метода.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Документиране на метод</a:t>
            </a:r>
            <a:endParaRPr lang="bg-BG" sz="40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3810000"/>
            <a:ext cx="81690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Вижда</a:t>
            </a:r>
            <a:r>
              <a:rPr lang="en-US" sz="2000" dirty="0" smtClean="0"/>
              <a:t> </a:t>
            </a:r>
            <a:r>
              <a:rPr lang="en-US" sz="2000" dirty="0" err="1" smtClean="0"/>
              <a:t>се</a:t>
            </a:r>
            <a:r>
              <a:rPr lang="en-US" sz="2000" dirty="0" smtClean="0"/>
              <a:t>, </a:t>
            </a:r>
            <a:r>
              <a:rPr lang="en-US" sz="2000" dirty="0" err="1" smtClean="0"/>
              <a:t>че</a:t>
            </a:r>
            <a:r>
              <a:rPr lang="en-US" sz="2000" dirty="0" smtClean="0"/>
              <a:t> в </a:t>
            </a:r>
            <a:r>
              <a:rPr lang="en-US" sz="2000" dirty="0" err="1" smtClean="0"/>
              <a:t>структурата</a:t>
            </a:r>
            <a:r>
              <a:rPr lang="en-US" sz="2000" dirty="0" smtClean="0"/>
              <a:t> </a:t>
            </a:r>
            <a:r>
              <a:rPr lang="en-US" sz="2000" dirty="0" err="1" smtClean="0"/>
              <a:t>на</a:t>
            </a:r>
            <a:r>
              <a:rPr lang="en-US" sz="2000" dirty="0" smtClean="0"/>
              <a:t> </a:t>
            </a:r>
            <a:r>
              <a:rPr lang="en-US" sz="2000" dirty="0" err="1" smtClean="0"/>
              <a:t>шаблона</a:t>
            </a:r>
            <a:r>
              <a:rPr lang="en-US" sz="2000" dirty="0" smtClean="0"/>
              <a:t>, в </a:t>
            </a:r>
            <a:r>
              <a:rPr lang="en-US" sz="2000" dirty="0" err="1" smtClean="0"/>
              <a:t>реда</a:t>
            </a:r>
            <a:r>
              <a:rPr lang="en-US" sz="2000" dirty="0" smtClean="0"/>
              <a:t> </a:t>
            </a:r>
            <a:r>
              <a:rPr lang="en-US" sz="2000" dirty="0" err="1" smtClean="0"/>
              <a:t>за</a:t>
            </a:r>
            <a:r>
              <a:rPr lang="en-US" sz="2000" dirty="0" smtClean="0"/>
              <a:t> </a:t>
            </a:r>
            <a:r>
              <a:rPr lang="en-US" sz="2000" dirty="0" err="1" smtClean="0"/>
              <a:t>параметрите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err="1" smtClean="0"/>
              <a:t>автоматично</a:t>
            </a:r>
            <a:r>
              <a:rPr lang="en-US" sz="2000" dirty="0" smtClean="0"/>
              <a:t> е </a:t>
            </a:r>
            <a:r>
              <a:rPr lang="en-US" sz="2000" dirty="0" err="1" smtClean="0"/>
              <a:t>включен</a:t>
            </a:r>
            <a:r>
              <a:rPr lang="en-US" sz="2000" dirty="0" smtClean="0"/>
              <a:t> </a:t>
            </a:r>
            <a:r>
              <a:rPr lang="en-US" sz="2000" dirty="0" err="1" smtClean="0"/>
              <a:t>параметъра</a:t>
            </a:r>
            <a:r>
              <a:rPr lang="en-US" sz="2000" dirty="0" smtClean="0"/>
              <a:t> (Seconds) </a:t>
            </a:r>
            <a:r>
              <a:rPr lang="en-US" sz="2000" dirty="0" err="1" smtClean="0"/>
              <a:t>на</a:t>
            </a:r>
            <a:r>
              <a:rPr lang="en-US" sz="2000" dirty="0" smtClean="0"/>
              <a:t> </a:t>
            </a:r>
            <a:r>
              <a:rPr lang="en-US" sz="2000" dirty="0" err="1" smtClean="0"/>
              <a:t>функцията</a:t>
            </a:r>
            <a:r>
              <a:rPr lang="en-US" sz="2000" dirty="0" smtClean="0"/>
              <a:t>.</a:t>
            </a:r>
          </a:p>
          <a:p>
            <a:r>
              <a:rPr lang="bg-BG" sz="2800" b="1" dirty="0" smtClean="0"/>
              <a:t>Четвърто</a:t>
            </a:r>
            <a:r>
              <a:rPr lang="bg-BG" sz="2000" dirty="0" smtClean="0"/>
              <a:t>, попълва се текст в останалите тагове, по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bg-BG" sz="2000" dirty="0" smtClean="0"/>
              <a:t>аналогичен начин с документирането на класовете и процедурите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bg-BG" sz="2000" dirty="0" smtClean="0"/>
              <a:t>на свойствата</a:t>
            </a:r>
            <a:r>
              <a:rPr lang="en-US" sz="2000" dirty="0" smtClean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14400"/>
            <a:ext cx="4124683" cy="265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Препокриване на метод</a:t>
            </a:r>
            <a:endParaRPr lang="bg-BG" sz="40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1" y="990600"/>
            <a:ext cx="81534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Свойствата и методите за препокриване на методи са относително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bg-BG" sz="2000" dirty="0" smtClean="0"/>
              <a:t>нови концепции във </a:t>
            </a:r>
            <a:r>
              <a:rPr lang="en-US" sz="2000" dirty="0" smtClean="0"/>
              <a:t>Visual Basic</a:t>
            </a:r>
            <a:r>
              <a:rPr lang="bg-BG" sz="2000" dirty="0" smtClean="0"/>
              <a:t>. За същността на препокриването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bg-BG" sz="2000" dirty="0" smtClean="0"/>
              <a:t>може да се досетим от превода на думата </a:t>
            </a:r>
            <a:r>
              <a:rPr lang="en-US" sz="2800" dirty="0" smtClean="0"/>
              <a:t>Overload</a:t>
            </a:r>
            <a:r>
              <a:rPr lang="bg-BG" sz="2800" dirty="0" smtClean="0"/>
              <a:t> (</a:t>
            </a:r>
            <a:r>
              <a:rPr lang="bg-BG" sz="2000" dirty="0" err="1" smtClean="0"/>
              <a:t>предефинирам</a:t>
            </a:r>
            <a:r>
              <a:rPr lang="bg-BG" sz="2000" dirty="0" smtClean="0"/>
              <a:t>, заменям, </a:t>
            </a:r>
            <a:r>
              <a:rPr lang="bg-BG" sz="2000" dirty="0" err="1" smtClean="0"/>
              <a:t>пренаписвам</a:t>
            </a:r>
            <a:r>
              <a:rPr lang="bg-BG" sz="2000" dirty="0" smtClean="0"/>
              <a:t>, препокривам</a:t>
            </a:r>
            <a:r>
              <a:rPr lang="bg-BG" sz="2800" dirty="0" smtClean="0"/>
              <a:t>) –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bg-BG" sz="2800" dirty="0" smtClean="0"/>
              <a:t>различни методи, конструктори или свойства,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bg-BG" sz="2800" dirty="0" smtClean="0"/>
              <a:t>имащи еднакви имена, но различен набор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bg-BG" sz="2800" dirty="0" smtClean="0"/>
              <a:t>от параметри</a:t>
            </a:r>
            <a:r>
              <a:rPr lang="bg-BG" sz="2000" dirty="0" smtClean="0"/>
              <a:t>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bg-BG" sz="2000" dirty="0" smtClean="0"/>
              <a:t>За препокриване на метод, трябва чрез ключовата дума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Overload </a:t>
            </a:r>
            <a:r>
              <a:rPr lang="bg-BG" sz="2000" dirty="0" smtClean="0"/>
              <a:t>да се укажат два или повече метода с еднакви имена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bg-BG" sz="2000" dirty="0" smtClean="0"/>
              <a:t>и различни параметри. Методите трябва да съдържат различни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bg-BG" sz="2000" dirty="0" smtClean="0"/>
              <a:t>типове данни.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Същност на методите</a:t>
            </a:r>
            <a:endParaRPr lang="bg-BG" sz="40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990600"/>
            <a:ext cx="8028480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 smtClean="0"/>
              <a:t>Метод</a:t>
            </a:r>
            <a:r>
              <a:rPr lang="bg-BG" sz="2400" dirty="0" smtClean="0"/>
              <a:t> - това е разположена вътре в потребителския </a:t>
            </a:r>
            <a:br>
              <a:rPr lang="bg-BG" sz="2400" dirty="0" smtClean="0"/>
            </a:br>
            <a:r>
              <a:rPr lang="bg-BG" sz="2400" dirty="0" smtClean="0"/>
              <a:t>клас програмна единица, изпълняваща някакво </a:t>
            </a:r>
            <a:br>
              <a:rPr lang="bg-BG" sz="2400" dirty="0" smtClean="0"/>
            </a:br>
            <a:r>
              <a:rPr lang="bg-BG" sz="2400" dirty="0" smtClean="0"/>
              <a:t>действие (задача), като при това може да притежава </a:t>
            </a:r>
            <a:br>
              <a:rPr lang="bg-BG" sz="2400" dirty="0" smtClean="0"/>
            </a:br>
            <a:r>
              <a:rPr lang="bg-BG" sz="2400" dirty="0" smtClean="0"/>
              <a:t>няколко разновидности.</a:t>
            </a:r>
          </a:p>
          <a:p>
            <a:endParaRPr lang="en-US" sz="2400" dirty="0" smtClean="0"/>
          </a:p>
          <a:p>
            <a:r>
              <a:rPr lang="bg-BG" sz="2400" dirty="0" smtClean="0"/>
              <a:t>Списъкът на действията, които имат отношение </a:t>
            </a:r>
            <a:br>
              <a:rPr lang="bg-BG" sz="2400" dirty="0" smtClean="0"/>
            </a:br>
            <a:r>
              <a:rPr lang="bg-BG" sz="2400" dirty="0" smtClean="0"/>
              <a:t>към методите включва:</a:t>
            </a:r>
            <a:endParaRPr lang="en-US" sz="2400" dirty="0" smtClean="0"/>
          </a:p>
          <a:p>
            <a:pPr lvl="0">
              <a:buFont typeface="Wingdings" pitchFamily="2" charset="2"/>
              <a:buChar char="q"/>
            </a:pPr>
            <a:r>
              <a:rPr lang="bg-BG" sz="2400" dirty="0" smtClean="0"/>
              <a:t> извикване на метод;</a:t>
            </a:r>
            <a:endParaRPr lang="en-US" sz="2400" dirty="0" smtClean="0"/>
          </a:p>
          <a:p>
            <a:pPr lvl="0">
              <a:buFont typeface="Wingdings" pitchFamily="2" charset="2"/>
              <a:buChar char="q"/>
            </a:pPr>
            <a:r>
              <a:rPr lang="bg-BG" sz="2400" dirty="0" smtClean="0"/>
              <a:t> извикване на функция;</a:t>
            </a:r>
            <a:endParaRPr lang="en-US" sz="2400" dirty="0" smtClean="0"/>
          </a:p>
          <a:p>
            <a:pPr lvl="0">
              <a:buFont typeface="Wingdings" pitchFamily="2" charset="2"/>
              <a:buChar char="q"/>
            </a:pPr>
            <a:r>
              <a:rPr lang="bg-BG" sz="2400" dirty="0" smtClean="0"/>
              <a:t> изпълнение на процедура (или подпрограма);</a:t>
            </a:r>
            <a:endParaRPr lang="en-US" sz="2400" dirty="0" smtClean="0"/>
          </a:p>
          <a:p>
            <a:pPr lvl="0">
              <a:buFont typeface="Wingdings" pitchFamily="2" charset="2"/>
              <a:buChar char="q"/>
            </a:pPr>
            <a:r>
              <a:rPr lang="bg-BG" sz="2400" dirty="0" smtClean="0"/>
              <a:t> обработка на събития.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Препокриване на метод</a:t>
            </a:r>
            <a:endParaRPr lang="bg-BG" sz="40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90600"/>
            <a:ext cx="80457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 smtClean="0"/>
              <a:t>В посочения на следващият слайд пример не се демонстрира </a:t>
            </a:r>
          </a:p>
          <a:p>
            <a:r>
              <a:rPr lang="bg-BG" sz="2000" dirty="0" smtClean="0"/>
              <a:t>препокриването на методи с различен брой параметри, а </a:t>
            </a:r>
          </a:p>
          <a:p>
            <a:r>
              <a:rPr lang="bg-BG" sz="2000" dirty="0" smtClean="0"/>
              <a:t>препокриване на метод с един параметър, който обаче се отнася </a:t>
            </a:r>
          </a:p>
          <a:p>
            <a:r>
              <a:rPr lang="bg-BG" sz="2000" dirty="0" smtClean="0"/>
              <a:t>към различни типове данни. 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bg-BG" sz="2000" dirty="0" smtClean="0"/>
              <a:t>От програмния код може да се въведе произволно число.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bg-BG" sz="2000" dirty="0" smtClean="0"/>
              <a:t>В зависимост от неговият размер ще се изпълни един от трите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bg-BG" sz="2000" dirty="0" smtClean="0"/>
              <a:t>метода с еднакви имена.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Препокриване на метод</a:t>
            </a:r>
            <a:endParaRPr lang="bg-BG" sz="40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838200"/>
            <a:ext cx="883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Public Overloads Function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StartDate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ByVal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_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sYear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As String</a:t>
            </a:r>
          </a:p>
          <a:p>
            <a:r>
              <a:rPr lang="ru-RU" sz="2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Оператори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за работа и 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изчисления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от тип 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Short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sYear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End Function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Public Overloads Function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StartDate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ByVal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_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iYear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As String</a:t>
            </a: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Оператори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за работа и 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изчисления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от тип 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Integer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iYear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End Function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Public Overloads Function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StartDate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ByVal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_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lYear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As String</a:t>
            </a: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Оператори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за работа и 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изчисления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от тип 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Long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lYear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End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Function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Препокриване на метод</a:t>
            </a:r>
            <a:endParaRPr lang="bg-BG" sz="4000" dirty="0">
              <a:solidFill>
                <a:schemeClr val="tx2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679" y="1143000"/>
            <a:ext cx="5429721" cy="31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31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rgbClr val="000000"/>
                </a:solidFill>
              </a:rPr>
              <a:t>Препокриване на метод</a:t>
            </a:r>
            <a:endParaRPr lang="bg-BG" sz="40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1246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latin typeface="+mn-lt"/>
                <a:cs typeface="Courier New" pitchFamily="49" charset="0"/>
              </a:rPr>
              <a:t>Три различни параметъра на метод с едно и също име</a:t>
            </a:r>
            <a:endParaRPr lang="en-US" dirty="0">
              <a:latin typeface="+mn-lt"/>
              <a:cs typeface="Courier New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95" y="667388"/>
            <a:ext cx="6281905" cy="580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Препокриване на метод</a:t>
            </a:r>
            <a:endParaRPr lang="bg-BG" sz="40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143000"/>
            <a:ext cx="81534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При използването на ключовата дума </a:t>
            </a:r>
            <a:r>
              <a:rPr lang="en-US" sz="2000" dirty="0" smtClean="0"/>
              <a:t>Overloads </a:t>
            </a:r>
            <a:r>
              <a:rPr lang="bg-BG" sz="2000" dirty="0" smtClean="0"/>
              <a:t>трябва да се внимава за това, че </a:t>
            </a:r>
            <a:r>
              <a:rPr lang="bg-BG" sz="3200" b="1" i="1" dirty="0" smtClean="0"/>
              <a:t>само броят на параметрите и типа на данните, които се предоставят на метода могат да служат за различия между методите</a:t>
            </a:r>
            <a:r>
              <a:rPr lang="bg-BG" sz="2000" dirty="0" smtClean="0"/>
              <a:t>. </a:t>
            </a:r>
          </a:p>
          <a:p>
            <a:endParaRPr lang="bg-BG" sz="1600" dirty="0" smtClean="0"/>
          </a:p>
          <a:p>
            <a:r>
              <a:rPr lang="bg-BG" sz="2000" dirty="0" smtClean="0"/>
              <a:t>Това не е спазено в следващите обявявания, а е използван параметър от тип </a:t>
            </a:r>
            <a:r>
              <a:rPr lang="en-US" sz="2000" dirty="0" smtClean="0"/>
              <a:t>String </a:t>
            </a:r>
            <a:r>
              <a:rPr lang="bg-BG" sz="2000" dirty="0" smtClean="0"/>
              <a:t>с различни имена, което ще доведе и до възникване на грешка.</a:t>
            </a:r>
            <a:endParaRPr lang="en-US" sz="2000" dirty="0" smtClean="0"/>
          </a:p>
          <a:p>
            <a:r>
              <a:rPr lang="en-US" sz="1600" dirty="0" smtClean="0"/>
              <a:t> </a:t>
            </a:r>
            <a:endParaRPr lang="bg-BG" sz="1600" dirty="0" smtClean="0"/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Overloads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Proba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Edno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as String) as String</a:t>
            </a:r>
            <a:endParaRPr lang="bg-BG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Overloads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Proba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Dve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as String) as String</a:t>
            </a:r>
            <a:endParaRPr lang="bg-BG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Препокриване на метод</a:t>
            </a:r>
            <a:endParaRPr lang="bg-BG" sz="40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143000"/>
            <a:ext cx="8382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Типът на връщаните данни от оператор </a:t>
            </a:r>
            <a:r>
              <a:rPr lang="en-US" sz="2000" dirty="0" smtClean="0"/>
              <a:t>Return </a:t>
            </a:r>
            <a:r>
              <a:rPr lang="bg-BG" sz="2000" dirty="0" smtClean="0"/>
              <a:t>също не води до различия между методи с едно и също име, затова и посочените обявявания ще доведат до възникването на грешка.</a:t>
            </a:r>
          </a:p>
          <a:p>
            <a:r>
              <a:rPr lang="bg-BG" sz="2000" dirty="0" smtClean="0"/>
              <a:t> 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Overloads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Proba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Edno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as String) as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Double</a:t>
            </a:r>
            <a:endParaRPr lang="bg-BG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bg-BG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Overloads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Proba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Dve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as String) as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bg-BG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Предефиниране на метод</a:t>
            </a:r>
            <a:endParaRPr lang="bg-BG" sz="40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4581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Предефинирането на методи е средство за промяна на резултатите </a:t>
            </a:r>
            <a:br>
              <a:rPr lang="bg-BG" sz="2000" dirty="0" smtClean="0"/>
            </a:br>
            <a:r>
              <a:rPr lang="bg-BG" sz="2000" dirty="0" smtClean="0"/>
              <a:t>от работата на един метод. </a:t>
            </a:r>
          </a:p>
          <a:p>
            <a:r>
              <a:rPr lang="bg-BG" sz="2000" dirty="0" smtClean="0"/>
              <a:t>За реализирането на предефинирането на метод, задължително условие за реализацията е изходният метод да е обявен като „разрешаващ заместване” </a:t>
            </a:r>
            <a:r>
              <a:rPr lang="en-US" sz="2000" dirty="0" smtClean="0"/>
              <a:t>(</a:t>
            </a:r>
            <a:r>
              <a:rPr lang="en-US" sz="2000" b="1" dirty="0" err="1" smtClean="0"/>
              <a:t>Overridable</a:t>
            </a:r>
            <a:r>
              <a:rPr lang="en-US" sz="2000" dirty="0" smtClean="0"/>
              <a:t>)</a:t>
            </a:r>
            <a:r>
              <a:rPr lang="bg-BG" sz="2000" dirty="0" smtClean="0"/>
              <a:t>. По подразбиране всички членове на един клас имат статус </a:t>
            </a:r>
            <a:r>
              <a:rPr lang="en-US" sz="2000" b="1" dirty="0" err="1" smtClean="0"/>
              <a:t>NotOverridable</a:t>
            </a:r>
            <a:r>
              <a:rPr lang="bg-BG" sz="2000" dirty="0" smtClean="0"/>
              <a:t>. Затова още при обявяването и създаването на един метод той трябва да се обяви като </a:t>
            </a:r>
            <a:r>
              <a:rPr lang="en-US" sz="2000" dirty="0" err="1" smtClean="0"/>
              <a:t>Overridable</a:t>
            </a:r>
            <a:r>
              <a:rPr lang="bg-BG" sz="2000" dirty="0" smtClean="0"/>
              <a:t>. Ако трябва да се предефинира метод на базов клас, то крайният метод трябва да съдържа същото количество аргументи, както и предефинираният метод. Ако трябва да се реализират методи с помощта идентификатора </a:t>
            </a:r>
            <a:r>
              <a:rPr lang="en-US" sz="2000" b="1" dirty="0" err="1" smtClean="0"/>
              <a:t>MustOverride</a:t>
            </a:r>
            <a:r>
              <a:rPr lang="bg-BG" sz="2000" dirty="0" smtClean="0"/>
              <a:t>, то в дадената реализация базовия клас не се съдържа програмен код и в собствения клас трябва да се предефинира метода.</a:t>
            </a:r>
          </a:p>
          <a:p>
            <a:r>
              <a:rPr lang="bg-BG" sz="2000" dirty="0" smtClean="0"/>
              <a:t>За това и в такива случаи за правилното предефиниране на методи </a:t>
            </a:r>
            <a:br>
              <a:rPr lang="bg-BG" sz="2000" dirty="0" smtClean="0"/>
            </a:br>
            <a:r>
              <a:rPr lang="bg-BG" sz="2000" dirty="0" smtClean="0"/>
              <a:t>в обявяването на базовия клас се използва идентификатор </a:t>
            </a:r>
            <a:br>
              <a:rPr lang="bg-BG" sz="2000" dirty="0" smtClean="0"/>
            </a:br>
            <a:r>
              <a:rPr lang="en-US" sz="2000" b="1" dirty="0" err="1" smtClean="0"/>
              <a:t>MustInherit</a:t>
            </a:r>
            <a:r>
              <a:rPr lang="bg-BG" sz="2000" dirty="0" smtClean="0"/>
              <a:t>.</a:t>
            </a:r>
            <a:endParaRPr lang="bg-BG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Предефиниране на метод</a:t>
            </a:r>
            <a:endParaRPr lang="bg-BG" sz="40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685800"/>
            <a:ext cx="845819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bg-BG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bg-BG" sz="2000" dirty="0" smtClean="0">
                <a:latin typeface="Courier New" pitchFamily="49" charset="0"/>
                <a:cs typeface="Courier New" pitchFamily="49" charset="0"/>
              </a:rPr>
              <a:t> Class1</a:t>
            </a:r>
          </a:p>
          <a:p>
            <a:r>
              <a:rPr lang="bg-BG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bg-BG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bg-BG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800" b="1" dirty="0" err="1" smtClean="0">
                <a:latin typeface="Courier New" pitchFamily="49" charset="0"/>
                <a:cs typeface="Courier New" pitchFamily="49" charset="0"/>
              </a:rPr>
              <a:t>Overridable</a:t>
            </a:r>
            <a:r>
              <a:rPr lang="bg-BG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0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bg-BG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000" dirty="0" err="1" smtClean="0">
                <a:latin typeface="Courier New" pitchFamily="49" charset="0"/>
                <a:cs typeface="Courier New" pitchFamily="49" charset="0"/>
              </a:rPr>
              <a:t>Dobaviane</a:t>
            </a:r>
            <a:r>
              <a:rPr lang="bg-BG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bg-BG" sz="2000" dirty="0" err="1" smtClean="0">
                <a:latin typeface="Courier New" pitchFamily="49" charset="0"/>
                <a:cs typeface="Courier New" pitchFamily="49" charset="0"/>
              </a:rPr>
              <a:t>ByVal</a:t>
            </a:r>
            <a:r>
              <a:rPr lang="bg-BG" sz="2000" dirty="0" smtClean="0">
                <a:latin typeface="Courier New" pitchFamily="49" charset="0"/>
                <a:cs typeface="Courier New" pitchFamily="49" charset="0"/>
              </a:rPr>
              <a:t> _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bg-BG" sz="2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bg-BG" sz="2000" dirty="0" err="1" smtClean="0">
                <a:latin typeface="Courier New" pitchFamily="49" charset="0"/>
                <a:cs typeface="Courier New" pitchFamily="49" charset="0"/>
              </a:rPr>
              <a:t>strName</a:t>
            </a:r>
            <a:r>
              <a:rPr lang="bg-BG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000" dirty="0" err="1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bg-BG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bg-BG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bg-BG" sz="2000" dirty="0" err="1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bg-BG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endParaRPr lang="bg-BG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1400" dirty="0" smtClean="0">
                <a:latin typeface="Courier New" pitchFamily="49" charset="0"/>
                <a:cs typeface="Courier New" pitchFamily="49" charset="0"/>
              </a:rPr>
              <a:t>        '</a:t>
            </a:r>
          </a:p>
          <a:p>
            <a:r>
              <a:rPr lang="bg-BG" sz="1400" dirty="0" smtClean="0">
                <a:latin typeface="Courier New" pitchFamily="49" charset="0"/>
                <a:cs typeface="Courier New" pitchFamily="49" charset="0"/>
              </a:rPr>
              <a:t>        ' Изходна реализация на метода </a:t>
            </a:r>
            <a:r>
              <a:rPr lang="bg-BG" sz="1400" dirty="0" err="1" smtClean="0">
                <a:latin typeface="Courier New" pitchFamily="49" charset="0"/>
                <a:cs typeface="Courier New" pitchFamily="49" charset="0"/>
              </a:rPr>
              <a:t>Dobaviane</a:t>
            </a:r>
            <a:endParaRPr lang="bg-BG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1400" dirty="0" smtClean="0">
                <a:latin typeface="Courier New" pitchFamily="49" charset="0"/>
                <a:cs typeface="Courier New" pitchFamily="49" charset="0"/>
              </a:rPr>
              <a:t>        '</a:t>
            </a:r>
          </a:p>
          <a:p>
            <a:r>
              <a:rPr lang="bg-BG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bg-BG" sz="20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bg-BG" sz="20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bg-BG" sz="2000" dirty="0" err="1" smtClean="0">
                <a:latin typeface="Courier New" pitchFamily="49" charset="0"/>
                <a:cs typeface="Courier New" pitchFamily="49" charset="0"/>
              </a:rPr>
              <a:t>Overridable</a:t>
            </a:r>
            <a:r>
              <a:rPr lang="bg-BG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000" dirty="0" err="1" smtClean="0">
                <a:latin typeface="Courier New" pitchFamily="49" charset="0"/>
                <a:cs typeface="Courier New" pitchFamily="49" charset="0"/>
              </a:rPr>
              <a:t>Dobaviane</a:t>
            </a:r>
            <a:r>
              <a:rPr lang="bg-BG" sz="20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bg-BG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bg-BG" sz="2000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bg-BG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0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endParaRPr lang="bg-BG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bg-BG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bg-BG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bg-BG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1600" dirty="0" err="1" smtClean="0">
                <a:latin typeface="Courier New" pitchFamily="49" charset="0"/>
                <a:cs typeface="Courier New" pitchFamily="49" charset="0"/>
              </a:rPr>
              <a:t>Sledvashta</a:t>
            </a:r>
            <a:r>
              <a:rPr lang="bg-BG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bg-BG" sz="1600" dirty="0" err="1" smtClean="0">
                <a:latin typeface="Courier New" pitchFamily="49" charset="0"/>
                <a:cs typeface="Courier New" pitchFamily="49" charset="0"/>
              </a:rPr>
              <a:t>ByVal</a:t>
            </a:r>
            <a:r>
              <a:rPr lang="bg-BG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</a:t>
            </a:r>
            <a:endParaRPr lang="bg-BG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bg-BG" sz="1600" dirty="0" err="1" smtClean="0">
                <a:latin typeface="Courier New" pitchFamily="49" charset="0"/>
                <a:cs typeface="Courier New" pitchFamily="49" charset="0"/>
              </a:rPr>
              <a:t>intSpeed</a:t>
            </a:r>
            <a:r>
              <a:rPr lang="bg-BG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1600" dirty="0" err="1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bg-BG" sz="1600" dirty="0" smtClean="0">
                <a:latin typeface="Courier New" pitchFamily="49" charset="0"/>
                <a:cs typeface="Courier New" pitchFamily="49" charset="0"/>
              </a:rPr>
              <a:t> Int16) </a:t>
            </a:r>
            <a:r>
              <a:rPr lang="bg-BG" sz="1600" dirty="0" err="1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bg-BG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16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endParaRPr lang="bg-BG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bg-BG" sz="16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bg-BG" sz="16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bg-BG" sz="1600" dirty="0" err="1" smtClean="0">
                <a:latin typeface="Courier New" pitchFamily="49" charset="0"/>
                <a:cs typeface="Courier New" pitchFamily="49" charset="0"/>
              </a:rPr>
              <a:t>Sledvashta</a:t>
            </a:r>
            <a:r>
              <a:rPr lang="bg-BG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bg-BG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bg-BG" sz="2000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bg-BG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0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endParaRPr lang="bg-BG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2000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bg-BG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endParaRPr lang="bg-BG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8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Class2</a:t>
            </a:r>
          </a:p>
          <a:p>
            <a:r>
              <a:rPr lang="bg-BG" sz="11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bg-BG" sz="1100" b="1" dirty="0" err="1" smtClean="0">
                <a:latin typeface="Courier New" pitchFamily="49" charset="0"/>
                <a:cs typeface="Courier New" pitchFamily="49" charset="0"/>
              </a:rPr>
              <a:t>Inherits</a:t>
            </a:r>
            <a:r>
              <a:rPr lang="bg-BG" sz="1100" b="1" dirty="0" smtClean="0">
                <a:latin typeface="Courier New" pitchFamily="49" charset="0"/>
                <a:cs typeface="Courier New" pitchFamily="49" charset="0"/>
              </a:rPr>
              <a:t> Class1</a:t>
            </a:r>
            <a:endParaRPr lang="bg-BG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1100" b="1" dirty="0" err="1" smtClean="0">
                <a:latin typeface="Courier New" pitchFamily="49" charset="0"/>
                <a:cs typeface="Courier New" pitchFamily="49" charset="0"/>
              </a:rPr>
              <a:t>Overrides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Dobaviane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ByVal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_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strName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endParaRPr lang="bg-BG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       '</a:t>
            </a:r>
          </a:p>
          <a:p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       ' Променена реализация на метода 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Dobaviane</a:t>
            </a:r>
            <a:endParaRPr lang="bg-BG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       '</a:t>
            </a:r>
          </a:p>
          <a:p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Overridden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Dobaviane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endParaRPr lang="bg-BG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Class</a:t>
            </a:r>
            <a:endParaRPr lang="bg-BG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Предефиниране на метод</a:t>
            </a:r>
            <a:endParaRPr lang="bg-BG" sz="40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685801"/>
            <a:ext cx="8458199" cy="6172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Class1</a:t>
            </a:r>
          </a:p>
          <a:p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1400" b="1" dirty="0" err="1" smtClean="0">
                <a:latin typeface="Courier New" pitchFamily="49" charset="0"/>
                <a:cs typeface="Courier New" pitchFamily="49" charset="0"/>
              </a:rPr>
              <a:t>Overridable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Dobaviane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ByVal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_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strName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endParaRPr lang="bg-BG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900" dirty="0" smtClean="0">
                <a:latin typeface="Courier New" pitchFamily="49" charset="0"/>
                <a:cs typeface="Courier New" pitchFamily="49" charset="0"/>
              </a:rPr>
              <a:t>        '</a:t>
            </a:r>
          </a:p>
          <a:p>
            <a:r>
              <a:rPr lang="bg-BG" sz="900" dirty="0" smtClean="0">
                <a:latin typeface="Courier New" pitchFamily="49" charset="0"/>
                <a:cs typeface="Courier New" pitchFamily="49" charset="0"/>
              </a:rPr>
              <a:t>        ' Изходна реализация на метода </a:t>
            </a:r>
            <a:r>
              <a:rPr lang="bg-BG" sz="900" dirty="0" err="1" smtClean="0">
                <a:latin typeface="Courier New" pitchFamily="49" charset="0"/>
                <a:cs typeface="Courier New" pitchFamily="49" charset="0"/>
              </a:rPr>
              <a:t>Dobaviane</a:t>
            </a:r>
            <a:endParaRPr lang="bg-BG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900" dirty="0" smtClean="0">
                <a:latin typeface="Courier New" pitchFamily="49" charset="0"/>
                <a:cs typeface="Courier New" pitchFamily="49" charset="0"/>
              </a:rPr>
              <a:t>        '</a:t>
            </a:r>
          </a:p>
          <a:p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Overridable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Dobaviane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endParaRPr lang="bg-BG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bg-BG" sz="1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bg-BG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10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bg-BG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1000" dirty="0" err="1" smtClean="0">
                <a:latin typeface="Courier New" pitchFamily="49" charset="0"/>
                <a:cs typeface="Courier New" pitchFamily="49" charset="0"/>
              </a:rPr>
              <a:t>Sledvashta</a:t>
            </a:r>
            <a:r>
              <a:rPr lang="bg-BG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bg-BG" sz="1000" dirty="0" err="1" smtClean="0">
                <a:latin typeface="Courier New" pitchFamily="49" charset="0"/>
                <a:cs typeface="Courier New" pitchFamily="49" charset="0"/>
              </a:rPr>
              <a:t>ByVal</a:t>
            </a:r>
            <a:r>
              <a:rPr lang="bg-BG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_</a:t>
            </a:r>
            <a:endParaRPr lang="bg-BG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bg-BG" sz="1000" dirty="0" err="1" smtClean="0">
                <a:latin typeface="Courier New" pitchFamily="49" charset="0"/>
                <a:cs typeface="Courier New" pitchFamily="49" charset="0"/>
              </a:rPr>
              <a:t>intSpeed</a:t>
            </a:r>
            <a:r>
              <a:rPr lang="bg-BG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1000" dirty="0" err="1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bg-BG" sz="1000" dirty="0" smtClean="0">
                <a:latin typeface="Courier New" pitchFamily="49" charset="0"/>
                <a:cs typeface="Courier New" pitchFamily="49" charset="0"/>
              </a:rPr>
              <a:t> Int16) </a:t>
            </a:r>
            <a:r>
              <a:rPr lang="bg-BG" sz="1000" dirty="0" err="1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bg-BG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1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endParaRPr lang="bg-BG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bg-BG" sz="10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bg-BG" sz="10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bg-BG" sz="1000" dirty="0" err="1" smtClean="0">
                <a:latin typeface="Courier New" pitchFamily="49" charset="0"/>
                <a:cs typeface="Courier New" pitchFamily="49" charset="0"/>
              </a:rPr>
              <a:t>Sledvashta</a:t>
            </a:r>
            <a:r>
              <a:rPr lang="bg-BG" sz="10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endParaRPr lang="bg-BG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bg-BG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1100" dirty="0" err="1" smtClean="0">
                <a:latin typeface="Courier New" pitchFamily="49" charset="0"/>
                <a:cs typeface="Courier New" pitchFamily="49" charset="0"/>
              </a:rPr>
              <a:t>Class</a:t>
            </a:r>
            <a:endParaRPr lang="bg-BG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8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bg-BG" sz="24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bg-BG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4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bg-BG" sz="2400" dirty="0" smtClean="0">
                <a:latin typeface="Courier New" pitchFamily="49" charset="0"/>
                <a:cs typeface="Courier New" pitchFamily="49" charset="0"/>
              </a:rPr>
              <a:t> Class2</a:t>
            </a:r>
          </a:p>
          <a:p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bg-BG" sz="2400" b="1" dirty="0" err="1" smtClean="0">
                <a:latin typeface="Courier New" pitchFamily="49" charset="0"/>
                <a:cs typeface="Courier New" pitchFamily="49" charset="0"/>
              </a:rPr>
              <a:t>Inherits</a:t>
            </a:r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 Class1</a:t>
            </a:r>
            <a:endParaRPr lang="bg-BG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bg-BG" sz="24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bg-BG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400" b="1" dirty="0" err="1" smtClean="0">
                <a:latin typeface="Courier New" pitchFamily="49" charset="0"/>
                <a:cs typeface="Courier New" pitchFamily="49" charset="0"/>
              </a:rPr>
              <a:t>Overrides</a:t>
            </a:r>
            <a:r>
              <a:rPr lang="bg-BG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4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bg-BG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400" dirty="0" err="1" smtClean="0">
                <a:latin typeface="Courier New" pitchFamily="49" charset="0"/>
                <a:cs typeface="Courier New" pitchFamily="49" charset="0"/>
              </a:rPr>
              <a:t>Dobaviane</a:t>
            </a:r>
            <a:r>
              <a:rPr lang="bg-BG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bg-BG" sz="2400" dirty="0" err="1" smtClean="0">
                <a:latin typeface="Courier New" pitchFamily="49" charset="0"/>
                <a:cs typeface="Courier New" pitchFamily="49" charset="0"/>
              </a:rPr>
              <a:t>ByVal</a:t>
            </a:r>
            <a:r>
              <a:rPr lang="bg-BG" sz="2400" dirty="0" smtClean="0">
                <a:latin typeface="Courier New" pitchFamily="49" charset="0"/>
                <a:cs typeface="Courier New" pitchFamily="49" charset="0"/>
              </a:rPr>
              <a:t> _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bg-BG" sz="2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bg-BG" sz="2400" dirty="0" err="1" smtClean="0">
                <a:latin typeface="Courier New" pitchFamily="49" charset="0"/>
                <a:cs typeface="Courier New" pitchFamily="49" charset="0"/>
              </a:rPr>
              <a:t>strName</a:t>
            </a:r>
            <a:r>
              <a:rPr lang="bg-BG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400" dirty="0" err="1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bg-BG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4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bg-BG" sz="24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bg-BG" sz="2400" dirty="0" err="1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bg-BG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4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endParaRPr lang="bg-BG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dirty="0" smtClean="0">
                <a:latin typeface="Courier New" pitchFamily="49" charset="0"/>
                <a:cs typeface="Courier New" pitchFamily="49" charset="0"/>
              </a:rPr>
              <a:t>        '</a:t>
            </a:r>
          </a:p>
          <a:p>
            <a:r>
              <a:rPr lang="bg-BG" dirty="0" smtClean="0">
                <a:latin typeface="Courier New" pitchFamily="49" charset="0"/>
                <a:cs typeface="Courier New" pitchFamily="49" charset="0"/>
              </a:rPr>
              <a:t>        ' Променена реализация на метода </a:t>
            </a:r>
            <a:r>
              <a:rPr lang="bg-BG" dirty="0" err="1" smtClean="0">
                <a:latin typeface="Courier New" pitchFamily="49" charset="0"/>
                <a:cs typeface="Courier New" pitchFamily="49" charset="0"/>
              </a:rPr>
              <a:t>Dobaviane</a:t>
            </a:r>
            <a:endParaRPr lang="bg-BG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dirty="0" smtClean="0">
                <a:latin typeface="Courier New" pitchFamily="49" charset="0"/>
                <a:cs typeface="Courier New" pitchFamily="49" charset="0"/>
              </a:rPr>
              <a:t>        '</a:t>
            </a:r>
          </a:p>
          <a:p>
            <a:r>
              <a:rPr lang="bg-BG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bg-BG" sz="2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bg-BG" sz="2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bg-BG" sz="2400" dirty="0" err="1" smtClean="0">
                <a:latin typeface="Courier New" pitchFamily="49" charset="0"/>
                <a:cs typeface="Courier New" pitchFamily="49" charset="0"/>
              </a:rPr>
              <a:t>Overridden</a:t>
            </a:r>
            <a:r>
              <a:rPr lang="bg-BG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400" dirty="0" err="1" smtClean="0">
                <a:latin typeface="Courier New" pitchFamily="49" charset="0"/>
                <a:cs typeface="Courier New" pitchFamily="49" charset="0"/>
              </a:rPr>
              <a:t>Dobaviane</a:t>
            </a:r>
            <a:r>
              <a:rPr lang="bg-BG" sz="2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bg-BG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bg-BG" sz="2400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bg-BG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4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endParaRPr lang="bg-BG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2400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bg-BG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bg-BG" sz="2400" dirty="0" err="1" smtClean="0">
                <a:latin typeface="Courier New" pitchFamily="49" charset="0"/>
                <a:cs typeface="Courier New" pitchFamily="49" charset="0"/>
              </a:rPr>
              <a:t>Class</a:t>
            </a:r>
            <a:endParaRPr lang="bg-BG" sz="2400" dirty="0" smtClean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bg-BG" sz="1600" dirty="0" smtClean="0">
                <a:latin typeface="+mn-lt"/>
                <a:cs typeface="Courier New" pitchFamily="49" charset="0"/>
              </a:rPr>
              <a:t>Забележка към примера на следващият слайд</a:t>
            </a:r>
            <a:endParaRPr lang="bg-BG" sz="1200" dirty="0">
              <a:latin typeface="+mn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Предефиниране на метод</a:t>
            </a:r>
            <a:endParaRPr lang="bg-BG" sz="40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792540"/>
            <a:ext cx="8458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latin typeface="+mn-lt"/>
              </a:rPr>
              <a:t>Операторът </a:t>
            </a:r>
            <a:r>
              <a:rPr lang="bg-BG" sz="2400" dirty="0" err="1" smtClean="0">
                <a:latin typeface="+mn-lt"/>
              </a:rPr>
              <a:t>Inherits</a:t>
            </a:r>
            <a:r>
              <a:rPr lang="bg-BG" sz="2400" dirty="0" smtClean="0">
                <a:latin typeface="+mn-lt"/>
              </a:rPr>
              <a:t> Class1 от примерният код указва, че в </a:t>
            </a:r>
            <a:r>
              <a:rPr lang="en-US" sz="2400" dirty="0" smtClean="0">
                <a:latin typeface="+mn-lt"/>
              </a:rPr>
              <a:t>Class2 </a:t>
            </a:r>
            <a:r>
              <a:rPr lang="bg-BG" sz="2400" dirty="0" smtClean="0">
                <a:latin typeface="+mn-lt"/>
              </a:rPr>
              <a:t>се наследяват всички методи от базовия </a:t>
            </a:r>
            <a:r>
              <a:rPr lang="en-US" sz="2400" dirty="0" smtClean="0">
                <a:latin typeface="+mn-lt"/>
              </a:rPr>
              <a:t>(Class1) </a:t>
            </a:r>
            <a:r>
              <a:rPr lang="bg-BG" sz="2400" dirty="0" smtClean="0">
                <a:latin typeface="+mn-lt"/>
              </a:rPr>
              <a:t>клас, т.е., в </a:t>
            </a:r>
            <a:r>
              <a:rPr lang="en-US" sz="2400" dirty="0" smtClean="0">
                <a:latin typeface="+mn-lt"/>
              </a:rPr>
              <a:t>Class2 </a:t>
            </a:r>
            <a:r>
              <a:rPr lang="bg-BG" sz="2400" dirty="0" smtClean="0">
                <a:latin typeface="+mn-lt"/>
              </a:rPr>
              <a:t>присъства (като наследен) метода </a:t>
            </a:r>
            <a:r>
              <a:rPr lang="en-US" sz="2400" dirty="0" err="1" smtClean="0">
                <a:latin typeface="+mn-lt"/>
              </a:rPr>
              <a:t>Sledvashta</a:t>
            </a:r>
            <a:r>
              <a:rPr lang="bg-BG" sz="2400" dirty="0" smtClean="0">
                <a:latin typeface="+mn-lt"/>
              </a:rPr>
              <a:t>, който е описан в </a:t>
            </a:r>
            <a:r>
              <a:rPr lang="en-US" sz="2400" dirty="0" smtClean="0">
                <a:latin typeface="+mn-lt"/>
              </a:rPr>
              <a:t>Class1</a:t>
            </a:r>
            <a:r>
              <a:rPr lang="bg-BG" sz="2400" dirty="0" smtClean="0">
                <a:latin typeface="+mn-lt"/>
              </a:rPr>
              <a:t>.</a:t>
            </a:r>
            <a:endParaRPr lang="bg-BG" sz="2400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Същност на методите</a:t>
            </a:r>
            <a:endParaRPr lang="bg-BG" sz="40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066800"/>
            <a:ext cx="819961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/>
              <a:t>Основните типове методи са функциите и процедурите.</a:t>
            </a:r>
            <a:endParaRPr lang="en-US" sz="2400" dirty="0" smtClean="0"/>
          </a:p>
          <a:p>
            <a:endParaRPr lang="bg-BG" sz="2400" dirty="0" smtClean="0"/>
          </a:p>
          <a:p>
            <a:r>
              <a:rPr lang="bg-BG" sz="2400" dirty="0" smtClean="0"/>
              <a:t>Функциите от потребителски клас, подобно на </a:t>
            </a:r>
            <a:br>
              <a:rPr lang="bg-BG" sz="2400" dirty="0" smtClean="0"/>
            </a:br>
            <a:r>
              <a:rPr lang="bg-BG" sz="2400" dirty="0" smtClean="0"/>
              <a:t>математическите функции, се използват за връщане </a:t>
            </a:r>
            <a:br>
              <a:rPr lang="bg-BG" sz="2400" dirty="0" smtClean="0"/>
            </a:br>
            <a:r>
              <a:rPr lang="bg-BG" sz="2400" dirty="0" smtClean="0"/>
              <a:t>на някакво значение (стойност), след като се изпълнят </a:t>
            </a:r>
            <a:br>
              <a:rPr lang="bg-BG" sz="2400" dirty="0" smtClean="0"/>
            </a:br>
            <a:r>
              <a:rPr lang="bg-BG" sz="2400" dirty="0" smtClean="0"/>
              <a:t>действията в тях. Обикновено функциите имат входни </a:t>
            </a:r>
            <a:br>
              <a:rPr lang="bg-BG" sz="2400" dirty="0" smtClean="0"/>
            </a:br>
            <a:r>
              <a:rPr lang="bg-BG" sz="2400" dirty="0" smtClean="0"/>
              <a:t>параметри, от които зависи връщаното от функцията </a:t>
            </a:r>
            <a:br>
              <a:rPr lang="bg-BG" sz="2400" dirty="0" smtClean="0"/>
            </a:br>
            <a:r>
              <a:rPr lang="bg-BG" sz="2400" dirty="0" smtClean="0"/>
              <a:t>значение.</a:t>
            </a:r>
          </a:p>
          <a:p>
            <a:endParaRPr lang="en-US" sz="2400" dirty="0" smtClean="0"/>
          </a:p>
          <a:p>
            <a:r>
              <a:rPr lang="bg-BG" sz="2400" dirty="0" smtClean="0"/>
              <a:t>Процедурата като разновидност на метод, за разлика </a:t>
            </a:r>
            <a:br>
              <a:rPr lang="bg-BG" sz="2400" dirty="0" smtClean="0"/>
            </a:br>
            <a:r>
              <a:rPr lang="bg-BG" sz="2400" dirty="0" smtClean="0"/>
              <a:t>от функцията не връща значение. Въпреки тази </a:t>
            </a:r>
            <a:br>
              <a:rPr lang="bg-BG" sz="2400" dirty="0" smtClean="0"/>
            </a:br>
            <a:r>
              <a:rPr lang="bg-BG" sz="2400" dirty="0" smtClean="0"/>
              <a:t>особеност, посредством параметри процедурата </a:t>
            </a:r>
            <a:br>
              <a:rPr lang="bg-BG" sz="2400" dirty="0" smtClean="0"/>
            </a:br>
            <a:r>
              <a:rPr lang="bg-BG" sz="2400" dirty="0" smtClean="0"/>
              <a:t>може да предава на програмния компонент, който я </a:t>
            </a:r>
            <a:br>
              <a:rPr lang="bg-BG" sz="2400" dirty="0" smtClean="0"/>
            </a:br>
            <a:r>
              <a:rPr lang="bg-BG" sz="2400" dirty="0" smtClean="0"/>
              <a:t>е активизирал за изпълнение някакво значение.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Предефиниране на метод</a:t>
            </a:r>
            <a:endParaRPr lang="bg-BG" sz="40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685801"/>
            <a:ext cx="8458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Когато се предефинира метод трябва да се имат предвид следните няколко ограничения.</a:t>
            </a:r>
          </a:p>
          <a:p>
            <a:r>
              <a:rPr lang="bg-BG" sz="3200" b="1" dirty="0" smtClean="0"/>
              <a:t>Първо</a:t>
            </a:r>
            <a:r>
              <a:rPr lang="bg-BG" sz="2400" dirty="0" smtClean="0"/>
              <a:t>, метод обявен като </a:t>
            </a:r>
            <a:r>
              <a:rPr lang="en-US" sz="2400" dirty="0" err="1" smtClean="0"/>
              <a:t>NotOverridable</a:t>
            </a:r>
            <a:r>
              <a:rPr lang="en-US" sz="2400" dirty="0" smtClean="0"/>
              <a:t> </a:t>
            </a:r>
            <a:r>
              <a:rPr lang="bg-BG" sz="2400" dirty="0" smtClean="0"/>
              <a:t>не се използва заедно с </a:t>
            </a:r>
            <a:r>
              <a:rPr lang="en-US" sz="2400" dirty="0" err="1" smtClean="0"/>
              <a:t>MastOverride</a:t>
            </a:r>
            <a:r>
              <a:rPr lang="bg-BG" sz="2400" dirty="0" smtClean="0"/>
              <a:t>.</a:t>
            </a:r>
          </a:p>
          <a:p>
            <a:r>
              <a:rPr lang="bg-BG" sz="3200" b="1" dirty="0" smtClean="0"/>
              <a:t>Второ</a:t>
            </a:r>
            <a:r>
              <a:rPr lang="bg-BG" sz="2400" dirty="0" smtClean="0"/>
              <a:t>, методите обявени като </a:t>
            </a:r>
            <a:r>
              <a:rPr lang="en-US" sz="2400" dirty="0" err="1" smtClean="0"/>
              <a:t>MastOverride</a:t>
            </a:r>
            <a:r>
              <a:rPr lang="en-US" sz="2400" dirty="0" smtClean="0"/>
              <a:t>, </a:t>
            </a:r>
            <a:r>
              <a:rPr lang="en-US" sz="2400" dirty="0" err="1" smtClean="0"/>
              <a:t>NotOverridable</a:t>
            </a:r>
            <a:r>
              <a:rPr lang="en-US" sz="2400" dirty="0" smtClean="0"/>
              <a:t> </a:t>
            </a:r>
            <a:r>
              <a:rPr lang="bg-BG" sz="2400" dirty="0" smtClean="0"/>
              <a:t>и </a:t>
            </a:r>
            <a:r>
              <a:rPr lang="en-US" sz="2400" dirty="0" err="1" smtClean="0"/>
              <a:t>Overridable</a:t>
            </a:r>
            <a:r>
              <a:rPr lang="en-US" sz="2400" dirty="0" smtClean="0"/>
              <a:t> </a:t>
            </a:r>
            <a:r>
              <a:rPr lang="bg-BG" sz="2400" dirty="0" smtClean="0"/>
              <a:t>не могат да бъдат от вид </a:t>
            </a:r>
            <a:r>
              <a:rPr lang="en-US" sz="2400" dirty="0" smtClean="0"/>
              <a:t>Private</a:t>
            </a:r>
            <a:r>
              <a:rPr lang="bg-BG" sz="2400" dirty="0" smtClean="0"/>
              <a:t>.</a:t>
            </a:r>
          </a:p>
          <a:p>
            <a:r>
              <a:rPr lang="bg-BG" sz="3200" b="1" dirty="0" smtClean="0"/>
              <a:t>Трето</a:t>
            </a:r>
            <a:r>
              <a:rPr lang="bg-BG" sz="2400" dirty="0" smtClean="0"/>
              <a:t>, методи обявени като </a:t>
            </a:r>
            <a:r>
              <a:rPr lang="en-US" sz="2400" dirty="0" err="1" smtClean="0"/>
              <a:t>MastOverride</a:t>
            </a:r>
            <a:r>
              <a:rPr lang="en-US" sz="2400" dirty="0" smtClean="0"/>
              <a:t> </a:t>
            </a:r>
            <a:r>
              <a:rPr lang="bg-BG" sz="2400" dirty="0" smtClean="0"/>
              <a:t>и </a:t>
            </a:r>
            <a:r>
              <a:rPr lang="en-US" sz="2400" dirty="0" err="1" smtClean="0"/>
              <a:t>Overridable</a:t>
            </a:r>
            <a:r>
              <a:rPr lang="bg-BG" sz="2400" dirty="0" smtClean="0"/>
              <a:t> не се използват в класове, които са указани като </a:t>
            </a:r>
            <a:r>
              <a:rPr lang="en-US" sz="2400" dirty="0" err="1" smtClean="0"/>
              <a:t>NotInheritable</a:t>
            </a:r>
            <a:r>
              <a:rPr lang="bg-BG" sz="2400" dirty="0" smtClean="0"/>
              <a:t>.</a:t>
            </a:r>
            <a:endParaRPr lang="bg-BG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ChangeArrowheads="1"/>
          </p:cNvSpPr>
          <p:nvPr/>
        </p:nvSpPr>
        <p:spPr bwMode="auto">
          <a:xfrm>
            <a:off x="685800" y="2286000"/>
            <a:ext cx="7924800" cy="15240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Методи</a:t>
            </a:r>
            <a:r>
              <a:rPr lang="en-US" sz="4000" dirty="0">
                <a:solidFill>
                  <a:schemeClr val="tx2"/>
                </a:solidFill>
              </a:rPr>
              <a:t> 1/</a:t>
            </a:r>
            <a:r>
              <a:rPr lang="bg-BG" sz="4000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0" y="957263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3600"/>
              <a:t>Метод без параметри</a:t>
            </a:r>
            <a:r>
              <a:rPr lang="en-US" sz="3600"/>
              <a:t> 1/</a:t>
            </a:r>
            <a:r>
              <a:rPr lang="bg-BG" sz="3600"/>
              <a:t>2</a:t>
            </a:r>
          </a:p>
        </p:txBody>
      </p:sp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746125" y="2255838"/>
            <a:ext cx="3140075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Sub </a:t>
            </a:r>
            <a:r>
              <a:rPr lang="bg-BG" sz="3200"/>
              <a:t>име()</a:t>
            </a:r>
          </a:p>
          <a:p>
            <a:r>
              <a:rPr lang="en-US" sz="3200"/>
              <a:t>	</a:t>
            </a:r>
            <a:r>
              <a:rPr lang="bg-BG" sz="3200"/>
              <a:t>…</a:t>
            </a:r>
          </a:p>
          <a:p>
            <a:r>
              <a:rPr lang="bg-BG" sz="3200"/>
              <a:t>Е</a:t>
            </a:r>
            <a:r>
              <a:rPr lang="en-US" sz="3200"/>
              <a:t>nd Sub</a:t>
            </a:r>
            <a:endParaRPr lang="bg-BG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Методи 2/4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0" y="53340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2800" dirty="0"/>
              <a:t>Метод без параметри</a:t>
            </a:r>
            <a:r>
              <a:rPr lang="en-US" sz="2800" dirty="0"/>
              <a:t> 2/</a:t>
            </a:r>
            <a:r>
              <a:rPr lang="bg-BG" sz="2800" dirty="0"/>
              <a:t>2</a:t>
            </a:r>
          </a:p>
        </p:txBody>
      </p:sp>
      <p:sp>
        <p:nvSpPr>
          <p:cNvPr id="43016" name="Text Box 11"/>
          <p:cNvSpPr txBox="1">
            <a:spLocks noChangeArrowheads="1"/>
          </p:cNvSpPr>
          <p:nvPr/>
        </p:nvSpPr>
        <p:spPr bwMode="auto">
          <a:xfrm>
            <a:off x="533400" y="6092825"/>
            <a:ext cx="1633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bg-BG"/>
              <a:t>град:</a:t>
            </a:r>
          </a:p>
          <a:p>
            <a:r>
              <a:rPr lang="bg-BG"/>
              <a:t>град: Свищов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15996"/>
            <a:ext cx="4149450" cy="5306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ChangeArrowheads="1"/>
          </p:cNvSpPr>
          <p:nvPr/>
        </p:nvSpPr>
        <p:spPr bwMode="auto">
          <a:xfrm>
            <a:off x="685800" y="2514600"/>
            <a:ext cx="7924800" cy="15240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>
                <a:solidFill>
                  <a:schemeClr val="tx2"/>
                </a:solidFill>
              </a:rPr>
              <a:t> Методи 3/4</a:t>
            </a:r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0" y="5334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3600"/>
              <a:t>Метод с параметри</a:t>
            </a:r>
            <a:r>
              <a:rPr lang="en-US" sz="3600"/>
              <a:t> </a:t>
            </a:r>
            <a:r>
              <a:rPr lang="bg-BG" sz="3600"/>
              <a:t>1</a:t>
            </a:r>
            <a:r>
              <a:rPr lang="en-US" sz="3600"/>
              <a:t>/</a:t>
            </a:r>
            <a:r>
              <a:rPr lang="bg-BG" sz="3600"/>
              <a:t>2</a:t>
            </a:r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700088" y="2563813"/>
            <a:ext cx="7542212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bg-BG" sz="2800"/>
              <a:t>Sub име на функция(ByRef парам. As String)</a:t>
            </a:r>
          </a:p>
          <a:p>
            <a:r>
              <a:rPr lang="bg-BG" sz="2800"/>
              <a:t>        ' операции (И) с параметъра</a:t>
            </a:r>
          </a:p>
          <a:p>
            <a:r>
              <a:rPr lang="bg-BG" sz="2800"/>
              <a:t> End Sub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>
                <a:solidFill>
                  <a:schemeClr val="tx2"/>
                </a:solidFill>
              </a:rPr>
              <a:t> Методи 4/4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0" y="53340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2800" dirty="0"/>
              <a:t>Метод с параметри</a:t>
            </a:r>
            <a:r>
              <a:rPr lang="en-US" sz="2800" dirty="0"/>
              <a:t> 2/</a:t>
            </a:r>
            <a:r>
              <a:rPr lang="bg-BG" sz="2800" dirty="0"/>
              <a:t>2</a:t>
            </a:r>
          </a:p>
        </p:txBody>
      </p:sp>
      <p:sp>
        <p:nvSpPr>
          <p:cNvPr id="45064" name="Text Box 9"/>
          <p:cNvSpPr txBox="1">
            <a:spLocks noChangeArrowheads="1"/>
          </p:cNvSpPr>
          <p:nvPr/>
        </p:nvSpPr>
        <p:spPr bwMode="auto">
          <a:xfrm>
            <a:off x="457200" y="58674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/>
              <a:t>град: Свищов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5" y="1371600"/>
            <a:ext cx="4157833" cy="351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Конструктори</a:t>
            </a:r>
            <a:endParaRPr lang="bg-BG" sz="4000" dirty="0">
              <a:solidFill>
                <a:schemeClr val="tx2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1000" y="914401"/>
            <a:ext cx="8485188" cy="4953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bg-BG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Конструкторите се използват при създаване на обект (инстанция)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bg-BG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Служат за начално установяване на състоянието (инициализация) на полетата на обекта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bg-BG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Всеки клас може да има един или няколко конструктора (съответно с различни параметри)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bg-BG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 класовете без дефиниран конструктор </a:t>
            </a:r>
            <a:r>
              <a:rPr lang="en-US" sz="2400" kern="0" dirty="0" smtClean="0">
                <a:latin typeface="+mn-lt"/>
              </a:rPr>
              <a:t>Visual Basic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bg-BG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компилаторът автоматично създава публичен конструктор по подразбиране, </a:t>
            </a:r>
            <a:r>
              <a:rPr lang="bg-BG" sz="2400" kern="0" dirty="0" smtClean="0">
                <a:latin typeface="+mn-lt"/>
              </a:rPr>
              <a:t>който е </a:t>
            </a:r>
            <a:r>
              <a:rPr kumimoji="0" lang="bg-BG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без </a:t>
            </a:r>
            <a:r>
              <a:rPr kumimoji="0" lang="bg-BG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параметри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bg-BG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Всички неинициализирани в конструктора полета се нулират автоматично 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bg-BG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Инициализациите на полета, дефинирани при декларацията им се поставят от компилатора в началото на всеки конструктор</a:t>
            </a:r>
            <a:endParaRPr kumimoji="0" lang="bg-BG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Конструктори</a:t>
            </a:r>
            <a:endParaRPr lang="bg-BG" sz="40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7543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>
                <a:latin typeface="Times New Roman" pitchFamily="18" charset="0"/>
                <a:cs typeface="Times New Roman" pitchFamily="18" charset="0"/>
              </a:rPr>
              <a:t>В един конструктор може да се разположи произволен код, който трябва да се изпълнява при създаването на нов екземпляр на класа. </a:t>
            </a:r>
          </a:p>
          <a:p>
            <a:endParaRPr lang="bg-BG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Например, възможно е да се задават някои вътрешни значения, такива като датата и часа на създаването на екземпляр, или да се записва някаква информация в база от данни, или да се проверява заредени ли са всички необходими за приложението класове и т.н.</a:t>
            </a:r>
            <a:endParaRPr lang="bg-B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Конструктори</a:t>
            </a:r>
            <a:endParaRPr lang="bg-BG" sz="4000" dirty="0">
              <a:solidFill>
                <a:schemeClr val="tx2"/>
              </a:solidFill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533400" y="619781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Можем да мислим за конструкторите на класа като за методи на класа, които се активизират при създаването на нов екземпляр на класа посредством оператора 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new</a:t>
            </a:r>
            <a:r>
              <a:rPr kumimoji="0" lang="bg-BG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itchFamily="18" charset="0"/>
              <a:cs typeface="Times New Roman" pitchFamily="18" charset="0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itchFamily="18" charset="0"/>
              <a:cs typeface="Times New Roman" pitchFamily="18" charset="0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Например, ето един възможен начин да се активизира конструктор: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itchFamily="18" charset="0"/>
              <a:cs typeface="Times New Roman" pitchFamily="18" charset="0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Dim</a:t>
            </a:r>
            <a:r>
              <a:rPr kumimoji="0" lang="bg-BG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bg-BG" sz="32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constr</a:t>
            </a:r>
            <a:r>
              <a:rPr kumimoji="0" lang="en-US" sz="32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uctor</a:t>
            </a:r>
            <a:r>
              <a:rPr kumimoji="0" lang="bg-BG" sz="3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_</a:t>
            </a:r>
            <a:r>
              <a:rPr kumimoji="0" lang="bg-BG" sz="32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kumimoji="0" lang="bg-BG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bg-BG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</a:t>
            </a:r>
            <a:r>
              <a:rPr kumimoji="0" lang="bg-BG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bg-BG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New</a:t>
            </a:r>
            <a:r>
              <a:rPr kumimoji="0" lang="bg-BG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bg-BG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MyClass</a:t>
            </a:r>
            <a:r>
              <a:rPr kumimoji="0" lang="bg-BG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()</a:t>
            </a:r>
            <a:endParaRPr kumimoji="0" lang="bg-BG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Обикновено конструктора се ползва за задаване на някакви стандартни значения за променливите от класа.</a:t>
            </a:r>
            <a:endParaRPr kumimoji="0" lang="bg-BG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-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3600" b="1" dirty="0" smtClean="0">
                <a:solidFill>
                  <a:schemeClr val="tx2"/>
                </a:solidFill>
              </a:rPr>
              <a:t>Конструктори</a:t>
            </a:r>
            <a:r>
              <a:rPr lang="en-US" sz="4000" dirty="0" smtClean="0">
                <a:solidFill>
                  <a:schemeClr val="tx2"/>
                </a:solidFill>
              </a:rPr>
              <a:t> </a:t>
            </a:r>
            <a:endParaRPr lang="bg-BG" sz="4000" dirty="0" smtClean="0">
              <a:solidFill>
                <a:schemeClr val="tx2"/>
              </a:solidFill>
            </a:endParaRPr>
          </a:p>
          <a:p>
            <a:pPr algn="ctr"/>
            <a:r>
              <a:rPr lang="bg-BG" sz="2800" dirty="0" smtClean="0">
                <a:solidFill>
                  <a:schemeClr val="tx2"/>
                </a:solidFill>
              </a:rPr>
              <a:t>с параметри и без параметри</a:t>
            </a:r>
            <a:endParaRPr lang="bg-BG" sz="28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0668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Пример за клас, в който присъства </a:t>
            </a:r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конструктор без параметри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52600"/>
            <a:ext cx="4315199" cy="377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066800"/>
            <a:ext cx="820742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>
                <a:latin typeface="Times New Roman" pitchFamily="18" charset="0"/>
                <a:cs typeface="Times New Roman" pitchFamily="18" charset="0"/>
              </a:rPr>
              <a:t>Този клас определя едно игрално “</a:t>
            </a:r>
            <a:r>
              <a:rPr lang="bg-BG" sz="2800" dirty="0" err="1" smtClean="0">
                <a:latin typeface="Times New Roman" pitchFamily="18" charset="0"/>
                <a:cs typeface="Times New Roman" pitchFamily="18" charset="0"/>
              </a:rPr>
              <a:t>зарче</a:t>
            </a:r>
            <a:r>
              <a:rPr lang="bg-BG" sz="2800" dirty="0" smtClean="0">
                <a:latin typeface="Times New Roman" pitchFamily="18" charset="0"/>
                <a:cs typeface="Times New Roman" pitchFamily="18" charset="0"/>
              </a:rPr>
              <a:t>” с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bg-BG" sz="2800" dirty="0" smtClean="0">
                <a:latin typeface="Times New Roman" pitchFamily="18" charset="0"/>
                <a:cs typeface="Times New Roman" pitchFamily="18" charset="0"/>
              </a:rPr>
              <a:t>на брой страни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(т.е. при хвърлянето му могат да се получават случайни числа между 1 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bg-BG" sz="2800" dirty="0" smtClean="0">
                <a:latin typeface="Times New Roman" pitchFamily="18" charset="0"/>
                <a:cs typeface="Times New Roman" pitchFamily="18" charset="0"/>
              </a:rPr>
              <a:t>. Вижда се, че в класа присъства и конструктор с име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bg-BG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bg-BG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bg-BG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bg-BG" sz="32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bg-BG" sz="3200" b="1" dirty="0" err="1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bg-BG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3200" b="1" dirty="0" err="1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bg-BG" sz="3200" b="1" dirty="0" smtClean="0">
                <a:latin typeface="Times New Roman" pitchFamily="18" charset="0"/>
                <a:cs typeface="Times New Roman" pitchFamily="18" charset="0"/>
              </a:rPr>
              <a:t> New()</a:t>
            </a:r>
            <a:endParaRPr lang="bg-BG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bg-BG" sz="3200" b="1" dirty="0" smtClean="0">
                <a:latin typeface="Times New Roman" pitchFamily="18" charset="0"/>
                <a:cs typeface="Times New Roman" pitchFamily="18" charset="0"/>
              </a:rPr>
              <a:t>        n = 6</a:t>
            </a:r>
            <a:endParaRPr lang="bg-BG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bg-BG" sz="32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bg-BG" sz="3200" b="1" dirty="0" err="1" smtClean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bg-BG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3200" b="1" dirty="0" err="1" smtClean="0">
                <a:latin typeface="Times New Roman" pitchFamily="18" charset="0"/>
                <a:cs typeface="Times New Roman" pitchFamily="18" charset="0"/>
              </a:rPr>
              <a:t>Sub</a:t>
            </a:r>
            <a:endParaRPr lang="bg-BG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bg-BG" sz="2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bg-BG" sz="2800" dirty="0" smtClean="0">
                <a:latin typeface="Times New Roman" pitchFamily="18" charset="0"/>
                <a:cs typeface="Times New Roman" pitchFamily="18" charset="0"/>
              </a:rPr>
              <a:t>В този конструктор, променливата определяща броя на страните на “</a:t>
            </a:r>
            <a:r>
              <a:rPr lang="bg-BG" sz="2800" dirty="0" err="1" smtClean="0">
                <a:latin typeface="Times New Roman" pitchFamily="18" charset="0"/>
                <a:cs typeface="Times New Roman" pitchFamily="18" charset="0"/>
              </a:rPr>
              <a:t>зарчето</a:t>
            </a:r>
            <a:r>
              <a:rPr lang="bg-BG" sz="2800" dirty="0" smtClean="0">
                <a:latin typeface="Times New Roman" pitchFamily="18" charset="0"/>
                <a:cs typeface="Times New Roman" pitchFamily="18" charset="0"/>
              </a:rPr>
              <a:t>” приема стандартното значение 6.</a:t>
            </a:r>
            <a:endParaRPr lang="bg-BG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3600" b="1" dirty="0" smtClean="0">
                <a:solidFill>
                  <a:schemeClr val="tx2"/>
                </a:solidFill>
              </a:rPr>
              <a:t>Конструктори</a:t>
            </a:r>
            <a:r>
              <a:rPr lang="en-US" sz="4000" dirty="0" smtClean="0">
                <a:solidFill>
                  <a:schemeClr val="tx2"/>
                </a:solidFill>
              </a:rPr>
              <a:t> </a:t>
            </a:r>
            <a:endParaRPr lang="bg-BG" sz="4000" dirty="0" smtClean="0">
              <a:solidFill>
                <a:schemeClr val="tx2"/>
              </a:solidFill>
            </a:endParaRPr>
          </a:p>
          <a:p>
            <a:pPr algn="ctr"/>
            <a:r>
              <a:rPr lang="bg-BG" sz="2800" dirty="0" smtClean="0">
                <a:solidFill>
                  <a:schemeClr val="tx2"/>
                </a:solidFill>
              </a:rPr>
              <a:t>с параметри и без параметри</a:t>
            </a:r>
            <a:endParaRPr lang="bg-BG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Същност на методите</a:t>
            </a:r>
            <a:endParaRPr lang="bg-BG" sz="40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1" y="1066800"/>
            <a:ext cx="830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В следващия програмен код се извежда текущото време от системния </a:t>
            </a:r>
            <a:br>
              <a:rPr lang="bg-BG" dirty="0" smtClean="0"/>
            </a:br>
            <a:r>
              <a:rPr lang="bg-BG" dirty="0" smtClean="0"/>
              <a:t>часовник на компютъра. Кода включва два метода с това предназначение – </a:t>
            </a:r>
            <a:br>
              <a:rPr lang="bg-BG" dirty="0" smtClean="0"/>
            </a:br>
            <a:r>
              <a:rPr lang="bg-BG" dirty="0" smtClean="0"/>
              <a:t>първият метод извлича текущото време и е оформен в потребителския </a:t>
            </a:r>
            <a:br>
              <a:rPr lang="bg-BG" dirty="0" smtClean="0"/>
            </a:br>
            <a:r>
              <a:rPr lang="bg-BG" dirty="0" smtClean="0"/>
              <a:t>клас като функция, докато вторият метод върши същото, но вече е </a:t>
            </a:r>
            <a:br>
              <a:rPr lang="bg-BG" dirty="0" smtClean="0"/>
            </a:br>
            <a:r>
              <a:rPr lang="bg-BG" dirty="0" smtClean="0"/>
              <a:t>оформен като процедура.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066800"/>
            <a:ext cx="8207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За проверка работата на този клас с конструктор без параметри, трябва да добавим бутон към тестовата форма, а към бутона – следващия примерен код: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3600" b="1" dirty="0" smtClean="0">
                <a:solidFill>
                  <a:schemeClr val="tx2"/>
                </a:solidFill>
              </a:rPr>
              <a:t>Конструктори</a:t>
            </a:r>
            <a:r>
              <a:rPr lang="en-US" sz="4000" dirty="0" smtClean="0">
                <a:solidFill>
                  <a:schemeClr val="tx2"/>
                </a:solidFill>
              </a:rPr>
              <a:t> </a:t>
            </a:r>
            <a:endParaRPr lang="bg-BG" sz="4000" dirty="0" smtClean="0">
              <a:solidFill>
                <a:schemeClr val="tx2"/>
              </a:solidFill>
            </a:endParaRPr>
          </a:p>
          <a:p>
            <a:pPr algn="ctr"/>
            <a:r>
              <a:rPr lang="bg-BG" sz="2800" dirty="0" smtClean="0">
                <a:solidFill>
                  <a:schemeClr val="tx2"/>
                </a:solidFill>
              </a:rPr>
              <a:t>с параметри и без параметри</a:t>
            </a:r>
            <a:endParaRPr lang="bg-BG" sz="2800" dirty="0">
              <a:solidFill>
                <a:schemeClr val="tx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66732"/>
            <a:ext cx="5544031" cy="279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220212"/>
            <a:ext cx="82074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>
                <a:latin typeface="Times New Roman" pitchFamily="18" charset="0"/>
                <a:cs typeface="Times New Roman" pitchFamily="18" charset="0"/>
              </a:rPr>
              <a:t>В един клас може да има няколко конструктора. </a:t>
            </a:r>
            <a:r>
              <a:rPr lang="bg-BG" sz="2800" b="1" i="1" dirty="0" smtClean="0">
                <a:latin typeface="Times New Roman" pitchFamily="18" charset="0"/>
                <a:cs typeface="Times New Roman" pitchFamily="18" charset="0"/>
              </a:rPr>
              <a:t>Всички те носят име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bg-BG" sz="2800" b="1" i="1" dirty="0" smtClean="0">
                <a:latin typeface="Times New Roman" pitchFamily="18" charset="0"/>
                <a:cs typeface="Times New Roman" pitchFamily="18" charset="0"/>
              </a:rPr>
              <a:t>, и за да се различават един от друг трябва да имат или различни параметри, или различно количество параметри, или едното и другото едновременно</a:t>
            </a:r>
            <a:r>
              <a:rPr lang="bg-BG" sz="2800" dirty="0" smtClean="0">
                <a:latin typeface="Times New Roman" pitchFamily="18" charset="0"/>
                <a:cs typeface="Times New Roman" pitchFamily="18" charset="0"/>
              </a:rPr>
              <a:t>. За илюстрация на това, към вече създадения клас ще добавим още един </a:t>
            </a:r>
            <a:r>
              <a:rPr lang="bg-BG" sz="2800" b="1" dirty="0" smtClean="0">
                <a:latin typeface="Times New Roman" pitchFamily="18" charset="0"/>
                <a:cs typeface="Times New Roman" pitchFamily="18" charset="0"/>
              </a:rPr>
              <a:t>конструктор (с параметри)</a:t>
            </a:r>
            <a:r>
              <a:rPr lang="bg-BG" sz="2800" dirty="0" smtClean="0">
                <a:latin typeface="Times New Roman" pitchFamily="18" charset="0"/>
                <a:cs typeface="Times New Roman" pitchFamily="18" charset="0"/>
              </a:rPr>
              <a:t>, целта на който е чрез параметъра си да определя колко страни има “</a:t>
            </a:r>
            <a:r>
              <a:rPr lang="bg-BG" sz="2800" dirty="0" err="1" smtClean="0">
                <a:latin typeface="Times New Roman" pitchFamily="18" charset="0"/>
                <a:cs typeface="Times New Roman" pitchFamily="18" charset="0"/>
              </a:rPr>
              <a:t>зарчето</a:t>
            </a:r>
            <a:r>
              <a:rPr lang="bg-BG" sz="2800" dirty="0" smtClean="0">
                <a:latin typeface="Times New Roman" pitchFamily="18" charset="0"/>
                <a:cs typeface="Times New Roman" pitchFamily="18" charset="0"/>
              </a:rPr>
              <a:t>”.</a:t>
            </a:r>
            <a:endParaRPr lang="bg-BG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3600" b="1" dirty="0" smtClean="0">
                <a:solidFill>
                  <a:schemeClr val="tx2"/>
                </a:solidFill>
              </a:rPr>
              <a:t>Конструктори</a:t>
            </a:r>
            <a:r>
              <a:rPr lang="en-US" sz="4000" dirty="0" smtClean="0">
                <a:solidFill>
                  <a:schemeClr val="tx2"/>
                </a:solidFill>
              </a:rPr>
              <a:t> </a:t>
            </a:r>
            <a:endParaRPr lang="bg-BG" sz="4000" dirty="0" smtClean="0">
              <a:solidFill>
                <a:schemeClr val="tx2"/>
              </a:solidFill>
            </a:endParaRPr>
          </a:p>
          <a:p>
            <a:pPr algn="ctr"/>
            <a:r>
              <a:rPr lang="bg-BG" sz="2800" dirty="0" smtClean="0">
                <a:solidFill>
                  <a:schemeClr val="tx2"/>
                </a:solidFill>
              </a:rPr>
              <a:t>с параметри и без параметри</a:t>
            </a:r>
            <a:endParaRPr lang="bg-BG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3600" b="1" dirty="0" smtClean="0">
                <a:solidFill>
                  <a:schemeClr val="tx2"/>
                </a:solidFill>
              </a:rPr>
              <a:t>Конструктори</a:t>
            </a:r>
            <a:r>
              <a:rPr lang="en-US" sz="4000" dirty="0" smtClean="0">
                <a:solidFill>
                  <a:schemeClr val="tx2"/>
                </a:solidFill>
              </a:rPr>
              <a:t> </a:t>
            </a:r>
            <a:endParaRPr lang="bg-BG" sz="4000" dirty="0" smtClean="0">
              <a:solidFill>
                <a:schemeClr val="tx2"/>
              </a:solidFill>
            </a:endParaRPr>
          </a:p>
          <a:p>
            <a:pPr algn="ctr"/>
            <a:r>
              <a:rPr lang="bg-BG" sz="2800" dirty="0" smtClean="0">
                <a:solidFill>
                  <a:schemeClr val="tx2"/>
                </a:solidFill>
              </a:rPr>
              <a:t>с параметри и без параметри</a:t>
            </a:r>
            <a:endParaRPr lang="bg-BG" sz="2800" dirty="0">
              <a:solidFill>
                <a:schemeClr val="tx2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5400"/>
            <a:ext cx="5429721" cy="4543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1" y="12192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За тестване на конструктора с параметри трябва да се добави следващия примерен код към бутон от тестовата форма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51816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Създаденото по този начин “</a:t>
            </a:r>
            <a:r>
              <a:rPr lang="bg-BG" sz="2400" dirty="0" err="1" smtClean="0">
                <a:latin typeface="Times New Roman" pitchFamily="18" charset="0"/>
                <a:cs typeface="Times New Roman" pitchFamily="18" charset="0"/>
              </a:rPr>
              <a:t>зарче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” ще показва случайни числа от 1 до 12.</a:t>
            </a:r>
            <a:endParaRPr lang="bg-B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3600" b="1" dirty="0" smtClean="0">
                <a:solidFill>
                  <a:schemeClr val="tx2"/>
                </a:solidFill>
              </a:rPr>
              <a:t>Конструктори</a:t>
            </a:r>
            <a:r>
              <a:rPr lang="en-US" sz="4000" dirty="0" smtClean="0">
                <a:solidFill>
                  <a:schemeClr val="tx2"/>
                </a:solidFill>
              </a:rPr>
              <a:t> </a:t>
            </a:r>
            <a:endParaRPr lang="bg-BG" sz="4000" dirty="0" smtClean="0">
              <a:solidFill>
                <a:schemeClr val="tx2"/>
              </a:solidFill>
            </a:endParaRPr>
          </a:p>
          <a:p>
            <a:pPr algn="ctr"/>
            <a:r>
              <a:rPr lang="bg-BG" sz="2800" dirty="0" smtClean="0">
                <a:solidFill>
                  <a:schemeClr val="tx2"/>
                </a:solidFill>
              </a:rPr>
              <a:t>с параметри и без параметри</a:t>
            </a:r>
            <a:endParaRPr lang="bg-BG" sz="2800" dirty="0">
              <a:solidFill>
                <a:schemeClr val="tx2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0"/>
            <a:ext cx="5391618" cy="2648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3600" b="1" dirty="0" smtClean="0">
                <a:solidFill>
                  <a:schemeClr val="tx2"/>
                </a:solidFill>
              </a:rPr>
              <a:t>Конструктори</a:t>
            </a:r>
            <a:r>
              <a:rPr lang="en-US" sz="4000" dirty="0" smtClean="0">
                <a:solidFill>
                  <a:schemeClr val="tx2"/>
                </a:solidFill>
              </a:rPr>
              <a:t> </a:t>
            </a:r>
            <a:endParaRPr lang="bg-BG" sz="4000" dirty="0" smtClean="0">
              <a:solidFill>
                <a:schemeClr val="tx2"/>
              </a:solidFill>
            </a:endParaRPr>
          </a:p>
          <a:p>
            <a:pPr algn="ctr"/>
            <a:r>
              <a:rPr lang="bg-BG" sz="3200" dirty="0" smtClean="0">
                <a:solidFill>
                  <a:schemeClr val="tx2"/>
                </a:solidFill>
              </a:rPr>
              <a:t>Извикване на конструктор от друг конструктор</a:t>
            </a:r>
            <a:endParaRPr lang="bg-BG" sz="32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8458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Един конструктор може да бъде активизиран </a:t>
            </a:r>
            <a:r>
              <a:rPr lang="bg-BG" sz="2400" b="1" dirty="0" smtClean="0"/>
              <a:t>от друг конструктор</a:t>
            </a:r>
            <a:r>
              <a:rPr lang="bg-BG" sz="2400" dirty="0" smtClean="0"/>
              <a:t> </a:t>
            </a:r>
            <a:r>
              <a:rPr lang="bg-BG" sz="2400" b="1" dirty="0" smtClean="0"/>
              <a:t>от същия клас</a:t>
            </a:r>
            <a:r>
              <a:rPr lang="bg-BG" sz="2400" dirty="0" smtClean="0"/>
              <a:t>. </a:t>
            </a:r>
          </a:p>
          <a:p>
            <a:endParaRPr lang="bg-BG" sz="2400" b="1" dirty="0" smtClean="0"/>
          </a:p>
          <a:p>
            <a:r>
              <a:rPr lang="bg-BG" sz="2800" b="1" i="1" dirty="0" smtClean="0"/>
              <a:t>От други методи на класа конструктор не може да се активизира.</a:t>
            </a:r>
          </a:p>
          <a:p>
            <a:endParaRPr lang="bg-BG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На следващият слайд е показан пример как може да се реализира извикване на конструктор от друг конструктор.</a:t>
            </a:r>
            <a:endParaRPr lang="bg-BG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3600" b="1" dirty="0" smtClean="0">
                <a:solidFill>
                  <a:schemeClr val="tx2"/>
                </a:solidFill>
              </a:rPr>
              <a:t>Конструктори</a:t>
            </a:r>
            <a:r>
              <a:rPr lang="en-US" sz="4000" dirty="0" smtClean="0">
                <a:solidFill>
                  <a:schemeClr val="tx2"/>
                </a:solidFill>
              </a:rPr>
              <a:t> </a:t>
            </a:r>
            <a:endParaRPr lang="bg-BG" sz="4000" dirty="0" smtClean="0">
              <a:solidFill>
                <a:schemeClr val="tx2"/>
              </a:solidFill>
            </a:endParaRPr>
          </a:p>
          <a:p>
            <a:pPr algn="ctr"/>
            <a:r>
              <a:rPr lang="bg-BG" sz="2800" dirty="0" smtClean="0">
                <a:solidFill>
                  <a:schemeClr val="tx2"/>
                </a:solidFill>
              </a:rPr>
              <a:t>Извикване на конструктор от друг конструктор</a:t>
            </a:r>
            <a:endParaRPr lang="bg-BG" sz="2800" dirty="0">
              <a:solidFill>
                <a:schemeClr val="tx2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0"/>
            <a:ext cx="5496401" cy="448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3600" b="1" dirty="0" smtClean="0">
                <a:solidFill>
                  <a:schemeClr val="tx2"/>
                </a:solidFill>
              </a:rPr>
              <a:t>Конструктори</a:t>
            </a:r>
            <a:r>
              <a:rPr lang="en-US" sz="4000" dirty="0" smtClean="0">
                <a:solidFill>
                  <a:schemeClr val="tx2"/>
                </a:solidFill>
              </a:rPr>
              <a:t> </a:t>
            </a:r>
            <a:endParaRPr lang="bg-BG" sz="4000" dirty="0" smtClean="0">
              <a:solidFill>
                <a:schemeClr val="tx2"/>
              </a:solidFill>
            </a:endParaRPr>
          </a:p>
          <a:p>
            <a:pPr algn="ctr"/>
            <a:r>
              <a:rPr lang="bg-BG" sz="3200" dirty="0" smtClean="0">
                <a:solidFill>
                  <a:schemeClr val="tx2"/>
                </a:solidFill>
              </a:rPr>
              <a:t>Извикване на конструктор от друг конструктор</a:t>
            </a:r>
            <a:endParaRPr lang="bg-BG" sz="32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15339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Съществува ограничение, че операторът, който активизира другия (втория) конструктор, трябва да е първи в активизиращия конструктор (</a:t>
            </a:r>
            <a:r>
              <a:rPr lang="bg-BG" sz="1600" dirty="0" smtClean="0">
                <a:latin typeface="Times New Roman" pitchFamily="18" charset="0"/>
                <a:cs typeface="Times New Roman" pitchFamily="18" charset="0"/>
              </a:rPr>
              <a:t>в посочения пример активизиращият оператор е единствен, и като така, това изискване е спазено по стечение на обстоятелствата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bg-BG" sz="9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bg-BG" sz="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Кода, който трябва да се присвои на бутон от тестовата форма, за да се провери доколко така описания клас работи може да бъде следния:</a:t>
            </a:r>
            <a:endParaRPr lang="bg-B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04932"/>
            <a:ext cx="5544031" cy="279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err="1" smtClean="0">
                <a:solidFill>
                  <a:schemeClr val="tx2"/>
                </a:solidFill>
              </a:rPr>
              <a:t>Деструктори</a:t>
            </a:r>
            <a:endParaRPr lang="bg-BG" sz="40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305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>
                <a:latin typeface="Times New Roman" pitchFamily="18" charset="0"/>
                <a:cs typeface="Times New Roman" pitchFamily="18" charset="0"/>
              </a:rPr>
              <a:t>Докато с конструктор се създава един нов екземпляр на клас, то чрез </a:t>
            </a:r>
            <a:r>
              <a:rPr lang="bg-BG" sz="2800" dirty="0" err="1" smtClean="0">
                <a:latin typeface="Times New Roman" pitchFamily="18" charset="0"/>
                <a:cs typeface="Times New Roman" pitchFamily="18" charset="0"/>
              </a:rPr>
              <a:t>деструктор</a:t>
            </a:r>
            <a:r>
              <a:rPr lang="bg-BG" sz="2800" dirty="0" smtClean="0">
                <a:latin typeface="Times New Roman" pitchFamily="18" charset="0"/>
                <a:cs typeface="Times New Roman" pitchFamily="18" charset="0"/>
              </a:rPr>
              <a:t> става унищожаването на един създаден, но ненужен вече екземпляр. </a:t>
            </a:r>
            <a:endParaRPr lang="bg-BG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При работа с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VB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NET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няма нужда да се ползват </a:t>
            </a:r>
            <a:r>
              <a:rPr lang="bg-BG" sz="2400" dirty="0" err="1" smtClean="0">
                <a:latin typeface="Times New Roman" pitchFamily="18" charset="0"/>
                <a:cs typeface="Times New Roman" pitchFamily="18" charset="0"/>
              </a:rPr>
              <a:t>деструктори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. Сега вече извършваната от тях дейност е поверена на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CLR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bg-BG" sz="2400" dirty="0" err="1" smtClean="0">
                <a:latin typeface="Times New Roman" pitchFamily="18" charset="0"/>
                <a:cs typeface="Times New Roman" pitchFamily="18" charset="0"/>
              </a:rPr>
              <a:t>Common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400" dirty="0" err="1" smtClean="0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400" dirty="0" err="1" smtClean="0">
                <a:latin typeface="Times New Roman" pitchFamily="18" charset="0"/>
                <a:cs typeface="Times New Roman" pitchFamily="18" charset="0"/>
              </a:rPr>
              <a:t>Runtime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). Именно тя е тази, която се грижи за своевременното унищожаване на ненужните на приложението обекти от паметта – т.нар.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bg-BG" sz="2400" dirty="0" err="1" smtClean="0">
                <a:latin typeface="Times New Roman" pitchFamily="18" charset="0"/>
                <a:cs typeface="Times New Roman" pitchFamily="18" charset="0"/>
              </a:rPr>
              <a:t>arbage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bg-BG" sz="2400" dirty="0" err="1" smtClean="0">
                <a:latin typeface="Times New Roman" pitchFamily="18" charset="0"/>
                <a:cs typeface="Times New Roman" pitchFamily="18" charset="0"/>
              </a:rPr>
              <a:t>ollection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(“събиране на боклука”). В действителност не може да съществува увереност, че един вече ненужен обект се унищожава веднага след като стане ненужен, но все пак е направено всичко необходимо разработващият програмния код да няма грижа по този въпрос.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err="1" smtClean="0">
                <a:solidFill>
                  <a:schemeClr val="tx2"/>
                </a:solidFill>
              </a:rPr>
              <a:t>Деструктори</a:t>
            </a:r>
            <a:endParaRPr lang="bg-BG" sz="40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Ако все пак трябва да се активизира </a:t>
            </a:r>
            <a:r>
              <a:rPr lang="bg-BG" sz="2400" dirty="0" err="1" smtClean="0">
                <a:latin typeface="Times New Roman" pitchFamily="18" charset="0"/>
                <a:cs typeface="Times New Roman" pitchFamily="18" charset="0"/>
              </a:rPr>
              <a:t>деструктор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, това може да бъде направено и явно. </a:t>
            </a:r>
          </a:p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На следващият слайд следва пример за клас, в който е добавен </a:t>
            </a:r>
            <a:r>
              <a:rPr lang="bg-BG" sz="2400" dirty="0" err="1" smtClean="0">
                <a:latin typeface="Times New Roman" pitchFamily="18" charset="0"/>
                <a:cs typeface="Times New Roman" pitchFamily="18" charset="0"/>
              </a:rPr>
              <a:t>деструктор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, като е ползван за пример вече създадения клас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Zar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4е.</a:t>
            </a:r>
            <a:endParaRPr lang="bg-BG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err="1" smtClean="0">
                <a:solidFill>
                  <a:schemeClr val="tx2"/>
                </a:solidFill>
              </a:rPr>
              <a:t>Деструктори</a:t>
            </a:r>
            <a:endParaRPr lang="bg-BG" sz="4000" dirty="0">
              <a:solidFill>
                <a:schemeClr val="tx2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66800"/>
            <a:ext cx="5705970" cy="4191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Същност на методите</a:t>
            </a:r>
            <a:endParaRPr lang="bg-BG" sz="40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762000"/>
            <a:ext cx="8458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' Функция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TekVreme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(Optional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ByVal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_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    Seconds As Boolean = True) As String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If Seconds = False Then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Return Format(Now, "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hh:mm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Else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Return Format(Now, "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hh:mm:ss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End If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End Function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err="1" smtClean="0">
                <a:solidFill>
                  <a:schemeClr val="tx2"/>
                </a:solidFill>
              </a:rPr>
              <a:t>Деструктори</a:t>
            </a:r>
            <a:endParaRPr lang="bg-BG" sz="40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838200"/>
            <a:ext cx="82295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За </a:t>
            </a:r>
            <a:r>
              <a:rPr lang="bg-BG" sz="2400" dirty="0" err="1" smtClean="0">
                <a:latin typeface="Times New Roman" pitchFamily="18" charset="0"/>
                <a:cs typeface="Times New Roman" pitchFamily="18" charset="0"/>
              </a:rPr>
              <a:t>деструктор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винаги се ползва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Finalize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. В момента не е необходима и яснота за думите </a:t>
            </a:r>
            <a:r>
              <a:rPr lang="bg-BG" sz="2400" dirty="0" err="1" smtClean="0"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bg-BG" sz="2400" dirty="0" err="1" smtClean="0">
                <a:latin typeface="Times New Roman" pitchFamily="18" charset="0"/>
                <a:cs typeface="Times New Roman" pitchFamily="18" charset="0"/>
              </a:rPr>
              <a:t>Overrides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– предназначението им ще бъде изяснено впоследствие.</a:t>
            </a:r>
          </a:p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Видно е, че в </a:t>
            </a:r>
            <a:r>
              <a:rPr lang="bg-BG" sz="2400" dirty="0" err="1" smtClean="0">
                <a:latin typeface="Times New Roman" pitchFamily="18" charset="0"/>
                <a:cs typeface="Times New Roman" pitchFamily="18" charset="0"/>
              </a:rPr>
              <a:t>деструктора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 просто се извежда един надпис – “Обекта е унищожен”. </a:t>
            </a:r>
            <a:r>
              <a:rPr lang="bg-BG" sz="2400" b="1" dirty="0" err="1" smtClean="0">
                <a:latin typeface="Times New Roman" pitchFamily="18" charset="0"/>
                <a:cs typeface="Times New Roman" pitchFamily="18" charset="0"/>
              </a:rPr>
              <a:t>Деструктора</a:t>
            </a:r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 от примера сам се активизира в момента на унищожаването на обекта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, затова към кода на бутона, ползващ този клас не трябва да се правят промени.</a:t>
            </a:r>
          </a:p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След стартирането на тестовата форма, то ще се появи в прозорецът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надписа “Обекта е унищожен” (възможно е да се появи и многократно, ако са създадени няколко екземпляра на класа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Zar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4е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– по един надпис за всеки унищожен екземпляр на класа).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Същност на методите</a:t>
            </a:r>
            <a:endParaRPr lang="bg-BG" sz="40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762000"/>
            <a:ext cx="8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    ' Процедура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Sub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TekVreme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ByRef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TekVreme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As String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Optional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ByVal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Seconds As Boolean = True)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If Seconds = False Then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TekVreme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Format(Now, "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hh:mm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TekVreme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Format(Now, "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hh:mm:ss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End If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End Sub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Същност на методите</a:t>
            </a:r>
            <a:endParaRPr lang="bg-BG" sz="40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762000"/>
            <a:ext cx="8229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Извикването на функцията и процедурата се реализира чрез програмен код, включен в шаблона за събитието </a:t>
            </a:r>
            <a:r>
              <a:rPr lang="en-US" dirty="0" smtClean="0"/>
              <a:t>Click </a:t>
            </a:r>
            <a:r>
              <a:rPr lang="bg-BG" dirty="0" smtClean="0"/>
              <a:t>на бутон </a:t>
            </a:r>
            <a:r>
              <a:rPr lang="en-US" dirty="0" smtClean="0"/>
              <a:t>Button </a:t>
            </a:r>
            <a:r>
              <a:rPr lang="bg-BG" dirty="0" smtClean="0"/>
              <a:t>на една </a:t>
            </a:r>
            <a:r>
              <a:rPr lang="en-US" dirty="0" smtClean="0"/>
              <a:t>Windows </a:t>
            </a:r>
            <a:r>
              <a:rPr lang="bg-BG" dirty="0" smtClean="0"/>
              <a:t>форма.</a:t>
            </a:r>
            <a:endParaRPr lang="en-US" dirty="0" smtClean="0"/>
          </a:p>
          <a:p>
            <a:endParaRPr lang="en-US" sz="2400" dirty="0" smtClean="0"/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ReturnValueFromFunction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As String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ReturnValue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As String = "“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Dim stud1 As New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Studenti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ReturnValueFromFunction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stud1.TekVreme()</a:t>
            </a:r>
          </a:p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От функция: " &amp;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_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ReturnValueFromFunction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stud1.TekVreme(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ReturnValue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True)</a:t>
            </a:r>
          </a:p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От процедура: " &amp;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_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ReturnValue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Същност на методите</a:t>
            </a:r>
            <a:endParaRPr lang="bg-BG" sz="40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762000"/>
            <a:ext cx="8229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В </a:t>
            </a:r>
            <a:r>
              <a:rPr lang="en-US" dirty="0" smtClean="0"/>
              <a:t>Output </a:t>
            </a:r>
            <a:r>
              <a:rPr lang="bg-BG" dirty="0" smtClean="0"/>
              <a:t>прозорецът се извежда:</a:t>
            </a:r>
            <a:endParaRPr lang="en-US" dirty="0" smtClean="0"/>
          </a:p>
          <a:p>
            <a:endParaRPr lang="en-US" dirty="0" smtClean="0"/>
          </a:p>
          <a:p>
            <a:r>
              <a:rPr lang="bg-BG" dirty="0" smtClean="0"/>
              <a:t>От функция: 03:35:05</a:t>
            </a:r>
          </a:p>
          <a:p>
            <a:r>
              <a:rPr lang="bg-BG" dirty="0" smtClean="0"/>
              <a:t>От процедура: 03:35:05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76200"/>
            <a:ext cx="914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 </a:t>
            </a:r>
            <a:r>
              <a:rPr lang="bg-BG" sz="4000" dirty="0" smtClean="0">
                <a:solidFill>
                  <a:schemeClr val="tx2"/>
                </a:solidFill>
              </a:rPr>
              <a:t>Същност на методите</a:t>
            </a:r>
            <a:endParaRPr lang="bg-BG" sz="4000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62000"/>
            <a:ext cx="6330483" cy="5567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1772</Words>
  <Application>Microsoft Office PowerPoint</Application>
  <PresentationFormat>On-screen Show (4:3)</PresentationFormat>
  <Paragraphs>304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Class MyFirstClass …    End Class</dc:title>
  <dc:creator>bt</dc:creator>
  <cp:lastModifiedBy>Bogomil Traykov</cp:lastModifiedBy>
  <cp:revision>192</cp:revision>
  <dcterms:created xsi:type="dcterms:W3CDTF">2006-03-02T10:08:39Z</dcterms:created>
  <dcterms:modified xsi:type="dcterms:W3CDTF">2011-10-07T03:31:27Z</dcterms:modified>
</cp:coreProperties>
</file>