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5" r:id="rId3"/>
    <p:sldId id="311" r:id="rId4"/>
    <p:sldId id="310" r:id="rId5"/>
    <p:sldId id="313" r:id="rId6"/>
    <p:sldId id="312" r:id="rId7"/>
    <p:sldId id="314" r:id="rId8"/>
    <p:sldId id="316" r:id="rId9"/>
    <p:sldId id="317" r:id="rId10"/>
    <p:sldId id="318" r:id="rId11"/>
    <p:sldId id="319" r:id="rId12"/>
    <p:sldId id="315" r:id="rId13"/>
    <p:sldId id="268" r:id="rId14"/>
    <p:sldId id="332" r:id="rId15"/>
    <p:sldId id="333" r:id="rId16"/>
    <p:sldId id="334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94717" autoAdjust="0"/>
  </p:normalViewPr>
  <p:slideViewPr>
    <p:cSldViewPr>
      <p:cViewPr>
        <p:scale>
          <a:sx n="50" d="100"/>
          <a:sy n="50" d="100"/>
        </p:scale>
        <p:origin x="-974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BFBB7-7126-4D7F-B034-3FD09B9A1A1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A6179-665E-4E04-975F-EB3C116DB27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F6F74-DE69-4DB8-B28D-9A2A79D6B84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03C3D-0750-4253-B9CA-C10E76D844C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0BAD9-3031-4F0F-937A-0121E53BC00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067A1-96CB-444B-B7C8-1F56E16C4B6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FCB28-1A0C-4971-B834-4F7D054897C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3AC3E-3F56-4B0F-A33B-DE21282BA6A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09EE2-8BDE-4E81-ADB6-8FA54BBD59C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98BD-7187-434E-92D2-022406B09A1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573A-C04D-493C-8BD8-384D2F2FE27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967FC57-C3B1-496B-92DF-B8B0248E69F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226425" y="6610350"/>
            <a:ext cx="992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bg-BG" sz="1400"/>
              <a:t>слайд: </a:t>
            </a:r>
            <a:fld id="{97F474B0-EB7E-45AE-B133-D85E25C31BE0}" type="slidenum">
              <a:rPr lang="bg-BG" sz="1400"/>
              <a:pPr>
                <a:defRPr/>
              </a:pPr>
              <a:t>‹#›</a:t>
            </a:fld>
            <a:endParaRPr lang="bg-BG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8229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4400" dirty="0" smtClean="0"/>
              <a:t>Събития в потребителски клас</a:t>
            </a:r>
            <a:endParaRPr lang="en-US" sz="4400" dirty="0"/>
          </a:p>
          <a:p>
            <a:r>
              <a:rPr lang="bg-BG" sz="3200" dirty="0" smtClean="0"/>
              <a:t>1. </a:t>
            </a:r>
            <a:r>
              <a:rPr lang="en-US" sz="3200" dirty="0" err="1" smtClean="0"/>
              <a:t>Обявяване</a:t>
            </a:r>
            <a:r>
              <a:rPr lang="en-US" sz="3200" dirty="0" smtClean="0"/>
              <a:t> </a:t>
            </a:r>
            <a:r>
              <a:rPr lang="en-US" sz="3200" dirty="0" err="1" smtClean="0"/>
              <a:t>на</a:t>
            </a:r>
            <a:r>
              <a:rPr lang="en-US" sz="3200" dirty="0" smtClean="0"/>
              <a:t> </a:t>
            </a:r>
            <a:r>
              <a:rPr lang="en-US" sz="3200" dirty="0" err="1" smtClean="0"/>
              <a:t>събитие</a:t>
            </a:r>
            <a:r>
              <a:rPr lang="en-US" sz="3200" dirty="0" smtClean="0"/>
              <a:t> </a:t>
            </a:r>
          </a:p>
          <a:p>
            <a:r>
              <a:rPr lang="bg-BG" sz="3200" dirty="0" smtClean="0"/>
              <a:t>2. </a:t>
            </a:r>
            <a:r>
              <a:rPr lang="en-US" sz="3200" dirty="0" err="1" smtClean="0"/>
              <a:t>Процедура</a:t>
            </a:r>
            <a:r>
              <a:rPr lang="en-US" sz="3200" dirty="0" smtClean="0"/>
              <a:t> </a:t>
            </a:r>
            <a:r>
              <a:rPr lang="en-US" sz="3200" dirty="0" err="1" smtClean="0"/>
              <a:t>на</a:t>
            </a:r>
            <a:r>
              <a:rPr lang="en-US" sz="3200" dirty="0" smtClean="0"/>
              <a:t> </a:t>
            </a:r>
            <a:r>
              <a:rPr lang="en-US" sz="3200" dirty="0" err="1" smtClean="0"/>
              <a:t>събитие</a:t>
            </a:r>
            <a:endParaRPr lang="bg-BG" sz="3200" dirty="0" smtClean="0"/>
          </a:p>
          <a:p>
            <a:r>
              <a:rPr lang="bg-BG" sz="3200" dirty="0" smtClean="0"/>
              <a:t>3. Пример за събитие в потребителски клас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Процедура на събитие</a:t>
            </a:r>
            <a:endParaRPr lang="bg-BG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81000" y="1225689"/>
            <a:ext cx="8458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dirty="0" smtClean="0"/>
              <a:t>За демонстриране на работоспособността на кода следва да се обяви една променлива и управлението на събитието на ниво </a:t>
            </a:r>
            <a:r>
              <a:rPr lang="en-US" dirty="0" smtClean="0"/>
              <a:t>Windows </a:t>
            </a:r>
            <a:r>
              <a:rPr lang="bg-BG" dirty="0" smtClean="0"/>
              <a:t>форма, както и да се извика за изпълнение метода, генериращ събитието както е показано на следващият слайд. </a:t>
            </a:r>
          </a:p>
          <a:p>
            <a:endParaRPr lang="bg-BG" dirty="0" smtClean="0"/>
          </a:p>
          <a:p>
            <a:r>
              <a:rPr lang="bg-BG" dirty="0" smtClean="0"/>
              <a:t>Процедурата за управление на събитието извежда просто един </a:t>
            </a:r>
            <a:r>
              <a:rPr lang="bg-BG" dirty="0" smtClean="0"/>
              <a:t>текст в </a:t>
            </a:r>
            <a:r>
              <a:rPr lang="en-US" dirty="0" smtClean="0"/>
              <a:t>Output</a:t>
            </a:r>
            <a:r>
              <a:rPr lang="bg-BG" dirty="0" smtClean="0"/>
              <a:t>, </a:t>
            </a:r>
            <a:r>
              <a:rPr lang="bg-BG" dirty="0" smtClean="0"/>
              <a:t>показващ как кода управлява събитието.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Процедура на събитие</a:t>
            </a:r>
            <a:endParaRPr lang="bg-BG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81000" y="838200"/>
            <a:ext cx="84582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Form1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' Обявяване на </a:t>
            </a:r>
            <a:r>
              <a:rPr lang="bg-BG" b="1" dirty="0" err="1" smtClean="0">
                <a:latin typeface="Courier New" pitchFamily="49" charset="0"/>
                <a:cs typeface="Courier New" pitchFamily="49" charset="0"/>
              </a:rPr>
              <a:t>WithEvents</a:t>
            </a:r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 променлива.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Dim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WithEvents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Prom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New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МоятКлас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    ' Обявяване на </a:t>
            </a:r>
            <a:r>
              <a:rPr lang="bg-BG" b="1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b="1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 управляващ събитието.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EClass_EventHandler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Handles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Prom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MyEvent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("Генерирано 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е събитие !!!")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Sub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Button_Click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sender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e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Handles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Click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Prom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NovoSabitie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Sub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Процедура на събитие</a:t>
            </a:r>
            <a:endParaRPr lang="bg-BG" sz="4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49789" cy="349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Събития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685800" y="1371600"/>
            <a:ext cx="7943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sz="2800"/>
              <a:t>1. Трябва да съществува екземпляр на класа, </a:t>
            </a:r>
          </a:p>
          <a:p>
            <a:r>
              <a:rPr lang="bg-BG" sz="2800"/>
              <a:t>обявен с ключовата дума </a:t>
            </a:r>
            <a:r>
              <a:rPr lang="bg-BG" sz="2800" b="1">
                <a:solidFill>
                  <a:srgbClr val="FF3300"/>
                </a:solidFill>
              </a:rPr>
              <a:t>WithEvents</a:t>
            </a:r>
            <a:r>
              <a:rPr lang="bg-BG" sz="3200"/>
              <a:t> </a:t>
            </a:r>
          </a:p>
        </p:txBody>
      </p:sp>
      <p:sp>
        <p:nvSpPr>
          <p:cNvPr id="46084" name="Text Box 8"/>
          <p:cNvSpPr txBox="1">
            <a:spLocks noChangeArrowheads="1"/>
          </p:cNvSpPr>
          <p:nvPr/>
        </p:nvSpPr>
        <p:spPr bwMode="auto">
          <a:xfrm>
            <a:off x="685800" y="2667000"/>
            <a:ext cx="78438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sz="2800"/>
              <a:t>2. Кода на класа трябва да генерира събитие </a:t>
            </a:r>
          </a:p>
          <a:p>
            <a:r>
              <a:rPr lang="bg-BG" sz="2800"/>
              <a:t>при настъпване на някакво условие.</a:t>
            </a:r>
          </a:p>
        </p:txBody>
      </p:sp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685800" y="3962400"/>
            <a:ext cx="6478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sz="2800"/>
              <a:t>3. Програмата (а не класа) обработва</a:t>
            </a:r>
          </a:p>
          <a:p>
            <a:r>
              <a:rPr lang="bg-BG" sz="2800"/>
              <a:t>събитието.</a:t>
            </a:r>
          </a:p>
        </p:txBody>
      </p:sp>
      <p:sp>
        <p:nvSpPr>
          <p:cNvPr id="46086" name="Rectangle 11"/>
          <p:cNvSpPr>
            <a:spLocks noChangeArrowheads="1"/>
          </p:cNvSpPr>
          <p:nvPr/>
        </p:nvSpPr>
        <p:spPr bwMode="auto">
          <a:xfrm>
            <a:off x="685800" y="3962400"/>
            <a:ext cx="7924800" cy="9906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6087" name="Rectangle 12"/>
          <p:cNvSpPr>
            <a:spLocks noChangeArrowheads="1"/>
          </p:cNvSpPr>
          <p:nvPr/>
        </p:nvSpPr>
        <p:spPr bwMode="auto">
          <a:xfrm>
            <a:off x="685800" y="2667000"/>
            <a:ext cx="7924800" cy="9906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6088" name="Rectangle 13"/>
          <p:cNvSpPr>
            <a:spLocks noChangeArrowheads="1"/>
          </p:cNvSpPr>
          <p:nvPr/>
        </p:nvSpPr>
        <p:spPr bwMode="auto">
          <a:xfrm>
            <a:off x="685800" y="1371600"/>
            <a:ext cx="7924800" cy="9906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6089" name="Text Box 14"/>
          <p:cNvSpPr txBox="1">
            <a:spLocks noChangeArrowheads="1"/>
          </p:cNvSpPr>
          <p:nvPr/>
        </p:nvSpPr>
        <p:spPr bwMode="auto">
          <a:xfrm>
            <a:off x="685800" y="914400"/>
            <a:ext cx="231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dirty="0"/>
              <a:t>З основни момента: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Пример за събитие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685800" y="1871910"/>
            <a:ext cx="812139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sz="2800" dirty="0"/>
              <a:t>1. Трябва да съществува екземпляр на класа, </a:t>
            </a:r>
          </a:p>
          <a:p>
            <a:r>
              <a:rPr lang="bg-BG" sz="2800" dirty="0"/>
              <a:t>обявен с ключовата дума </a:t>
            </a:r>
            <a:r>
              <a:rPr lang="bg-BG" sz="2800" b="1" dirty="0" err="1">
                <a:solidFill>
                  <a:srgbClr val="FF3300"/>
                </a:solidFill>
              </a:rPr>
              <a:t>WithEvents</a:t>
            </a:r>
            <a:r>
              <a:rPr lang="bg-BG" sz="3200" dirty="0"/>
              <a:t> </a:t>
            </a:r>
            <a:r>
              <a:rPr lang="bg-BG" sz="2800" dirty="0" smtClean="0"/>
              <a:t>в кода на формата.</a:t>
            </a:r>
            <a:endParaRPr lang="bg-BG" sz="3200" dirty="0" smtClean="0"/>
          </a:p>
        </p:txBody>
      </p:sp>
      <p:sp>
        <p:nvSpPr>
          <p:cNvPr id="46089" name="Text Box 14"/>
          <p:cNvSpPr txBox="1">
            <a:spLocks noChangeArrowheads="1"/>
          </p:cNvSpPr>
          <p:nvPr/>
        </p:nvSpPr>
        <p:spPr bwMode="auto">
          <a:xfrm>
            <a:off x="685800" y="914400"/>
            <a:ext cx="840191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sz="2400" dirty="0" smtClean="0"/>
              <a:t>Пример</a:t>
            </a:r>
            <a:r>
              <a:rPr lang="bg-BG" dirty="0" smtClean="0"/>
              <a:t> за проверяване на въведен от клавиатурата 10 цифров </a:t>
            </a:r>
            <a:r>
              <a:rPr lang="en-US" dirty="0" smtClean="0"/>
              <a:t>E</a:t>
            </a:r>
            <a:r>
              <a:rPr lang="bg-BG" dirty="0" err="1" smtClean="0"/>
              <a:t>ГНомер</a:t>
            </a:r>
            <a:endParaRPr lang="en-US" dirty="0" smtClean="0"/>
          </a:p>
          <a:p>
            <a:r>
              <a:rPr lang="bg-BG" dirty="0"/>
              <a:t>и</a:t>
            </a:r>
            <a:r>
              <a:rPr lang="bg-BG" dirty="0" smtClean="0"/>
              <a:t> генериране на събитие, в случаите, когато цифрите в номера не са 10.</a:t>
            </a:r>
          </a:p>
          <a:p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81232"/>
            <a:ext cx="5705970" cy="164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1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8"/>
          <p:cNvSpPr txBox="1">
            <a:spLocks noChangeArrowheads="1"/>
          </p:cNvSpPr>
          <p:nvPr/>
        </p:nvSpPr>
        <p:spPr bwMode="auto">
          <a:xfrm>
            <a:off x="685800" y="914400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sz="2800" dirty="0"/>
              <a:t>2. Кода на класа трябва да генерира събитие </a:t>
            </a:r>
          </a:p>
          <a:p>
            <a:r>
              <a:rPr lang="bg-BG" sz="2800" dirty="0"/>
              <a:t>при настъпване на някакво условие.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05" y="2133600"/>
            <a:ext cx="5343989" cy="214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Пример за събитие</a:t>
            </a:r>
            <a:endParaRPr lang="bg-BG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381000" y="990600"/>
            <a:ext cx="845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sz="2800" dirty="0"/>
              <a:t>3. Програмата (а не класа) </a:t>
            </a:r>
            <a:r>
              <a:rPr lang="bg-BG" sz="2800" dirty="0" smtClean="0"/>
              <a:t>обработва събитието</a:t>
            </a:r>
            <a:r>
              <a:rPr lang="bg-BG" sz="28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725234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Пример за събитие</a:t>
            </a:r>
            <a:endParaRPr lang="bg-BG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003280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Създаваме един клас с име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4е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(“игрално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зарче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”). В класа липсват свойства и конструктори, а има само един метод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StoinostNaZar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който ще генерира и връща случайно число от 1 до 6. Освен това в класа ще присъства и събитието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MaxNumber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Класа ще генерира това събитие само когато “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зарчето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” показва 6 (т.е. тогава, когато метода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StoinostNaZar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върне максималното възможно значение).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Пълният код на класа изглежда по начина, показан на следващия слайд.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114800"/>
            <a:ext cx="587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Коментар към кода присъства на следващият слайд.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5229679" cy="2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8382000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Първото, което трябва да направи впечатление е обявяването на събитие с име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MaxNumber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в реда:</a:t>
            </a:r>
          </a:p>
          <a:p>
            <a:r>
              <a:rPr lang="bg-BG" sz="105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bg-BG" sz="2400" b="1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400" b="1" i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24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i="1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bg-BG" sz="24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i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Stoinost</a:t>
            </a:r>
            <a:r>
              <a:rPr lang="bg-BG" sz="2400" b="1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bg-BG" sz="2400" b="1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Събитието естествено е обявено като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В случая липсват параметри за него, но по принцип такива могат да съществуват (тогава се записват в скобите, разделени със запетая).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За активизиране на събитието се ползва следният програмен код:</a:t>
            </a:r>
          </a:p>
          <a:p>
            <a:r>
              <a:rPr lang="bg-BG" sz="11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bg-BG" sz="2400" b="1" i="1" dirty="0" err="1" smtClean="0">
                <a:latin typeface="Courier New" pitchFamily="49" charset="0"/>
                <a:cs typeface="Courier New" pitchFamily="49" charset="0"/>
              </a:rPr>
              <a:t>RaiseEvent</a:t>
            </a:r>
            <a:r>
              <a:rPr lang="bg-BG" sz="24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i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Stoinost</a:t>
            </a:r>
            <a:r>
              <a:rPr lang="bg-BG" sz="2400" b="1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bg-BG" sz="2400" b="1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Синтаксисът е елементарен – след ключовата дума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RaiseEvent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просто се изписва името на събитието (в случай на нужда с параметри). От кода на класа е очевидно, че събитието ще се генерира тогава, когато на “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зарчето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” се появи 6.</a:t>
            </a:r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Обявяване на събитие</a:t>
            </a:r>
            <a:endParaRPr lang="bg-BG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33400" y="990600"/>
            <a:ext cx="8001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В </a:t>
            </a:r>
            <a:r>
              <a:rPr lang="en-US" dirty="0" err="1" smtClean="0"/>
              <a:t>едно</a:t>
            </a:r>
            <a:r>
              <a:rPr lang="en-US" dirty="0" smtClean="0"/>
              <a:t> </a:t>
            </a:r>
            <a:r>
              <a:rPr lang="en-US" dirty="0" err="1" smtClean="0"/>
              <a:t>приложение</a:t>
            </a:r>
            <a:r>
              <a:rPr lang="en-US" dirty="0" smtClean="0"/>
              <a:t> е </a:t>
            </a:r>
            <a:r>
              <a:rPr lang="en-US" dirty="0" err="1" smtClean="0"/>
              <a:t>недопустимо</a:t>
            </a:r>
            <a:r>
              <a:rPr lang="en-US" dirty="0" smtClean="0"/>
              <a:t> </a:t>
            </a:r>
            <a:r>
              <a:rPr lang="en-US" dirty="0" err="1" smtClean="0"/>
              <a:t>обектите</a:t>
            </a:r>
            <a:r>
              <a:rPr lang="en-US" dirty="0" smtClean="0"/>
              <a:t>, </a:t>
            </a:r>
            <a:r>
              <a:rPr lang="en-US" dirty="0" err="1" smtClean="0"/>
              <a:t>които</a:t>
            </a:r>
            <a:r>
              <a:rPr lang="en-US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 smtClean="0"/>
              <a:t>създават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бъдат</a:t>
            </a:r>
            <a:r>
              <a:rPr lang="en-US" dirty="0" smtClean="0"/>
              <a:t> </a:t>
            </a:r>
            <a:r>
              <a:rPr lang="bg-BG" dirty="0" smtClean="0"/>
              <a:t>„глухи” и „неми”, т.е., те да нямат възможност да получават съобщения от други обекти, а така също и да предават съобщения на други обекти.</a:t>
            </a:r>
          </a:p>
          <a:p>
            <a:endParaRPr lang="en-US" dirty="0" smtClean="0"/>
          </a:p>
          <a:p>
            <a:r>
              <a:rPr lang="bg-BG" dirty="0" smtClean="0"/>
              <a:t>В съвременните приложения изпълнението на процедурите от приложението се основава на външни фактори – събитията </a:t>
            </a:r>
            <a:r>
              <a:rPr lang="en-US" dirty="0" smtClean="0"/>
              <a:t>(event)</a:t>
            </a:r>
            <a:r>
              <a:rPr lang="bg-BG" dirty="0" smtClean="0"/>
              <a:t>. Например натискането на бутон или клавиш, избиране на превключвател, минимизиране на форма и т.н. По този начин, събитието в едно приложение изпълнява ролята на сигнал, даващ информация за това, че в приложението се е случило нещо важно, което заслужава допълнително внимание.</a:t>
            </a:r>
          </a:p>
          <a:p>
            <a:endParaRPr lang="bg-BG" dirty="0" smtClean="0"/>
          </a:p>
          <a:p>
            <a:r>
              <a:rPr lang="bg-BG" dirty="0" smtClean="0"/>
              <a:t>Събитията на един клас могат да произхождат от три източника: от самия клас, базирани на таймер и външни събития. Тук ще става въпрос само за първия източник.</a:t>
            </a:r>
            <a:endParaRPr lang="bg-B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8382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Трябва да се добави код за тестване на класа.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начало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трябва да се декларира втора променлива от тип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4е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тестовата форма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, понеже обявяване с ключовата дума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WithEvents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е недопустимо в кода на бутона.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4505716" cy="15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914400"/>
            <a:ext cx="8229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Следва създаването на програмния код за събитието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 бутона от формата.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448773" cy="272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Работата трябва да продължи със създаването на код за обработка на събитието. Най-лесно това може да стане в следната последователност:</a:t>
            </a:r>
          </a:p>
          <a:p>
            <a:endParaRPr lang="bg-BG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1. Позиционира се мигащият маркер на подходяща позиция в съществуващия вече код, непосредствено след ключовите думи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 Sub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19214"/>
            <a:ext cx="5448773" cy="272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2. Избираме от падащият списък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Name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променливата на формата (в нашия пример променливата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VtoraPromenliva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98095" cy="260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3. Избираме от падащият списък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Name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MaxStoinost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5" y="1500329"/>
            <a:ext cx="7976509" cy="24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6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4. В резултат от изпълнението на действията от т. 2 и т. 3 получаваме в мястото на мигащия маркер нужния ни шаблон за кода за обработка на събитието.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998095" cy="399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914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5. Следва попълването на шаблона с код, който да се изпълнява при възникване на събитието. Той в нашия пример ще изглежда по начина, показан на илюстрацията: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62" y="2362200"/>
            <a:ext cx="7058638" cy="18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1" y="685800"/>
            <a:ext cx="83819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Какво направихме?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1. Обявихме екземпляр на класа с ключовата дума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WithEvents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във формата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2. Добавихме код към бутона за обработка на събитието. В него може да се напише всичко, което сметнем за необходимо – това е работа на програмата, а не на класа. Класа само известява на програмата, че в него е генерирано събитие, а програмата трябва да реши какво да се реализира в такъв момент.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Видно е, че шаблона за кода за обработка на събитието е всъщност процедура, в която има нещо добавено – а именно шаблона е за събитието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Stoinost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 екземпляра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VtoraProm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 класа. Това се постига с ключовата дума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1" y="6858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6. Остава да стартираме приложението (например с натискане на клавиш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5). Резултатът от работата на кода ще бъде едно число (което се е “паднало” на “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зарчето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”), но когато това число е 6, то освен 6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прозореца се появява и надписа “Това е максималното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!!!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6201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3200" dirty="0">
                <a:solidFill>
                  <a:schemeClr val="tx2"/>
                </a:solidFill>
              </a:rPr>
              <a:t> </a:t>
            </a:r>
            <a:r>
              <a:rPr lang="bg-BG" sz="3200" dirty="0" smtClean="0">
                <a:solidFill>
                  <a:schemeClr val="tx2"/>
                </a:solidFill>
              </a:rPr>
              <a:t>Още един пример </a:t>
            </a:r>
            <a:r>
              <a:rPr lang="bg-BG" sz="3200" dirty="0" smtClean="0">
                <a:solidFill>
                  <a:schemeClr val="tx2"/>
                </a:solidFill>
              </a:rPr>
              <a:t>за събитие</a:t>
            </a:r>
            <a:endParaRPr lang="bg-BG" sz="3200" dirty="0">
              <a:solidFill>
                <a:schemeClr val="tx2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85846"/>
            <a:ext cx="5839331" cy="234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Обявяване на събитие</a:t>
            </a:r>
            <a:endParaRPr lang="bg-BG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33400" y="990600"/>
            <a:ext cx="8001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/>
              <a:t>Събитието се обявява в пределите на </a:t>
            </a:r>
            <a:r>
              <a:rPr lang="bg-BG" sz="2800" b="1" i="1" dirty="0" smtClean="0"/>
              <a:t>клас</a:t>
            </a:r>
            <a:r>
              <a:rPr lang="bg-BG" b="1" i="1" dirty="0" smtClean="0"/>
              <a:t>, </a:t>
            </a:r>
            <a:r>
              <a:rPr lang="bg-BG" b="1" i="1" dirty="0" smtClean="0"/>
              <a:t>структура или модул </a:t>
            </a:r>
            <a:r>
              <a:rPr lang="bg-BG" dirty="0" smtClean="0"/>
              <a:t>чрез </a:t>
            </a:r>
            <a:r>
              <a:rPr lang="bg-BG" dirty="0" smtClean="0"/>
              <a:t>ключовата дума </a:t>
            </a:r>
            <a:r>
              <a:rPr lang="en-US" b="1" i="1" dirty="0" smtClean="0"/>
              <a:t>Event</a:t>
            </a:r>
            <a:r>
              <a:rPr lang="bg-BG" dirty="0" smtClean="0"/>
              <a:t>. Такова обявяване трябва да включва идентификатор на събитието и списък на неговите параметри.</a:t>
            </a:r>
            <a:endParaRPr lang="en-US" dirty="0" smtClean="0"/>
          </a:p>
          <a:p>
            <a:r>
              <a:rPr lang="bg-BG" dirty="0" smtClean="0"/>
              <a:t> </a:t>
            </a:r>
            <a:endParaRPr lang="en-US" dirty="0" smtClean="0"/>
          </a:p>
          <a:p>
            <a:r>
              <a:rPr lang="bg-BG" dirty="0" smtClean="0"/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i="1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GotovaSuma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s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Сами</a:t>
            </a:r>
            <a:r>
              <a:rPr lang="en-US" dirty="0" smtClean="0"/>
              <a:t> </a:t>
            </a:r>
            <a:r>
              <a:rPr lang="en-US" dirty="0" err="1" smtClean="0"/>
              <a:t>по</a:t>
            </a:r>
            <a:r>
              <a:rPr lang="en-US" dirty="0" smtClean="0"/>
              <a:t> </a:t>
            </a:r>
            <a:r>
              <a:rPr lang="en-US" dirty="0" err="1" smtClean="0"/>
              <a:t>себе</a:t>
            </a:r>
            <a:r>
              <a:rPr lang="en-US" dirty="0" smtClean="0"/>
              <a:t> </a:t>
            </a:r>
            <a:r>
              <a:rPr lang="en-US" dirty="0" err="1" smtClean="0"/>
              <a:t>си</a:t>
            </a:r>
            <a:r>
              <a:rPr lang="en-US" dirty="0" smtClean="0"/>
              <a:t>, </a:t>
            </a:r>
            <a:r>
              <a:rPr lang="en-US" dirty="0" err="1" smtClean="0"/>
              <a:t>събитията</a:t>
            </a:r>
            <a:r>
              <a:rPr lang="en-US" dirty="0" smtClean="0"/>
              <a:t> </a:t>
            </a:r>
            <a:r>
              <a:rPr lang="en-US" dirty="0" err="1" smtClean="0"/>
              <a:t>не</a:t>
            </a:r>
            <a:r>
              <a:rPr lang="en-US" dirty="0" smtClean="0"/>
              <a:t> </a:t>
            </a:r>
            <a:r>
              <a:rPr lang="en-US" dirty="0" err="1" smtClean="0"/>
              <a:t>могат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връщат</a:t>
            </a:r>
            <a:r>
              <a:rPr lang="en-US" dirty="0" smtClean="0"/>
              <a:t> </a:t>
            </a:r>
            <a:r>
              <a:rPr lang="en-US" dirty="0" err="1" smtClean="0"/>
              <a:t>данни</a:t>
            </a:r>
            <a:r>
              <a:rPr lang="en-US" dirty="0" smtClean="0"/>
              <a:t>. </a:t>
            </a:r>
            <a:r>
              <a:rPr lang="en-US" dirty="0" err="1" smtClean="0"/>
              <a:t>Данните</a:t>
            </a:r>
            <a:r>
              <a:rPr lang="en-US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 smtClean="0"/>
              <a:t>връщат</a:t>
            </a:r>
            <a:r>
              <a:rPr lang="en-US" dirty="0" smtClean="0"/>
              <a:t> </a:t>
            </a:r>
            <a:r>
              <a:rPr lang="en-US" dirty="0" err="1" smtClean="0"/>
              <a:t>чрез</a:t>
            </a:r>
            <a:r>
              <a:rPr lang="en-US" dirty="0" smtClean="0"/>
              <a:t> </a:t>
            </a:r>
            <a:r>
              <a:rPr lang="en-US" dirty="0" err="1" smtClean="0"/>
              <a:t>параметрите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събитието</a:t>
            </a:r>
            <a:r>
              <a:rPr lang="en-US" dirty="0" smtClean="0"/>
              <a:t>. </a:t>
            </a:r>
            <a:r>
              <a:rPr lang="en-US" dirty="0" err="1" smtClean="0"/>
              <a:t>Обявяването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събитие</a:t>
            </a:r>
            <a:r>
              <a:rPr lang="en-US" dirty="0" smtClean="0"/>
              <a:t> </a:t>
            </a:r>
            <a:r>
              <a:rPr lang="en-US" dirty="0" err="1" smtClean="0"/>
              <a:t>означава</a:t>
            </a:r>
            <a:r>
              <a:rPr lang="en-US" dirty="0" smtClean="0"/>
              <a:t> </a:t>
            </a:r>
            <a:r>
              <a:rPr lang="en-US" dirty="0" err="1" smtClean="0"/>
              <a:t>само</a:t>
            </a:r>
            <a:r>
              <a:rPr lang="en-US" dirty="0" smtClean="0"/>
              <a:t> </a:t>
            </a:r>
            <a:r>
              <a:rPr lang="en-US" dirty="0" err="1" smtClean="0"/>
              <a:t>това</a:t>
            </a:r>
            <a:r>
              <a:rPr lang="en-US" dirty="0" smtClean="0"/>
              <a:t>, </a:t>
            </a:r>
            <a:r>
              <a:rPr lang="en-US" dirty="0" err="1" smtClean="0"/>
              <a:t>че</a:t>
            </a:r>
            <a:r>
              <a:rPr lang="en-US" dirty="0" smtClean="0"/>
              <a:t> </a:t>
            </a:r>
            <a:r>
              <a:rPr lang="en-US" dirty="0" err="1" smtClean="0"/>
              <a:t>то</a:t>
            </a:r>
            <a:r>
              <a:rPr lang="en-US" dirty="0" smtClean="0"/>
              <a:t> </a:t>
            </a:r>
            <a:r>
              <a:rPr lang="en-US" dirty="0" err="1" smtClean="0"/>
              <a:t>може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възникне</a:t>
            </a:r>
            <a:r>
              <a:rPr lang="en-US" dirty="0" smtClean="0"/>
              <a:t> (</a:t>
            </a:r>
            <a:r>
              <a:rPr lang="en-US" dirty="0" err="1" smtClean="0"/>
              <a:t>може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бъде</a:t>
            </a:r>
            <a:r>
              <a:rPr lang="en-US" dirty="0" smtClean="0"/>
              <a:t> </a:t>
            </a:r>
            <a:r>
              <a:rPr lang="en-US" dirty="0" err="1" smtClean="0"/>
              <a:t>генерирано</a:t>
            </a:r>
            <a:r>
              <a:rPr lang="en-US" dirty="0" smtClean="0"/>
              <a:t>), </a:t>
            </a:r>
            <a:r>
              <a:rPr lang="en-US" dirty="0" err="1" smtClean="0"/>
              <a:t>докато</a:t>
            </a:r>
            <a:r>
              <a:rPr lang="en-US" dirty="0" smtClean="0"/>
              <a:t> </a:t>
            </a:r>
            <a:r>
              <a:rPr lang="en-US" dirty="0" err="1" smtClean="0"/>
              <a:t>самия</a:t>
            </a:r>
            <a:r>
              <a:rPr lang="en-US" dirty="0" smtClean="0"/>
              <a:t> </a:t>
            </a:r>
            <a:r>
              <a:rPr lang="en-US" dirty="0" err="1" smtClean="0"/>
              <a:t>процес</a:t>
            </a:r>
            <a:r>
              <a:rPr lang="en-US" dirty="0" smtClean="0"/>
              <a:t> </a:t>
            </a:r>
            <a:r>
              <a:rPr lang="en-US" dirty="0" err="1" smtClean="0"/>
              <a:t>ва</a:t>
            </a:r>
            <a:r>
              <a:rPr lang="en-US" dirty="0" smtClean="0"/>
              <a:t> </a:t>
            </a:r>
            <a:r>
              <a:rPr lang="en-US" dirty="0" err="1" smtClean="0"/>
              <a:t>възникването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събитие</a:t>
            </a:r>
            <a:r>
              <a:rPr lang="en-US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 smtClean="0"/>
              <a:t>осъществява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оператора</a:t>
            </a:r>
            <a:r>
              <a:rPr lang="en-US" dirty="0" smtClean="0"/>
              <a:t> </a:t>
            </a:r>
            <a:r>
              <a:rPr lang="en-US" dirty="0" err="1" smtClean="0"/>
              <a:t>RaiseEvent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bg-BG" i="1" dirty="0" smtClean="0"/>
              <a:t> </a:t>
            </a:r>
            <a:r>
              <a:rPr lang="bg-BG" sz="2400" b="1" i="1" dirty="0" err="1" smtClean="0">
                <a:latin typeface="Courier New" pitchFamily="49" charset="0"/>
                <a:cs typeface="Courier New" pitchFamily="49" charset="0"/>
              </a:rPr>
              <a:t>RaiseEvent</a:t>
            </a:r>
            <a:r>
              <a:rPr lang="bg-BG" sz="24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GotovaSuma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suma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Процедура на събитие</a:t>
            </a:r>
            <a:endParaRPr lang="bg-BG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609600" y="990600"/>
            <a:ext cx="8001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 smtClean="0"/>
              <a:t>За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бъде</a:t>
            </a:r>
            <a:r>
              <a:rPr lang="en-US" dirty="0" smtClean="0"/>
              <a:t> </a:t>
            </a:r>
            <a:r>
              <a:rPr lang="en-US" dirty="0" err="1" smtClean="0"/>
              <a:t>възможно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 smtClean="0"/>
              <a:t>реагира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едно</a:t>
            </a:r>
            <a:r>
              <a:rPr lang="en-US" dirty="0" smtClean="0"/>
              <a:t> </a:t>
            </a:r>
            <a:r>
              <a:rPr lang="en-US" dirty="0" err="1" smtClean="0"/>
              <a:t>събитие</a:t>
            </a:r>
            <a:r>
              <a:rPr lang="en-US" dirty="0" smtClean="0"/>
              <a:t>, </a:t>
            </a:r>
            <a:r>
              <a:rPr lang="en-US" dirty="0" err="1" smtClean="0"/>
              <a:t>то</a:t>
            </a:r>
            <a:r>
              <a:rPr lang="en-US" dirty="0" smtClean="0"/>
              <a:t> </a:t>
            </a:r>
            <a:r>
              <a:rPr lang="en-US" dirty="0" err="1" smtClean="0"/>
              <a:t>трябва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 smtClean="0"/>
              <a:t>свърже</a:t>
            </a:r>
            <a:r>
              <a:rPr lang="en-US" dirty="0" smtClean="0"/>
              <a:t> </a:t>
            </a:r>
            <a:r>
              <a:rPr lang="en-US" dirty="0" err="1" smtClean="0"/>
              <a:t>съ</a:t>
            </a:r>
            <a:r>
              <a:rPr lang="bg-BG" dirty="0" smtClean="0"/>
              <a:t>с</a:t>
            </a:r>
            <a:r>
              <a:rPr lang="en-US" dirty="0" smtClean="0"/>
              <a:t> </a:t>
            </a:r>
            <a:r>
              <a:rPr lang="en-US" dirty="0" err="1" smtClean="0"/>
              <a:t>специална</a:t>
            </a:r>
            <a:r>
              <a:rPr lang="en-US" dirty="0" smtClean="0"/>
              <a:t> </a:t>
            </a:r>
            <a:r>
              <a:rPr lang="en-US" dirty="0" err="1" smtClean="0"/>
              <a:t>процедура</a:t>
            </a:r>
            <a:r>
              <a:rPr lang="en-US" dirty="0" smtClean="0"/>
              <a:t>, </a:t>
            </a:r>
            <a:r>
              <a:rPr lang="en-US" dirty="0" err="1" smtClean="0"/>
              <a:t>наречена</a:t>
            </a:r>
            <a:r>
              <a:rPr lang="en-US" dirty="0" smtClean="0"/>
              <a:t> </a:t>
            </a:r>
            <a:r>
              <a:rPr lang="bg-BG" dirty="0" smtClean="0"/>
              <a:t>процедура на събитието </a:t>
            </a:r>
            <a:r>
              <a:rPr lang="en-US" dirty="0" smtClean="0"/>
              <a:t>(event handler)</a:t>
            </a:r>
            <a:r>
              <a:rPr lang="bg-BG" dirty="0" smtClean="0"/>
              <a:t>. </a:t>
            </a:r>
          </a:p>
          <a:p>
            <a:endParaRPr lang="bg-BG" dirty="0" smtClean="0"/>
          </a:p>
          <a:p>
            <a:r>
              <a:rPr lang="bg-BG" b="1" dirty="0" smtClean="0"/>
              <a:t>Като процедура на събитието не може да се използва функция</a:t>
            </a:r>
            <a:r>
              <a:rPr lang="bg-BG" dirty="0" smtClean="0"/>
              <a:t>. </a:t>
            </a:r>
          </a:p>
          <a:p>
            <a:endParaRPr lang="bg-BG" dirty="0" smtClean="0"/>
          </a:p>
          <a:p>
            <a:r>
              <a:rPr lang="bg-BG" dirty="0" smtClean="0"/>
              <a:t>Асоциирането на събитието с процедура се реализира най-често като при</a:t>
            </a:r>
            <a:r>
              <a:rPr lang="en-US" dirty="0" smtClean="0"/>
              <a:t> </a:t>
            </a:r>
            <a:r>
              <a:rPr lang="en-US" dirty="0" err="1" smtClean="0"/>
              <a:t>обявяването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променливата</a:t>
            </a:r>
            <a:r>
              <a:rPr lang="en-US" dirty="0" smtClean="0"/>
              <a:t>,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която</a:t>
            </a:r>
            <a:r>
              <a:rPr lang="en-US" dirty="0" smtClean="0"/>
              <a:t> </a:t>
            </a:r>
            <a:r>
              <a:rPr lang="en-US" dirty="0" err="1" smtClean="0"/>
              <a:t>ще</a:t>
            </a:r>
            <a:r>
              <a:rPr lang="en-US" dirty="0" smtClean="0"/>
              <a:t> </a:t>
            </a:r>
            <a:r>
              <a:rPr lang="en-US" dirty="0" err="1" smtClean="0"/>
              <a:t>бъде</a:t>
            </a:r>
            <a:r>
              <a:rPr lang="en-US" dirty="0" smtClean="0"/>
              <a:t> </a:t>
            </a:r>
            <a:r>
              <a:rPr lang="en-US" dirty="0" err="1" smtClean="0"/>
              <a:t>присвоено</a:t>
            </a:r>
            <a:r>
              <a:rPr lang="en-US" dirty="0" smtClean="0"/>
              <a:t> </a:t>
            </a:r>
            <a:r>
              <a:rPr lang="en-US" dirty="0" err="1" smtClean="0"/>
              <a:t>значението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екземпляра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този</a:t>
            </a:r>
            <a:r>
              <a:rPr lang="en-US" dirty="0" smtClean="0"/>
              <a:t> </a:t>
            </a:r>
            <a:r>
              <a:rPr lang="en-US" dirty="0" err="1" smtClean="0"/>
              <a:t>клас</a:t>
            </a:r>
            <a:r>
              <a:rPr lang="en-US" dirty="0" smtClean="0"/>
              <a:t>, </a:t>
            </a:r>
            <a:r>
              <a:rPr lang="en-US" dirty="0" err="1" smtClean="0"/>
              <a:t>който</a:t>
            </a:r>
            <a:r>
              <a:rPr lang="en-US" dirty="0" smtClean="0"/>
              <a:t> </a:t>
            </a:r>
            <a:r>
              <a:rPr lang="en-US" dirty="0" err="1" smtClean="0"/>
              <a:t>може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генерира</a:t>
            </a:r>
            <a:r>
              <a:rPr lang="en-US" dirty="0" smtClean="0"/>
              <a:t> </a:t>
            </a:r>
            <a:r>
              <a:rPr lang="en-US" dirty="0" err="1" smtClean="0"/>
              <a:t>събитие</a:t>
            </a:r>
            <a:r>
              <a:rPr lang="en-US" dirty="0" smtClean="0"/>
              <a:t>, </a:t>
            </a:r>
            <a:r>
              <a:rPr lang="en-US" dirty="0" err="1" smtClean="0"/>
              <a:t>трябва</a:t>
            </a:r>
            <a:r>
              <a:rPr lang="en-US" dirty="0" smtClean="0"/>
              <a:t> </a:t>
            </a:r>
            <a:r>
              <a:rPr lang="en-US" dirty="0" err="1" smtClean="0"/>
              <a:t>допълнително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 smtClean="0"/>
              <a:t>добави</a:t>
            </a:r>
            <a:r>
              <a:rPr lang="en-US" dirty="0" smtClean="0"/>
              <a:t> </a:t>
            </a:r>
            <a:r>
              <a:rPr lang="en-US" dirty="0" err="1" smtClean="0"/>
              <a:t>оператор</a:t>
            </a:r>
            <a:r>
              <a:rPr lang="en-US" dirty="0" smtClean="0"/>
              <a:t>, </a:t>
            </a:r>
            <a:r>
              <a:rPr lang="en-US" dirty="0" err="1" smtClean="0"/>
              <a:t>който</a:t>
            </a:r>
            <a:r>
              <a:rPr lang="en-US" dirty="0" smtClean="0"/>
              <a:t> </a:t>
            </a:r>
            <a:r>
              <a:rPr lang="en-US" dirty="0" err="1" smtClean="0"/>
              <a:t>посочва</a:t>
            </a:r>
            <a:r>
              <a:rPr lang="en-US" dirty="0" smtClean="0"/>
              <a:t> </a:t>
            </a:r>
            <a:r>
              <a:rPr lang="en-US" dirty="0" err="1" smtClean="0"/>
              <a:t>името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събитието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Процедура на събитие</a:t>
            </a:r>
            <a:endParaRPr lang="bg-BG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609600" y="1066800"/>
            <a:ext cx="8001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/>
              <a:t>Следва примерен код, който показва програмната реализация чрез </a:t>
            </a:r>
            <a:r>
              <a:rPr lang="en-US" dirty="0" err="1" smtClean="0"/>
              <a:t>WithEvents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В класа </a:t>
            </a:r>
            <a:r>
              <a:rPr lang="en-US" dirty="0" err="1" smtClean="0"/>
              <a:t>Sbor</a:t>
            </a:r>
            <a:r>
              <a:rPr lang="en-US" dirty="0" smtClean="0"/>
              <a:t> </a:t>
            </a:r>
            <a:r>
              <a:rPr lang="bg-BG" dirty="0" smtClean="0"/>
              <a:t>са включени две общодостъпни променливи </a:t>
            </a:r>
            <a:r>
              <a:rPr lang="en-US" dirty="0" smtClean="0"/>
              <a:t>Pr1 </a:t>
            </a:r>
            <a:r>
              <a:rPr lang="bg-BG" dirty="0" smtClean="0"/>
              <a:t>и </a:t>
            </a:r>
            <a:r>
              <a:rPr lang="en-US" dirty="0" smtClean="0"/>
              <a:t>Pr2</a:t>
            </a:r>
            <a:r>
              <a:rPr lang="bg-BG" dirty="0" smtClean="0"/>
              <a:t> и една закрита </a:t>
            </a:r>
            <a:r>
              <a:rPr lang="en-US" dirty="0" smtClean="0"/>
              <a:t>Private </a:t>
            </a:r>
            <a:r>
              <a:rPr lang="bg-BG" dirty="0" smtClean="0"/>
              <a:t>променлива </a:t>
            </a:r>
            <a:r>
              <a:rPr lang="en-US" dirty="0" err="1" smtClean="0"/>
              <a:t>suma</a:t>
            </a:r>
            <a:r>
              <a:rPr lang="bg-BG" dirty="0" smtClean="0"/>
              <a:t>. Методът </a:t>
            </a:r>
            <a:r>
              <a:rPr lang="en-US" dirty="0" err="1" smtClean="0"/>
              <a:t>Sboruvane</a:t>
            </a:r>
            <a:r>
              <a:rPr lang="en-US" dirty="0" smtClean="0"/>
              <a:t> </a:t>
            </a:r>
            <a:r>
              <a:rPr lang="bg-BG" dirty="0" smtClean="0"/>
              <a:t>сборува стойностите на </a:t>
            </a:r>
            <a:r>
              <a:rPr lang="en-US" dirty="0" smtClean="0"/>
              <a:t>Pr1 </a:t>
            </a:r>
            <a:r>
              <a:rPr lang="bg-BG" dirty="0" smtClean="0"/>
              <a:t>и </a:t>
            </a:r>
            <a:r>
              <a:rPr lang="en-US" dirty="0" smtClean="0"/>
              <a:t>Pr2 </a:t>
            </a:r>
            <a:r>
              <a:rPr lang="bg-BG" dirty="0" smtClean="0"/>
              <a:t>и резултатът се съхранява в променливата </a:t>
            </a:r>
            <a:r>
              <a:rPr lang="en-US" dirty="0" err="1" smtClean="0"/>
              <a:t>suma</a:t>
            </a:r>
            <a:r>
              <a:rPr lang="bg-BG" dirty="0" smtClean="0"/>
              <a:t>. При изпълнението на метода, по естествен начин се стига до изпълнението на оператора </a:t>
            </a:r>
            <a:r>
              <a:rPr lang="en-US" dirty="0" err="1" smtClean="0"/>
              <a:t>RaiseEvent</a:t>
            </a:r>
            <a:r>
              <a:rPr lang="bg-BG" dirty="0" smtClean="0"/>
              <a:t>, генериращ събитието </a:t>
            </a:r>
            <a:r>
              <a:rPr lang="bg-BG" dirty="0" err="1" smtClean="0"/>
              <a:t>GotovaSuma</a:t>
            </a:r>
            <a:r>
              <a:rPr lang="bg-BG" dirty="0" smtClean="0"/>
              <a:t>(</a:t>
            </a:r>
            <a:r>
              <a:rPr lang="bg-BG" dirty="0" err="1" smtClean="0"/>
              <a:t>ByVal</a:t>
            </a:r>
            <a:r>
              <a:rPr lang="bg-BG" dirty="0" smtClean="0"/>
              <a:t> s </a:t>
            </a:r>
            <a:r>
              <a:rPr lang="bg-BG" dirty="0" err="1" smtClean="0"/>
              <a:t>As</a:t>
            </a:r>
            <a:r>
              <a:rPr lang="bg-BG" dirty="0" smtClean="0"/>
              <a:t> </a:t>
            </a:r>
            <a:r>
              <a:rPr lang="bg-BG" dirty="0" err="1" smtClean="0"/>
              <a:t>Double</a:t>
            </a:r>
            <a:r>
              <a:rPr lang="bg-BG" dirty="0" smtClean="0"/>
              <a:t>). 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Процедура на събитие</a:t>
            </a:r>
            <a:endParaRPr lang="bg-BG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81000" y="1225689"/>
            <a:ext cx="84582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Sbor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Public Event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GotovaSuma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 As Double)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Public Pr1 As Double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Public Pr2 As Double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Double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Public Sub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Sboruvane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Pr1 + Pr2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RaiseEvent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GotovaSuma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End Sub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това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е </a:t>
            </a:r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процедурата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събитието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Sub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IzhodKamOutput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Double) _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Handles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Me.GotovaSuma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Събитие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: Сбора е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пресметнат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и е: " _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&amp;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End Sub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bg-BG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Процедура на събитие</a:t>
            </a:r>
            <a:endParaRPr lang="bg-BG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81000" y="1225689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 Sub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Button_Click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sender As System…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Dim St1 As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Sbor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St1.Pr1 = 1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St1.Pr2 = 3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St1.Sboruvane()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End Sub</a:t>
            </a:r>
            <a:endParaRPr lang="bg-BG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bg-BG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bg-BG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dirty="0" smtClean="0">
                <a:latin typeface="+mn-lt"/>
                <a:cs typeface="Courier New" pitchFamily="49" charset="0"/>
              </a:rPr>
              <a:t>При изпълнение на кода в </a:t>
            </a:r>
            <a:r>
              <a:rPr lang="en-US" sz="2000" dirty="0" smtClean="0">
                <a:latin typeface="+mn-lt"/>
                <a:cs typeface="Courier New" pitchFamily="49" charset="0"/>
              </a:rPr>
              <a:t>Output </a:t>
            </a:r>
            <a:r>
              <a:rPr lang="bg-BG" sz="2000" dirty="0" smtClean="0">
                <a:latin typeface="+mn-lt"/>
                <a:cs typeface="Courier New" pitchFamily="49" charset="0"/>
              </a:rPr>
              <a:t>прозорецът се извежда:</a:t>
            </a:r>
          </a:p>
          <a:p>
            <a:r>
              <a:rPr lang="ru-RU" sz="2000" b="1" dirty="0" err="1" smtClean="0"/>
              <a:t>Събитие</a:t>
            </a:r>
            <a:r>
              <a:rPr lang="ru-RU" sz="2000" b="1" dirty="0" smtClean="0"/>
              <a:t>: Сбора е </a:t>
            </a:r>
            <a:r>
              <a:rPr lang="ru-RU" sz="2000" b="1" dirty="0" err="1" smtClean="0"/>
              <a:t>пресметнат</a:t>
            </a:r>
            <a:r>
              <a:rPr lang="ru-RU" sz="2000" b="1" dirty="0" smtClean="0"/>
              <a:t> и е: 4</a:t>
            </a:r>
            <a:endParaRPr lang="bg-BG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Процедура на събитие</a:t>
            </a:r>
            <a:endParaRPr lang="bg-BG" sz="4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45132" cy="550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1365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Процедура на събитие</a:t>
            </a:r>
            <a:endParaRPr lang="bg-BG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81000" y="1225689"/>
            <a:ext cx="8458200" cy="36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dirty="0" smtClean="0"/>
              <a:t>Друга възможност е да се използва </a:t>
            </a:r>
            <a:r>
              <a:rPr lang="en-US" dirty="0" err="1" smtClean="0"/>
              <a:t>WithEvents</a:t>
            </a:r>
            <a:r>
              <a:rPr lang="en-US" dirty="0" smtClean="0"/>
              <a:t> </a:t>
            </a:r>
            <a:r>
              <a:rPr lang="bg-BG" dirty="0" smtClean="0"/>
              <a:t>заедно с клаузата </a:t>
            </a:r>
            <a:r>
              <a:rPr lang="en-US" dirty="0" smtClean="0"/>
              <a:t>Handles</a:t>
            </a:r>
            <a:r>
              <a:rPr lang="bg-BG" dirty="0" smtClean="0"/>
              <a:t>. Класът, приведен в следващия програмен код съдържа само няколко реда код.</a:t>
            </a:r>
            <a:endParaRPr lang="en-US" dirty="0" smtClean="0"/>
          </a:p>
          <a:p>
            <a:endParaRPr lang="en-US" sz="1100" dirty="0" smtClean="0"/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МоятКлас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MyEvent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1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NovoSabitie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RaiseEvent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MyEvent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Sub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0" y="4064980"/>
            <a:ext cx="4019899" cy="194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1168</Words>
  <Application>Microsoft Office PowerPoint</Application>
  <PresentationFormat>On-screen Show (4:3)</PresentationFormat>
  <Paragraphs>146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Class MyFirstClass …    End Class</dc:title>
  <dc:creator>bt</dc:creator>
  <cp:lastModifiedBy>Bogomil Traykov</cp:lastModifiedBy>
  <cp:revision>164</cp:revision>
  <dcterms:created xsi:type="dcterms:W3CDTF">2006-03-02T10:08:39Z</dcterms:created>
  <dcterms:modified xsi:type="dcterms:W3CDTF">2011-10-09T08:42:08Z</dcterms:modified>
</cp:coreProperties>
</file>