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5" r:id="rId15"/>
    <p:sldId id="308" r:id="rId16"/>
    <p:sldId id="309" r:id="rId17"/>
    <p:sldId id="310" r:id="rId18"/>
    <p:sldId id="311" r:id="rId19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94717" autoAdjust="0"/>
  </p:normalViewPr>
  <p:slideViewPr>
    <p:cSldViewPr>
      <p:cViewPr>
        <p:scale>
          <a:sx n="50" d="100"/>
          <a:sy n="50" d="100"/>
        </p:scale>
        <p:origin x="-946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BFBB7-7126-4D7F-B034-3FD09B9A1A1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A6179-665E-4E04-975F-EB3C116DB27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F6F74-DE69-4DB8-B28D-9A2A79D6B84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03C3D-0750-4253-B9CA-C10E76D844C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0BAD9-3031-4F0F-937A-0121E53BC00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067A1-96CB-444B-B7C8-1F56E16C4B6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FCB28-1A0C-4971-B834-4F7D054897C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3AC3E-3F56-4B0F-A33B-DE21282BA6A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09EE2-8BDE-4E81-ADB6-8FA54BBD59C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98BD-7187-434E-92D2-022406B09A1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573A-C04D-493C-8BD8-384D2F2FE27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967FC57-C3B1-496B-92DF-B8B0248E69F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226425" y="6610350"/>
            <a:ext cx="992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bg-BG" sz="1400"/>
              <a:t>слайд: </a:t>
            </a:r>
            <a:fld id="{97F474B0-EB7E-45AE-B133-D85E25C31BE0}" type="slidenum">
              <a:rPr lang="bg-BG" sz="1400"/>
              <a:pPr>
                <a:defRPr/>
              </a:pPr>
              <a:t>‹#›</a:t>
            </a:fld>
            <a:endParaRPr lang="bg-BG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82296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400" dirty="0" smtClean="0"/>
              <a:t>Класове в </a:t>
            </a:r>
            <a:r>
              <a:rPr lang="en-US" sz="4400" dirty="0" smtClean="0"/>
              <a:t>.NET</a:t>
            </a:r>
            <a:endParaRPr lang="bg-BG" sz="4400" dirty="0" smtClean="0"/>
          </a:p>
          <a:p>
            <a:pPr marL="514350" indent="-514350">
              <a:buAutoNum type="arabicPeriod"/>
            </a:pPr>
            <a:r>
              <a:rPr lang="bg-BG" sz="3200" dirty="0" smtClean="0"/>
              <a:t>Наследяване на клас</a:t>
            </a:r>
          </a:p>
          <a:p>
            <a:pPr marL="514350" indent="-514350">
              <a:buAutoNum type="arabicPeriod"/>
            </a:pPr>
            <a:r>
              <a:rPr lang="bg-BG" sz="3200" dirty="0" smtClean="0"/>
              <a:t>Активизиране на методи от родителски клас.</a:t>
            </a:r>
          </a:p>
          <a:p>
            <a:pPr marL="514350" indent="-514350">
              <a:buAutoNum type="arabicPeriod"/>
            </a:pPr>
            <a:r>
              <a:rPr lang="bg-BG" sz="3200" dirty="0" smtClean="0"/>
              <a:t>Препокриване на методи от родителски клас.</a:t>
            </a:r>
          </a:p>
          <a:p>
            <a:pPr marL="514350" indent="-514350">
              <a:buAutoNum type="arabicPeriod"/>
            </a:pPr>
            <a:r>
              <a:rPr lang="bg-BG" sz="3200" dirty="0" smtClean="0"/>
              <a:t>Абстрактен клас</a:t>
            </a:r>
            <a:r>
              <a:rPr lang="en-US" sz="3200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Активизиране на методи от родителски клас</a:t>
            </a:r>
            <a:endParaRPr lang="bg-BG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1" y="609600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За тестване на примера може да се ползва кода: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648200"/>
            <a:ext cx="853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Чрез този код се създават два екземпляра на дъщерния клас В</a:t>
            </a:r>
            <a:r>
              <a:rPr lang="en-US" sz="2000" dirty="0" smtClean="0"/>
              <a:t>BB</a:t>
            </a:r>
            <a:r>
              <a:rPr lang="bg-BG" sz="2000" dirty="0" smtClean="0"/>
              <a:t>. За единия от тях се активизира метод </a:t>
            </a:r>
            <a:r>
              <a:rPr lang="en-US" sz="2000" dirty="0" err="1" smtClean="0"/>
              <a:t>Proc</a:t>
            </a:r>
            <a:r>
              <a:rPr lang="bg-BG" sz="2000" dirty="0" smtClean="0"/>
              <a:t>1, за другия – </a:t>
            </a:r>
            <a:r>
              <a:rPr lang="en-US" sz="2000" dirty="0" err="1" smtClean="0"/>
              <a:t>Proc</a:t>
            </a:r>
            <a:r>
              <a:rPr lang="bg-BG" sz="2000" dirty="0" smtClean="0"/>
              <a:t>2. В </a:t>
            </a:r>
            <a:r>
              <a:rPr lang="en-US" sz="2000" dirty="0" smtClean="0"/>
              <a:t>Output </a:t>
            </a:r>
            <a:r>
              <a:rPr lang="bg-BG" sz="2000" dirty="0" smtClean="0"/>
              <a:t>прозореца ще се изведе следното:</a:t>
            </a:r>
          </a:p>
          <a:p>
            <a:r>
              <a:rPr lang="en-US" sz="2000" b="1" dirty="0" smtClean="0"/>
              <a:t>2000</a:t>
            </a:r>
            <a:endParaRPr lang="bg-BG" sz="2000" b="1" dirty="0" smtClean="0"/>
          </a:p>
          <a:p>
            <a:r>
              <a:rPr lang="en-US" sz="2000" b="1" dirty="0" smtClean="0"/>
              <a:t>6000</a:t>
            </a:r>
            <a:endParaRPr lang="bg-BG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4419984" cy="346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Препокриване на методи от родителски клас</a:t>
            </a:r>
            <a:endParaRPr lang="bg-BG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1" y="762000"/>
            <a:ext cx="838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 предходната тема “Активизиране на методи от родителски клас” беше описан един от подходите за препокриване на метод от родителския клас – посредством ключовата дума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Shadows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Съществува обаче и възможност за прилагане на друг подход – посредством ключовите думи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Overridable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Overrides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 следващият пример препокриването на метод от родителския клас е реализирано чрез ключовите думи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Overridable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Overrides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Препокриване на методи от родителски клас</a:t>
            </a:r>
            <a:endParaRPr lang="bg-BG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953853" cy="555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Препокриване на методи от родителски клас</a:t>
            </a:r>
            <a:endParaRPr lang="bg-BG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1" y="762000"/>
            <a:ext cx="838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Примерът е съвсем подобен на включения в темата “Активизиране на методи от родителски клас”. 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 родителския клас метода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increaseN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е обявен с ключовата дума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Overridable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i="1" dirty="0" smtClean="0">
                <a:latin typeface="Times New Roman" pitchFamily="18" charset="0"/>
                <a:cs typeface="Times New Roman" pitchFamily="18" charset="0"/>
              </a:rPr>
              <a:t>(позволяващ предефиниране)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С това е указано, че в дъщерния клас този метод може да бъде препокрит (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предефиниран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Едноименния метод в дъщерния клас е обявен с ключовата дума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Overrides</a:t>
            </a:r>
            <a:r>
              <a:rPr lang="bg-BG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i="1" dirty="0" smtClean="0">
                <a:latin typeface="Times New Roman" pitchFamily="18" charset="0"/>
                <a:cs typeface="Times New Roman" pitchFamily="18" charset="0"/>
              </a:rPr>
              <a:t>(предефиниране)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По този начин се указва, че този метод препокрива съответния метод от родителския клас.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dirty="0" smtClean="0"/>
              <a:t>Абстрактен клас</a:t>
            </a:r>
            <a:endParaRPr lang="bg-BG" sz="32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33400" y="99060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 ежедневието може да възникне следната ситуация – съществува йерархия от класове, и </a:t>
            </a:r>
            <a:r>
              <a:rPr lang="bg-BG" sz="2400" b="1" i="1" dirty="0" smtClean="0">
                <a:latin typeface="Times New Roman" pitchFamily="18" charset="0"/>
                <a:cs typeface="Times New Roman" pitchFamily="18" charset="0"/>
              </a:rPr>
              <a:t>във всеки дъщерен клас има метод, който изпълнява едно и също действие. Но във всички дъщерни класове, това действие трябва да се изпълнява по различен начин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В такъв случай, този метод трябва да се обяви в родителския клас, но реализацията на метода не се осъществява в родителския клас, а във всеки дъщерен клас. Родителския клас в такъв случай се обявява като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абстрактен клас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3600" b="1" i="1" dirty="0" smtClean="0">
                <a:latin typeface="Times New Roman" pitchFamily="18" charset="0"/>
                <a:cs typeface="Times New Roman" pitchFamily="18" charset="0"/>
              </a:rPr>
              <a:t>От абстрактният клас не се създават екземпляри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– той се използва само като родителски клас за другите класове в йерархията. Това, че от един клас няма да се създават екземпляри се указва с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MustInherit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при обявяването на абстрактния клас.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dirty="0" smtClean="0"/>
              <a:t>Абстрактен клас</a:t>
            </a:r>
            <a:endParaRPr lang="bg-BG" sz="32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33400" y="762000"/>
            <a:ext cx="8001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Да поясним това с пример. В следващият пример присъства клас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(геометрична фигура). В класа е обявен метод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– за пресмятане периметъра на фигурата. Обаче обща формула за пресмятане на периметрите на различните геометрични фигури няма – за една геометрична фигура трябва да се използва една формула, за друга –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друга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формула.</a:t>
            </a:r>
          </a:p>
          <a:p>
            <a:r>
              <a:rPr lang="bg-BG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примера трябва да обявим класа 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bg-BG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като абстрактен клас (чрез ключовата дума </a:t>
            </a:r>
            <a:r>
              <a:rPr lang="en-US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MustInherit</a:t>
            </a:r>
            <a:r>
              <a:rPr lang="bg-BG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а неговия метод 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Perimeter </a:t>
            </a:r>
            <a:r>
              <a:rPr lang="bg-BG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следва да се обяви в класа без реализация (това се постига с ключовата дума </a:t>
            </a:r>
            <a:r>
              <a:rPr lang="en-US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MustOverride</a:t>
            </a:r>
            <a:r>
              <a:rPr lang="bg-BG" sz="2400" b="1" i="1" dirty="0" smtClean="0">
                <a:latin typeface="Times New Roman" pitchFamily="18" charset="0"/>
                <a:cs typeface="Times New Roman" pitchFamily="18" charset="0"/>
              </a:rPr>
              <a:t>). В последствие се създават два дъщерни класа 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Square </a:t>
            </a:r>
            <a:r>
              <a:rPr lang="bg-BG" sz="2400" b="1" i="1" dirty="0" smtClean="0">
                <a:latin typeface="Times New Roman" pitchFamily="18" charset="0"/>
                <a:cs typeface="Times New Roman" pitchFamily="18" charset="0"/>
              </a:rPr>
              <a:t>(квадрат) и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Rectangle</a:t>
            </a:r>
            <a:r>
              <a:rPr lang="bg-BG" sz="2400" b="1" i="1" dirty="0" smtClean="0">
                <a:latin typeface="Times New Roman" pitchFamily="18" charset="0"/>
                <a:cs typeface="Times New Roman" pitchFamily="18" charset="0"/>
              </a:rPr>
              <a:t> (правоъгълник)), в които се указва реализацията на метода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Perimeter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dirty="0" smtClean="0"/>
              <a:t>Абстрактен клас</a:t>
            </a:r>
            <a:endParaRPr lang="bg-BG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459272" cy="524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dirty="0" smtClean="0"/>
              <a:t>Абстрактен клас</a:t>
            </a:r>
            <a:endParaRPr lang="bg-BG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6340390" cy="476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dirty="0" smtClean="0"/>
              <a:t>Абстрактен клас</a:t>
            </a:r>
            <a:endParaRPr lang="bg-BG" sz="32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81000" y="685800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 примера метода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Perimeter</a:t>
            </a:r>
            <a:r>
              <a:rPr lang="bg-BG" sz="2400" b="1" i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е обявен в родителския клас с ключовата дума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MustOverride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, а реализацията му в дъщерните класове с ключовата дума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Overrides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bg-BG" sz="11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тестване на тези класове може да се ползва примерния код: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5181600"/>
            <a:ext cx="8610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В кода е обявен масив от променливи с тип родителския клас </a:t>
            </a:r>
            <a:r>
              <a:rPr lang="en-US" sz="1400" dirty="0" smtClean="0"/>
              <a:t>Figure</a:t>
            </a:r>
            <a:r>
              <a:rPr lang="bg-BG" sz="1400" dirty="0" smtClean="0"/>
              <a:t>. След това с нулевия елемент на масива се създава екземпляр на класа </a:t>
            </a:r>
            <a:r>
              <a:rPr lang="en-US" sz="1400" dirty="0" smtClean="0"/>
              <a:t>Square</a:t>
            </a:r>
            <a:r>
              <a:rPr lang="bg-BG" sz="1400" dirty="0" smtClean="0"/>
              <a:t>, а с първия елемент – екземпляр на класа </a:t>
            </a:r>
            <a:r>
              <a:rPr lang="en-US" sz="1400" dirty="0" smtClean="0"/>
              <a:t>Rectangle</a:t>
            </a:r>
            <a:r>
              <a:rPr lang="bg-BG" sz="1400" dirty="0" smtClean="0"/>
              <a:t>. След това е най-същественото – активизиране на метод </a:t>
            </a:r>
            <a:r>
              <a:rPr lang="en-US" sz="1400" dirty="0" err="1" smtClean="0"/>
              <a:t>Perim</a:t>
            </a:r>
            <a:r>
              <a:rPr lang="bg-BG" sz="1400" dirty="0" smtClean="0"/>
              <a:t> </a:t>
            </a:r>
            <a:r>
              <a:rPr lang="en-US" sz="1400" dirty="0" err="1" smtClean="0"/>
              <a:t>eter</a:t>
            </a:r>
            <a:r>
              <a:rPr lang="en-US" sz="1400" dirty="0" smtClean="0"/>
              <a:t> </a:t>
            </a:r>
            <a:r>
              <a:rPr lang="bg-BG" sz="1400" dirty="0" smtClean="0"/>
              <a:t>и </a:t>
            </a:r>
            <a:r>
              <a:rPr lang="bg-BG" sz="1400" dirty="0" smtClean="0"/>
              <a:t>изпълнението на конкретната реализация на този метод (или от класа </a:t>
            </a:r>
            <a:r>
              <a:rPr lang="en-US" sz="1400" dirty="0" smtClean="0"/>
              <a:t>Square</a:t>
            </a:r>
            <a:r>
              <a:rPr lang="bg-BG" sz="1400" dirty="0" smtClean="0"/>
              <a:t>, или от класа </a:t>
            </a:r>
            <a:r>
              <a:rPr lang="en-US" sz="1400" dirty="0" smtClean="0"/>
              <a:t>Rectangle</a:t>
            </a:r>
            <a:r>
              <a:rPr lang="bg-BG" sz="1400" dirty="0" smtClean="0"/>
              <a:t>).</a:t>
            </a:r>
          </a:p>
          <a:p>
            <a:r>
              <a:rPr lang="bg-BG" sz="1400" dirty="0" smtClean="0"/>
              <a:t>В </a:t>
            </a:r>
            <a:r>
              <a:rPr lang="bg-BG" sz="1400" dirty="0" err="1" smtClean="0"/>
              <a:t>Output</a:t>
            </a:r>
            <a:r>
              <a:rPr lang="bg-BG" sz="1400" dirty="0" smtClean="0"/>
              <a:t> </a:t>
            </a:r>
            <a:r>
              <a:rPr lang="bg-BG" sz="1400" smtClean="0"/>
              <a:t>прозореца </a:t>
            </a:r>
            <a:r>
              <a:rPr lang="bg-BG" sz="1400" smtClean="0"/>
              <a:t> </a:t>
            </a:r>
            <a:r>
              <a:rPr lang="bg-BG" sz="1400" smtClean="0"/>
              <a:t>се </a:t>
            </a:r>
            <a:r>
              <a:rPr lang="bg-BG" sz="1400" smtClean="0"/>
              <a:t>извеждат </a:t>
            </a:r>
            <a:r>
              <a:rPr lang="bg-BG" sz="1400" dirty="0" smtClean="0"/>
              <a:t>стойностите:</a:t>
            </a:r>
          </a:p>
          <a:p>
            <a:r>
              <a:rPr lang="bg-BG" sz="1400" dirty="0" smtClean="0"/>
              <a:t>8</a:t>
            </a:r>
          </a:p>
          <a:p>
            <a:r>
              <a:rPr lang="bg-BG" sz="1400" dirty="0" smtClean="0"/>
              <a:t>10</a:t>
            </a:r>
            <a:endParaRPr lang="bg-B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43139"/>
            <a:ext cx="5705970" cy="271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/>
              <a:t>Наследяване на клас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458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Наследяването е една от най-важните особености на обектно-ориентираното програмиране. </a:t>
            </a:r>
          </a:p>
          <a:p>
            <a:r>
              <a:rPr lang="bg-BG" sz="2400" dirty="0" smtClean="0"/>
              <a:t>Наследяването се свежда до това, че един клас се създава като наследник на друг клас. Тези два класа се именуват обикновено като </a:t>
            </a:r>
            <a:r>
              <a:rPr lang="bg-BG" sz="2400" b="1" i="1" dirty="0" smtClean="0"/>
              <a:t>родителски клас</a:t>
            </a:r>
            <a:r>
              <a:rPr lang="bg-BG" sz="2400" dirty="0" smtClean="0"/>
              <a:t> и </a:t>
            </a:r>
            <a:r>
              <a:rPr lang="bg-BG" sz="2400" b="1" i="1" dirty="0" smtClean="0"/>
              <a:t>дъщерен клас</a:t>
            </a:r>
            <a:r>
              <a:rPr lang="bg-BG" sz="2400" dirty="0" smtClean="0"/>
              <a:t>. </a:t>
            </a:r>
          </a:p>
          <a:p>
            <a:r>
              <a:rPr lang="bg-BG" sz="2400" b="1" dirty="0" smtClean="0"/>
              <a:t>Създадения дъщерен клас автоматически получава всички особености на своя родителски клас</a:t>
            </a:r>
            <a:r>
              <a:rPr lang="bg-BG" sz="2400" dirty="0" smtClean="0"/>
              <a:t>. Освен това, което се наследява от родителския клас, в дъщерния може да се добавят нови методи, характеристики и променливи, които не са съществували в родителския клас.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/>
              <a:t>Наследяване на клас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Обявяването на един клас като наследник на друг се постига с ключовата дума </a:t>
            </a:r>
            <a:r>
              <a:rPr lang="en-US" sz="2400" b="1" dirty="0" smtClean="0"/>
              <a:t>Inherits</a:t>
            </a:r>
            <a:r>
              <a:rPr lang="bg-BG" sz="2400" dirty="0" smtClean="0"/>
              <a:t>. </a:t>
            </a:r>
          </a:p>
          <a:p>
            <a:r>
              <a:rPr lang="bg-BG" sz="2400" dirty="0" smtClean="0"/>
              <a:t>Следва пример за клас А</a:t>
            </a:r>
            <a:r>
              <a:rPr lang="en-US" sz="2400" dirty="0" smtClean="0"/>
              <a:t>AA</a:t>
            </a:r>
            <a:r>
              <a:rPr lang="bg-BG" sz="2400" dirty="0" smtClean="0"/>
              <a:t>, който е родителски клас за класа В</a:t>
            </a:r>
            <a:r>
              <a:rPr lang="en-US" sz="2400" dirty="0" smtClean="0"/>
              <a:t>BB</a:t>
            </a:r>
            <a:r>
              <a:rPr lang="bg-BG" sz="2400" dirty="0" smtClean="0"/>
              <a:t>, който е дъщерен клас на класа А</a:t>
            </a:r>
            <a:r>
              <a:rPr lang="en-US" sz="2400" dirty="0" smtClean="0"/>
              <a:t>AA</a:t>
            </a:r>
            <a:r>
              <a:rPr lang="bg-BG" sz="2400" dirty="0" smtClean="0"/>
              <a:t>.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04919"/>
            <a:ext cx="4000848" cy="209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/>
              <a:t>Наследяване на клас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381001" y="510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Единственото, което трябва да се привлече вниманието е това, че </a:t>
            </a:r>
            <a:r>
              <a:rPr lang="bg-BG" sz="2400" b="1" i="1" dirty="0" smtClean="0"/>
              <a:t>ключовата дума </a:t>
            </a:r>
            <a:r>
              <a:rPr lang="en-US" sz="2400" b="1" i="1" dirty="0" smtClean="0"/>
              <a:t>Inherits</a:t>
            </a:r>
            <a:r>
              <a:rPr lang="bg-BG" sz="2400" b="1" i="1" dirty="0" smtClean="0"/>
              <a:t>, следвана от името на класа, който се наследява се пише на отделен ред в кода</a:t>
            </a:r>
            <a:r>
              <a:rPr lang="bg-BG" sz="2400" dirty="0" smtClean="0"/>
              <a:t>.</a:t>
            </a:r>
            <a:endParaRPr lang="bg-BG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4000848" cy="209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89" y="2952570"/>
            <a:ext cx="3877011" cy="207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/>
              <a:t>Наследяване на клас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8077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Понеже клас В</a:t>
            </a:r>
            <a:r>
              <a:rPr lang="en-US" sz="2400" dirty="0" smtClean="0"/>
              <a:t>BB</a:t>
            </a:r>
            <a:r>
              <a:rPr lang="bg-BG" sz="2400" dirty="0" smtClean="0"/>
              <a:t> е дъщерен на клас А</a:t>
            </a:r>
            <a:r>
              <a:rPr lang="en-US" sz="2400" dirty="0" smtClean="0"/>
              <a:t>AA</a:t>
            </a:r>
            <a:r>
              <a:rPr lang="bg-BG" sz="2400" dirty="0" smtClean="0"/>
              <a:t>, то от него можем да ползваме както неговите собствени методи (</a:t>
            </a:r>
            <a:r>
              <a:rPr lang="en-US" sz="2400" dirty="0" err="1" smtClean="0"/>
              <a:t>decreaseN</a:t>
            </a:r>
            <a:r>
              <a:rPr lang="bg-BG" sz="2400" dirty="0" smtClean="0"/>
              <a:t>), така и наследените от родителския клас (</a:t>
            </a:r>
            <a:r>
              <a:rPr lang="en-US" sz="2400" dirty="0" err="1" smtClean="0"/>
              <a:t>increaseN</a:t>
            </a:r>
            <a:r>
              <a:rPr lang="bg-BG" sz="2400" dirty="0" smtClean="0"/>
              <a:t>), което и правим в тестовия код за бутона към формата.</a:t>
            </a:r>
            <a:endParaRPr lang="bg-BG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14325"/>
            <a:ext cx="4515241" cy="34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/>
              <a:t>Наследяване на клас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80771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При изпълнението на тестовия код, първо </a:t>
            </a:r>
            <a:r>
              <a:rPr lang="en-US" sz="2400" b="1" dirty="0" smtClean="0"/>
              <a:t>n</a:t>
            </a:r>
            <a:r>
              <a:rPr lang="en-US" sz="2400" dirty="0" smtClean="0"/>
              <a:t> </a:t>
            </a:r>
            <a:r>
              <a:rPr lang="bg-BG" sz="2400" dirty="0" smtClean="0"/>
              <a:t>получава стойност 1000, след това се увеличава със100 посредством метода, </a:t>
            </a:r>
            <a:r>
              <a:rPr lang="bg-BG" sz="2400" i="1" dirty="0" smtClean="0"/>
              <a:t>наследен от родителския клас</a:t>
            </a:r>
            <a:r>
              <a:rPr lang="bg-BG" sz="2400" dirty="0" smtClean="0"/>
              <a:t>, а на следващата стъпка се намалява с 500 чрез метода на клас В</a:t>
            </a:r>
            <a:r>
              <a:rPr lang="en-US" sz="2400" dirty="0" smtClean="0"/>
              <a:t>BB.</a:t>
            </a:r>
            <a:endParaRPr lang="bg-BG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1" y="2895597"/>
            <a:ext cx="4667655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Активизиране на методи от родителски клас</a:t>
            </a:r>
            <a:endParaRPr lang="bg-BG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03744"/>
            <a:ext cx="80771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Ако един клас е дъщерен клас на друг клас, то в тях могат да съществуват методи с еднакви имена. И при такава ситуация в дъщерния клас могат да се ползват както методите от собствения клас, така и методите от родителския клас. </a:t>
            </a:r>
          </a:p>
          <a:p>
            <a:r>
              <a:rPr lang="bg-BG" sz="2400" dirty="0" smtClean="0"/>
              <a:t>Следва пример за активизирането на метод от родителски клас.</a:t>
            </a:r>
          </a:p>
          <a:p>
            <a:r>
              <a:rPr lang="bg-BG" sz="2400" dirty="0" smtClean="0"/>
              <a:t>В посочения пример и в родителския клас (А), и в дъщерния клас (В) съществуват </a:t>
            </a:r>
            <a:r>
              <a:rPr lang="bg-BG" sz="2400" b="1" i="1" dirty="0" smtClean="0"/>
              <a:t>различни методи с еднакви имена</a:t>
            </a:r>
            <a:r>
              <a:rPr lang="bg-BG" sz="2400" dirty="0" smtClean="0"/>
              <a:t> (</a:t>
            </a:r>
            <a:r>
              <a:rPr lang="en-US" sz="2400" dirty="0" err="1" smtClean="0"/>
              <a:t>increaseN</a:t>
            </a:r>
            <a:r>
              <a:rPr lang="bg-BG" sz="2400" dirty="0" smtClean="0"/>
              <a:t>). В родителския клас чрез него стойността на </a:t>
            </a:r>
            <a:r>
              <a:rPr lang="en-US" sz="2400" dirty="0" smtClean="0"/>
              <a:t>n </a:t>
            </a:r>
            <a:r>
              <a:rPr lang="bg-BG" sz="2400" dirty="0" smtClean="0"/>
              <a:t>се увеличава с 10, а в дъщерния клас – със 100.</a:t>
            </a:r>
          </a:p>
          <a:p>
            <a:r>
              <a:rPr lang="bg-BG" sz="2400" dirty="0" smtClean="0"/>
              <a:t>Трябва да направи впечатление, че в дъщерния клас метода </a:t>
            </a:r>
            <a:r>
              <a:rPr lang="en-US" sz="2400" dirty="0" err="1" smtClean="0"/>
              <a:t>increaseN</a:t>
            </a:r>
            <a:r>
              <a:rPr lang="bg-BG" sz="2400" dirty="0" smtClean="0"/>
              <a:t> е обявен с ключовата дума </a:t>
            </a:r>
            <a:r>
              <a:rPr lang="en-US" sz="2400" dirty="0" smtClean="0"/>
              <a:t>Shadows</a:t>
            </a:r>
            <a:r>
              <a:rPr lang="bg-BG" sz="2400" dirty="0" smtClean="0"/>
              <a:t>.</a:t>
            </a:r>
            <a:endParaRPr lang="bg-BG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Активизиране на методи от родителски клас</a:t>
            </a:r>
            <a:endParaRPr lang="bg-BG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32" y="762000"/>
            <a:ext cx="7696868" cy="557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Активизиране на методи от родителски клас</a:t>
            </a:r>
            <a:endParaRPr lang="bg-BG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1" y="990600"/>
            <a:ext cx="838199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Shadows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increaseN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bg-BG" sz="1400" dirty="0" smtClean="0"/>
          </a:p>
          <a:p>
            <a:r>
              <a:rPr lang="bg-BG" sz="2400" dirty="0" smtClean="0"/>
              <a:t>Ключовата дума </a:t>
            </a:r>
            <a:r>
              <a:rPr lang="en-US" sz="2400" dirty="0" smtClean="0"/>
              <a:t>Shadows </a:t>
            </a:r>
            <a:r>
              <a:rPr lang="bg-BG" sz="2400" dirty="0" smtClean="0"/>
              <a:t>се използва в дъщерния клас за препокриване (</a:t>
            </a:r>
            <a:r>
              <a:rPr lang="bg-BG" sz="2400" dirty="0" err="1" smtClean="0"/>
              <a:t>подтискане</a:t>
            </a:r>
            <a:r>
              <a:rPr lang="bg-BG" sz="2400" dirty="0" smtClean="0"/>
              <a:t>) на наследяването на този метод от родителския в дъщерния клас.</a:t>
            </a:r>
            <a:endParaRPr lang="en-US" sz="2400" dirty="0" smtClean="0"/>
          </a:p>
          <a:p>
            <a:endParaRPr lang="bg-BG" sz="1400" dirty="0" smtClean="0"/>
          </a:p>
          <a:p>
            <a:r>
              <a:rPr lang="bg-BG" sz="2400" dirty="0" smtClean="0"/>
              <a:t>Освен това в дъщерния клас са обявени два метода – </a:t>
            </a:r>
            <a:r>
              <a:rPr lang="en-US" sz="2400" dirty="0" err="1" smtClean="0"/>
              <a:t>Proc</a:t>
            </a:r>
            <a:r>
              <a:rPr lang="bg-BG" sz="2400" dirty="0" smtClean="0"/>
              <a:t>1 и </a:t>
            </a:r>
            <a:r>
              <a:rPr lang="en-US" sz="2400" dirty="0" err="1" smtClean="0"/>
              <a:t>Proc</a:t>
            </a:r>
            <a:r>
              <a:rPr lang="bg-BG" sz="2400" dirty="0" smtClean="0"/>
              <a:t>2. Вътре в </a:t>
            </a:r>
            <a:r>
              <a:rPr lang="en-US" sz="2400" dirty="0" err="1" smtClean="0"/>
              <a:t>Proc</a:t>
            </a:r>
            <a:r>
              <a:rPr lang="bg-BG" sz="2400" dirty="0" smtClean="0"/>
              <a:t>1 се прави активизиране на метода </a:t>
            </a:r>
            <a:r>
              <a:rPr lang="en-US" sz="2400" dirty="0" err="1" smtClean="0"/>
              <a:t>increaseN</a:t>
            </a:r>
            <a:r>
              <a:rPr lang="bg-BG" sz="2400" dirty="0" smtClean="0"/>
              <a:t> от дъщерния клас, а в </a:t>
            </a:r>
            <a:r>
              <a:rPr lang="en-US" sz="2400" dirty="0" err="1" smtClean="0"/>
              <a:t>Proc</a:t>
            </a:r>
            <a:r>
              <a:rPr lang="bg-BG" sz="2400" dirty="0" smtClean="0"/>
              <a:t>2 - метода </a:t>
            </a:r>
            <a:r>
              <a:rPr lang="en-US" sz="2400" dirty="0" err="1" smtClean="0"/>
              <a:t>increaseN</a:t>
            </a:r>
            <a:r>
              <a:rPr lang="bg-BG" sz="2400" dirty="0" smtClean="0"/>
              <a:t> от родителския клас. За използване на метода </a:t>
            </a:r>
            <a:r>
              <a:rPr lang="en-US" sz="2400" dirty="0" err="1" smtClean="0"/>
              <a:t>increaseN</a:t>
            </a:r>
            <a:r>
              <a:rPr lang="bg-BG" sz="2400" dirty="0" smtClean="0"/>
              <a:t> от родителския клас трябва да използваме ключовата дума </a:t>
            </a:r>
            <a:r>
              <a:rPr lang="en-US" sz="2400" dirty="0" err="1" smtClean="0"/>
              <a:t>MyBase</a:t>
            </a:r>
            <a:r>
              <a:rPr lang="bg-BG" sz="2400" dirty="0" smtClean="0"/>
              <a:t>:</a:t>
            </a:r>
          </a:p>
          <a:p>
            <a:r>
              <a:rPr lang="bg-BG" sz="2400" dirty="0" smtClean="0"/>
              <a:t> </a:t>
            </a:r>
          </a:p>
          <a:p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MyBase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increaseN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1078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Class MyFirstClass …    End Class</dc:title>
  <dc:creator>bt</dc:creator>
  <cp:lastModifiedBy>Bogomil Traykov</cp:lastModifiedBy>
  <cp:revision>220</cp:revision>
  <dcterms:created xsi:type="dcterms:W3CDTF">2006-03-02T10:08:39Z</dcterms:created>
  <dcterms:modified xsi:type="dcterms:W3CDTF">2011-10-22T14:28:07Z</dcterms:modified>
</cp:coreProperties>
</file>