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1"/>
  </p:notesMasterIdLst>
  <p:sldIdLst>
    <p:sldId id="256" r:id="rId2"/>
    <p:sldId id="258" r:id="rId3"/>
    <p:sldId id="259" r:id="rId4"/>
    <p:sldId id="268" r:id="rId5"/>
    <p:sldId id="260" r:id="rId6"/>
    <p:sldId id="261" r:id="rId7"/>
    <p:sldId id="262" r:id="rId8"/>
    <p:sldId id="269" r:id="rId9"/>
    <p:sldId id="264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 autoAdjust="0"/>
    <p:restoredTop sz="79424" autoAdjust="0"/>
  </p:normalViewPr>
  <p:slideViewPr>
    <p:cSldViewPr>
      <p:cViewPr varScale="1">
        <p:scale>
          <a:sx n="72" d="100"/>
          <a:sy n="72" d="100"/>
        </p:scale>
        <p:origin x="-19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2F6FC-FCAB-4AB0-8627-1B5D964EB428}" type="datetimeFigureOut">
              <a:rPr lang="bg-BG" smtClean="0"/>
              <a:t>5.12.2011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213A9-4F5C-4337-8B08-BEB2C0A488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101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213A9-4F5C-4337-8B08-BEB2C0A488D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4828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213A9-4F5C-4337-8B08-BEB2C0A488D1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4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213A9-4F5C-4337-8B08-BEB2C0A488D1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672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7E02-1DD4-4CF8-A2B7-61D7C9D66378}" type="datetimeFigureOut">
              <a:rPr lang="bg-BG" smtClean="0"/>
              <a:t>5.12.2011 г.</a:t>
            </a:fld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666F0-651E-40CA-A13A-C8C140106D17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7E02-1DD4-4CF8-A2B7-61D7C9D66378}" type="datetimeFigureOut">
              <a:rPr lang="bg-BG" smtClean="0"/>
              <a:t>5.12.2011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66F0-651E-40CA-A13A-C8C140106D1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7E02-1DD4-4CF8-A2B7-61D7C9D66378}" type="datetimeFigureOut">
              <a:rPr lang="bg-BG" smtClean="0"/>
              <a:t>5.12.2011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66F0-651E-40CA-A13A-C8C140106D1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EF7E02-1DD4-4CF8-A2B7-61D7C9D66378}" type="datetimeFigureOut">
              <a:rPr lang="bg-BG" smtClean="0"/>
              <a:t>5.12.2011 г.</a:t>
            </a:fld>
            <a:endParaRPr lang="bg-BG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8666F0-651E-40CA-A13A-C8C140106D17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7E02-1DD4-4CF8-A2B7-61D7C9D66378}" type="datetimeFigureOut">
              <a:rPr lang="bg-BG" smtClean="0"/>
              <a:t>5.12.2011 г.</a:t>
            </a:fld>
            <a:endParaRPr lang="bg-BG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666F0-651E-40CA-A13A-C8C140106D17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3EF7E02-1DD4-4CF8-A2B7-61D7C9D66378}" type="datetimeFigureOut">
              <a:rPr lang="bg-BG" smtClean="0"/>
              <a:t>5.12.2011 г.</a:t>
            </a:fld>
            <a:endParaRPr lang="bg-BG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C8666F0-651E-40CA-A13A-C8C140106D17}" type="slidenum">
              <a:rPr lang="bg-BG" smtClean="0"/>
              <a:t>‹#›</a:t>
            </a:fld>
            <a:endParaRPr lang="bg-BG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3EF7E02-1DD4-4CF8-A2B7-61D7C9D66378}" type="datetimeFigureOut">
              <a:rPr lang="bg-BG" smtClean="0"/>
              <a:t>5.12.2011 г.</a:t>
            </a:fld>
            <a:endParaRPr lang="bg-BG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8666F0-651E-40CA-A13A-C8C140106D17}" type="slidenum">
              <a:rPr lang="bg-BG" smtClean="0"/>
              <a:t>‹#›</a:t>
            </a:fld>
            <a:endParaRPr lang="bg-BG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7E02-1DD4-4CF8-A2B7-61D7C9D66378}" type="datetimeFigureOut">
              <a:rPr lang="bg-BG" smtClean="0"/>
              <a:t>5.12.2011 г.</a:t>
            </a:fld>
            <a:endParaRPr lang="bg-B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666F0-651E-40CA-A13A-C8C140106D17}" type="slidenum">
              <a:rPr lang="bg-BG" smtClean="0"/>
              <a:t>‹#›</a:t>
            </a:fld>
            <a:endParaRPr lang="bg-BG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7E02-1DD4-4CF8-A2B7-61D7C9D66378}" type="datetimeFigureOut">
              <a:rPr lang="bg-BG" smtClean="0"/>
              <a:t>5.12.2011 г.</a:t>
            </a:fld>
            <a:endParaRPr lang="bg-B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666F0-651E-40CA-A13A-C8C140106D17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3EF7E02-1DD4-4CF8-A2B7-61D7C9D66378}" type="datetimeFigureOut">
              <a:rPr lang="bg-BG" smtClean="0"/>
              <a:t>5.12.2011 г.</a:t>
            </a:fld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C8666F0-651E-40CA-A13A-C8C140106D17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EF7E02-1DD4-4CF8-A2B7-61D7C9D66378}" type="datetimeFigureOut">
              <a:rPr lang="bg-BG" smtClean="0"/>
              <a:t>5.12.2011 г.</a:t>
            </a:fld>
            <a:endParaRPr lang="bg-BG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8666F0-651E-40CA-A13A-C8C140106D17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D3EF7E02-1DD4-4CF8-A2B7-61D7C9D66378}" type="datetimeFigureOut">
              <a:rPr lang="bg-BG" smtClean="0"/>
              <a:t>5.12.2011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C8666F0-651E-40CA-A13A-C8C140106D17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KDxqfgIDvEY?version=3&amp;feature=player_detailpag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5213506"/>
            <a:ext cx="7117180" cy="1183518"/>
          </a:xfrm>
        </p:spPr>
        <p:txBody>
          <a:bodyPr>
            <a:normAutofit fontScale="25000" lnSpcReduction="20000"/>
          </a:bodyPr>
          <a:lstStyle/>
          <a:p>
            <a:pPr algn="r"/>
            <a:endParaRPr lang="bg-BG" sz="2000" dirty="0" smtClean="0"/>
          </a:p>
          <a:p>
            <a:pPr algn="r"/>
            <a:endParaRPr lang="bg-BG" sz="2000" dirty="0"/>
          </a:p>
          <a:p>
            <a:pPr algn="r"/>
            <a:endParaRPr lang="bg-BG" sz="2000" dirty="0" smtClean="0"/>
          </a:p>
          <a:p>
            <a:pPr algn="r"/>
            <a:r>
              <a:rPr lang="bg-BG" sz="7200" dirty="0" smtClean="0"/>
              <a:t>Изготвил Теодор Георгиев Пенев</a:t>
            </a:r>
          </a:p>
          <a:p>
            <a:pPr algn="r"/>
            <a:r>
              <a:rPr lang="bg-BG" sz="7200" dirty="0" smtClean="0"/>
              <a:t>Фак.ном. 115013,курс </a:t>
            </a:r>
            <a:r>
              <a:rPr lang="bg-BG" sz="7200" dirty="0"/>
              <a:t>1</a:t>
            </a:r>
            <a:r>
              <a:rPr lang="bg-BG" sz="7200" dirty="0" smtClean="0"/>
              <a:t>,спец. БИ,26 група</a:t>
            </a:r>
            <a:endParaRPr lang="bg-BG" sz="7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988841"/>
            <a:ext cx="7155022" cy="2016223"/>
          </a:xfrm>
        </p:spPr>
        <p:txBody>
          <a:bodyPr>
            <a:noAutofit/>
          </a:bodyPr>
          <a:lstStyle/>
          <a:p>
            <a:pPr algn="ctr"/>
            <a:r>
              <a:rPr lang="bg-BG" sz="2800" dirty="0" smtClean="0"/>
              <a:t>Презентация на тема </a:t>
            </a:r>
            <a:r>
              <a:rPr lang="bg-BG" sz="3200" dirty="0" smtClean="0"/>
              <a:t>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bg-BG" sz="3200" dirty="0" smtClean="0"/>
              <a:t> </a:t>
            </a:r>
            <a:br>
              <a:rPr lang="bg-BG" sz="3200" dirty="0" smtClean="0"/>
            </a:br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Информационното </a:t>
            </a:r>
            <a:r>
              <a:rPr lang="ru-RU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общество и цифровата икономика</a:t>
            </a:r>
            <a:endParaRPr lang="bg-BG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download.pomagalo.com/mhtml/550a141f12de6341fba65b0ad0433500/560060/560060_pomagalo_com_html_1b98dba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5" y="188641"/>
            <a:ext cx="1152128" cy="12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60350"/>
            <a:ext cx="7299325" cy="4321175"/>
          </a:xfrm>
        </p:spPr>
        <p:txBody>
          <a:bodyPr>
            <a:normAutofit fontScale="62500" lnSpcReduction="20000"/>
          </a:bodyPr>
          <a:lstStyle/>
          <a:p>
            <a:r>
              <a:rPr lang="bg-BG" sz="4200" b="1" dirty="0" smtClean="0"/>
              <a:t>„Информационно общество„ характеристики:</a:t>
            </a:r>
          </a:p>
          <a:p>
            <a:pPr marL="571500" indent="-571500">
              <a:buFont typeface="Wingdings" pitchFamily="2" charset="2"/>
              <a:buChar char="Ø"/>
            </a:pPr>
            <a:endParaRPr lang="bg-BG" sz="3500" i="1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bg-BG" sz="3500" i="1" dirty="0" smtClean="0"/>
              <a:t> изобилие </a:t>
            </a:r>
            <a:r>
              <a:rPr lang="bg-BG" sz="3500" i="1" dirty="0"/>
              <a:t>от информация с високо </a:t>
            </a:r>
            <a:r>
              <a:rPr lang="bg-BG" sz="3500" i="1" dirty="0" smtClean="0"/>
              <a:t>качество</a:t>
            </a:r>
          </a:p>
          <a:p>
            <a:pPr marL="571500" lvl="0" indent="-571500">
              <a:buFont typeface="Wingdings" pitchFamily="2" charset="2"/>
              <a:buChar char="Ø"/>
            </a:pPr>
            <a:r>
              <a:rPr lang="bg-BG" sz="3500" i="1" dirty="0"/>
              <a:t>модерни информационни и комуникационни технологии за съхране­ние, предаване и използване на информацията;</a:t>
            </a:r>
          </a:p>
          <a:p>
            <a:pPr marL="571500" lvl="0" indent="-571500">
              <a:buFont typeface="Wingdings" pitchFamily="2" charset="2"/>
              <a:buChar char="Ø"/>
            </a:pPr>
            <a:r>
              <a:rPr lang="bg-BG" sz="3500" i="1" dirty="0"/>
              <a:t>леко и бързо разпространяване на информацията по искане на заин­тересованите хора и организации, като им се предоставя в подходяща за тях форма;</a:t>
            </a:r>
          </a:p>
          <a:p>
            <a:pPr marL="571500" lvl="0" indent="-571500">
              <a:buFont typeface="Wingdings" pitchFamily="2" charset="2"/>
              <a:buChar char="Ø"/>
            </a:pPr>
            <a:r>
              <a:rPr lang="bg-BG" sz="3500" i="1" dirty="0"/>
              <a:t>достъпна е стойността на информационните услуги.</a:t>
            </a:r>
          </a:p>
          <a:p>
            <a:pPr marL="571500" indent="-571500">
              <a:buFont typeface="Wingdings" pitchFamily="2" charset="2"/>
              <a:buChar char="Ø"/>
            </a:pPr>
            <a:endParaRPr lang="bg-BG" sz="4400" dirty="0" smtClean="0"/>
          </a:p>
          <a:p>
            <a:pPr marL="571500" indent="-571500">
              <a:buFont typeface="Wingdings" pitchFamily="2" charset="2"/>
              <a:buChar char="Ø"/>
            </a:pPr>
            <a:endParaRPr lang="bg-BG" sz="4400" b="1" dirty="0"/>
          </a:p>
          <a:p>
            <a:pPr marL="571500" indent="-571500">
              <a:buFont typeface="Wingdings" pitchFamily="2" charset="2"/>
              <a:buChar char="Ø"/>
            </a:pPr>
            <a:endParaRPr lang="bg-BG" sz="4200" b="1" dirty="0" smtClean="0"/>
          </a:p>
        </p:txBody>
      </p:sp>
      <p:pic>
        <p:nvPicPr>
          <p:cNvPr id="1026" name="Picture 2" descr="C:\Users\Penevi\Desktop\activitie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75728"/>
            <a:ext cx="3528392" cy="227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47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565271" cy="576064"/>
          </a:xfrm>
        </p:spPr>
        <p:txBody>
          <a:bodyPr>
            <a:normAutofit/>
          </a:bodyPr>
          <a:lstStyle/>
          <a:p>
            <a:r>
              <a:rPr lang="bg-BG" sz="2300" b="1" i="1" dirty="0">
                <a:latin typeface="+mn-lt"/>
              </a:rPr>
              <a:t>Х</a:t>
            </a:r>
            <a:r>
              <a:rPr lang="bg-BG" sz="2300" b="1" i="1" dirty="0" smtClean="0">
                <a:latin typeface="+mn-lt"/>
              </a:rPr>
              <a:t>арактерис­тика </a:t>
            </a:r>
            <a:r>
              <a:rPr lang="bg-BG" sz="2300" b="1" i="1" dirty="0">
                <a:latin typeface="+mn-lt"/>
              </a:rPr>
              <a:t>на цифровата </a:t>
            </a:r>
            <a:r>
              <a:rPr lang="bg-BG" sz="2300" b="1" i="1" dirty="0" smtClean="0">
                <a:latin typeface="+mn-lt"/>
              </a:rPr>
              <a:t>икономика</a:t>
            </a:r>
            <a:r>
              <a:rPr lang="en-US" sz="2300" b="1" i="1" dirty="0" smtClean="0">
                <a:latin typeface="+mn-lt"/>
              </a:rPr>
              <a:t>:</a:t>
            </a:r>
            <a:endParaRPr lang="bg-BG" sz="2300" b="1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1278563"/>
            <a:ext cx="74168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bg-BG" sz="2200" i="1" dirty="0"/>
              <a:t>Тя се базира на най-новите научни постижения в областта на ИКТ, глобалната мрежа Интернет с високоскоростен достъп, развита ин­формационна </a:t>
            </a:r>
            <a:r>
              <a:rPr lang="bg-BG" sz="2200" i="1" dirty="0" smtClean="0"/>
              <a:t>инфраструктура и т.н.</a:t>
            </a:r>
            <a:endParaRPr lang="bg-BG" sz="2200" i="1" dirty="0"/>
          </a:p>
        </p:txBody>
      </p:sp>
      <p:sp>
        <p:nvSpPr>
          <p:cNvPr id="5" name="Rectangle 4"/>
          <p:cNvSpPr/>
          <p:nvPr/>
        </p:nvSpPr>
        <p:spPr>
          <a:xfrm>
            <a:off x="467544" y="2714851"/>
            <a:ext cx="74075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bg-BG" sz="2200" i="1" dirty="0"/>
              <a:t>Информационните ресурси се съхраняват, обработват, предават и използват в цифрова (дигитална) </a:t>
            </a:r>
            <a:r>
              <a:rPr lang="bg-BG" sz="2200" i="1" dirty="0" smtClean="0"/>
              <a:t>форма.</a:t>
            </a:r>
            <a:endParaRPr lang="bg-BG" sz="2200" i="1" dirty="0"/>
          </a:p>
        </p:txBody>
      </p:sp>
      <p:sp>
        <p:nvSpPr>
          <p:cNvPr id="6" name="Rectangle 5"/>
          <p:cNvSpPr/>
          <p:nvPr/>
        </p:nvSpPr>
        <p:spPr>
          <a:xfrm>
            <a:off x="467544" y="3717032"/>
            <a:ext cx="60703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bg-BG" sz="2200" i="1" dirty="0"/>
              <a:t>Появяват се нови и по-ефективни организационни форми - виртуал­ните предприятия. </a:t>
            </a:r>
          </a:p>
        </p:txBody>
      </p:sp>
      <p:pic>
        <p:nvPicPr>
          <p:cNvPr id="8" name="KDxqfgIDvEY?version=3&amp;feature=player_detailpage"/>
          <p:cNvPicPr>
            <a:picLocks noRot="1" noChangeAspect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449693"/>
            <a:ext cx="2864499" cy="19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9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5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133223" cy="576064"/>
          </a:xfrm>
        </p:spPr>
        <p:txBody>
          <a:bodyPr>
            <a:normAutofit/>
          </a:bodyPr>
          <a:lstStyle/>
          <a:p>
            <a:r>
              <a:rPr lang="bg-BG" sz="2300" b="1" i="1" dirty="0" smtClean="0">
                <a:latin typeface="+mn-lt"/>
              </a:rPr>
              <a:t>Преходът </a:t>
            </a:r>
            <a:r>
              <a:rPr lang="bg-BG" sz="2300" b="1" i="1" dirty="0">
                <a:latin typeface="+mn-lt"/>
              </a:rPr>
              <a:t>към новата цифрова </a:t>
            </a:r>
            <a:r>
              <a:rPr lang="bg-BG" sz="2300" b="1" i="1" dirty="0" smtClean="0">
                <a:latin typeface="+mn-lt"/>
              </a:rPr>
              <a:t>икономика етапи:</a:t>
            </a:r>
            <a:endParaRPr lang="bg-BG" sz="2300" b="1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3049" y="980728"/>
            <a:ext cx="7776865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woPt" dir="t"/>
            </a:scene3d>
            <a:sp3d prstMaterial="metal">
              <a:bevelT w="50800" h="146050"/>
              <a:bevelB w="63500" h="209550" prst="angle"/>
            </a:sp3d>
          </a:bodyPr>
          <a:lstStyle/>
          <a:p>
            <a:pPr marL="514350" indent="-514350">
              <a:buFont typeface="+mj-lt"/>
              <a:buAutoNum type="romanUcPeriod"/>
            </a:pPr>
            <a:r>
              <a:rPr lang="bg-BG" sz="2200" i="1" dirty="0"/>
              <a:t>През 80-те години на миналия век се започна със системите за ком­плексно управление на качеството.</a:t>
            </a:r>
          </a:p>
        </p:txBody>
      </p:sp>
      <p:sp>
        <p:nvSpPr>
          <p:cNvPr id="3" name="Rectangle 2"/>
          <p:cNvSpPr/>
          <p:nvPr/>
        </p:nvSpPr>
        <p:spPr>
          <a:xfrm>
            <a:off x="843049" y="1906561"/>
            <a:ext cx="75295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romanUcPeriod" startAt="2"/>
            </a:pPr>
            <a:r>
              <a:rPr lang="bg-BG" sz="2200" i="1" dirty="0"/>
              <a:t>През 90-те години вниманието бе насочено към реинженеринг на бизнес процесите.</a:t>
            </a:r>
          </a:p>
        </p:txBody>
      </p:sp>
      <p:sp>
        <p:nvSpPr>
          <p:cNvPr id="4" name="Rectangle 3"/>
          <p:cNvSpPr/>
          <p:nvPr/>
        </p:nvSpPr>
        <p:spPr>
          <a:xfrm>
            <a:off x="843049" y="2707340"/>
            <a:ext cx="80336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bg-BG" sz="2200" i="1" dirty="0"/>
              <a:t>В началото на второто хилядолетие започна трансформация и цифро- визация на бизнеса на основата на ИКТ и в съответствие с промене­ните правила и бизнес отношения. </a:t>
            </a:r>
          </a:p>
        </p:txBody>
      </p:sp>
      <p:pic>
        <p:nvPicPr>
          <p:cNvPr id="1027" name="Picture 3" descr="C:\Users\Penevi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59" y="4509120"/>
            <a:ext cx="7766050" cy="200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2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1404" y="548680"/>
            <a:ext cx="675049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300" b="1" i="1" dirty="0"/>
              <a:t>Икономиката на знанието - нов етап в развитието на информационното </a:t>
            </a:r>
            <a:r>
              <a:rPr lang="bg-BG" sz="2300" b="1" i="1" dirty="0" smtClean="0"/>
              <a:t>общество</a:t>
            </a:r>
            <a:r>
              <a:rPr lang="en-US" sz="2300" b="1" i="1" dirty="0" smtClean="0"/>
              <a:t>.</a:t>
            </a:r>
            <a:r>
              <a:rPr lang="bg-BG" sz="2400" dirty="0"/>
              <a:t> </a:t>
            </a:r>
            <a:r>
              <a:rPr lang="en-US" sz="2300" b="1" i="1" dirty="0"/>
              <a:t>O</a:t>
            </a:r>
            <a:r>
              <a:rPr lang="bg-BG" sz="2300" b="1" i="1" dirty="0" smtClean="0"/>
              <a:t>собености</a:t>
            </a:r>
            <a:r>
              <a:rPr lang="en-US" sz="2300" b="1" i="1" dirty="0" smtClean="0"/>
              <a:t>:</a:t>
            </a:r>
            <a:endParaRPr lang="bg-BG" sz="2300" b="1" i="1" dirty="0"/>
          </a:p>
        </p:txBody>
      </p:sp>
      <p:sp>
        <p:nvSpPr>
          <p:cNvPr id="7" name="Rectangle 6"/>
          <p:cNvSpPr/>
          <p:nvPr/>
        </p:nvSpPr>
        <p:spPr>
          <a:xfrm>
            <a:off x="546719" y="1916832"/>
            <a:ext cx="23920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bg-BG" sz="2200" i="1" dirty="0"/>
              <a:t>то е дискретно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404" y="2596262"/>
            <a:ext cx="23310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bg-BG" sz="2200" i="1" dirty="0"/>
              <a:t>то е достъпно</a:t>
            </a:r>
          </a:p>
        </p:txBody>
      </p:sp>
      <p:sp>
        <p:nvSpPr>
          <p:cNvPr id="9" name="Rectangle 8"/>
          <p:cNvSpPr/>
          <p:nvPr/>
        </p:nvSpPr>
        <p:spPr>
          <a:xfrm>
            <a:off x="581404" y="3244334"/>
            <a:ext cx="53571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bg-BG" sz="2200" i="1" dirty="0"/>
              <a:t>то не се изхабява след като се използва</a:t>
            </a:r>
          </a:p>
        </p:txBody>
      </p:sp>
      <p:pic>
        <p:nvPicPr>
          <p:cNvPr id="1026" name="Picture 2" descr="C:\Users\Penevi\Desktop\imagesCAEFFU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12" y="4509120"/>
            <a:ext cx="2520280" cy="167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260648"/>
            <a:ext cx="734481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300" b="1" i="1" dirty="0"/>
              <a:t>Х</a:t>
            </a:r>
            <a:r>
              <a:rPr lang="bg-BG" sz="2300" b="1" i="1" dirty="0" smtClean="0"/>
              <a:t>арактеристики </a:t>
            </a:r>
            <a:r>
              <a:rPr lang="bg-BG" sz="2300" b="1" i="1" dirty="0"/>
              <a:t>на информационната система на ту­ристическата </a:t>
            </a:r>
            <a:r>
              <a:rPr lang="bg-BG" sz="2300" b="1" i="1" dirty="0" smtClean="0"/>
              <a:t>фирма</a:t>
            </a:r>
            <a:r>
              <a:rPr lang="en-US" sz="2300" b="1" i="1" dirty="0" smtClean="0"/>
              <a:t>:</a:t>
            </a:r>
            <a:endParaRPr lang="bg-BG" sz="2300" b="1" i="1" dirty="0"/>
          </a:p>
        </p:txBody>
      </p:sp>
      <p:sp>
        <p:nvSpPr>
          <p:cNvPr id="5" name="Rectangle 4"/>
          <p:cNvSpPr/>
          <p:nvPr/>
        </p:nvSpPr>
        <p:spPr>
          <a:xfrm>
            <a:off x="827584" y="1347826"/>
            <a:ext cx="40870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bg-BG" sz="2200" i="1" dirty="0"/>
              <a:t>Интегрираност на данните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438" y="3112803"/>
            <a:ext cx="30714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bg-BG" sz="2200" i="1" dirty="0"/>
              <a:t>Модулна структура</a:t>
            </a:r>
          </a:p>
        </p:txBody>
      </p:sp>
      <p:sp>
        <p:nvSpPr>
          <p:cNvPr id="7" name="Rectangle 6"/>
          <p:cNvSpPr/>
          <p:nvPr/>
        </p:nvSpPr>
        <p:spPr>
          <a:xfrm>
            <a:off x="831438" y="3556700"/>
            <a:ext cx="25426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bg-BG" sz="2200" i="1" dirty="0"/>
              <a:t>Балансираност</a:t>
            </a:r>
          </a:p>
        </p:txBody>
      </p:sp>
      <p:sp>
        <p:nvSpPr>
          <p:cNvPr id="8" name="Rectangle 7"/>
          <p:cNvSpPr/>
          <p:nvPr/>
        </p:nvSpPr>
        <p:spPr>
          <a:xfrm>
            <a:off x="840092" y="4467493"/>
            <a:ext cx="37821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bg-BG" sz="2200" i="1" dirty="0"/>
              <a:t>Гъвкавост и адаптивност</a:t>
            </a:r>
          </a:p>
        </p:txBody>
      </p:sp>
      <p:sp>
        <p:nvSpPr>
          <p:cNvPr id="9" name="Rectangle 8"/>
          <p:cNvSpPr/>
          <p:nvPr/>
        </p:nvSpPr>
        <p:spPr>
          <a:xfrm>
            <a:off x="840092" y="4977138"/>
            <a:ext cx="55007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bg-BG" sz="2200" i="1" dirty="0"/>
              <a:t>Използване на съвременни комуникации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7584" y="2227991"/>
            <a:ext cx="32608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bg-BG" sz="2200" i="1" dirty="0"/>
              <a:t>Контрол на правата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1797104"/>
            <a:ext cx="29706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bg-BG" sz="2200" i="1" dirty="0"/>
              <a:t>Трансфер на данни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438" y="2681916"/>
            <a:ext cx="45423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bg-BG" sz="2200" i="1" dirty="0"/>
              <a:t>Интегриране и съвместимост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2402" y="4029794"/>
            <a:ext cx="56525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bg-BG" sz="2200" i="1" dirty="0"/>
              <a:t>Интуитивен потребителски интерфейс </a:t>
            </a:r>
          </a:p>
        </p:txBody>
      </p:sp>
      <p:pic>
        <p:nvPicPr>
          <p:cNvPr id="1026" name="Picture 2" descr="C:\Users\Penevi\Desktop\zirucontact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772" y="1060867"/>
            <a:ext cx="3230676" cy="249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29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60648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300" b="1" i="1" dirty="0"/>
              <a:t>Най-важните предизвикателства на туристическите информа­ционни </a:t>
            </a:r>
            <a:r>
              <a:rPr lang="bg-BG" sz="2300" b="1" i="1" dirty="0" smtClean="0"/>
              <a:t>системи:</a:t>
            </a:r>
            <a:endParaRPr lang="bg-BG" sz="2300" b="1" i="1" dirty="0"/>
          </a:p>
          <a:p>
            <a:pPr lvl="0" algn="ctr" defTabSz="457200">
              <a:spcBef>
                <a:spcPct val="0"/>
              </a:spcBef>
            </a:pPr>
            <a:r>
              <a:rPr lang="bg-BG" sz="4000" dirty="0">
                <a:solidFill>
                  <a:prstClr val="white"/>
                </a:solidFill>
                <a:ea typeface="+mj-ea"/>
              </a:rPr>
              <a:t/>
            </a:r>
            <a:br>
              <a:rPr lang="bg-BG" sz="4000" dirty="0">
                <a:solidFill>
                  <a:prstClr val="white"/>
                </a:solidFill>
                <a:ea typeface="+mj-ea"/>
              </a:rPr>
            </a:br>
            <a:endParaRPr lang="bg-BG" sz="4000" dirty="0">
              <a:solidFill>
                <a:prstClr val="white"/>
              </a:solidFill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1861086"/>
            <a:ext cx="69847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bg-BG" sz="2200" i="1" dirty="0"/>
              <a:t>Реализиране на онлайн продажби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3608" y="2492896"/>
            <a:ext cx="43909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bg-BG" sz="2200" i="1" dirty="0"/>
              <a:t>Елиминиране на посредниците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608" y="3140968"/>
            <a:ext cx="44782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bg-BG" sz="2200" i="1" dirty="0"/>
              <a:t>И</a:t>
            </a:r>
            <a:r>
              <a:rPr lang="bg-BG" sz="2200" i="1" dirty="0" smtClean="0"/>
              <a:t>зграждане </a:t>
            </a:r>
            <a:r>
              <a:rPr lang="bg-BG" sz="2200" i="1" dirty="0"/>
              <a:t>на виртуален офис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1768" y="378904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bg-BG" sz="2200" i="1" dirty="0"/>
              <a:t>Разширяване на продуктовата гама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608" y="1276310"/>
            <a:ext cx="57372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bg-BG" sz="2200" i="1" dirty="0"/>
              <a:t>Провеждане на маркетингови проучвания </a:t>
            </a:r>
          </a:p>
        </p:txBody>
      </p:sp>
      <p:pic>
        <p:nvPicPr>
          <p:cNvPr id="2050" name="Picture 2" descr="C:\Users\Penevi\Desktop\2_Online-prodajbi_broi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4" y="4293096"/>
            <a:ext cx="3852429" cy="216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3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1560" y="188640"/>
            <a:ext cx="795637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300" b="1" i="1" dirty="0"/>
              <a:t>Производството на статистически данни за информационното об­щество на европейското </a:t>
            </a:r>
            <a:r>
              <a:rPr lang="bg-BG" sz="2300" b="1" i="1" dirty="0" smtClean="0"/>
              <a:t>равнище</a:t>
            </a:r>
            <a:r>
              <a:rPr lang="en-US" sz="2300" b="1" i="1" dirty="0" smtClean="0"/>
              <a:t>.</a:t>
            </a:r>
            <a:r>
              <a:rPr lang="bg-BG" sz="2300" b="1" i="1" dirty="0" smtClean="0"/>
              <a:t>Фактори:</a:t>
            </a:r>
            <a:endParaRPr lang="bg-BG" sz="2300" b="1" i="1" dirty="0"/>
          </a:p>
        </p:txBody>
      </p:sp>
      <p:sp>
        <p:nvSpPr>
          <p:cNvPr id="9" name="Rectangle 8"/>
          <p:cNvSpPr/>
          <p:nvPr/>
        </p:nvSpPr>
        <p:spPr>
          <a:xfrm>
            <a:off x="4923218" y="1370320"/>
            <a:ext cx="40679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v"/>
            </a:pPr>
            <a:r>
              <a:rPr lang="bg-BG" sz="2200" i="1" dirty="0"/>
              <a:t>Необходимост от съгласувана статистическа информация за раз­работване на структурните показатели за социално-икономическото със­тояние на Европейския съюз.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72339" y="4402272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bg-BG" sz="2200" i="1" dirty="0"/>
              <a:t>Необходимост от сравнително оценяване на политическите стра­тегии </a:t>
            </a:r>
          </a:p>
          <a:p>
            <a:r>
              <a:rPr lang="bg-BG" sz="2200" i="1" dirty="0" smtClean="0"/>
              <a:t>      в ЕС.</a:t>
            </a:r>
            <a:endParaRPr lang="bg-BG" sz="2200" i="1" dirty="0"/>
          </a:p>
        </p:txBody>
      </p:sp>
      <p:sp>
        <p:nvSpPr>
          <p:cNvPr id="11" name="Rectangle 10"/>
          <p:cNvSpPr/>
          <p:nvPr/>
        </p:nvSpPr>
        <p:spPr>
          <a:xfrm>
            <a:off x="611560" y="1370320"/>
            <a:ext cx="42484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bg-BG" sz="2200" i="1" dirty="0"/>
              <a:t>Стимулиране развитието на информационното общество чрез за­силване на инвестициите в научни изследвания в областта на информа­ционните и комуникационните технологии </a:t>
            </a:r>
            <a:r>
              <a:rPr lang="bg-BG" sz="2200" i="1" dirty="0" smtClean="0"/>
              <a:t>.</a:t>
            </a:r>
            <a:endParaRPr lang="bg-BG" sz="2200" i="1" dirty="0"/>
          </a:p>
        </p:txBody>
      </p:sp>
      <p:sp>
        <p:nvSpPr>
          <p:cNvPr id="12" name="Rectangle 11"/>
          <p:cNvSpPr/>
          <p:nvPr/>
        </p:nvSpPr>
        <p:spPr>
          <a:xfrm>
            <a:off x="611560" y="4402272"/>
            <a:ext cx="36724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bg-BG" sz="2200" i="1" dirty="0"/>
              <a:t>Създаване на единна методологическа основа за анализ на систе­мите за информационни и комуникационни </a:t>
            </a:r>
            <a:r>
              <a:rPr lang="bg-BG" sz="2200" i="1" dirty="0" smtClean="0"/>
              <a:t>технологии.</a:t>
            </a:r>
            <a:endParaRPr lang="bg-BG" sz="2200" i="1" dirty="0"/>
          </a:p>
        </p:txBody>
      </p:sp>
    </p:spTree>
    <p:extLst>
      <p:ext uri="{BB962C8B-B14F-4D97-AF65-F5344CB8AC3E}">
        <p14:creationId xmlns:p14="http://schemas.microsoft.com/office/powerpoint/2010/main" val="93043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260648"/>
            <a:ext cx="792088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300" b="1" i="1" dirty="0"/>
              <a:t>Статистиката на информационното общество се осъществява чрез набиране на данни в две направления (два модула):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2276872"/>
            <a:ext cx="56886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bg-BG" sz="2200" i="1" dirty="0"/>
              <a:t>Модул 1: Предприятия и информационно общество.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6262" y="3717032"/>
            <a:ext cx="53640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bg-BG" sz="2200" i="1" dirty="0"/>
              <a:t>Модул 2: Физически лица, домакинства и информационно общество.</a:t>
            </a:r>
          </a:p>
        </p:txBody>
      </p:sp>
      <p:pic>
        <p:nvPicPr>
          <p:cNvPr id="1028" name="Picture 4" descr="C:\Users\Penevi\AppData\Local\Microsoft\Windows\Temporary Internet Files\Content.IE5\H0W20PCH\MM900234749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917" y="5229200"/>
            <a:ext cx="12192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1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360</TotalTime>
  <Words>395</Words>
  <Application>Microsoft Office PowerPoint</Application>
  <PresentationFormat>On-screen Show (4:3)</PresentationFormat>
  <Paragraphs>54</Paragraphs>
  <Slides>9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Mylar</vt:lpstr>
      <vt:lpstr>Презентация на тема :   Информационното общество и цифровата икономика</vt:lpstr>
      <vt:lpstr>PowerPoint Presentation</vt:lpstr>
      <vt:lpstr>Характерис­тика на цифровата икономика:</vt:lpstr>
      <vt:lpstr>Преходът към новата цифрова икономика етапи: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тема :  Особености на Интернет стимулиращи използването на мрежата в бизнес мениджмънта</dc:title>
  <dc:creator>Penevi</dc:creator>
  <cp:lastModifiedBy>Penevi</cp:lastModifiedBy>
  <cp:revision>38</cp:revision>
  <dcterms:created xsi:type="dcterms:W3CDTF">2011-11-04T14:46:16Z</dcterms:created>
  <dcterms:modified xsi:type="dcterms:W3CDTF">2011-12-05T20:10:09Z</dcterms:modified>
</cp:coreProperties>
</file>