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660"/>
  </p:normalViewPr>
  <p:slideViewPr>
    <p:cSldViewPr>
      <p:cViewPr varScale="1">
        <p:scale>
          <a:sx n="74" d="100"/>
          <a:sy n="7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EFB7A-80BB-4D64-A042-BC2668955C8F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A2085-2E56-429C-8FE7-8AEE29601814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2085-2E56-429C-8FE7-8AEE29601814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2085-2E56-429C-8FE7-8AEE29601814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28.4.2012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greenpack.rec.org/bg/tourism/images/tourism.jpg"/>
          <p:cNvPicPr>
            <a:picLocks noChangeAspect="1" noChangeArrowheads="1"/>
          </p:cNvPicPr>
          <p:nvPr/>
        </p:nvPicPr>
        <p:blipFill>
          <a:blip r:embed="rId2" cstate="print"/>
          <a:srcRect t="12516"/>
          <a:stretch>
            <a:fillRect/>
          </a:stretch>
        </p:blipFill>
        <p:spPr bwMode="auto">
          <a:xfrm>
            <a:off x="0" y="0"/>
            <a:ext cx="4006696" cy="3429000"/>
          </a:xfrm>
          <a:prstGeom prst="rect">
            <a:avLst/>
          </a:prstGeom>
          <a:noFill/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85820" y="2357430"/>
            <a:ext cx="7858180" cy="18573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	Чуждестранни туристически дестинации като обект на туризма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000100" y="4500570"/>
            <a:ext cx="8143900" cy="1199704"/>
          </a:xfrm>
        </p:spPr>
        <p:txBody>
          <a:bodyPr/>
          <a:lstStyle/>
          <a:p>
            <a:pPr algn="l"/>
            <a:r>
              <a:rPr lang="bg-BG" dirty="0" smtClean="0"/>
              <a:t>Антония Иванова Петкова, Ф№ 095006р гр.17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 smtClean="0"/>
              <a:t>Въведение</a:t>
            </a:r>
            <a:endParaRPr lang="bg-BG" sz="5400" dirty="0"/>
          </a:p>
        </p:txBody>
      </p:sp>
      <p:sp>
        <p:nvSpPr>
          <p:cNvPr id="7" name="Контейнер за съдържание 6"/>
          <p:cNvSpPr>
            <a:spLocks noGrp="1"/>
          </p:cNvSpPr>
          <p:nvPr>
            <p:ph idx="1"/>
          </p:nvPr>
        </p:nvSpPr>
        <p:spPr>
          <a:xfrm>
            <a:off x="285720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		В България, организацията на пътувания към чуждестранни дестинации основно се осъществява от туристически агенции.</a:t>
            </a:r>
            <a:endParaRPr lang="bg-BG" dirty="0"/>
          </a:p>
        </p:txBody>
      </p:sp>
      <p:pic>
        <p:nvPicPr>
          <p:cNvPr id="23558" name="Picture 6" descr="http://www.bultrips.com/logos/112_sveta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0"/>
            <a:ext cx="2675574" cy="2376476"/>
          </a:xfrm>
          <a:prstGeom prst="rect">
            <a:avLst/>
          </a:prstGeom>
          <a:noFill/>
        </p:spPr>
      </p:pic>
      <p:pic>
        <p:nvPicPr>
          <p:cNvPr id="23560" name="Picture 8" descr="http://www.samoletnibiletibg.org/wp-content/uploads/2010/04/samoletnibiletiagenci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4032645"/>
            <a:ext cx="5000628" cy="2825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bg-BG" sz="3600" dirty="0" smtClean="0"/>
              <a:t>Рекреативни </a:t>
            </a:r>
          </a:p>
          <a:p>
            <a:pPr lvl="0"/>
            <a:endParaRPr lang="bg-BG" dirty="0" smtClean="0"/>
          </a:p>
          <a:p>
            <a:pPr lvl="0">
              <a:buNone/>
            </a:pPr>
            <a:r>
              <a:rPr lang="bg-BG" smtClean="0"/>
              <a:t>с </a:t>
            </a:r>
            <a:r>
              <a:rPr lang="bg-BG" dirty="0" smtClean="0"/>
              <a:t>цел почивки, </a:t>
            </a:r>
          </a:p>
          <a:p>
            <a:pPr lvl="0">
              <a:buNone/>
            </a:pPr>
            <a:r>
              <a:rPr lang="bg-BG" dirty="0" smtClean="0"/>
              <a:t>балнео възстановяване, </a:t>
            </a:r>
          </a:p>
          <a:p>
            <a:pPr lvl="0">
              <a:buNone/>
            </a:pPr>
            <a:r>
              <a:rPr lang="bg-BG" dirty="0" smtClean="0"/>
              <a:t>балнео лечение и много други.</a:t>
            </a:r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229600" cy="1143000"/>
          </a:xfrm>
        </p:spPr>
        <p:txBody>
          <a:bodyPr/>
          <a:lstStyle/>
          <a:p>
            <a:r>
              <a:rPr lang="bg-BG" sz="6000" dirty="0" smtClean="0"/>
              <a:t>Цели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19460" name="Picture 4" descr="http://img2.grad.bg/250x250/spa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66" y="214290"/>
            <a:ext cx="2786082" cy="2786082"/>
          </a:xfrm>
          <a:prstGeom prst="rect">
            <a:avLst/>
          </a:prstGeom>
          <a:noFill/>
        </p:spPr>
      </p:pic>
      <p:pic>
        <p:nvPicPr>
          <p:cNvPr id="19462" name="Picture 6" descr="http://www.tripso.net/img.php?f=75jspo5qew.jpg&amp;w=2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0"/>
            <a:ext cx="2095500" cy="1971676"/>
          </a:xfrm>
          <a:prstGeom prst="rect">
            <a:avLst/>
          </a:prstGeom>
          <a:noFill/>
        </p:spPr>
      </p:pic>
      <p:pic>
        <p:nvPicPr>
          <p:cNvPr id="19464" name="Picture 8" descr="http://www.ziptravel.bg/uploads/news/30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0555" y="2857496"/>
            <a:ext cx="2563445" cy="1714512"/>
          </a:xfrm>
          <a:prstGeom prst="rect">
            <a:avLst/>
          </a:prstGeom>
          <a:noFill/>
        </p:spPr>
      </p:pic>
      <p:pic>
        <p:nvPicPr>
          <p:cNvPr id="19470" name="Picture 14" descr="http://images.ibox.bg/2007/02/26/kamak/220x17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4286256"/>
            <a:ext cx="3071802" cy="2373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-1071602" y="357167"/>
            <a:ext cx="7858180" cy="278608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g-BG" sz="4000" dirty="0" smtClean="0"/>
              <a:t>Познавателни </a:t>
            </a:r>
          </a:p>
          <a:p>
            <a:pPr algn="ctr"/>
            <a:endParaRPr lang="bg-BG" sz="2800" dirty="0" smtClean="0"/>
          </a:p>
          <a:p>
            <a:pPr algn="ctr">
              <a:buNone/>
            </a:pPr>
            <a:r>
              <a:rPr lang="bg-BG" sz="2800" dirty="0" smtClean="0"/>
              <a:t> </a:t>
            </a:r>
            <a:r>
              <a:rPr lang="bg-BG" sz="3200" dirty="0" smtClean="0"/>
              <a:t>посещение на конгреси, </a:t>
            </a:r>
          </a:p>
          <a:p>
            <a:pPr algn="ctr">
              <a:buNone/>
            </a:pPr>
            <a:r>
              <a:rPr lang="bg-BG" sz="3200" dirty="0" smtClean="0"/>
              <a:t>по работа, с научни цели</a:t>
            </a:r>
            <a:r>
              <a:rPr lang="bg-BG" sz="2800" dirty="0" smtClean="0"/>
              <a:t>, </a:t>
            </a:r>
          </a:p>
        </p:txBody>
      </p:sp>
      <p:pic>
        <p:nvPicPr>
          <p:cNvPr id="4" name="Picture 2" descr="http://www.napazara.com/adpics/4b83e2a2622c53279c8e3a4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9" y="142851"/>
            <a:ext cx="3428992" cy="268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pressclub.bg/wp-content/uploads/touris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28884"/>
            <a:ext cx="4714876" cy="3829116"/>
          </a:xfrm>
          <a:prstGeom prst="rect">
            <a:avLst/>
          </a:prstGeom>
          <a:noFill/>
        </p:spPr>
      </p:pic>
      <p:sp>
        <p:nvSpPr>
          <p:cNvPr id="8" name="Текстово поле 7"/>
          <p:cNvSpPr txBox="1"/>
          <p:nvPr/>
        </p:nvSpPr>
        <p:spPr>
          <a:xfrm>
            <a:off x="4929190" y="3571876"/>
            <a:ext cx="40005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bg-BG" sz="3200" dirty="0" smtClean="0"/>
              <a:t>с цел покупки, </a:t>
            </a:r>
          </a:p>
          <a:p>
            <a:pPr algn="ctr">
              <a:buNone/>
            </a:pPr>
            <a:r>
              <a:rPr lang="bg-BG" sz="3200" dirty="0" smtClean="0"/>
              <a:t>с цел религиозни посещения и </a:t>
            </a:r>
          </a:p>
          <a:p>
            <a:pPr algn="ctr">
              <a:buNone/>
            </a:pPr>
            <a:r>
              <a:rPr lang="bg-BG" sz="3200" dirty="0" smtClean="0"/>
              <a:t>много други.</a:t>
            </a:r>
          </a:p>
          <a:p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14282" y="21429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4800" dirty="0" smtClean="0"/>
              <a:t>02.1012г.</a:t>
            </a:r>
          </a:p>
          <a:p>
            <a:pPr lvl="0" algn="ctr">
              <a:buNone/>
            </a:pPr>
            <a:endParaRPr lang="bg-BG" dirty="0" smtClean="0"/>
          </a:p>
          <a:p>
            <a:endParaRPr lang="bg-BG" dirty="0"/>
          </a:p>
        </p:txBody>
      </p:sp>
      <p:pic>
        <p:nvPicPr>
          <p:cNvPr id="17410" name="Picture 2" descr="http://www.manager.bg/sites/default/files/news_photos/Athens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142984"/>
            <a:ext cx="3571900" cy="2373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414" name="Picture 6" descr="http://www.razkritia.com/wp-content/uploads/turci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85728"/>
            <a:ext cx="3786182" cy="2705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6" name="Picture 8" descr="http://www.dari-tour.com/images/objects/object_42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3714752"/>
            <a:ext cx="3429024" cy="2571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418" name="Picture 10" descr="http://www.penguin.bg/uploads/products/prbig_3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071942"/>
            <a:ext cx="4464836" cy="2786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Текстово поле 8"/>
          <p:cNvSpPr txBox="1"/>
          <p:nvPr/>
        </p:nvSpPr>
        <p:spPr>
          <a:xfrm>
            <a:off x="2786050" y="421481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Румъния</a:t>
            </a:r>
            <a:endParaRPr lang="bg-BG" sz="2400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5286380" y="378619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Сърбия</a:t>
            </a:r>
            <a:endParaRPr lang="bg-BG" sz="2400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5357818" y="135729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Турция</a:t>
            </a:r>
            <a:endParaRPr lang="bg-BG" sz="2400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2786050" y="128586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Гърция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85720" y="214290"/>
            <a:ext cx="8401080" cy="57930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4000" dirty="0" smtClean="0"/>
              <a:t>	</a:t>
            </a:r>
            <a:r>
              <a:rPr lang="bg-BG" sz="5400" dirty="0" smtClean="0"/>
              <a:t>През 2011 </a:t>
            </a:r>
            <a:endParaRPr lang="bg-BG" sz="4000" dirty="0" smtClean="0"/>
          </a:p>
          <a:p>
            <a:pPr>
              <a:buNone/>
            </a:pPr>
            <a:endParaRPr lang="bg-BG" dirty="0" smtClean="0"/>
          </a:p>
          <a:p>
            <a:pPr lvl="0" algn="ctr"/>
            <a:r>
              <a:rPr lang="bg-BG" sz="4400" dirty="0" smtClean="0"/>
              <a:t>Гърция – (+11.3%)</a:t>
            </a:r>
          </a:p>
          <a:p>
            <a:pPr lvl="0" algn="ctr"/>
            <a:r>
              <a:rPr lang="bg-BG" sz="4400" dirty="0" smtClean="0"/>
              <a:t>Румъния – (+13.7%) </a:t>
            </a:r>
          </a:p>
          <a:p>
            <a:pPr lvl="0" algn="ctr"/>
            <a:r>
              <a:rPr lang="bg-BG" sz="4400" dirty="0" smtClean="0"/>
              <a:t>Македония – (+4.1%)</a:t>
            </a:r>
          </a:p>
          <a:p>
            <a:pPr lvl="0" algn="ctr"/>
            <a:r>
              <a:rPr lang="bg-BG" sz="4400" dirty="0" smtClean="0"/>
              <a:t>Сърбия – (+0.2%)</a:t>
            </a:r>
          </a:p>
          <a:p>
            <a:pPr lvl="0" algn="ctr"/>
            <a:r>
              <a:rPr lang="bg-BG" sz="4400" dirty="0" smtClean="0"/>
              <a:t>Германия – (+3.5%) </a:t>
            </a:r>
          </a:p>
          <a:p>
            <a:pPr lvl="0" algn="ctr"/>
            <a:r>
              <a:rPr lang="bg-BG" sz="4400" dirty="0" smtClean="0"/>
              <a:t>Великобритания – (+0.6%)</a:t>
            </a:r>
          </a:p>
          <a:p>
            <a:pPr lvl="0" algn="ctr">
              <a:buNone/>
            </a:pP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" name="Picture 10" descr="http://www.azpatuvam.bg/images/TR/turkey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5104" y="4214818"/>
            <a:ext cx="4368896" cy="2643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4" name="Picture 4" descr="http://2.bp.blogspot.com/_3pHojkkZuBQ/SkeB6VhfskI/AAAAAAAAAJc/5adD8qRxml0/s400/turkey-pic-sm-39604255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643469" cy="3202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14282" y="357166"/>
            <a:ext cx="9144000" cy="51435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bg-BG" sz="4800" dirty="0" smtClean="0"/>
              <a:t>2011</a:t>
            </a:r>
          </a:p>
          <a:p>
            <a:pPr>
              <a:buNone/>
            </a:pPr>
            <a:r>
              <a:rPr lang="bg-BG" dirty="0" smtClean="0"/>
              <a:t> </a:t>
            </a:r>
          </a:p>
          <a:p>
            <a:pPr lvl="0" algn="ctr"/>
            <a:endParaRPr lang="bg-BG" sz="3600" dirty="0" smtClean="0"/>
          </a:p>
          <a:p>
            <a:pPr lvl="0" algn="ctr">
              <a:lnSpc>
                <a:spcPct val="160000"/>
              </a:lnSpc>
              <a:buNone/>
            </a:pPr>
            <a:r>
              <a:rPr lang="bg-BG" sz="3600" dirty="0" smtClean="0"/>
              <a:t>                                        </a:t>
            </a:r>
            <a:r>
              <a:rPr lang="bg-BG" sz="4000" dirty="0" smtClean="0"/>
              <a:t>Турция – (- 3.9%) </a:t>
            </a:r>
          </a:p>
          <a:p>
            <a:pPr lvl="0" algn="ctr">
              <a:lnSpc>
                <a:spcPct val="160000"/>
              </a:lnSpc>
              <a:buNone/>
            </a:pPr>
            <a:r>
              <a:rPr lang="bg-BG" sz="4000" dirty="0" smtClean="0"/>
              <a:t>                    Кипър – (-7.2%) </a:t>
            </a:r>
          </a:p>
          <a:p>
            <a:pPr lvl="0" algn="ctr">
              <a:lnSpc>
                <a:spcPct val="160000"/>
              </a:lnSpc>
              <a:buNone/>
            </a:pPr>
            <a:r>
              <a:rPr lang="bg-BG" sz="4000" dirty="0" smtClean="0"/>
              <a:t>          Швейцария –  (-0.4%)</a:t>
            </a:r>
          </a:p>
          <a:p>
            <a:pPr lvl="0">
              <a:lnSpc>
                <a:spcPct val="160000"/>
              </a:lnSpc>
              <a:buNone/>
            </a:pPr>
            <a:r>
              <a:rPr lang="bg-BG" sz="4000" dirty="0" smtClean="0"/>
              <a:t>			Украйна – (-0.3%) </a:t>
            </a:r>
          </a:p>
          <a:p>
            <a:pPr lvl="0">
              <a:lnSpc>
                <a:spcPct val="160000"/>
              </a:lnSpc>
              <a:buNone/>
            </a:pPr>
            <a:r>
              <a:rPr lang="bg-BG" sz="4000" dirty="0" smtClean="0"/>
              <a:t>    САЩ – (-12.6%) </a:t>
            </a:r>
            <a:endParaRPr lang="bg-BG" sz="4300" dirty="0" smtClean="0"/>
          </a:p>
          <a:p>
            <a:pPr algn="ctr"/>
            <a:endParaRPr lang="bg-BG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bg-BG" sz="3900" dirty="0" smtClean="0"/>
              <a:t>Положителни:</a:t>
            </a:r>
          </a:p>
          <a:p>
            <a:endParaRPr lang="bg-BG" dirty="0" smtClean="0"/>
          </a:p>
          <a:p>
            <a:pPr indent="0" algn="ctr">
              <a:lnSpc>
                <a:spcPct val="150000"/>
              </a:lnSpc>
              <a:buNone/>
            </a:pPr>
            <a:endParaRPr lang="bg-BG" sz="3000" dirty="0" smtClean="0"/>
          </a:p>
          <a:p>
            <a:pPr indent="0" algn="ctr">
              <a:lnSpc>
                <a:spcPct val="150000"/>
              </a:lnSpc>
              <a:buNone/>
            </a:pPr>
            <a:r>
              <a:rPr lang="bg-BG" sz="3000" dirty="0" smtClean="0"/>
              <a:t>Ценен опит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bg-BG" sz="3000" dirty="0" smtClean="0"/>
              <a:t>Възможност за необходимо разнообразие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bg-BG" sz="3000" dirty="0" smtClean="0"/>
              <a:t>Развитие на туристическия бизнес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bg-BG" sz="3000" dirty="0" smtClean="0"/>
              <a:t>Влияе положително на държавния бюджет</a:t>
            </a:r>
            <a:endParaRPr lang="bg-BG" sz="30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</p:spPr>
        <p:txBody>
          <a:bodyPr>
            <a:noAutofit/>
          </a:bodyPr>
          <a:lstStyle/>
          <a:p>
            <a:r>
              <a:rPr lang="bg-BG" sz="4000" dirty="0" smtClean="0"/>
              <a:t>Положителни и негативни аспекти</a:t>
            </a:r>
            <a:endParaRPr lang="bg-BG" sz="4000" dirty="0"/>
          </a:p>
        </p:txBody>
      </p:sp>
      <p:pic>
        <p:nvPicPr>
          <p:cNvPr id="14338" name="Picture 2" descr="http://buena-onda.biz/wp-content/uploads/2009/10/sunset_jump_2_by_mimch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928670"/>
            <a:ext cx="3234968" cy="2167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0" y="21429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bg-BG" sz="3600" dirty="0" smtClean="0"/>
              <a:t>Негативни аспекти: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dirty="0" smtClean="0"/>
              <a:t>Изтичане на финансови средства</a:t>
            </a:r>
          </a:p>
          <a:p>
            <a:pPr>
              <a:buNone/>
            </a:pPr>
            <a:r>
              <a:rPr lang="bg-BG" dirty="0" smtClean="0"/>
              <a:t>Предпоставки за имиграция</a:t>
            </a:r>
          </a:p>
          <a:p>
            <a:pPr>
              <a:buNone/>
            </a:pPr>
            <a:r>
              <a:rPr lang="bg-BG" dirty="0" smtClean="0"/>
              <a:t>Политически проблеми</a:t>
            </a:r>
          </a:p>
          <a:p>
            <a:endParaRPr lang="bg-BG" dirty="0"/>
          </a:p>
        </p:txBody>
      </p:sp>
      <p:pic>
        <p:nvPicPr>
          <p:cNvPr id="13314" name="Picture 2" descr="http://images.webcafe.bg/2011/02/17/312/618x3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3357562"/>
            <a:ext cx="5886450" cy="3295651"/>
          </a:xfrm>
          <a:prstGeom prst="rect">
            <a:avLst/>
          </a:prstGeom>
          <a:noFill/>
        </p:spPr>
      </p:pic>
      <p:pic>
        <p:nvPicPr>
          <p:cNvPr id="13316" name="Picture 4" descr="http://razkritia.com/wp-content/uploads/otvlicha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841016" cy="2466962"/>
          </a:xfrm>
          <a:prstGeom prst="rect">
            <a:avLst/>
          </a:prstGeom>
          <a:noFill/>
        </p:spPr>
      </p:pic>
      <p:pic>
        <p:nvPicPr>
          <p:cNvPr id="13318" name="Picture 6" descr="http://lev.bg/uploads/news_images/200706/photo_big_78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392" y="4786322"/>
            <a:ext cx="2888080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</TotalTime>
  <Words>91</Words>
  <Application>Microsoft Office PowerPoint</Application>
  <PresentationFormat>Презентация на цял екран (4:3)</PresentationFormat>
  <Paragraphs>53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Открито място</vt:lpstr>
      <vt:lpstr> Чуждестранни туристически дестинации като обект на туризма</vt:lpstr>
      <vt:lpstr>Въведение</vt:lpstr>
      <vt:lpstr>Цели </vt:lpstr>
      <vt:lpstr>Слайд 4</vt:lpstr>
      <vt:lpstr>Слайд 5</vt:lpstr>
      <vt:lpstr>Слайд 6</vt:lpstr>
      <vt:lpstr>Слайд 7</vt:lpstr>
      <vt:lpstr>Положителни и негативни аспекти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Satellite</cp:lastModifiedBy>
  <cp:revision>11</cp:revision>
  <dcterms:modified xsi:type="dcterms:W3CDTF">2012-04-28T17:34:00Z</dcterms:modified>
</cp:coreProperties>
</file>