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03" autoAdjust="0"/>
  </p:normalViewPr>
  <p:slideViewPr>
    <p:cSldViewPr>
      <p:cViewPr varScale="1">
        <p:scale>
          <a:sx n="71" d="100"/>
          <a:sy n="71" d="100"/>
        </p:scale>
        <p:origin x="-13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F6C3-B8FA-4924-A3AA-3D54EAB02726}" type="datetimeFigureOut">
              <a:rPr lang="bg-BG" smtClean="0"/>
              <a:t>23.4.2012 г.</a:t>
            </a:fld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F6937-60A3-4EA7-AB22-85909D960346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F6C3-B8FA-4924-A3AA-3D54EAB02726}" type="datetimeFigureOut">
              <a:rPr lang="bg-BG" smtClean="0"/>
              <a:t>23.4.2012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37-60A3-4EA7-AB22-85909D96034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F6C3-B8FA-4924-A3AA-3D54EAB02726}" type="datetimeFigureOut">
              <a:rPr lang="bg-BG" smtClean="0"/>
              <a:t>23.4.2012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37-60A3-4EA7-AB22-85909D96034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5A6F6C3-B8FA-4924-A3AA-3D54EAB02726}" type="datetimeFigureOut">
              <a:rPr lang="bg-BG" smtClean="0"/>
              <a:t>23.4.2012 г.</a:t>
            </a:fld>
            <a:endParaRPr lang="bg-BG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7CF6937-60A3-4EA7-AB22-85909D960346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F6C3-B8FA-4924-A3AA-3D54EAB02726}" type="datetimeFigureOut">
              <a:rPr lang="bg-BG" smtClean="0"/>
              <a:t>23.4.2012 г.</a:t>
            </a:fld>
            <a:endParaRPr lang="bg-BG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F6937-60A3-4EA7-AB22-85909D960346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5A6F6C3-B8FA-4924-A3AA-3D54EAB02726}" type="datetimeFigureOut">
              <a:rPr lang="bg-BG" smtClean="0"/>
              <a:t>23.4.2012 г.</a:t>
            </a:fld>
            <a:endParaRPr lang="bg-BG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CF6937-60A3-4EA7-AB22-85909D960346}" type="slidenum">
              <a:rPr lang="bg-BG" smtClean="0"/>
              <a:t>‹#›</a:t>
            </a:fld>
            <a:endParaRPr lang="bg-BG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5A6F6C3-B8FA-4924-A3AA-3D54EAB02726}" type="datetimeFigureOut">
              <a:rPr lang="bg-BG" smtClean="0"/>
              <a:t>23.4.2012 г.</a:t>
            </a:fld>
            <a:endParaRPr lang="bg-BG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7CF6937-60A3-4EA7-AB22-85909D960346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F6C3-B8FA-4924-A3AA-3D54EAB02726}" type="datetimeFigureOut">
              <a:rPr lang="bg-BG" smtClean="0"/>
              <a:t>23.4.2012 г.</a:t>
            </a:fld>
            <a:endParaRPr lang="bg-B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F6937-60A3-4EA7-AB22-85909D960346}" type="slidenum">
              <a:rPr lang="bg-BG" smtClean="0"/>
              <a:t>‹#›</a:t>
            </a:fld>
            <a:endParaRPr lang="bg-BG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F6C3-B8FA-4924-A3AA-3D54EAB02726}" type="datetimeFigureOut">
              <a:rPr lang="bg-BG" smtClean="0"/>
              <a:t>23.4.2012 г.</a:t>
            </a:fld>
            <a:endParaRPr lang="bg-B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F6937-60A3-4EA7-AB22-85909D960346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5A6F6C3-B8FA-4924-A3AA-3D54EAB02726}" type="datetimeFigureOut">
              <a:rPr lang="bg-BG" smtClean="0"/>
              <a:t>23.4.2012 г.</a:t>
            </a:fld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CF6937-60A3-4EA7-AB22-85909D960346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5A6F6C3-B8FA-4924-A3AA-3D54EAB02726}" type="datetimeFigureOut">
              <a:rPr lang="bg-BG" smtClean="0"/>
              <a:t>23.4.2012 г.</a:t>
            </a:fld>
            <a:endParaRPr lang="bg-BG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7CF6937-60A3-4EA7-AB22-85909D960346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A5A6F6C3-B8FA-4924-A3AA-3D54EAB02726}" type="datetimeFigureOut">
              <a:rPr lang="bg-BG" smtClean="0"/>
              <a:t>23.4.2012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E7CF6937-60A3-4EA7-AB22-85909D960346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3419872" y="5373216"/>
            <a:ext cx="5537002" cy="1339454"/>
          </a:xfrm>
        </p:spPr>
        <p:txBody>
          <a:bodyPr/>
          <a:lstStyle/>
          <a:p>
            <a:r>
              <a:rPr lang="bg-BG" dirty="0" smtClean="0"/>
              <a:t>Изготвил: Мая Валентинова Вълкова</a:t>
            </a:r>
          </a:p>
          <a:p>
            <a:r>
              <a:rPr lang="bg-BG" dirty="0" smtClean="0"/>
              <a:t>24 група            ,,Бизнес информатика“ </a:t>
            </a: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КАРТОТЕКИ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5117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3"/>
          </p:nvPr>
        </p:nvSpPr>
        <p:spPr>
          <a:xfrm>
            <a:off x="5466590" y="1340768"/>
            <a:ext cx="3677410" cy="5350728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 smtClean="0"/>
              <a:t>Лични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Имена</a:t>
            </a:r>
            <a:r>
              <a:rPr lang="ru-RU" dirty="0"/>
              <a:t>, ЕГН, снимка</a:t>
            </a:r>
          </a:p>
          <a:p>
            <a:r>
              <a:rPr lang="ru-RU" dirty="0"/>
              <a:t>– пол, </a:t>
            </a:r>
            <a:r>
              <a:rPr lang="ru-RU" dirty="0" err="1"/>
              <a:t>семейно</a:t>
            </a:r>
            <a:r>
              <a:rPr lang="ru-RU" dirty="0"/>
              <a:t> положение</a:t>
            </a:r>
          </a:p>
          <a:p>
            <a:r>
              <a:rPr lang="ru-RU" dirty="0"/>
              <a:t>– месторождение</a:t>
            </a:r>
          </a:p>
          <a:p>
            <a:r>
              <a:rPr lang="ru-RU" dirty="0"/>
              <a:t>– </a:t>
            </a:r>
            <a:r>
              <a:rPr lang="ru-RU" dirty="0" err="1"/>
              <a:t>адресни</a:t>
            </a:r>
            <a:r>
              <a:rPr lang="ru-RU" dirty="0"/>
              <a:t> и </a:t>
            </a:r>
            <a:r>
              <a:rPr lang="ru-RU" dirty="0" err="1"/>
              <a:t>паспортни</a:t>
            </a:r>
            <a:endParaRPr lang="ru-RU" dirty="0"/>
          </a:p>
          <a:p>
            <a:r>
              <a:rPr lang="ru-RU" dirty="0" err="1"/>
              <a:t>данни</a:t>
            </a:r>
            <a:endParaRPr lang="ru-RU" dirty="0"/>
          </a:p>
          <a:p>
            <a:r>
              <a:rPr lang="ru-RU" dirty="0"/>
              <a:t>– </a:t>
            </a:r>
            <a:r>
              <a:rPr lang="ru-RU" dirty="0" err="1"/>
              <a:t>телефони</a:t>
            </a:r>
            <a:r>
              <a:rPr lang="ru-RU" dirty="0"/>
              <a:t>, e-</a:t>
            </a:r>
            <a:r>
              <a:rPr lang="ru-RU" dirty="0" err="1"/>
              <a:t>mail</a:t>
            </a:r>
            <a:endParaRPr lang="ru-RU" dirty="0"/>
          </a:p>
          <a:p>
            <a:r>
              <a:rPr lang="ru-RU" dirty="0"/>
              <a:t>– ценз и квалификация</a:t>
            </a:r>
          </a:p>
          <a:p>
            <a:r>
              <a:rPr lang="ru-RU" dirty="0"/>
              <a:t>● образование и диплома</a:t>
            </a:r>
          </a:p>
          <a:p>
            <a:r>
              <a:rPr lang="ru-RU" dirty="0"/>
              <a:t>● научна степен и звание</a:t>
            </a:r>
          </a:p>
          <a:p>
            <a:r>
              <a:rPr lang="ru-RU" dirty="0"/>
              <a:t>● квалификация</a:t>
            </a:r>
          </a:p>
          <a:p>
            <a:r>
              <a:rPr lang="ru-RU" dirty="0"/>
              <a:t>● специализация</a:t>
            </a:r>
          </a:p>
          <a:p>
            <a:r>
              <a:rPr lang="ru-RU" dirty="0"/>
              <a:t>● </a:t>
            </a:r>
            <a:r>
              <a:rPr lang="ru-RU" dirty="0" err="1"/>
              <a:t>рангове</a:t>
            </a:r>
            <a:endParaRPr lang="ru-RU" dirty="0"/>
          </a:p>
          <a:p>
            <a:r>
              <a:rPr lang="ru-RU" dirty="0"/>
              <a:t>– </a:t>
            </a:r>
            <a:r>
              <a:rPr lang="ru-RU" dirty="0" err="1"/>
              <a:t>данни</a:t>
            </a:r>
            <a:r>
              <a:rPr lang="ru-RU" dirty="0"/>
              <a:t> за </a:t>
            </a:r>
            <a:r>
              <a:rPr lang="ru-RU" dirty="0" err="1"/>
              <a:t>членовете</a:t>
            </a:r>
            <a:r>
              <a:rPr lang="ru-RU" dirty="0"/>
              <a:t> на</a:t>
            </a:r>
          </a:p>
          <a:p>
            <a:r>
              <a:rPr lang="ru-RU" dirty="0" err="1"/>
              <a:t>семейството</a:t>
            </a:r>
            <a:endParaRPr lang="ru-RU" dirty="0"/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i="1" dirty="0" smtClean="0"/>
              <a:t>Картотека </a:t>
            </a:r>
            <a:r>
              <a:rPr lang="bg-BG" b="1" i="1" dirty="0"/>
              <a:t>на потребители/контрагенти</a:t>
            </a:r>
          </a:p>
        </p:txBody>
      </p:sp>
      <p:sp>
        <p:nvSpPr>
          <p:cNvPr id="4" name="Правоъгълник 3"/>
          <p:cNvSpPr/>
          <p:nvPr/>
        </p:nvSpPr>
        <p:spPr>
          <a:xfrm>
            <a:off x="179512" y="1475741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 err="1" smtClean="0"/>
              <a:t>Най</a:t>
            </a:r>
            <a:r>
              <a:rPr lang="ru-RU" sz="2800" dirty="0" smtClean="0"/>
              <a:t> - </a:t>
            </a:r>
            <a:r>
              <a:rPr lang="ru-RU" sz="2800" dirty="0" err="1" smtClean="0"/>
              <a:t>често</a:t>
            </a:r>
            <a:r>
              <a:rPr lang="ru-RU" sz="2800" dirty="0" smtClean="0"/>
              <a:t> </a:t>
            </a:r>
            <a:r>
              <a:rPr lang="ru-RU" sz="2800" dirty="0" err="1" smtClean="0"/>
              <a:t>съхраняваните</a:t>
            </a:r>
            <a:r>
              <a:rPr lang="ru-RU" sz="2800" dirty="0" smtClean="0"/>
              <a:t> </a:t>
            </a:r>
            <a:r>
              <a:rPr lang="ru-RU" sz="2800" dirty="0" err="1" smtClean="0"/>
              <a:t>данни</a:t>
            </a:r>
            <a:r>
              <a:rPr lang="ru-RU" sz="2800" dirty="0" smtClean="0"/>
              <a:t> за </a:t>
            </a:r>
            <a:r>
              <a:rPr lang="ru-RU" sz="2800" dirty="0" err="1" smtClean="0"/>
              <a:t>потребителите</a:t>
            </a:r>
            <a:r>
              <a:rPr lang="ru-RU" sz="2800" dirty="0" smtClean="0"/>
              <a:t> </a:t>
            </a:r>
            <a:r>
              <a:rPr lang="ru-RU" sz="2800" dirty="0" err="1" smtClean="0"/>
              <a:t>са</a:t>
            </a:r>
            <a:r>
              <a:rPr lang="ru-RU" sz="2800" dirty="0" smtClean="0"/>
              <a:t> </a:t>
            </a:r>
            <a:r>
              <a:rPr lang="ru-RU" sz="2800" dirty="0" err="1" smtClean="0"/>
              <a:t>лични</a:t>
            </a:r>
            <a:r>
              <a:rPr lang="ru-RU" sz="2800" dirty="0" smtClean="0"/>
              <a:t> </a:t>
            </a:r>
            <a:r>
              <a:rPr lang="ru-RU" sz="2800" dirty="0" err="1" smtClean="0"/>
              <a:t>данни.За</a:t>
            </a:r>
            <a:r>
              <a:rPr lang="ru-RU" sz="2800" dirty="0" smtClean="0"/>
              <a:t> по </a:t>
            </a:r>
            <a:r>
              <a:rPr lang="ru-RU" sz="2800" dirty="0" err="1" smtClean="0"/>
              <a:t>лесното</a:t>
            </a:r>
            <a:r>
              <a:rPr lang="ru-RU" sz="2800" dirty="0" smtClean="0"/>
              <a:t> им </a:t>
            </a:r>
            <a:r>
              <a:rPr lang="ru-RU" sz="2800" dirty="0" err="1" smtClean="0"/>
              <a:t>подреждане</a:t>
            </a:r>
            <a:r>
              <a:rPr lang="ru-RU" sz="2800" dirty="0" smtClean="0"/>
              <a:t> и </a:t>
            </a:r>
            <a:r>
              <a:rPr lang="ru-RU" sz="2800" dirty="0" err="1" smtClean="0"/>
              <a:t>откриване</a:t>
            </a:r>
            <a:r>
              <a:rPr lang="ru-RU" sz="2800" dirty="0" smtClean="0"/>
              <a:t> след </a:t>
            </a:r>
            <a:r>
              <a:rPr lang="ru-RU" sz="2800" dirty="0" err="1" smtClean="0"/>
              <a:t>това</a:t>
            </a:r>
            <a:r>
              <a:rPr lang="ru-RU" sz="2800" dirty="0" smtClean="0"/>
              <a:t> се </a:t>
            </a:r>
            <a:r>
              <a:rPr lang="ru-RU" sz="2800" dirty="0" err="1" smtClean="0"/>
              <a:t>използват</a:t>
            </a:r>
            <a:r>
              <a:rPr lang="ru-RU" sz="2800" dirty="0" smtClean="0"/>
              <a:t> </a:t>
            </a:r>
            <a:r>
              <a:rPr lang="ru-RU" sz="2800" dirty="0" err="1" smtClean="0"/>
              <a:t>картотеки.Те</a:t>
            </a:r>
            <a:r>
              <a:rPr lang="ru-RU" sz="2800" dirty="0" smtClean="0"/>
              <a:t> </a:t>
            </a:r>
            <a:r>
              <a:rPr lang="ru-RU" sz="2800" dirty="0" err="1" smtClean="0"/>
              <a:t>улесняват</a:t>
            </a:r>
            <a:r>
              <a:rPr lang="ru-RU" sz="2800" dirty="0" smtClean="0"/>
              <a:t> </a:t>
            </a:r>
            <a:r>
              <a:rPr lang="ru-RU" sz="2800" dirty="0" err="1" smtClean="0"/>
              <a:t>работата</a:t>
            </a:r>
            <a:r>
              <a:rPr lang="ru-RU" sz="2800" dirty="0" smtClean="0"/>
              <a:t> на персонала, </a:t>
            </a:r>
            <a:r>
              <a:rPr lang="ru-RU" sz="2800" dirty="0" err="1" smtClean="0"/>
              <a:t>като</a:t>
            </a:r>
            <a:r>
              <a:rPr lang="ru-RU" sz="2800" dirty="0" smtClean="0"/>
              <a:t> чрез </a:t>
            </a:r>
            <a:r>
              <a:rPr lang="ru-RU" sz="2800" dirty="0" err="1" smtClean="0"/>
              <a:t>ключови</a:t>
            </a:r>
            <a:r>
              <a:rPr lang="ru-RU" sz="2800" dirty="0" smtClean="0"/>
              <a:t> </a:t>
            </a:r>
            <a:r>
              <a:rPr lang="ru-RU" sz="2800" dirty="0" err="1" smtClean="0"/>
              <a:t>думи</a:t>
            </a:r>
            <a:r>
              <a:rPr lang="ru-RU" sz="2800" dirty="0" smtClean="0"/>
              <a:t> или </a:t>
            </a:r>
            <a:r>
              <a:rPr lang="ru-RU" sz="2800" dirty="0" err="1" smtClean="0"/>
              <a:t>цифри</a:t>
            </a:r>
            <a:r>
              <a:rPr lang="ru-RU" sz="2800" dirty="0" smtClean="0"/>
              <a:t> </a:t>
            </a:r>
            <a:r>
              <a:rPr lang="ru-RU" sz="2800" dirty="0" err="1" smtClean="0"/>
              <a:t>подпомагат</a:t>
            </a:r>
            <a:r>
              <a:rPr lang="ru-RU" sz="2800" dirty="0" smtClean="0"/>
              <a:t> за </a:t>
            </a:r>
            <a:r>
              <a:rPr lang="ru-RU" sz="2800" dirty="0" err="1" smtClean="0"/>
              <a:t>намирането</a:t>
            </a:r>
            <a:r>
              <a:rPr lang="ru-RU" sz="2800" dirty="0" smtClean="0"/>
              <a:t> на </a:t>
            </a:r>
            <a:r>
              <a:rPr lang="ru-RU" sz="2800" dirty="0" err="1" smtClean="0"/>
              <a:t>нужната</a:t>
            </a:r>
            <a:r>
              <a:rPr lang="ru-RU" sz="2800" dirty="0" smtClean="0"/>
              <a:t> информация.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94829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218" name="Picture 2" descr="C:\Users\Мая\Desktop\DSF-680-4k1._17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216993" cy="306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Мая\Desktop\1308565523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55751"/>
            <a:ext cx="32385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Мая\Desktop\0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36912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Мая\Desktop\1216206272close_full_1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675" y="260648"/>
            <a:ext cx="2646875" cy="221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Мая\Desktop\4e85b7a192f75_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4302099"/>
            <a:ext cx="2368177" cy="236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C:\Users\Мая\Desktop\3857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213063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:\Users\Мая\Desktop\3448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17305"/>
            <a:ext cx="2153741" cy="354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79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3"/>
          </p:nvPr>
        </p:nvSpPr>
        <p:spPr>
          <a:xfrm>
            <a:off x="539552" y="836712"/>
            <a:ext cx="8041000" cy="5228456"/>
          </a:xfrm>
        </p:spPr>
        <p:txBody>
          <a:bodyPr>
            <a:noAutofit/>
          </a:bodyPr>
          <a:lstStyle/>
          <a:p>
            <a:r>
              <a:rPr lang="bg-BG" sz="2000" dirty="0" smtClean="0"/>
              <a:t>В </a:t>
            </a:r>
            <a:r>
              <a:rPr lang="bg-BG" sz="2000" dirty="0"/>
              <a:t>процеса на управление се налагат част от документите, </a:t>
            </a:r>
            <a:r>
              <a:rPr lang="bg-BG" sz="2000" dirty="0" smtClean="0"/>
              <a:t>съдържащи определен </a:t>
            </a:r>
            <a:r>
              <a:rPr lang="bg-BG" sz="2000" dirty="0"/>
              <a:t>вид информация, да се съхранят в оригиналния си вид (на </a:t>
            </a:r>
            <a:r>
              <a:rPr lang="bg-BG" sz="2000" dirty="0" smtClean="0"/>
              <a:t>материален носител</a:t>
            </a:r>
            <a:r>
              <a:rPr lang="bg-BG" sz="2000" dirty="0"/>
              <a:t>) и да се използва многократно в различни периоди от време. Основната цел </a:t>
            </a:r>
            <a:r>
              <a:rPr lang="bg-BG" sz="2000" dirty="0" smtClean="0"/>
              <a:t>на картотеките </a:t>
            </a:r>
            <a:r>
              <a:rPr lang="bg-BG" sz="2000" dirty="0"/>
              <a:t>е да съхранява, организира и систематизира съхранените </a:t>
            </a:r>
            <a:r>
              <a:rPr lang="bg-BG" sz="2000" dirty="0" smtClean="0"/>
              <a:t>материални носители </a:t>
            </a:r>
            <a:r>
              <a:rPr lang="bg-BG" sz="2000" dirty="0"/>
              <a:t>на информация. За целта се използват подходящи методи за организация </a:t>
            </a:r>
            <a:r>
              <a:rPr lang="bg-BG" sz="2000" dirty="0" smtClean="0"/>
              <a:t>и управление </a:t>
            </a:r>
            <a:r>
              <a:rPr lang="bg-BG" sz="2000" dirty="0"/>
              <a:t>на информацията. Те служат за регистрация, съхранение, актуализация </a:t>
            </a:r>
            <a:r>
              <a:rPr lang="bg-BG" sz="2000" dirty="0" smtClean="0"/>
              <a:t>и използване </a:t>
            </a:r>
            <a:r>
              <a:rPr lang="bg-BG" sz="2000" dirty="0"/>
              <a:t>на съхранената в картотеките информация. Картотеките служат </a:t>
            </a:r>
            <a:r>
              <a:rPr lang="bg-BG" sz="2000" dirty="0" smtClean="0"/>
              <a:t>за съхраняване </a:t>
            </a:r>
            <a:r>
              <a:rPr lang="bg-BG" sz="2000" dirty="0"/>
              <a:t>на административно-икономическа и научно техническа информация. </a:t>
            </a:r>
            <a:r>
              <a:rPr lang="bg-BG" sz="2000" dirty="0" smtClean="0"/>
              <a:t>Чрез тях </a:t>
            </a:r>
            <a:r>
              <a:rPr lang="bg-BG" sz="2000" dirty="0"/>
              <a:t>бързо и удобно се групират и подреждат инф. материали. Това става на базата </a:t>
            </a:r>
            <a:r>
              <a:rPr lang="bg-BG" sz="2000" dirty="0" smtClean="0"/>
              <a:t>на предварително </a:t>
            </a:r>
            <a:r>
              <a:rPr lang="bg-BG" sz="2000" dirty="0"/>
              <a:t>обмисляне и създадена организация.</a:t>
            </a:r>
          </a:p>
          <a:p>
            <a:endParaRPr lang="bg-BG" sz="16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539552" y="-243408"/>
            <a:ext cx="7680960" cy="1066800"/>
          </a:xfrm>
        </p:spPr>
        <p:txBody>
          <a:bodyPr/>
          <a:lstStyle/>
          <a:p>
            <a:r>
              <a:rPr lang="bg-BG" dirty="0"/>
              <a:t>Картотеки и картотечни системи</a:t>
            </a:r>
          </a:p>
        </p:txBody>
      </p:sp>
      <p:pic>
        <p:nvPicPr>
          <p:cNvPr id="2050" name="Picture 2" descr="C:\Users\Мая\Desktop\10d2a540039ed6e795359c191471d7d6.800x6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941167"/>
            <a:ext cx="2273890" cy="180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4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3"/>
          </p:nvPr>
        </p:nvSpPr>
        <p:spPr>
          <a:xfrm>
            <a:off x="0" y="836712"/>
            <a:ext cx="7680960" cy="47244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bg-BG" dirty="0"/>
              <a:t>К</a:t>
            </a:r>
            <a:r>
              <a:rPr lang="bg-BG" dirty="0" smtClean="0"/>
              <a:t>асети </a:t>
            </a:r>
            <a:r>
              <a:rPr lang="bg-BG" dirty="0"/>
              <a:t>- могат да са от отворен тип, но могат да бъдат и </a:t>
            </a:r>
            <a:r>
              <a:rPr lang="bg-BG" dirty="0" smtClean="0"/>
              <a:t>затворени/заключени.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bg-BG" dirty="0" smtClean="0"/>
              <a:t>Картотечни шкафове – те могат да са организирани така, че да имат свободен достъп или пък заключени с кодове.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bg-BG" dirty="0"/>
              <a:t>К</a:t>
            </a:r>
            <a:r>
              <a:rPr lang="bg-BG" dirty="0" smtClean="0"/>
              <a:t>артотечни </a:t>
            </a:r>
            <a:r>
              <a:rPr lang="bg-BG" dirty="0"/>
              <a:t>бюра - в тях се съдържат картотечните </a:t>
            </a:r>
            <a:r>
              <a:rPr lang="bg-BG" dirty="0" smtClean="0"/>
              <a:t>шкафове.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bg-BG" dirty="0" smtClean="0"/>
              <a:t>Разделител </a:t>
            </a:r>
            <a:r>
              <a:rPr lang="en-US" dirty="0" smtClean="0"/>
              <a:t>- </a:t>
            </a:r>
            <a:r>
              <a:rPr lang="bg-BG" dirty="0" smtClean="0"/>
              <a:t>служи за разделянето на отделните класификационни групи и изпълняват ролята на адреси, по които се ориентират при търсенето на информация.</a:t>
            </a:r>
          </a:p>
          <a:p>
            <a:pPr marL="342900" indent="-342900">
              <a:buFont typeface="Wingdings" pitchFamily="2" charset="2"/>
              <a:buChar char="v"/>
            </a:pPr>
            <a:endParaRPr lang="bg-BG" dirty="0" smtClean="0"/>
          </a:p>
          <a:p>
            <a:pPr marL="342900" indent="-342900">
              <a:buFont typeface="Wingdings" pitchFamily="2" charset="2"/>
              <a:buChar char="v"/>
            </a:pPr>
            <a:endParaRPr lang="bg-BG" dirty="0" smtClean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107504" y="-315416"/>
            <a:ext cx="7680960" cy="1066800"/>
          </a:xfrm>
        </p:spPr>
        <p:txBody>
          <a:bodyPr/>
          <a:lstStyle/>
          <a:p>
            <a:r>
              <a:rPr lang="bg-BG" dirty="0" smtClean="0"/>
              <a:t>Видове картотеки:</a:t>
            </a:r>
            <a:endParaRPr lang="bg-BG" dirty="0"/>
          </a:p>
        </p:txBody>
      </p:sp>
      <p:pic>
        <p:nvPicPr>
          <p:cNvPr id="1027" name="Picture 3" descr="C:\Users\Мая\Desktop\12451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414813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Мая\Desktop\M 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814762"/>
            <a:ext cx="32385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Мая\Desktop\b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45023"/>
            <a:ext cx="2790825" cy="309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86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3"/>
          </p:nvPr>
        </p:nvSpPr>
        <p:spPr>
          <a:xfrm>
            <a:off x="0" y="1268760"/>
            <a:ext cx="7680960" cy="4724400"/>
          </a:xfrm>
        </p:spPr>
        <p:txBody>
          <a:bodyPr/>
          <a:lstStyle/>
          <a:p>
            <a:r>
              <a:rPr lang="bg-BG" dirty="0"/>
              <a:t>–вертикални</a:t>
            </a:r>
          </a:p>
          <a:p>
            <a:r>
              <a:rPr lang="bg-BG" dirty="0"/>
              <a:t>–вертикално-видими - под определен наклон така, че де да се вижда</a:t>
            </a:r>
          </a:p>
          <a:p>
            <a:r>
              <a:rPr lang="bg-BG" dirty="0"/>
              <a:t>идентификаторът.</a:t>
            </a:r>
          </a:p>
          <a:p>
            <a:r>
              <a:rPr lang="bg-BG" dirty="0"/>
              <a:t>–лежащи (хоризонтални) - много е важно при тях да не се натрупват </a:t>
            </a:r>
            <a:r>
              <a:rPr lang="bg-BG" dirty="0" smtClean="0"/>
              <a:t>една върху </a:t>
            </a:r>
            <a:r>
              <a:rPr lang="bg-BG" dirty="0"/>
              <a:t>друга, за да могат да се виждат добре и да са достъпни.</a:t>
            </a:r>
          </a:p>
          <a:p>
            <a:r>
              <a:rPr lang="bg-BG" dirty="0"/>
              <a:t>–висящи - най-често папка (или джоб), поставена в специални касети, </a:t>
            </a:r>
            <a:r>
              <a:rPr lang="bg-BG" dirty="0" smtClean="0"/>
              <a:t>където се </a:t>
            </a:r>
            <a:r>
              <a:rPr lang="bg-BG" dirty="0"/>
              <a:t>съхраняват партидите.</a:t>
            </a:r>
          </a:p>
          <a:p>
            <a:r>
              <a:rPr lang="bg-BG" dirty="0"/>
              <a:t>–въртящи.</a:t>
            </a:r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80960" cy="1066800"/>
          </a:xfrm>
        </p:spPr>
        <p:txBody>
          <a:bodyPr>
            <a:normAutofit fontScale="90000"/>
          </a:bodyPr>
          <a:lstStyle/>
          <a:p>
            <a:r>
              <a:rPr lang="bg-BG" i="1" dirty="0"/>
              <a:t>Видове според начина на съхранение на отделните партиди:</a:t>
            </a:r>
            <a:endParaRPr lang="bg-BG" i="1" dirty="0"/>
          </a:p>
        </p:txBody>
      </p:sp>
      <p:pic>
        <p:nvPicPr>
          <p:cNvPr id="3074" name="Picture 2" descr="C:\Users\Мая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28093"/>
            <a:ext cx="2203450" cy="276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Мая\Desktop\3461_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34226"/>
            <a:ext cx="304800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Мая\Desktop\kartoteka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547632"/>
            <a:ext cx="2095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50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3"/>
          </p:nvPr>
        </p:nvSpPr>
        <p:spPr>
          <a:xfrm>
            <a:off x="1203161" y="908720"/>
            <a:ext cx="7680960" cy="4724400"/>
          </a:xfrm>
        </p:spPr>
        <p:txBody>
          <a:bodyPr/>
          <a:lstStyle/>
          <a:p>
            <a:endParaRPr lang="bg-BG" dirty="0"/>
          </a:p>
          <a:p>
            <a:r>
              <a:rPr lang="bg-BG" sz="2800" dirty="0"/>
              <a:t>-</a:t>
            </a:r>
            <a:r>
              <a:rPr lang="bg-BG" sz="2800" dirty="0" smtClean="0"/>
              <a:t> </a:t>
            </a:r>
            <a:r>
              <a:rPr lang="bg-BG" sz="2800" dirty="0"/>
              <a:t>картотека на кореспонденти</a:t>
            </a:r>
            <a:r>
              <a:rPr lang="bg-BG" sz="2800" dirty="0" smtClean="0"/>
              <a:t>.</a:t>
            </a:r>
            <a:endParaRPr lang="bg-BG" sz="2800" dirty="0"/>
          </a:p>
          <a:p>
            <a:r>
              <a:rPr lang="bg-BG" sz="2800" dirty="0" smtClean="0"/>
              <a:t>- картотека </a:t>
            </a:r>
            <a:r>
              <a:rPr lang="bg-BG" sz="2800" dirty="0"/>
              <a:t>на </a:t>
            </a:r>
            <a:r>
              <a:rPr lang="bg-BG" sz="2800" dirty="0" smtClean="0"/>
              <a:t>събития.</a:t>
            </a:r>
            <a:endParaRPr lang="bg-BG" sz="2800" dirty="0"/>
          </a:p>
          <a:p>
            <a:r>
              <a:rPr lang="bg-BG" sz="2800" dirty="0"/>
              <a:t>-</a:t>
            </a:r>
            <a:r>
              <a:rPr lang="bg-BG" sz="2800" dirty="0" smtClean="0"/>
              <a:t> картотека </a:t>
            </a:r>
            <a:r>
              <a:rPr lang="bg-BG" sz="2800" dirty="0"/>
              <a:t>на </a:t>
            </a:r>
            <a:r>
              <a:rPr lang="bg-BG" sz="2800" dirty="0" smtClean="0"/>
              <a:t>документи.</a:t>
            </a:r>
            <a:endParaRPr lang="bg-BG" sz="2800" dirty="0"/>
          </a:p>
          <a:p>
            <a:r>
              <a:rPr lang="bg-BG" sz="2800" dirty="0" smtClean="0"/>
              <a:t>- картотека </a:t>
            </a:r>
            <a:r>
              <a:rPr lang="bg-BG" sz="2800" dirty="0"/>
              <a:t>с номенклатура.</a:t>
            </a:r>
          </a:p>
          <a:p>
            <a:r>
              <a:rPr lang="bg-BG" sz="2800" dirty="0"/>
              <a:t>- картотека на потребители/контрагенти.</a:t>
            </a:r>
          </a:p>
          <a:p>
            <a:endParaRPr lang="bg-BG" sz="28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Класификация </a:t>
            </a:r>
            <a:r>
              <a:rPr lang="bg-BG" dirty="0"/>
              <a:t>по функционален </a:t>
            </a:r>
            <a:r>
              <a:rPr lang="bg-BG" dirty="0" smtClean="0"/>
              <a:t>признак:</a:t>
            </a:r>
            <a:endParaRPr lang="bg-BG" dirty="0"/>
          </a:p>
        </p:txBody>
      </p:sp>
      <p:pic>
        <p:nvPicPr>
          <p:cNvPr id="4098" name="Picture 2" descr="C:\Users\Мая\Desktop\kartoteka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92696"/>
            <a:ext cx="16478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Мая\Desktop\stelln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149080"/>
            <a:ext cx="2095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Мая\Desktop\kj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62768"/>
            <a:ext cx="3024336" cy="247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Мая\Desktop\343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162768"/>
            <a:ext cx="2088232" cy="249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5579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Картотеките на кореспонденти се използват за физически и юридически лица , с които предприятието или фирмата поддържа постоянни или непостоянни контакти.</a:t>
            </a:r>
            <a:endParaRPr lang="bg-BG" sz="32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1" dirty="0"/>
              <a:t>Картотека на Кореспонденти </a:t>
            </a:r>
            <a:endParaRPr lang="bg-BG" b="1" i="1" dirty="0"/>
          </a:p>
        </p:txBody>
      </p:sp>
      <p:pic>
        <p:nvPicPr>
          <p:cNvPr id="5122" name="Picture 2" descr="C:\Users\Мая\Desktop\445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873920"/>
            <a:ext cx="2736304" cy="369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47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sz="3200" dirty="0"/>
              <a:t>П</a:t>
            </a:r>
            <a:r>
              <a:rPr lang="bg-BG" sz="3200" dirty="0" smtClean="0"/>
              <a:t>оддържа се основно </a:t>
            </a:r>
            <a:r>
              <a:rPr lang="bg-BG" sz="3200" dirty="0"/>
              <a:t>от звената ангажирани </a:t>
            </a:r>
            <a:r>
              <a:rPr lang="bg-BG" sz="3200" dirty="0" smtClean="0"/>
              <a:t>с управление </a:t>
            </a:r>
            <a:r>
              <a:rPr lang="bg-BG" sz="3200" dirty="0"/>
              <a:t>и контрол на </a:t>
            </a:r>
            <a:r>
              <a:rPr lang="bg-BG" sz="3200" dirty="0" smtClean="0"/>
              <a:t>решенията</a:t>
            </a:r>
            <a:r>
              <a:rPr lang="bg-BG" dirty="0" smtClean="0"/>
              <a:t>.</a:t>
            </a:r>
            <a:r>
              <a:rPr lang="bg-BG" sz="3200" dirty="0"/>
              <a:t> </a:t>
            </a:r>
            <a:r>
              <a:rPr lang="bg-BG" sz="3200" dirty="0" smtClean="0"/>
              <a:t>В нея се съхраняват данни за събития и бъдещи срещи.</a:t>
            </a:r>
            <a:endParaRPr lang="bg-BG" dirty="0"/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1" dirty="0"/>
              <a:t>Картотека на Събития </a:t>
            </a:r>
            <a:endParaRPr lang="bg-BG" b="1" i="1" dirty="0"/>
          </a:p>
        </p:txBody>
      </p:sp>
      <p:pic>
        <p:nvPicPr>
          <p:cNvPr id="6146" name="Picture 2" descr="C:\Users\Мая\Desktop\62180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96952"/>
            <a:ext cx="3694634" cy="369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Мая\Desktop\thumb330x253_37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31432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7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7680960" cy="4724400"/>
          </a:xfrm>
        </p:spPr>
        <p:txBody>
          <a:bodyPr/>
          <a:lstStyle/>
          <a:p>
            <a:r>
              <a:rPr lang="bg-BG" sz="3200" dirty="0"/>
              <a:t>Това </a:t>
            </a:r>
            <a:r>
              <a:rPr lang="bg-BG" sz="3200" dirty="0" smtClean="0"/>
              <a:t>е каталожна </a:t>
            </a:r>
            <a:r>
              <a:rPr lang="bg-BG" sz="3200" dirty="0"/>
              <a:t>структура, в която се</a:t>
            </a:r>
          </a:p>
          <a:p>
            <a:r>
              <a:rPr lang="bg-BG" sz="3200" dirty="0"/>
              <a:t>регистрират отделните документи на</a:t>
            </a:r>
          </a:p>
          <a:p>
            <a:r>
              <a:rPr lang="bg-BG" sz="3200" dirty="0"/>
              <a:t>всички потребители на</a:t>
            </a:r>
          </a:p>
          <a:p>
            <a:r>
              <a:rPr lang="bg-BG" sz="3200" dirty="0"/>
              <a:t>информационната система,</a:t>
            </a:r>
          </a:p>
          <a:p>
            <a:r>
              <a:rPr lang="bg-BG" sz="3200" dirty="0"/>
              <a:t>к</a:t>
            </a:r>
            <a:r>
              <a:rPr lang="bg-BG" sz="3200" dirty="0" smtClean="0"/>
              <a:t>ласифицирани в каталожна</a:t>
            </a:r>
            <a:endParaRPr lang="bg-BG" sz="3200" dirty="0"/>
          </a:p>
          <a:p>
            <a:r>
              <a:rPr lang="bg-BG" sz="3200" dirty="0"/>
              <a:t>структура.</a:t>
            </a:r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680960" cy="1066800"/>
          </a:xfrm>
        </p:spPr>
        <p:txBody>
          <a:bodyPr/>
          <a:lstStyle/>
          <a:p>
            <a:r>
              <a:rPr lang="bg-BG" b="1" i="1" dirty="0" smtClean="0"/>
              <a:t>Картотека </a:t>
            </a:r>
            <a:r>
              <a:rPr lang="bg-BG" b="1" i="1" dirty="0"/>
              <a:t>на документи</a:t>
            </a:r>
          </a:p>
        </p:txBody>
      </p:sp>
      <p:pic>
        <p:nvPicPr>
          <p:cNvPr id="7170" name="Picture 2" descr="C:\Users\Мая\Desktop\thumb330x253_2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588" y="4077073"/>
            <a:ext cx="2880320" cy="256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4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3"/>
          </p:nvPr>
        </p:nvSpPr>
        <p:spPr>
          <a:xfrm>
            <a:off x="251520" y="1052736"/>
            <a:ext cx="8180014" cy="4918288"/>
          </a:xfrm>
        </p:spPr>
        <p:txBody>
          <a:bodyPr/>
          <a:lstStyle/>
          <a:p>
            <a:r>
              <a:rPr lang="bg-BG" sz="3200" dirty="0"/>
              <a:t>И</a:t>
            </a:r>
            <a:r>
              <a:rPr lang="bg-BG" sz="3200" dirty="0" smtClean="0"/>
              <a:t>ма два </a:t>
            </a:r>
            <a:r>
              <a:rPr lang="bg-BG" sz="3200" dirty="0" err="1" smtClean="0"/>
              <a:t>подраздела</a:t>
            </a:r>
            <a:r>
              <a:rPr lang="bg-BG" sz="3200" dirty="0" smtClean="0"/>
              <a:t> </a:t>
            </a:r>
            <a:r>
              <a:rPr lang="bg-BG" sz="3200" dirty="0"/>
              <a:t>- номенклатура от </a:t>
            </a:r>
            <a:r>
              <a:rPr lang="bg-BG" sz="3200" dirty="0" smtClean="0"/>
              <a:t>ключови думи </a:t>
            </a:r>
            <a:r>
              <a:rPr lang="bg-BG" sz="3200" dirty="0"/>
              <a:t>и номенклатура от </a:t>
            </a:r>
            <a:r>
              <a:rPr lang="bg-BG" sz="3200" dirty="0" smtClean="0"/>
              <a:t>специализирани каталози </a:t>
            </a:r>
            <a:r>
              <a:rPr lang="bg-BG" sz="3200" dirty="0"/>
              <a:t>от понятия, </a:t>
            </a:r>
            <a:r>
              <a:rPr lang="bg-BG" sz="3200" dirty="0" smtClean="0"/>
              <a:t>обслужващи изграждането </a:t>
            </a:r>
            <a:r>
              <a:rPr lang="bg-BG" sz="3200" dirty="0"/>
              <a:t>на </a:t>
            </a:r>
            <a:r>
              <a:rPr lang="bg-BG" sz="3200" dirty="0" smtClean="0"/>
              <a:t>информационните описания </a:t>
            </a:r>
            <a:r>
              <a:rPr lang="bg-BG" sz="3200" dirty="0"/>
              <a:t>на обектите от петте </a:t>
            </a:r>
            <a:r>
              <a:rPr lang="bg-BG" sz="3200" dirty="0" smtClean="0"/>
              <a:t>основни картотеки</a:t>
            </a:r>
            <a:r>
              <a:rPr lang="bg-BG" sz="3200" dirty="0"/>
              <a:t>.</a:t>
            </a:r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323528" y="-315416"/>
            <a:ext cx="7680960" cy="1066800"/>
          </a:xfrm>
        </p:spPr>
        <p:txBody>
          <a:bodyPr/>
          <a:lstStyle/>
          <a:p>
            <a:r>
              <a:rPr lang="bg-BG" b="1" i="1" dirty="0" smtClean="0"/>
              <a:t>Картотека </a:t>
            </a:r>
            <a:r>
              <a:rPr lang="bg-BG" b="1" i="1" dirty="0"/>
              <a:t>с номенклатура</a:t>
            </a:r>
          </a:p>
        </p:txBody>
      </p:sp>
      <p:pic>
        <p:nvPicPr>
          <p:cNvPr id="8194" name="Picture 2" descr="C:\Users\Мая\Desktop\20087-item-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4597844" cy="16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98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TC101790491[[fn=Майлар]]</Template>
  <TotalTime>1834</TotalTime>
  <Words>518</Words>
  <Application>Microsoft Office PowerPoint</Application>
  <PresentationFormat>Презентация на цял екран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2" baseType="lpstr">
      <vt:lpstr>Mylar</vt:lpstr>
      <vt:lpstr>КАРТОТЕКИ</vt:lpstr>
      <vt:lpstr>Картотеки и картотечни системи</vt:lpstr>
      <vt:lpstr>Видове картотеки:</vt:lpstr>
      <vt:lpstr>Видове според начина на съхранение на отделните партиди:</vt:lpstr>
      <vt:lpstr>Класификация по функционален признак:</vt:lpstr>
      <vt:lpstr>Картотека на Кореспонденти </vt:lpstr>
      <vt:lpstr>Картотека на Събития </vt:lpstr>
      <vt:lpstr>Картотека на документи</vt:lpstr>
      <vt:lpstr>Картотека с номенклатура</vt:lpstr>
      <vt:lpstr>Картотека на потребители/контрагенти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КАРТОТЕКИ</dc:title>
  <dc:creator>Мая</dc:creator>
  <cp:lastModifiedBy>Мая</cp:lastModifiedBy>
  <cp:revision>11</cp:revision>
  <dcterms:created xsi:type="dcterms:W3CDTF">2012-04-20T18:03:22Z</dcterms:created>
  <dcterms:modified xsi:type="dcterms:W3CDTF">2012-04-23T20:30:02Z</dcterms:modified>
</cp:coreProperties>
</file>