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8" r:id="rId7"/>
    <p:sldId id="261" r:id="rId8"/>
    <p:sldId id="279" r:id="rId9"/>
    <p:sldId id="264" r:id="rId10"/>
    <p:sldId id="269" r:id="rId11"/>
    <p:sldId id="270" r:id="rId12"/>
    <p:sldId id="275" r:id="rId13"/>
    <p:sldId id="276" r:id="rId14"/>
    <p:sldId id="271" r:id="rId15"/>
    <p:sldId id="277" r:id="rId16"/>
    <p:sldId id="273" r:id="rId17"/>
    <p:sldId id="274" r:id="rId18"/>
    <p:sldId id="278" r:id="rId19"/>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0466" autoAdjust="0"/>
  </p:normalViewPr>
  <p:slideViewPr>
    <p:cSldViewPr>
      <p:cViewPr>
        <p:scale>
          <a:sx n="60" d="100"/>
          <a:sy n="60" d="100"/>
        </p:scale>
        <p:origin x="-702" y="132"/>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A7E6AD-6202-48EF-82E8-75283B889913}" type="datetimeFigureOut">
              <a:rPr lang="bg-BG" smtClean="0"/>
              <a:pPr/>
              <a:t>21.03.2012</a:t>
            </a:fld>
            <a:endParaRPr lang="bg-B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6E623A-1550-4FBF-B3DB-9CCFA9D6BA01}" type="slidenum">
              <a:rPr lang="bg-BG" smtClean="0"/>
              <a:pPr/>
              <a:t>‹#›</a:t>
            </a:fld>
            <a:endParaRPr lang="bg-BG"/>
          </a:p>
        </p:txBody>
      </p:sp>
    </p:spTree>
    <p:extLst>
      <p:ext uri="{BB962C8B-B14F-4D97-AF65-F5344CB8AC3E}">
        <p14:creationId xmlns:p14="http://schemas.microsoft.com/office/powerpoint/2010/main" val="2432452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translate.googleusercontent.com/translate_c?hl=bg&amp;langpair=en|bg&amp;rurl=translate.google.bg&amp;u=http://en.wikipedia.org/wiki/Machine&amp;usg=ALkJrhi-jzVX1LO6acJdXLmC8YbUGPcGPw"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translate.googleusercontent.com/translate_c?hl=bg&amp;langpair=en|bg&amp;rurl=translate.google.bg&amp;u=http://en.wikipedia.org/wiki/Xerography&amp;usg=ALkJrhhYWveVWrPOYO0YUtDIVuVEDHJPpg" TargetMode="External"/><Relationship Id="rId4" Type="http://schemas.openxmlformats.org/officeDocument/2006/relationships/hyperlink" Target="http://translate.googleusercontent.com/translate_c?hl=bg&amp;langpair=en|bg&amp;rurl=translate.google.bg&amp;u=http://en.wikipedia.org/wiki/Paper&amp;usg=ALkJrhgR90QIBZp-NOTFa_5LnmOXxsz4yA"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translate.googleusercontent.com/translate_c?hl=bg&amp;langpair=en|bg&amp;rurl=translate.google.bg&amp;u=http://en.wikipedia.org/wiki/Printing_press&amp;usg=ALkJrhi0PONB18OLb-gAmMXwinedKrs_AA"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translate.googleusercontent.com/translate_c?hl=bg&amp;langpair=en|bg&amp;rurl=translate.google.bg&amp;u=http://en.wikipedia.org/wiki/Stencil&amp;usg=ALkJrhjoAHSuFbtSSwwKvO6WXJ8RAibXFw"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translate.googleusercontent.com/translate_c?hl=bg&amp;langpair=en|bg&amp;rurl=translate.google.bg&amp;u=http://en.wikipedia.org/wiki/Zinc&amp;usg=ALkJrhgfsE2TkhJxp6QF1mZVxVZufw3hLQ"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translate.googleusercontent.com/translate_c?hl=bg&amp;langpair=en|bg&amp;rurl=translate.google.bg&amp;u=http://en.wikipedia.org/wiki/Sulfur&amp;usg=ALkJrhiGO5_SRawexgp2X_7VxQBiiDK_E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translate.googleusercontent.com/translate_c?hl=bg&amp;langpair=en|bg&amp;rurl=translate.google.bg&amp;u=http://en.wikipedia.org/wiki/Collation&amp;usg=ALkJrhi-cgBLETpQvhiufoOyGKjnKcZStA"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translate.googleusercontent.com/translate_c?hl=bg&amp;langpair=en|bg&amp;rurl=translate.google.bg&amp;u=http://en.wikipedia.org/wiki/Digital&amp;usg=ALkJrhjnCmp9CFfretzQ4LZ-Q9Z5cy3YPQ"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Копирната техника (известна също като </a:t>
            </a:r>
            <a:r>
              <a:rPr lang="ru-RU" b="1" dirty="0" smtClean="0"/>
              <a:t>фотокопирна техника</a:t>
            </a:r>
            <a:r>
              <a:rPr lang="ru-RU" dirty="0" smtClean="0"/>
              <a:t> </a:t>
            </a:r>
            <a:r>
              <a:rPr lang="ru-RU" b="1" dirty="0" smtClean="0"/>
              <a:t>)</a:t>
            </a:r>
            <a:r>
              <a:rPr lang="ru-RU" dirty="0" smtClean="0"/>
              <a:t> е </a:t>
            </a:r>
            <a:r>
              <a:rPr lang="ru-RU" dirty="0" smtClean="0">
                <a:hlinkClick r:id="rId3" tooltip="Машина"/>
              </a:rPr>
              <a:t>машина</a:t>
            </a:r>
            <a:r>
              <a:rPr lang="ru-RU" dirty="0" smtClean="0"/>
              <a:t> , която прави </a:t>
            </a:r>
            <a:r>
              <a:rPr lang="ru-RU" dirty="0" smtClean="0">
                <a:hlinkClick r:id="rId4" tooltip="Хартия"/>
              </a:rPr>
              <a:t>хартиени</a:t>
            </a:r>
            <a:r>
              <a:rPr lang="ru-RU" dirty="0" smtClean="0"/>
              <a:t> копия на документи и други визуални изображения, бързо и евтино. Повечето съвременни фотокопирни машини използват технология, наречена </a:t>
            </a:r>
            <a:r>
              <a:rPr lang="ru-RU" i="1" dirty="0" smtClean="0">
                <a:hlinkClick r:id="rId5" tooltip="Xerography"/>
              </a:rPr>
              <a:t>ксерографията</a:t>
            </a:r>
            <a:r>
              <a:rPr lang="ru-RU" dirty="0" smtClean="0"/>
              <a:t> , сух процес, който</a:t>
            </a:r>
            <a:r>
              <a:rPr lang="ru-RU" baseline="0" dirty="0" smtClean="0"/>
              <a:t> </a:t>
            </a:r>
            <a:r>
              <a:rPr lang="ru-RU" dirty="0" smtClean="0"/>
              <a:t>използва топлина. Копирните машини могат да използват други технологии като мастилено-струйна , но ксерографията е стандарт за офис копиране.</a:t>
            </a:r>
            <a:endParaRPr lang="bg-BG" dirty="0" smtClean="0"/>
          </a:p>
          <a:p>
            <a:endParaRPr lang="bg-BG" dirty="0"/>
          </a:p>
        </p:txBody>
      </p:sp>
      <p:sp>
        <p:nvSpPr>
          <p:cNvPr id="4" name="Slide Number Placeholder 3"/>
          <p:cNvSpPr>
            <a:spLocks noGrp="1"/>
          </p:cNvSpPr>
          <p:nvPr>
            <p:ph type="sldNum" sz="quarter" idx="10"/>
          </p:nvPr>
        </p:nvSpPr>
        <p:spPr/>
        <p:txBody>
          <a:bodyPr/>
          <a:lstStyle/>
          <a:p>
            <a:fld id="{7D6E623A-1550-4FBF-B3DB-9CCFA9D6BA01}" type="slidenum">
              <a:rPr lang="bg-BG" smtClean="0"/>
              <a:pPr/>
              <a:t>1</a:t>
            </a:fld>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Slide Number Placeholder 3"/>
          <p:cNvSpPr>
            <a:spLocks noGrp="1"/>
          </p:cNvSpPr>
          <p:nvPr>
            <p:ph type="sldNum" sz="quarter" idx="10"/>
          </p:nvPr>
        </p:nvSpPr>
        <p:spPr/>
        <p:txBody>
          <a:bodyPr/>
          <a:lstStyle/>
          <a:p>
            <a:fld id="{7D6E623A-1550-4FBF-B3DB-9CCFA9D6BA01}" type="slidenum">
              <a:rPr lang="bg-BG" smtClean="0"/>
              <a:pPr/>
              <a:t>2</a:t>
            </a:fld>
            <a:endParaRPr lang="bg-B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Машината</a:t>
            </a:r>
            <a:r>
              <a:rPr lang="ru-RU" baseline="0" dirty="0" smtClean="0"/>
              <a:t> </a:t>
            </a:r>
            <a:r>
              <a:rPr lang="ru-RU" dirty="0" smtClean="0"/>
              <a:t>Photostat се състои от голям фотоапарат;</a:t>
            </a:r>
            <a:r>
              <a:rPr lang="ru-RU" b="1" dirty="0" smtClean="0"/>
              <a:t> циклостил машина</a:t>
            </a:r>
            <a:r>
              <a:rPr lang="ru-RU" dirty="0" smtClean="0"/>
              <a:t> е </a:t>
            </a:r>
            <a:r>
              <a:rPr lang="ru-RU" dirty="0" smtClean="0">
                <a:hlinkClick r:id="rId3" tooltip="Печатарска машина"/>
              </a:rPr>
              <a:t>печатарската преса,</a:t>
            </a:r>
            <a:r>
              <a:rPr lang="ru-RU" dirty="0" smtClean="0"/>
              <a:t> която работи, като се форсира мастило, чрез </a:t>
            </a:r>
            <a:r>
              <a:rPr lang="ru-RU" dirty="0" smtClean="0">
                <a:hlinkClick r:id="rId4" tooltip="Шаблон"/>
              </a:rPr>
              <a:t>шаблон</a:t>
            </a:r>
            <a:r>
              <a:rPr lang="ru-RU" dirty="0" smtClean="0"/>
              <a:t> върху хартия;</a:t>
            </a:r>
            <a:endParaRPr lang="bg-BG" dirty="0"/>
          </a:p>
        </p:txBody>
      </p:sp>
      <p:sp>
        <p:nvSpPr>
          <p:cNvPr id="4" name="Slide Number Placeholder 3"/>
          <p:cNvSpPr>
            <a:spLocks noGrp="1"/>
          </p:cNvSpPr>
          <p:nvPr>
            <p:ph type="sldNum" sz="quarter" idx="10"/>
          </p:nvPr>
        </p:nvSpPr>
        <p:spPr/>
        <p:txBody>
          <a:bodyPr/>
          <a:lstStyle/>
          <a:p>
            <a:fld id="{7D6E623A-1550-4FBF-B3DB-9CCFA9D6BA01}" type="slidenum">
              <a:rPr lang="bg-BG" smtClean="0"/>
              <a:pPr/>
              <a:t>3</a:t>
            </a:fld>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bg-BG" dirty="0" smtClean="0"/>
              <a:t> Изобретението</a:t>
            </a:r>
            <a:r>
              <a:rPr lang="bg-BG" baseline="0" dirty="0" smtClean="0"/>
              <a:t> на </a:t>
            </a:r>
            <a:r>
              <a:rPr lang="bg-BG" baseline="0" dirty="0" err="1" smtClean="0"/>
              <a:t>Карлсон</a:t>
            </a:r>
            <a:r>
              <a:rPr lang="bg-BG" baseline="0" dirty="0" smtClean="0"/>
              <a:t>: </a:t>
            </a:r>
            <a:r>
              <a:rPr lang="ru-RU" sz="1200" b="0" i="0" kern="1200" dirty="0" smtClean="0">
                <a:solidFill>
                  <a:schemeClr val="tx1"/>
                </a:solidFill>
                <a:latin typeface="+mn-lt"/>
                <a:ea typeface="+mn-ea"/>
                <a:cs typeface="+mn-cs"/>
              </a:rPr>
              <a:t>Той е</a:t>
            </a:r>
            <a:r>
              <a:rPr lang="ru-RU" sz="1200" b="0" i="0" kern="1200" baseline="0" dirty="0" smtClean="0">
                <a:solidFill>
                  <a:schemeClr val="tx1"/>
                </a:solidFill>
                <a:latin typeface="+mn-lt"/>
                <a:ea typeface="+mn-ea"/>
                <a:cs typeface="+mn-cs"/>
              </a:rPr>
              <a:t> </a:t>
            </a:r>
            <a:r>
              <a:rPr lang="ru-RU" sz="1200" b="0" i="0" kern="1200" dirty="0" smtClean="0">
                <a:solidFill>
                  <a:schemeClr val="tx1"/>
                </a:solidFill>
                <a:latin typeface="+mn-lt"/>
                <a:ea typeface="+mn-ea"/>
                <a:cs typeface="+mn-cs"/>
              </a:rPr>
              <a:t>направил първото фотокопие чрез използване на </a:t>
            </a:r>
            <a:r>
              <a:rPr lang="ru-RU" sz="1200" b="0" i="0" u="none" strike="noStrike" kern="1200" dirty="0" smtClean="0">
                <a:solidFill>
                  <a:schemeClr val="tx1"/>
                </a:solidFill>
                <a:latin typeface="+mn-lt"/>
                <a:ea typeface="+mn-ea"/>
                <a:cs typeface="+mn-cs"/>
                <a:hlinkClick r:id="rId3" tooltip="Цинк"/>
              </a:rPr>
              <a:t>цинк</a:t>
            </a:r>
            <a:r>
              <a:rPr lang="ru-RU" sz="1200" b="0" i="0" kern="1200" dirty="0" smtClean="0">
                <a:solidFill>
                  <a:schemeClr val="tx1"/>
                </a:solidFill>
                <a:latin typeface="+mn-lt"/>
                <a:ea typeface="+mn-ea"/>
                <a:cs typeface="+mn-cs"/>
              </a:rPr>
              <a:t> плоча, покрита със </a:t>
            </a:r>
            <a:r>
              <a:rPr lang="ru-RU" sz="1200" b="0" i="0" u="none" strike="noStrike" kern="1200" dirty="0" smtClean="0">
                <a:solidFill>
                  <a:schemeClr val="tx1"/>
                </a:solidFill>
                <a:latin typeface="+mn-lt"/>
                <a:ea typeface="+mn-ea"/>
                <a:cs typeface="+mn-cs"/>
                <a:hlinkClick r:id="rId4" tooltip="Сяра"/>
              </a:rPr>
              <a:t>сяра</a:t>
            </a:r>
            <a:r>
              <a:rPr lang="ru-RU" sz="1200" b="0" i="0" u="none" strike="noStrike" kern="1200" dirty="0" smtClean="0">
                <a:solidFill>
                  <a:schemeClr val="tx1"/>
                </a:solidFill>
                <a:latin typeface="+mn-lt"/>
                <a:ea typeface="+mn-ea"/>
                <a:cs typeface="+mn-cs"/>
              </a:rPr>
              <a:t>.</a:t>
            </a:r>
            <a:r>
              <a:rPr lang="ru-RU" sz="1200" b="0" i="0" kern="1200" dirty="0" smtClean="0">
                <a:solidFill>
                  <a:schemeClr val="tx1"/>
                </a:solidFill>
                <a:latin typeface="+mn-lt"/>
                <a:ea typeface="+mn-ea"/>
                <a:cs typeface="+mn-cs"/>
              </a:rPr>
              <a:t> </a:t>
            </a:r>
            <a:endParaRPr lang="bg-BG" dirty="0"/>
          </a:p>
        </p:txBody>
      </p:sp>
      <p:sp>
        <p:nvSpPr>
          <p:cNvPr id="4" name="Slide Number Placeholder 3"/>
          <p:cNvSpPr>
            <a:spLocks noGrp="1"/>
          </p:cNvSpPr>
          <p:nvPr>
            <p:ph type="sldNum" sz="quarter" idx="10"/>
          </p:nvPr>
        </p:nvSpPr>
        <p:spPr/>
        <p:txBody>
          <a:bodyPr/>
          <a:lstStyle/>
          <a:p>
            <a:fld id="{7D6E623A-1550-4FBF-B3DB-9CCFA9D6BA01}" type="slidenum">
              <a:rPr lang="bg-BG" smtClean="0"/>
              <a:pPr/>
              <a:t>4</a:t>
            </a:fld>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sz="1200" b="1" dirty="0" smtClean="0"/>
              <a:t>Експонация:</a:t>
            </a:r>
            <a:r>
              <a:rPr lang="ru-RU" sz="1200" dirty="0" smtClean="0"/>
              <a:t> </a:t>
            </a:r>
            <a:r>
              <a:rPr lang="ru-RU" dirty="0" smtClean="0"/>
              <a:t>Продължителност на осветяване на светлочувствителен материал при снимане. </a:t>
            </a:r>
            <a:endParaRPr lang="bg-BG" dirty="0"/>
          </a:p>
        </p:txBody>
      </p:sp>
      <p:sp>
        <p:nvSpPr>
          <p:cNvPr id="4" name="Slide Number Placeholder 3"/>
          <p:cNvSpPr>
            <a:spLocks noGrp="1"/>
          </p:cNvSpPr>
          <p:nvPr>
            <p:ph type="sldNum" sz="quarter" idx="10"/>
          </p:nvPr>
        </p:nvSpPr>
        <p:spPr/>
        <p:txBody>
          <a:bodyPr/>
          <a:lstStyle/>
          <a:p>
            <a:fld id="{7D6E623A-1550-4FBF-B3DB-9CCFA9D6BA01}" type="slidenum">
              <a:rPr lang="bg-BG" smtClean="0"/>
              <a:pPr/>
              <a:t>5</a:t>
            </a:fld>
            <a:endParaRPr lang="bg-B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Този пример показва отрицателно заредените барабан и хартия, както и положително зареденият тонер, както е </a:t>
            </a:r>
            <a:r>
              <a:rPr lang="ru-RU" b="1" dirty="0" smtClean="0"/>
              <a:t>обичайно в днешните цифрови копирни машини.</a:t>
            </a:r>
            <a:r>
              <a:rPr lang="ru-RU" dirty="0" smtClean="0"/>
              <a:t> Някои копирни машини, най-вече при </a:t>
            </a:r>
            <a:r>
              <a:rPr lang="ru-RU" b="1" dirty="0" smtClean="0"/>
              <a:t>по-старите</a:t>
            </a:r>
            <a:r>
              <a:rPr lang="ru-RU" dirty="0" smtClean="0"/>
              <a:t> аналогови копирни машини, се използват </a:t>
            </a:r>
            <a:r>
              <a:rPr lang="ru-RU" sz="1400" b="1" dirty="0" smtClean="0"/>
              <a:t>положително заредени барабан и хартия и отрицателно зареден тонер</a:t>
            </a:r>
            <a:r>
              <a:rPr lang="ru-RU" dirty="0" smtClean="0"/>
              <a:t>.</a:t>
            </a:r>
          </a:p>
          <a:p>
            <a:r>
              <a:rPr lang="ru-RU" dirty="0" smtClean="0"/>
              <a:t>Отрицателният заряд при фотокопие инвертира цветовете на документа,</a:t>
            </a:r>
            <a:r>
              <a:rPr lang="ru-RU" baseline="0" dirty="0" smtClean="0"/>
              <a:t> </a:t>
            </a:r>
            <a:r>
              <a:rPr lang="ru-RU" dirty="0" smtClean="0"/>
              <a:t>когато се създава фотокопие, в което се появяват бели букви на черен фон, а не от черен на бял фон. </a:t>
            </a:r>
            <a:endParaRPr lang="bg-BG" dirty="0" smtClean="0"/>
          </a:p>
          <a:p>
            <a:endParaRPr lang="bg-BG" dirty="0" smtClean="0"/>
          </a:p>
          <a:p>
            <a:endParaRPr lang="bg-BG" dirty="0"/>
          </a:p>
        </p:txBody>
      </p:sp>
      <p:sp>
        <p:nvSpPr>
          <p:cNvPr id="4" name="Slide Number Placeholder 3"/>
          <p:cNvSpPr>
            <a:spLocks noGrp="1"/>
          </p:cNvSpPr>
          <p:nvPr>
            <p:ph type="sldNum" sz="quarter" idx="10"/>
          </p:nvPr>
        </p:nvSpPr>
        <p:spPr/>
        <p:txBody>
          <a:bodyPr/>
          <a:lstStyle/>
          <a:p>
            <a:fld id="{7D6E623A-1550-4FBF-B3DB-9CCFA9D6BA01}" type="slidenum">
              <a:rPr lang="bg-BG" smtClean="0"/>
              <a:pPr/>
              <a:t>6</a:t>
            </a:fld>
            <a:endParaRPr lang="bg-B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sz="1200" dirty="0" smtClean="0"/>
              <a:t>Голямо предимство на технологията на цифровата копирна машина е "автоматично цифрово </a:t>
            </a:r>
            <a:r>
              <a:rPr lang="ru-RU" sz="1200" dirty="0" smtClean="0">
                <a:hlinkClick r:id="rId3" tooltip="Сверка"/>
              </a:rPr>
              <a:t>съпоставяне</a:t>
            </a:r>
            <a:r>
              <a:rPr lang="ru-RU" sz="1200" dirty="0" smtClean="0"/>
              <a:t> ". Например, при копиране на набор от 20 страници 20 пъти, цифровата копирна машина сканира всяка страница само веднъж, след това използва съхраняваната информация за производство на 20 комплекта. Аналогова копирна машина сканира  всяка страница 20 пъти (общо 400 сканиране) за направата на 20 комплекта. </a:t>
            </a:r>
          </a:p>
          <a:p>
            <a:r>
              <a:rPr lang="ru-RU" sz="1200" dirty="0" smtClean="0"/>
              <a:t>Ниският клас копирни машини също използват </a:t>
            </a:r>
            <a:r>
              <a:rPr lang="ru-RU" sz="1200" dirty="0" smtClean="0">
                <a:hlinkClick r:id="rId4" tooltip="Цифров"/>
              </a:rPr>
              <a:t>цифровата</a:t>
            </a:r>
            <a:r>
              <a:rPr lang="ru-RU" sz="1200" dirty="0" smtClean="0"/>
              <a:t> технология, но се състоят от стандартен  компютърен скенер, съчетаващ  мастиленоструен или лазерен принтер от нисък клас, които са  по-бавни, отколкото копирните машини от висок клас  </a:t>
            </a:r>
            <a:endParaRPr lang="bg-BG" sz="1200" dirty="0" smtClean="0"/>
          </a:p>
          <a:p>
            <a:endParaRPr lang="bg-BG" dirty="0"/>
          </a:p>
        </p:txBody>
      </p:sp>
      <p:sp>
        <p:nvSpPr>
          <p:cNvPr id="4" name="Slide Number Placeholder 3"/>
          <p:cNvSpPr>
            <a:spLocks noGrp="1"/>
          </p:cNvSpPr>
          <p:nvPr>
            <p:ph type="sldNum" sz="quarter" idx="10"/>
          </p:nvPr>
        </p:nvSpPr>
        <p:spPr/>
        <p:txBody>
          <a:bodyPr/>
          <a:lstStyle/>
          <a:p>
            <a:fld id="{7D6E623A-1550-4FBF-B3DB-9CCFA9D6BA01}" type="slidenum">
              <a:rPr lang="bg-BG" smtClean="0"/>
              <a:pPr/>
              <a:t>7</a:t>
            </a:fld>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Slide Number Placeholder 3"/>
          <p:cNvSpPr>
            <a:spLocks noGrp="1"/>
          </p:cNvSpPr>
          <p:nvPr>
            <p:ph type="sldNum" sz="quarter" idx="10"/>
          </p:nvPr>
        </p:nvSpPr>
        <p:spPr/>
        <p:txBody>
          <a:bodyPr/>
          <a:lstStyle/>
          <a:p>
            <a:fld id="{7D6E623A-1550-4FBF-B3DB-9CCFA9D6BA01}" type="slidenum">
              <a:rPr lang="bg-BG" smtClean="0"/>
              <a:pPr/>
              <a:t>9</a:t>
            </a:fld>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E1C3610A-0039-4E10-BB01-5D8D6EED28F3}" type="datetime1">
              <a:rPr lang="bg-BG" smtClean="0"/>
              <a:pPr/>
              <a:t>21.03.2012</a:t>
            </a:fld>
            <a:endParaRPr lang="bg-BG"/>
          </a:p>
        </p:txBody>
      </p:sp>
      <p:sp>
        <p:nvSpPr>
          <p:cNvPr id="17" name="Footer Placeholder 16"/>
          <p:cNvSpPr>
            <a:spLocks noGrp="1"/>
          </p:cNvSpPr>
          <p:nvPr>
            <p:ph type="ftr" sz="quarter" idx="11"/>
          </p:nvPr>
        </p:nvSpPr>
        <p:spPr/>
        <p:txBody>
          <a:bodyPr/>
          <a:lstStyle/>
          <a:p>
            <a:endParaRPr lang="bg-BG"/>
          </a:p>
        </p:txBody>
      </p:sp>
      <p:sp>
        <p:nvSpPr>
          <p:cNvPr id="29" name="Slide Number Placeholder 28"/>
          <p:cNvSpPr>
            <a:spLocks noGrp="1"/>
          </p:cNvSpPr>
          <p:nvPr>
            <p:ph type="sldNum" sz="quarter" idx="12"/>
          </p:nvPr>
        </p:nvSpPr>
        <p:spPr/>
        <p:txBody>
          <a:bodyPr/>
          <a:lstStyle/>
          <a:p>
            <a:fld id="{D3E59A87-A258-41D1-A475-61F699E4675A}" type="slidenum">
              <a:rPr lang="bg-BG" smtClean="0"/>
              <a:pPr/>
              <a:t>‹#›</a:t>
            </a:fld>
            <a:endParaRPr lang="bg-BG"/>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E6F2E2-BE15-4FB4-A0AF-81F719F7A1F3}" type="datetime1">
              <a:rPr lang="bg-BG" smtClean="0"/>
              <a:pPr/>
              <a:t>21.03.2012</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D3E59A87-A258-41D1-A475-61F699E4675A}" type="slidenum">
              <a:rPr lang="bg-BG" smtClean="0"/>
              <a:pPr/>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A16E70-9771-4471-B1CB-807AB2D514C6}" type="datetime1">
              <a:rPr lang="bg-BG" smtClean="0"/>
              <a:pPr/>
              <a:t>21.03.2012</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D3E59A87-A258-41D1-A475-61F699E4675A}" type="slidenum">
              <a:rPr lang="bg-BG" smtClean="0"/>
              <a:pPr/>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6D13E1-07E7-49B9-A487-D0AF99544D35}" type="datetime1">
              <a:rPr lang="bg-BG" smtClean="0"/>
              <a:pPr/>
              <a:t>21.03.2012</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D3E59A87-A258-41D1-A475-61F699E4675A}" type="slidenum">
              <a:rPr lang="bg-BG" smtClean="0"/>
              <a:pPr/>
              <a:t>‹#›</a:t>
            </a:fld>
            <a:endParaRPr lang="bg-B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A57D7DC-EEA8-4B1E-AB81-F8EC3EBC2B9D}" type="datetime1">
              <a:rPr lang="bg-BG" smtClean="0"/>
              <a:pPr/>
              <a:t>21.03.2012</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a:xfrm>
            <a:off x="7924800" y="6416675"/>
            <a:ext cx="762000" cy="365125"/>
          </a:xfrm>
        </p:spPr>
        <p:txBody>
          <a:bodyPr/>
          <a:lstStyle/>
          <a:p>
            <a:fld id="{D3E59A87-A258-41D1-A475-61F699E4675A}" type="slidenum">
              <a:rPr lang="bg-BG" smtClean="0"/>
              <a:pPr/>
              <a:t>‹#›</a:t>
            </a:fld>
            <a:endParaRPr lang="bg-B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1B53355-E384-4A01-ADB6-4B08309D4BBF}" type="datetime1">
              <a:rPr lang="bg-BG" smtClean="0"/>
              <a:pPr/>
              <a:t>21.03.2012</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D3E59A87-A258-41D1-A475-61F699E4675A}" type="slidenum">
              <a:rPr lang="bg-BG" smtClean="0"/>
              <a:pPr/>
              <a:t>‹#›</a:t>
            </a:fld>
            <a:endParaRPr lang="bg-B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1B105A5-9DDA-4375-9497-E6AD0A9801DE}" type="datetime1">
              <a:rPr lang="bg-BG" smtClean="0"/>
              <a:pPr/>
              <a:t>21.03.2012</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D3E59A87-A258-41D1-A475-61F699E4675A}" type="slidenum">
              <a:rPr lang="bg-BG" smtClean="0"/>
              <a:pPr/>
              <a:t>‹#›</a:t>
            </a:fld>
            <a:endParaRPr lang="bg-B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AF88E50-ABD8-4F7E-B721-BF91D28EBCE7}" type="datetime1">
              <a:rPr lang="bg-BG" smtClean="0"/>
              <a:pPr/>
              <a:t>21.03.2012</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D3E59A87-A258-41D1-A475-61F699E4675A}" type="slidenum">
              <a:rPr lang="bg-BG" smtClean="0"/>
              <a:pPr/>
              <a:t>‹#›</a:t>
            </a:fld>
            <a:endParaRPr lang="bg-B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0FEC91-50FA-47CB-A4C1-4779EB9AB779}" type="datetime1">
              <a:rPr lang="bg-BG" smtClean="0"/>
              <a:pPr/>
              <a:t>21.03.2012</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D3E59A87-A258-41D1-A475-61F699E4675A}" type="slidenum">
              <a:rPr lang="bg-BG" smtClean="0"/>
              <a:pPr/>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98AE01-AD0C-4FEF-9BE2-97A299FB84A7}" type="datetime1">
              <a:rPr lang="bg-BG" smtClean="0"/>
              <a:pPr/>
              <a:t>21.03.2012</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D3E59A87-A258-41D1-A475-61F699E4675A}" type="slidenum">
              <a:rPr lang="bg-BG" smtClean="0"/>
              <a:pPr/>
              <a:t>‹#›</a:t>
            </a:fld>
            <a:endParaRPr lang="bg-B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790B790-FB6A-494F-BCA6-D7CCC3BABE08}" type="datetime1">
              <a:rPr lang="bg-BG" smtClean="0"/>
              <a:pPr/>
              <a:t>21.03.2012</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D3E59A87-A258-41D1-A475-61F699E4675A}" type="slidenum">
              <a:rPr lang="bg-BG" smtClean="0"/>
              <a:pPr/>
              <a:t>‹#›</a:t>
            </a:fld>
            <a:endParaRPr lang="bg-B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05027D9C-84C5-4C06-996B-CE455BF849F8}" type="datetime1">
              <a:rPr lang="bg-BG" smtClean="0"/>
              <a:pPr/>
              <a:t>21.03.2012</a:t>
            </a:fld>
            <a:endParaRPr lang="bg-BG"/>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bg-BG"/>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3E59A87-A258-41D1-A475-61F699E4675A}" type="slidenum">
              <a:rPr lang="bg-BG" smtClean="0"/>
              <a:pPr/>
              <a:t>‹#›</a:t>
            </a:fld>
            <a:endParaRPr lang="bg-BG"/>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1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jpeg"/><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translate.googleusercontent.com/translate_c?hl=bg&amp;langpair=en|bg&amp;rurl=translate.google.bg&amp;u=http://en.wikipedia.org/wiki/Duplicating_machines&amp;usg=ALkJrhiGJyG2tY53xJt97QXvfo4HhjTTGA" TargetMode="External"/><Relationship Id="rId3" Type="http://schemas.openxmlformats.org/officeDocument/2006/relationships/hyperlink" Target="http://translate.googleusercontent.com/translate_c?hl=bg&amp;langpair=en|bg&amp;rurl=translate.google.bg&amp;u=http://en.wikipedia.org/wiki/Xerox&amp;usg=ALkJrhj3HePaH9E453qyrLio_JnOh8xDfw" TargetMode="External"/><Relationship Id="rId7" Type="http://schemas.openxmlformats.org/officeDocument/2006/relationships/hyperlink" Target="http://translate.googleusercontent.com/translate_c?hl=bg&amp;langpair=en|bg&amp;rurl=translate.google.bg&amp;u=http://en.wikipedia.org/wiki/Mimeograph_machine&amp;usg=ALkJrhjX2UecBnjvDL_ScqL0RObV7cJr8Q"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translate.googleusercontent.com/translate_c?hl=bg&amp;langpair=en|bg&amp;rurl=translate.google.bg&amp;u=http://en.wikipedia.org/wiki/Carbon_paper&amp;usg=ALkJrhhp4ljchX1hr2xOSJfmUirPSiUk1Q" TargetMode="External"/><Relationship Id="rId5" Type="http://schemas.openxmlformats.org/officeDocument/2006/relationships/hyperlink" Target="http://translate.googleusercontent.com/translate_c?hl=bg&amp;langpair=en|bg&amp;rurl=translate.google.bg&amp;u=http://en.wikipedia.org/wiki/Photostat&amp;usg=ALkJrhjljtD9Hqz6z5GKD_HpT855QA-oBQ" TargetMode="External"/><Relationship Id="rId10" Type="http://schemas.openxmlformats.org/officeDocument/2006/relationships/hyperlink" Target="http://translate.googleusercontent.com/translate_c?hl=bg&amp;langpair=en|bg&amp;rurl=translate.google.bg&amp;u=http://en.wikipedia.org/wiki/Digital_revolution&amp;usg=ALkJrhiRDs_FgUBcNE-2skuBa4vfwa4pgQ" TargetMode="External"/><Relationship Id="rId4" Type="http://schemas.openxmlformats.org/officeDocument/2006/relationships/hyperlink" Target="http://translate.googleusercontent.com/translate_c?hl=bg&amp;langpair=en|bg&amp;rurl=translate.google.bg&amp;u=http://en.wikipedia.org/w/index.php?title=Verifax&amp;action=edit&amp;redlink=1&amp;usg=ALkJrhjNGEYPa7Quj7P3qdO-puO2-Ld6hw" TargetMode="External"/><Relationship Id="rId9" Type="http://schemas.openxmlformats.org/officeDocument/2006/relationships/hyperlink" Target="http://translate.googleusercontent.com/translate_c?hl=bg&amp;langpair=en|bg&amp;rurl=translate.google.bg&amp;u=http://en.wikipedia.org/wiki/Paperless_office&amp;usg=ALkJrhikgMJCVML1e69lL_HOz6UIaZlAqA"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translate.googleusercontent.com/translate_c?hl=bg&amp;langpair=en|bg&amp;rurl=translate.google.bg&amp;u=http://en.wikipedia.org/wiki/IBM&amp;usg=ALkJrhh60A8OQmEHWG25DF96UXIWE-uC6w" TargetMode="External"/><Relationship Id="rId3" Type="http://schemas.openxmlformats.org/officeDocument/2006/relationships/hyperlink" Target="http://translate.googleusercontent.com/translate_c?hl=bg&amp;langpair=en|bg&amp;rurl=translate.google.bg&amp;u=http://en.wikipedia.org/wiki/James_Watt&amp;usg=ALkJrhjzsBhew5mjoYz28O3vQdg9eIOFIA" TargetMode="External"/><Relationship Id="rId7" Type="http://schemas.openxmlformats.org/officeDocument/2006/relationships/hyperlink" Target="http://translate.googleusercontent.com/translate_c?hl=bg&amp;langpair=en|bg&amp;rurl=translate.google.bg&amp;u=http://en.wikipedia.org/wiki/Dielectric&amp;usg=ALkJrhgTD1crd_Lpi4Ma0Zj_yjEJc4fyrw"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translate.googleusercontent.com/translate_c?hl=bg&amp;langpair=en|bg&amp;rurl=translate.google.bg&amp;u=http://en.wikipedia.org/wiki/Georgi_Nadjakov&amp;usg=ALkJrhj6FBzPb9EG0jZyZi640GE6sudLxA" TargetMode="External"/><Relationship Id="rId5" Type="http://schemas.openxmlformats.org/officeDocument/2006/relationships/hyperlink" Target="http://translate.googleusercontent.com/translate_c?hl=bg&amp;langpair=en|bg&amp;rurl=translate.google.bg&amp;u=http://en.wikipedia.org/wiki/Physicist&amp;usg=ALkJrhiDiBYylG0xEsoOamMA1p97mUofRw" TargetMode="External"/><Relationship Id="rId10" Type="http://schemas.openxmlformats.org/officeDocument/2006/relationships/hyperlink" Target="http://translate.googleusercontent.com/translate_c?hl=bg&amp;langpair=en|bg&amp;rurl=translate.google.bg&amp;u=http://en.wikipedia.org/wiki/North_America&amp;usg=ALkJrhheDeJG8aNQ7kTIEbvdD73QSErKLg" TargetMode="External"/><Relationship Id="rId4" Type="http://schemas.openxmlformats.org/officeDocument/2006/relationships/hyperlink" Target="http://translate.googleusercontent.com/translate_c?hl=bg&amp;langpair=en|bg&amp;rurl=translate.google.bg&amp;u=http://en.wikipedia.org/wiki/Bulgaria&amp;usg=ALkJrhikYQZ2SxAqeAVI1MRdSlRyKgRV6A" TargetMode="External"/><Relationship Id="rId9" Type="http://schemas.openxmlformats.org/officeDocument/2006/relationships/hyperlink" Target="http://translate.googleusercontent.com/translate_c?hl=bg&amp;langpair=en|bg&amp;rurl=translate.google.bg&amp;u=http://en.wikipedia.org/wiki/General_Electric&amp;usg=ALkJrhid_9h0XiF-mwaLM2l9khOX4tvCh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translate.googleusercontent.com/translate_c?hl=bg&amp;langpair=en|bg&amp;rurl=translate.google.bg&amp;u=http://en.wikipedia.org/wiki/Digital&amp;usg=ALkJrhjnCmp9CFfretzQ4LZ-Q9Z5cy3YPQ"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hyperlink" Target="http://translate.googleusercontent.com/translate_c?hl=bg&amp;langpair=en|bg&amp;rurl=translate.google.bg&amp;u=http://en.wikipedia.org/wiki/Laser_printer&amp;usg=ALkJrhjT7FCe6rOh8y2C8FAwfF0wmPY07A" TargetMode="External"/><Relationship Id="rId5" Type="http://schemas.openxmlformats.org/officeDocument/2006/relationships/hyperlink" Target="http://translate.googleusercontent.com/translate_c?hl=bg&amp;langpair=en|bg&amp;rurl=translate.google.bg&amp;u=http://en.wikipedia.org/wiki/Image_scanner&amp;usg=ALkJrhgQGIrPVNUG0JJ55q_t_XKKtbDDiA" TargetMode="External"/><Relationship Id="rId4" Type="http://schemas.openxmlformats.org/officeDocument/2006/relationships/hyperlink" Target="http://translate.googleusercontent.com/translate_c?hl=bg&amp;langpair=en|bg&amp;rurl=translate.google.bg&amp;u=http://en.wikipedia.org/wiki/Analog_signal&amp;usg=ALkJrhgIkTz0ZipOmauF5TVVwgsI4tjg5Q"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6673"/>
            <a:ext cx="7772400" cy="1224135"/>
          </a:xfrm>
        </p:spPr>
        <p:txBody>
          <a:bodyPr>
            <a:normAutofit fontScale="90000"/>
          </a:bodyPr>
          <a:lstStyle/>
          <a:p>
            <a:r>
              <a:rPr lang="bg-BG" sz="6600" dirty="0" smtClean="0">
                <a:solidFill>
                  <a:schemeClr val="tx1">
                    <a:lumMod val="85000"/>
                    <a:lumOff val="15000"/>
                  </a:schemeClr>
                </a:solidFill>
              </a:rPr>
              <a:t>Копирна техника</a:t>
            </a:r>
            <a:endParaRPr lang="bg-BG" sz="6600" dirty="0">
              <a:solidFill>
                <a:schemeClr val="tx1">
                  <a:lumMod val="85000"/>
                  <a:lumOff val="15000"/>
                </a:schemeClr>
              </a:solidFill>
            </a:endParaRPr>
          </a:p>
        </p:txBody>
      </p:sp>
      <p:sp>
        <p:nvSpPr>
          <p:cNvPr id="3" name="Subtitle 2"/>
          <p:cNvSpPr>
            <a:spLocks noGrp="1"/>
          </p:cNvSpPr>
          <p:nvPr>
            <p:ph type="subTitle" idx="1"/>
          </p:nvPr>
        </p:nvSpPr>
        <p:spPr/>
        <p:txBody>
          <a:bodyPr/>
          <a:lstStyle/>
          <a:p>
            <a:endParaRPr lang="bg-BG" dirty="0"/>
          </a:p>
        </p:txBody>
      </p:sp>
      <p:pic>
        <p:nvPicPr>
          <p:cNvPr id="4" name="Picture 3" descr="e-studio-355.jpg"/>
          <p:cNvPicPr>
            <a:picLocks noChangeAspect="1"/>
          </p:cNvPicPr>
          <p:nvPr/>
        </p:nvPicPr>
        <p:blipFill>
          <a:blip r:embed="rId3" cstate="print"/>
          <a:stretch>
            <a:fillRect/>
          </a:stretch>
        </p:blipFill>
        <p:spPr>
          <a:xfrm>
            <a:off x="0" y="2060848"/>
            <a:ext cx="9144000" cy="4797152"/>
          </a:xfrm>
          <a:prstGeom prst="rect">
            <a:avLst/>
          </a:prstGeom>
        </p:spPr>
      </p:pic>
      <p:sp>
        <p:nvSpPr>
          <p:cNvPr id="5" name="Slide Number Placeholder 4"/>
          <p:cNvSpPr>
            <a:spLocks noGrp="1"/>
          </p:cNvSpPr>
          <p:nvPr>
            <p:ph type="sldNum" sz="quarter" idx="12"/>
          </p:nvPr>
        </p:nvSpPr>
        <p:spPr/>
        <p:txBody>
          <a:bodyPr/>
          <a:lstStyle/>
          <a:p>
            <a:fld id="{D3E59A87-A258-41D1-A475-61F699E4675A}" type="slidenum">
              <a:rPr lang="bg-BG" smtClean="0"/>
              <a:pPr/>
              <a:t>1</a:t>
            </a:fld>
            <a:endParaRPr lang="bg-BG"/>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904696"/>
          </a:xfrm>
        </p:spPr>
        <p:txBody>
          <a:bodyPr/>
          <a:lstStyle/>
          <a:p>
            <a:r>
              <a:rPr lang="it-IT" b="1" dirty="0" smtClean="0"/>
              <a:t>Konica Minolta Bizhub PRO 1200/P</a:t>
            </a:r>
            <a:r>
              <a:rPr lang="bg-BG" dirty="0" smtClean="0"/>
              <a:t>(Производствена машина)</a:t>
            </a:r>
          </a:p>
          <a:p>
            <a:pPr>
              <a:buNone/>
            </a:pPr>
            <a:r>
              <a:rPr lang="ru-RU" b="1" dirty="0" smtClean="0"/>
              <a:t>    Скорост:</a:t>
            </a:r>
            <a:r>
              <a:rPr lang="ru-RU" dirty="0" smtClean="0"/>
              <a:t>До 120 стр/мин за А4, </a:t>
            </a:r>
            <a:r>
              <a:rPr lang="ru-RU" b="1" dirty="0" smtClean="0"/>
              <a:t>максимален формат: </a:t>
            </a:r>
            <a:r>
              <a:rPr lang="ru-RU" dirty="0" smtClean="0"/>
              <a:t>314 x 460 mm, </a:t>
            </a:r>
            <a:r>
              <a:rPr lang="ru-RU" b="1" dirty="0" smtClean="0"/>
              <a:t>разделителна способност:</a:t>
            </a:r>
            <a:r>
              <a:rPr lang="ru-RU" dirty="0" smtClean="0"/>
              <a:t>1,200 x 1,200 dpi</a:t>
            </a:r>
            <a:endParaRPr lang="bg-BG" dirty="0"/>
          </a:p>
        </p:txBody>
      </p:sp>
      <p:sp>
        <p:nvSpPr>
          <p:cNvPr id="4" name="Slide Number Placeholder 3"/>
          <p:cNvSpPr>
            <a:spLocks noGrp="1"/>
          </p:cNvSpPr>
          <p:nvPr>
            <p:ph type="sldNum" sz="quarter" idx="12"/>
          </p:nvPr>
        </p:nvSpPr>
        <p:spPr/>
        <p:txBody>
          <a:bodyPr/>
          <a:lstStyle/>
          <a:p>
            <a:fld id="{D3E59A87-A258-41D1-A475-61F699E4675A}" type="slidenum">
              <a:rPr lang="bg-BG" smtClean="0"/>
              <a:pPr/>
              <a:t>10</a:t>
            </a:fld>
            <a:endParaRPr lang="bg-BG"/>
          </a:p>
        </p:txBody>
      </p:sp>
      <p:pic>
        <p:nvPicPr>
          <p:cNvPr id="5" name="Picture 4" descr="2.jpg"/>
          <p:cNvPicPr>
            <a:picLocks noChangeAspect="1"/>
          </p:cNvPicPr>
          <p:nvPr/>
        </p:nvPicPr>
        <p:blipFill>
          <a:blip r:embed="rId2" cstate="print"/>
          <a:stretch>
            <a:fillRect/>
          </a:stretch>
        </p:blipFill>
        <p:spPr>
          <a:xfrm>
            <a:off x="755576" y="3356992"/>
            <a:ext cx="7992888" cy="3067819"/>
          </a:xfrm>
          <a:prstGeom prst="rect">
            <a:avLst/>
          </a:prstGeom>
        </p:spPr>
      </p:pic>
      <p:sp>
        <p:nvSpPr>
          <p:cNvPr id="6" name="Oval 5"/>
          <p:cNvSpPr/>
          <p:nvPr/>
        </p:nvSpPr>
        <p:spPr>
          <a:xfrm>
            <a:off x="395536" y="2996952"/>
            <a:ext cx="1152128"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bg-BG" dirty="0" smtClean="0"/>
              <a:t>Цветни </a:t>
            </a:r>
            <a:r>
              <a:rPr lang="bg-BG" dirty="0" err="1" smtClean="0"/>
              <a:t>копири</a:t>
            </a:r>
            <a:endParaRPr lang="bg-BG" dirty="0"/>
          </a:p>
        </p:txBody>
      </p:sp>
      <p:sp>
        <p:nvSpPr>
          <p:cNvPr id="3" name="Content Placeholder 2"/>
          <p:cNvSpPr>
            <a:spLocks noGrp="1"/>
          </p:cNvSpPr>
          <p:nvPr>
            <p:ph idx="1"/>
          </p:nvPr>
        </p:nvSpPr>
        <p:spPr>
          <a:xfrm>
            <a:off x="457200" y="1268760"/>
            <a:ext cx="4690864" cy="5040600"/>
          </a:xfrm>
        </p:spPr>
        <p:txBody>
          <a:bodyPr>
            <a:normAutofit fontScale="92500" lnSpcReduction="20000"/>
          </a:bodyPr>
          <a:lstStyle/>
          <a:p>
            <a:r>
              <a:rPr lang="en-US" b="1" dirty="0" smtClean="0"/>
              <a:t>Konica Minolta </a:t>
            </a:r>
            <a:r>
              <a:rPr lang="en-US" b="1" dirty="0" err="1" smtClean="0"/>
              <a:t>Magicolor</a:t>
            </a:r>
            <a:r>
              <a:rPr lang="en-US" b="1" dirty="0" smtClean="0"/>
              <a:t> 1690MF</a:t>
            </a:r>
          </a:p>
          <a:p>
            <a:pPr>
              <a:buNone/>
            </a:pPr>
            <a:r>
              <a:rPr lang="bg-BG" b="1" dirty="0" smtClean="0"/>
              <a:t>     Скорост: </a:t>
            </a:r>
            <a:r>
              <a:rPr lang="bg-BG" dirty="0" smtClean="0"/>
              <a:t>Цветно: 5 </a:t>
            </a:r>
            <a:r>
              <a:rPr lang="bg-BG" dirty="0" err="1" smtClean="0"/>
              <a:t>стр</a:t>
            </a:r>
            <a:r>
              <a:rPr lang="bg-BG" dirty="0" smtClean="0"/>
              <a:t>/мин  Моно: 20 </a:t>
            </a:r>
            <a:r>
              <a:rPr lang="bg-BG" dirty="0" err="1" smtClean="0"/>
              <a:t>стр</a:t>
            </a:r>
            <a:r>
              <a:rPr lang="bg-BG" dirty="0" smtClean="0"/>
              <a:t>/мин </a:t>
            </a:r>
            <a:r>
              <a:rPr lang="bg-BG" b="1" dirty="0" smtClean="0"/>
              <a:t>максимален формат:</a:t>
            </a:r>
            <a:r>
              <a:rPr lang="bg-BG" dirty="0" smtClean="0"/>
              <a:t>А4 </a:t>
            </a:r>
          </a:p>
          <a:p>
            <a:pPr>
              <a:buNone/>
            </a:pPr>
            <a:r>
              <a:rPr lang="bg-BG" b="1" dirty="0" smtClean="0"/>
              <a:t>     разделителна способност:</a:t>
            </a:r>
            <a:r>
              <a:rPr lang="bg-BG" dirty="0" smtClean="0"/>
              <a:t>1,200 </a:t>
            </a:r>
            <a:r>
              <a:rPr lang="en-US" dirty="0" smtClean="0"/>
              <a:t>dpi x 600 dpi x 1bit</a:t>
            </a:r>
            <a:endParaRPr lang="bg-BG" dirty="0" smtClean="0"/>
          </a:p>
          <a:p>
            <a:pPr>
              <a:buNone/>
            </a:pPr>
            <a:r>
              <a:rPr lang="bg-BG" b="1" dirty="0" smtClean="0"/>
              <a:t>     памет:</a:t>
            </a:r>
            <a:r>
              <a:rPr lang="bg-BG" dirty="0" smtClean="0"/>
              <a:t>128 </a:t>
            </a:r>
            <a:r>
              <a:rPr lang="en-US" dirty="0" smtClean="0"/>
              <a:t>MB</a:t>
            </a:r>
            <a:endParaRPr lang="bg-BG" dirty="0" smtClean="0"/>
          </a:p>
          <a:p>
            <a:pPr>
              <a:buNone/>
            </a:pPr>
            <a:r>
              <a:rPr lang="bg-BG" b="1" dirty="0" smtClean="0"/>
              <a:t>    входящ капацитет:</a:t>
            </a:r>
            <a:r>
              <a:rPr lang="bg-BG" dirty="0" smtClean="0"/>
              <a:t>200 листа в </a:t>
            </a:r>
            <a:r>
              <a:rPr lang="bg-BG" dirty="0" err="1" smtClean="0"/>
              <a:t>мултибайпас</a:t>
            </a:r>
            <a:endParaRPr lang="bg-BG" dirty="0" smtClean="0"/>
          </a:p>
          <a:p>
            <a:pPr>
              <a:buNone/>
            </a:pPr>
            <a:r>
              <a:rPr lang="bg-BG" b="1" dirty="0" smtClean="0"/>
              <a:t>    Интерфейс:</a:t>
            </a:r>
            <a:r>
              <a:rPr lang="bg-BG" dirty="0" smtClean="0"/>
              <a:t>10-</a:t>
            </a:r>
            <a:r>
              <a:rPr lang="en-US" dirty="0" smtClean="0"/>
              <a:t>Base-T/100-Base-TX Ethernet USB 2.0 (high-speed)</a:t>
            </a:r>
            <a:endParaRPr lang="bg-BG" dirty="0"/>
          </a:p>
        </p:txBody>
      </p:sp>
      <p:sp>
        <p:nvSpPr>
          <p:cNvPr id="4" name="Slide Number Placeholder 3"/>
          <p:cNvSpPr>
            <a:spLocks noGrp="1"/>
          </p:cNvSpPr>
          <p:nvPr>
            <p:ph type="sldNum" sz="quarter" idx="12"/>
          </p:nvPr>
        </p:nvSpPr>
        <p:spPr/>
        <p:txBody>
          <a:bodyPr/>
          <a:lstStyle/>
          <a:p>
            <a:fld id="{D3E59A87-A258-41D1-A475-61F699E4675A}" type="slidenum">
              <a:rPr lang="bg-BG" smtClean="0"/>
              <a:pPr/>
              <a:t>11</a:t>
            </a:fld>
            <a:endParaRPr lang="bg-BG"/>
          </a:p>
        </p:txBody>
      </p:sp>
      <p:pic>
        <p:nvPicPr>
          <p:cNvPr id="5" name="Picture 4" descr="3.jpg"/>
          <p:cNvPicPr>
            <a:picLocks noChangeAspect="1"/>
          </p:cNvPicPr>
          <p:nvPr/>
        </p:nvPicPr>
        <p:blipFill>
          <a:blip r:embed="rId2" cstate="print">
            <a:duotone>
              <a:prstClr val="black"/>
              <a:schemeClr val="tx2">
                <a:tint val="45000"/>
                <a:satMod val="400000"/>
              </a:schemeClr>
            </a:duotone>
          </a:blip>
          <a:stretch>
            <a:fillRect/>
          </a:stretch>
        </p:blipFill>
        <p:spPr>
          <a:xfrm>
            <a:off x="6084168" y="1484784"/>
            <a:ext cx="2525266" cy="4219947"/>
          </a:xfrm>
          <a:prstGeom prst="rect">
            <a:avLst/>
          </a:prstGeom>
        </p:spPr>
      </p:pic>
      <p:sp>
        <p:nvSpPr>
          <p:cNvPr id="6" name="Oval 5"/>
          <p:cNvSpPr/>
          <p:nvPr/>
        </p:nvSpPr>
        <p:spPr>
          <a:xfrm>
            <a:off x="6156176" y="1700808"/>
            <a:ext cx="108012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smtClean="0"/>
              <a:t>463лв</a:t>
            </a:r>
            <a:endParaRPr lang="bg-BG" dirty="0"/>
          </a:p>
        </p:txBody>
      </p:sp>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836712"/>
            <a:ext cx="5375448" cy="620688"/>
          </a:xfrm>
        </p:spPr>
        <p:txBody>
          <a:bodyPr>
            <a:normAutofit fontScale="90000"/>
          </a:bodyPr>
          <a:lstStyle/>
          <a:p>
            <a:r>
              <a:rPr lang="en-US" dirty="0" smtClean="0"/>
              <a:t>Canon PC-D440</a:t>
            </a:r>
            <a:br>
              <a:rPr lang="en-US" dirty="0" smtClean="0"/>
            </a:br>
            <a:endParaRPr lang="bg-BG" dirty="0"/>
          </a:p>
        </p:txBody>
      </p:sp>
      <p:sp>
        <p:nvSpPr>
          <p:cNvPr id="3" name="Content Placeholder 2"/>
          <p:cNvSpPr>
            <a:spLocks noGrp="1"/>
          </p:cNvSpPr>
          <p:nvPr>
            <p:ph sz="half" idx="1"/>
          </p:nvPr>
        </p:nvSpPr>
        <p:spPr/>
        <p:txBody>
          <a:bodyPr>
            <a:normAutofit/>
          </a:bodyPr>
          <a:lstStyle/>
          <a:p>
            <a:pPr>
              <a:buNone/>
            </a:pPr>
            <a:r>
              <a:rPr lang="ru-RU" dirty="0" smtClean="0"/>
              <a:t>     Тази високоскоростна, компактна и гъвкава настолна цифрова копирна машина предлага допълнителното предимство на автоматичния двустранен печат. </a:t>
            </a:r>
            <a:r>
              <a:rPr lang="en-US" dirty="0" smtClean="0"/>
              <a:t>.</a:t>
            </a:r>
            <a:endParaRPr lang="bg-BG" dirty="0"/>
          </a:p>
        </p:txBody>
      </p:sp>
      <p:pic>
        <p:nvPicPr>
          <p:cNvPr id="6" name="Content Placeholder 5" descr="7.jpg"/>
          <p:cNvPicPr>
            <a:picLocks noGrp="1" noChangeAspect="1"/>
          </p:cNvPicPr>
          <p:nvPr>
            <p:ph sz="half" idx="2"/>
          </p:nvPr>
        </p:nvPicPr>
        <p:blipFill>
          <a:blip r:embed="rId2" cstate="print"/>
          <a:stretch>
            <a:fillRect/>
          </a:stretch>
        </p:blipFill>
        <p:spPr>
          <a:xfrm>
            <a:off x="6732240" y="476672"/>
            <a:ext cx="1819275" cy="1905000"/>
          </a:xfrm>
        </p:spPr>
      </p:pic>
      <p:sp>
        <p:nvSpPr>
          <p:cNvPr id="5" name="Slide Number Placeholder 4"/>
          <p:cNvSpPr>
            <a:spLocks noGrp="1"/>
          </p:cNvSpPr>
          <p:nvPr>
            <p:ph type="sldNum" sz="quarter" idx="12"/>
          </p:nvPr>
        </p:nvSpPr>
        <p:spPr/>
        <p:txBody>
          <a:bodyPr/>
          <a:lstStyle/>
          <a:p>
            <a:fld id="{D3E59A87-A258-41D1-A475-61F699E4675A}" type="slidenum">
              <a:rPr lang="bg-BG" smtClean="0"/>
              <a:pPr/>
              <a:t>12</a:t>
            </a:fld>
            <a:endParaRPr lang="bg-BG"/>
          </a:p>
        </p:txBody>
      </p:sp>
      <p:graphicFrame>
        <p:nvGraphicFramePr>
          <p:cNvPr id="7" name="Table 6"/>
          <p:cNvGraphicFramePr>
            <a:graphicFrameLocks noGrp="1"/>
          </p:cNvGraphicFramePr>
          <p:nvPr>
            <p:extLst>
              <p:ext uri="{D42A27DB-BD31-4B8C-83A1-F6EECF244321}">
                <p14:modId xmlns:p14="http://schemas.microsoft.com/office/powerpoint/2010/main" val="3977922717"/>
              </p:ext>
            </p:extLst>
          </p:nvPr>
        </p:nvGraphicFramePr>
        <p:xfrm>
          <a:off x="4355976" y="2636912"/>
          <a:ext cx="4511824" cy="4023360"/>
        </p:xfrm>
        <a:graphic>
          <a:graphicData uri="http://schemas.openxmlformats.org/drawingml/2006/table">
            <a:tbl>
              <a:tblPr/>
              <a:tblGrid>
                <a:gridCol w="2255912"/>
                <a:gridCol w="2255912"/>
              </a:tblGrid>
              <a:tr h="0">
                <a:tc gridSpan="2">
                  <a:txBody>
                    <a:bodyPr/>
                    <a:lstStyle/>
                    <a:p>
                      <a:pPr>
                        <a:buFont typeface="Arial"/>
                        <a:buChar char="•"/>
                      </a:pPr>
                      <a:r>
                        <a:rPr lang="ru-RU" dirty="0"/>
                        <a:t>Лазерно копиране и отпечатване със скорост 22 cpm/ppm. </a:t>
                      </a:r>
                    </a:p>
                    <a:p>
                      <a:pPr>
                        <a:buFont typeface="Arial"/>
                        <a:buChar char="•"/>
                      </a:pPr>
                      <a:r>
                        <a:rPr lang="ru-RU" dirty="0"/>
                        <a:t>Автоматичен двустранен печат </a:t>
                      </a:r>
                    </a:p>
                    <a:p>
                      <a:pPr>
                        <a:buFont typeface="Arial"/>
                        <a:buChar char="•"/>
                      </a:pPr>
                      <a:r>
                        <a:rPr lang="ru-RU" dirty="0"/>
                        <a:t>Време за извеждане на първото копие – </a:t>
                      </a:r>
                      <a:r>
                        <a:rPr lang="ru-RU" dirty="0" smtClean="0"/>
                        <a:t>9</a:t>
                      </a:r>
                      <a:r>
                        <a:rPr lang="en-US" dirty="0" smtClean="0"/>
                        <a:t> (</a:t>
                      </a:r>
                      <a:r>
                        <a:rPr lang="ru-RU" dirty="0" smtClean="0"/>
                        <a:t>Без изчакване, благорадение на технологиите за постигане на кратко време за извеждане на първата страница (Quick First-Print </a:t>
                      </a:r>
                      <a:r>
                        <a:rPr lang="en-US" dirty="0" smtClean="0"/>
                        <a:t>).</a:t>
                      </a:r>
                      <a:endParaRPr lang="ru-RU" dirty="0"/>
                    </a:p>
                    <a:p>
                      <a:pPr>
                        <a:buFont typeface="Arial"/>
                        <a:buChar char="•"/>
                      </a:pPr>
                      <a:r>
                        <a:rPr lang="ru-RU" dirty="0"/>
                        <a:t>Автоматично подаващо устройство с капацитет за 35 листа </a:t>
                      </a:r>
                    </a:p>
                    <a:p>
                      <a:pPr>
                        <a:buFont typeface="Arial"/>
                        <a:buChar char="•"/>
                      </a:pPr>
                      <a:r>
                        <a:rPr lang="ru-RU" dirty="0" smtClean="0"/>
                        <a:t>Енергийна </a:t>
                      </a:r>
                      <a:r>
                        <a:rPr lang="ru-RU" dirty="0"/>
                        <a:t>ефективност </a:t>
                      </a:r>
                    </a:p>
                    <a:p>
                      <a:pPr>
                        <a:buFont typeface="Arial"/>
                        <a:buChar char="•"/>
                      </a:pPr>
                      <a:r>
                        <a:rPr lang="ru-RU" dirty="0"/>
                        <a:t>Касета "всичко в едно" без необходимост от поддръжка </a:t>
                      </a:r>
                    </a:p>
                  </a:txBody>
                  <a:tcPr anchor="ctr">
                    <a:lnL>
                      <a:noFill/>
                    </a:lnL>
                    <a:lnR>
                      <a:noFill/>
                    </a:lnR>
                    <a:lnT>
                      <a:noFill/>
                    </a:lnT>
                    <a:lnB>
                      <a:noFill/>
                    </a:lnB>
                  </a:tcPr>
                </a:tc>
                <a:tc hMerge="1">
                  <a:txBody>
                    <a:bodyPr/>
                    <a:lstStyle/>
                    <a:p>
                      <a:endParaRPr lang="bg-BG"/>
                    </a:p>
                  </a:txBody>
                  <a:tcPr/>
                </a:tc>
              </a:tr>
              <a:tr h="0">
                <a:tc>
                  <a:txBody>
                    <a:bodyPr/>
                    <a:lstStyle/>
                    <a:p>
                      <a:endParaRPr lang="bg-BG"/>
                    </a:p>
                  </a:txBody>
                  <a:tcPr>
                    <a:lnT>
                      <a:noFill/>
                    </a:lnT>
                  </a:tcPr>
                </a:tc>
                <a:tc>
                  <a:txBody>
                    <a:bodyPr/>
                    <a:lstStyle/>
                    <a:p>
                      <a:endParaRPr lang="bg-BG" dirty="0"/>
                    </a:p>
                  </a:txBody>
                  <a:tcPr>
                    <a:lnT>
                      <a:noFill/>
                    </a:lnT>
                  </a:tcPr>
                </a:tc>
              </a:tr>
            </a:tbl>
          </a:graphicData>
        </a:graphic>
      </p:graphicFrame>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Autofit/>
          </a:bodyPr>
          <a:lstStyle/>
          <a:p>
            <a:pPr algn="l"/>
            <a:r>
              <a:rPr lang="ru-RU" sz="2800" dirty="0" smtClean="0"/>
              <a:t>Toshiba Цветна копирна машина e-STUDIO 281c</a:t>
            </a:r>
            <a:br>
              <a:rPr lang="ru-RU" sz="2800" dirty="0" smtClean="0"/>
            </a:br>
            <a:endParaRPr lang="bg-BG" sz="2800" dirty="0"/>
          </a:p>
        </p:txBody>
      </p:sp>
      <p:pic>
        <p:nvPicPr>
          <p:cNvPr id="5" name="Content Placeholder 4" descr="9.jpg"/>
          <p:cNvPicPr>
            <a:picLocks noGrp="1" noChangeAspect="1"/>
          </p:cNvPicPr>
          <p:nvPr>
            <p:ph idx="1"/>
          </p:nvPr>
        </p:nvPicPr>
        <p:blipFill>
          <a:blip r:embed="rId2" cstate="print"/>
          <a:stretch>
            <a:fillRect/>
          </a:stretch>
        </p:blipFill>
        <p:spPr>
          <a:xfrm>
            <a:off x="5148064" y="1268760"/>
            <a:ext cx="3189860" cy="5111750"/>
          </a:xfrm>
        </p:spPr>
      </p:pic>
      <p:sp>
        <p:nvSpPr>
          <p:cNvPr id="4" name="Slide Number Placeholder 3"/>
          <p:cNvSpPr>
            <a:spLocks noGrp="1"/>
          </p:cNvSpPr>
          <p:nvPr>
            <p:ph type="sldNum" sz="quarter" idx="12"/>
          </p:nvPr>
        </p:nvSpPr>
        <p:spPr/>
        <p:txBody>
          <a:bodyPr/>
          <a:lstStyle/>
          <a:p>
            <a:fld id="{D3E59A87-A258-41D1-A475-61F699E4675A}" type="slidenum">
              <a:rPr lang="bg-BG" smtClean="0"/>
              <a:pPr/>
              <a:t>13</a:t>
            </a:fld>
            <a:endParaRPr lang="bg-BG"/>
          </a:p>
        </p:txBody>
      </p:sp>
      <p:sp>
        <p:nvSpPr>
          <p:cNvPr id="7" name="Rectangle 6"/>
          <p:cNvSpPr/>
          <p:nvPr/>
        </p:nvSpPr>
        <p:spPr>
          <a:xfrm>
            <a:off x="323528" y="1412776"/>
            <a:ext cx="4572000" cy="3693319"/>
          </a:xfrm>
          <a:prstGeom prst="rect">
            <a:avLst/>
          </a:prstGeom>
        </p:spPr>
        <p:txBody>
          <a:bodyPr wrap="square">
            <a:spAutoFit/>
          </a:bodyPr>
          <a:lstStyle/>
          <a:p>
            <a:pPr lvl="0" fontAlgn="base">
              <a:spcBef>
                <a:spcPct val="0"/>
              </a:spcBef>
              <a:spcAft>
                <a:spcPct val="0"/>
              </a:spcAft>
            </a:pPr>
            <a:endParaRPr lang="bg-BG" dirty="0" smtClean="0">
              <a:latin typeface="Arial" charset="0"/>
              <a:cs typeface="Arial" charset="0"/>
            </a:endParaRPr>
          </a:p>
          <a:p>
            <a:pPr lvl="0" fontAlgn="base">
              <a:spcBef>
                <a:spcPct val="0"/>
              </a:spcBef>
              <a:spcAft>
                <a:spcPct val="0"/>
              </a:spcAft>
              <a:buFontTx/>
              <a:buChar char="•"/>
            </a:pPr>
            <a:r>
              <a:rPr lang="bg-BG" dirty="0" smtClean="0">
                <a:latin typeface="Arial" charset="0"/>
                <a:cs typeface="Arial" charset="0"/>
              </a:rPr>
              <a:t>Скорост на копиране черно-бяло: 28 копия за мин A4, 16 копия за мин. A3 </a:t>
            </a:r>
          </a:p>
          <a:p>
            <a:pPr lvl="0" fontAlgn="base">
              <a:spcBef>
                <a:spcPct val="0"/>
              </a:spcBef>
              <a:spcAft>
                <a:spcPct val="0"/>
              </a:spcAft>
              <a:buFontTx/>
              <a:buChar char="•"/>
            </a:pPr>
            <a:r>
              <a:rPr lang="bg-BG" dirty="0" smtClean="0">
                <a:latin typeface="Arial" charset="0"/>
                <a:cs typeface="Arial" charset="0"/>
              </a:rPr>
              <a:t>Скорост на копиране цветно: 11 копия за мин A4, 5.4 копия за мин. A3 </a:t>
            </a:r>
          </a:p>
          <a:p>
            <a:pPr lvl="0" fontAlgn="base">
              <a:spcBef>
                <a:spcPct val="0"/>
              </a:spcBef>
              <a:spcAft>
                <a:spcPct val="0"/>
              </a:spcAft>
              <a:buFontTx/>
              <a:buChar char="•"/>
            </a:pPr>
            <a:r>
              <a:rPr lang="bg-BG" dirty="0" smtClean="0">
                <a:latin typeface="Arial" charset="0"/>
                <a:cs typeface="Arial" charset="0"/>
              </a:rPr>
              <a:t>Резолюция: 2400 x 600 </a:t>
            </a:r>
            <a:r>
              <a:rPr lang="bg-BG" dirty="0" err="1" smtClean="0">
                <a:latin typeface="Arial" charset="0"/>
                <a:cs typeface="Arial" charset="0"/>
              </a:rPr>
              <a:t>dpi</a:t>
            </a:r>
            <a:r>
              <a:rPr lang="bg-BG" dirty="0" smtClean="0">
                <a:latin typeface="Arial" charset="0"/>
                <a:cs typeface="Arial" charset="0"/>
              </a:rPr>
              <a:t> (черно-бяло </a:t>
            </a:r>
            <a:r>
              <a:rPr lang="bg-BG" dirty="0" err="1" smtClean="0">
                <a:latin typeface="Arial" charset="0"/>
                <a:cs typeface="Arial" charset="0"/>
              </a:rPr>
              <a:t>with</a:t>
            </a:r>
            <a:r>
              <a:rPr lang="bg-BG" dirty="0" smtClean="0">
                <a:latin typeface="Arial" charset="0"/>
                <a:cs typeface="Arial" charset="0"/>
              </a:rPr>
              <a:t> </a:t>
            </a:r>
            <a:r>
              <a:rPr lang="bg-BG" dirty="0" err="1" smtClean="0">
                <a:latin typeface="Arial" charset="0"/>
                <a:cs typeface="Arial" charset="0"/>
              </a:rPr>
              <a:t>smoothing</a:t>
            </a:r>
            <a:r>
              <a:rPr lang="bg-BG" dirty="0" smtClean="0">
                <a:latin typeface="Arial" charset="0"/>
                <a:cs typeface="Arial" charset="0"/>
              </a:rPr>
              <a:t>), 600 х 600 </a:t>
            </a:r>
            <a:r>
              <a:rPr lang="bg-BG" dirty="0" err="1" smtClean="0">
                <a:latin typeface="Arial" charset="0"/>
                <a:cs typeface="Arial" charset="0"/>
              </a:rPr>
              <a:t>dpi</a:t>
            </a:r>
            <a:r>
              <a:rPr lang="bg-BG" dirty="0" smtClean="0">
                <a:latin typeface="Arial" charset="0"/>
                <a:cs typeface="Arial" charset="0"/>
              </a:rPr>
              <a:t> цветно (1200 х 600 </a:t>
            </a:r>
            <a:r>
              <a:rPr lang="bg-BG" dirty="0" err="1" smtClean="0">
                <a:latin typeface="Arial" charset="0"/>
                <a:cs typeface="Arial" charset="0"/>
              </a:rPr>
              <a:t>dpi</a:t>
            </a:r>
            <a:r>
              <a:rPr lang="bg-BG" dirty="0" smtClean="0">
                <a:latin typeface="Arial" charset="0"/>
                <a:cs typeface="Arial" charset="0"/>
              </a:rPr>
              <a:t> с допълнителна памет) </a:t>
            </a:r>
          </a:p>
          <a:p>
            <a:pPr lvl="0" fontAlgn="base">
              <a:spcBef>
                <a:spcPct val="0"/>
              </a:spcBef>
              <a:spcAft>
                <a:spcPct val="0"/>
              </a:spcAft>
              <a:buFontTx/>
              <a:buChar char="•"/>
            </a:pPr>
            <a:r>
              <a:rPr lang="bg-BG" dirty="0" smtClean="0">
                <a:latin typeface="Arial" charset="0"/>
                <a:cs typeface="Arial" charset="0"/>
              </a:rPr>
              <a:t>Размер на хартията: A3 – A5R </a:t>
            </a:r>
          </a:p>
          <a:p>
            <a:pPr lvl="0" fontAlgn="base">
              <a:spcBef>
                <a:spcPct val="0"/>
              </a:spcBef>
              <a:spcAft>
                <a:spcPct val="0"/>
              </a:spcAft>
              <a:buFontTx/>
              <a:buChar char="•"/>
            </a:pPr>
            <a:r>
              <a:rPr lang="bg-BG" dirty="0" smtClean="0">
                <a:latin typeface="Arial" charset="0"/>
                <a:cs typeface="Arial" charset="0"/>
              </a:rPr>
              <a:t>Стандартен капацитет за хартия: 2 x 550 листа касети + 100 листа байпас </a:t>
            </a:r>
          </a:p>
          <a:p>
            <a:pPr lvl="0" fontAlgn="base">
              <a:spcBef>
                <a:spcPct val="0"/>
              </a:spcBef>
              <a:spcAft>
                <a:spcPct val="0"/>
              </a:spcAft>
              <a:buFontTx/>
              <a:buChar char="•"/>
            </a:pPr>
            <a:r>
              <a:rPr lang="bg-BG" dirty="0" smtClean="0">
                <a:latin typeface="Arial" charset="0"/>
                <a:cs typeface="Arial" charset="0"/>
              </a:rPr>
              <a:t>Максимален капацитет за хартия: 3700 листа </a:t>
            </a: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dirty="0" smtClean="0"/>
              <a:t>Многофункционални копирни</a:t>
            </a:r>
            <a:br>
              <a:rPr lang="bg-BG" dirty="0" smtClean="0"/>
            </a:br>
            <a:r>
              <a:rPr lang="bg-BG" dirty="0" smtClean="0"/>
              <a:t>устройства</a:t>
            </a:r>
            <a:endParaRPr lang="bg-BG" dirty="0"/>
          </a:p>
        </p:txBody>
      </p:sp>
      <p:sp>
        <p:nvSpPr>
          <p:cNvPr id="3" name="Content Placeholder 2"/>
          <p:cNvSpPr>
            <a:spLocks noGrp="1"/>
          </p:cNvSpPr>
          <p:nvPr>
            <p:ph idx="1"/>
          </p:nvPr>
        </p:nvSpPr>
        <p:spPr/>
        <p:txBody>
          <a:bodyPr/>
          <a:lstStyle/>
          <a:p>
            <a:r>
              <a:rPr lang="bg-BG" dirty="0" smtClean="0"/>
              <a:t>Лазерни</a:t>
            </a:r>
          </a:p>
          <a:p>
            <a:r>
              <a:rPr lang="bg-BG" dirty="0" smtClean="0"/>
              <a:t>Мастиленоструйни	</a:t>
            </a:r>
          </a:p>
          <a:p>
            <a:r>
              <a:rPr lang="bg-BG" dirty="0" err="1" smtClean="0"/>
              <a:t>Широкоформатни</a:t>
            </a:r>
            <a:r>
              <a:rPr lang="bg-BG" dirty="0" smtClean="0"/>
              <a:t> машини</a:t>
            </a:r>
          </a:p>
          <a:p>
            <a:endParaRPr lang="bg-BG" dirty="0" smtClean="0"/>
          </a:p>
          <a:p>
            <a:r>
              <a:rPr lang="bg-BG" dirty="0" smtClean="0"/>
              <a:t>Други производители:</a:t>
            </a:r>
            <a:endParaRPr lang="bg-BG" dirty="0"/>
          </a:p>
        </p:txBody>
      </p:sp>
      <p:sp>
        <p:nvSpPr>
          <p:cNvPr id="4" name="Slide Number Placeholder 3"/>
          <p:cNvSpPr>
            <a:spLocks noGrp="1"/>
          </p:cNvSpPr>
          <p:nvPr>
            <p:ph type="sldNum" sz="quarter" idx="12"/>
          </p:nvPr>
        </p:nvSpPr>
        <p:spPr/>
        <p:txBody>
          <a:bodyPr/>
          <a:lstStyle/>
          <a:p>
            <a:fld id="{D3E59A87-A258-41D1-A475-61F699E4675A}" type="slidenum">
              <a:rPr lang="bg-BG" smtClean="0"/>
              <a:pPr/>
              <a:t>14</a:t>
            </a:fld>
            <a:endParaRPr lang="bg-BG"/>
          </a:p>
        </p:txBody>
      </p:sp>
      <p:pic>
        <p:nvPicPr>
          <p:cNvPr id="5" name="Picture 4" descr="4.jpg"/>
          <p:cNvPicPr>
            <a:picLocks noChangeAspect="1"/>
          </p:cNvPicPr>
          <p:nvPr/>
        </p:nvPicPr>
        <p:blipFill>
          <a:blip r:embed="rId2" cstate="print"/>
          <a:stretch>
            <a:fillRect/>
          </a:stretch>
        </p:blipFill>
        <p:spPr>
          <a:xfrm>
            <a:off x="5580112" y="1700808"/>
            <a:ext cx="2667000" cy="4536504"/>
          </a:xfrm>
          <a:prstGeom prst="rect">
            <a:avLst/>
          </a:prstGeom>
        </p:spPr>
      </p:pic>
      <p:pic>
        <p:nvPicPr>
          <p:cNvPr id="6" name="Picture 5" descr="5.jpeg"/>
          <p:cNvPicPr>
            <a:picLocks noChangeAspect="1"/>
          </p:cNvPicPr>
          <p:nvPr/>
        </p:nvPicPr>
        <p:blipFill>
          <a:blip r:embed="rId3" cstate="print"/>
          <a:stretch>
            <a:fillRect/>
          </a:stretch>
        </p:blipFill>
        <p:spPr>
          <a:xfrm>
            <a:off x="899592" y="4437112"/>
            <a:ext cx="4104456" cy="1368152"/>
          </a:xfrm>
          <a:prstGeom prst="rect">
            <a:avLst/>
          </a:prstGeom>
        </p:spPr>
      </p:pic>
      <p:pic>
        <p:nvPicPr>
          <p:cNvPr id="7" name="Picture 6" descr="6.gif"/>
          <p:cNvPicPr>
            <a:picLocks noChangeAspect="1"/>
          </p:cNvPicPr>
          <p:nvPr/>
        </p:nvPicPr>
        <p:blipFill>
          <a:blip r:embed="rId4" cstate="print"/>
          <a:stretch>
            <a:fillRect/>
          </a:stretch>
        </p:blipFill>
        <p:spPr>
          <a:xfrm>
            <a:off x="5796136" y="5301208"/>
            <a:ext cx="1228725" cy="857250"/>
          </a:xfrm>
          <a:prstGeom prst="rect">
            <a:avLst/>
          </a:prstGeom>
        </p:spPr>
      </p:pic>
    </p:spTree>
  </p:cSld>
  <p:clrMapOvr>
    <a:masterClrMapping/>
  </p:clrMapOvr>
  <p:transition>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 </a:t>
            </a:r>
            <a:r>
              <a:rPr lang="en-US" dirty="0" err="1" smtClean="0"/>
              <a:t>laserJet</a:t>
            </a:r>
            <a:r>
              <a:rPr lang="en-US" dirty="0" smtClean="0"/>
              <a:t> m2727 </a:t>
            </a:r>
            <a:r>
              <a:rPr lang="en-US" dirty="0" err="1" smtClean="0"/>
              <a:t>mfp</a:t>
            </a:r>
            <a:endParaRPr lang="bg-BG" dirty="0"/>
          </a:p>
        </p:txBody>
      </p:sp>
      <p:sp>
        <p:nvSpPr>
          <p:cNvPr id="3" name="Content Placeholder 2"/>
          <p:cNvSpPr>
            <a:spLocks noGrp="1"/>
          </p:cNvSpPr>
          <p:nvPr>
            <p:ph idx="1"/>
          </p:nvPr>
        </p:nvSpPr>
        <p:spPr/>
        <p:txBody>
          <a:bodyPr/>
          <a:lstStyle/>
          <a:p>
            <a:r>
              <a:rPr lang="ru-RU" b="1" dirty="0" smtClean="0"/>
              <a:t>HP лазерен принтер, копир, скенер и факс</a:t>
            </a:r>
            <a:br>
              <a:rPr lang="ru-RU" b="1" dirty="0" smtClean="0"/>
            </a:br>
            <a:r>
              <a:rPr lang="ru-RU" b="1" dirty="0" smtClean="0"/>
              <a:t>• Формат A4 • Разделит. способност 1200 dpi</a:t>
            </a:r>
            <a:br>
              <a:rPr lang="ru-RU" b="1" dirty="0" smtClean="0"/>
            </a:br>
            <a:r>
              <a:rPr lang="ru-RU" b="1" dirty="0" smtClean="0"/>
              <a:t>• Скорост 26 стр./мин. • Памет 64 MB</a:t>
            </a:r>
            <a:endParaRPr lang="bg-BG" dirty="0"/>
          </a:p>
        </p:txBody>
      </p:sp>
      <p:sp>
        <p:nvSpPr>
          <p:cNvPr id="4" name="Slide Number Placeholder 3"/>
          <p:cNvSpPr>
            <a:spLocks noGrp="1"/>
          </p:cNvSpPr>
          <p:nvPr>
            <p:ph type="sldNum" sz="quarter" idx="12"/>
          </p:nvPr>
        </p:nvSpPr>
        <p:spPr/>
        <p:txBody>
          <a:bodyPr/>
          <a:lstStyle/>
          <a:p>
            <a:fld id="{D3E59A87-A258-41D1-A475-61F699E4675A}" type="slidenum">
              <a:rPr lang="bg-BG" smtClean="0"/>
              <a:pPr/>
              <a:t>15</a:t>
            </a:fld>
            <a:endParaRPr lang="bg-BG"/>
          </a:p>
        </p:txBody>
      </p:sp>
      <p:pic>
        <p:nvPicPr>
          <p:cNvPr id="5" name="Picture 4" descr="8.gif"/>
          <p:cNvPicPr>
            <a:picLocks noChangeAspect="1"/>
          </p:cNvPicPr>
          <p:nvPr/>
        </p:nvPicPr>
        <p:blipFill>
          <a:blip r:embed="rId2" cstate="print"/>
          <a:stretch>
            <a:fillRect/>
          </a:stretch>
        </p:blipFill>
        <p:spPr>
          <a:xfrm>
            <a:off x="5292080" y="3284984"/>
            <a:ext cx="3073524" cy="2895600"/>
          </a:xfrm>
          <a:prstGeom prst="rect">
            <a:avLst/>
          </a:prstGeom>
        </p:spPr>
      </p:pic>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bg-BG" dirty="0" smtClean="0"/>
              <a:t>Опасности и контрол на риска </a:t>
            </a:r>
            <a:endParaRPr lang="bg-BG" dirty="0"/>
          </a:p>
        </p:txBody>
      </p:sp>
      <p:sp>
        <p:nvSpPr>
          <p:cNvPr id="3" name="Content Placeholder 2"/>
          <p:cNvSpPr>
            <a:spLocks noGrp="1"/>
          </p:cNvSpPr>
          <p:nvPr>
            <p:ph sz="half" idx="1"/>
          </p:nvPr>
        </p:nvSpPr>
        <p:spPr>
          <a:xfrm>
            <a:off x="0" y="1412776"/>
            <a:ext cx="4824536" cy="4968552"/>
          </a:xfrm>
        </p:spPr>
        <p:txBody>
          <a:bodyPr>
            <a:normAutofit/>
          </a:bodyPr>
          <a:lstStyle/>
          <a:p>
            <a:r>
              <a:rPr lang="bg-BG" sz="2000" dirty="0" smtClean="0"/>
              <a:t>Озон - по време на </a:t>
            </a:r>
            <a:r>
              <a:rPr lang="bg-BG" sz="2000" dirty="0" err="1" smtClean="0"/>
              <a:t>фотокопиране</a:t>
            </a:r>
            <a:r>
              <a:rPr lang="bg-BG" sz="2000" dirty="0" smtClean="0"/>
              <a:t> или процес на лазерен печат може да раздразни очите, белите дробове, гърлото и носните проходи, ако присъстват над 0,1</a:t>
            </a:r>
            <a:r>
              <a:rPr lang="en-US" sz="2000" dirty="0" err="1" smtClean="0"/>
              <a:t>ppm</a:t>
            </a:r>
            <a:r>
              <a:rPr lang="bg-BG" sz="2000" dirty="0" smtClean="0"/>
              <a:t> </a:t>
            </a:r>
          </a:p>
          <a:p>
            <a:r>
              <a:rPr lang="bg-BG" sz="2000" dirty="0" smtClean="0"/>
              <a:t>Тонер - краткосрочно излагане на високи нива на прах може да предизвика кашляне и кихане.</a:t>
            </a:r>
          </a:p>
          <a:p>
            <a:r>
              <a:rPr lang="bg-BG" sz="2000" dirty="0" smtClean="0"/>
              <a:t>Ярка светлина - пулсиращ</a:t>
            </a:r>
            <a:r>
              <a:rPr lang="en-US" sz="2000" dirty="0" smtClean="0"/>
              <a:t>a </a:t>
            </a:r>
            <a:r>
              <a:rPr lang="bg-BG" sz="2000" dirty="0" smtClean="0"/>
              <a:t>светлина може да попречи на хората, които работят наблизо.</a:t>
            </a:r>
          </a:p>
          <a:p>
            <a:r>
              <a:rPr lang="bg-BG" sz="2000" dirty="0" smtClean="0"/>
              <a:t>Топлина и шум</a:t>
            </a:r>
          </a:p>
          <a:p>
            <a:pPr>
              <a:buNone/>
            </a:pPr>
            <a:endParaRPr lang="bg-BG" sz="2000" dirty="0" smtClean="0"/>
          </a:p>
          <a:p>
            <a:endParaRPr lang="bg-BG" sz="1800" dirty="0"/>
          </a:p>
        </p:txBody>
      </p:sp>
      <p:sp>
        <p:nvSpPr>
          <p:cNvPr id="5" name="Slide Number Placeholder 4"/>
          <p:cNvSpPr>
            <a:spLocks noGrp="1"/>
          </p:cNvSpPr>
          <p:nvPr>
            <p:ph type="sldNum" sz="quarter" idx="12"/>
          </p:nvPr>
        </p:nvSpPr>
        <p:spPr/>
        <p:txBody>
          <a:bodyPr/>
          <a:lstStyle/>
          <a:p>
            <a:fld id="{D3E59A87-A258-41D1-A475-61F699E4675A}" type="slidenum">
              <a:rPr lang="bg-BG" smtClean="0"/>
              <a:pPr/>
              <a:t>16</a:t>
            </a:fld>
            <a:endParaRPr lang="bg-BG"/>
          </a:p>
        </p:txBody>
      </p:sp>
      <p:pic>
        <p:nvPicPr>
          <p:cNvPr id="6" name="Content Placeholder 5" descr="http://www.worksafe.wa.gov.au/newsite/worksafe/Images/Healthy_working_env.gif"/>
          <p:cNvPicPr>
            <a:picLocks noGrp="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932040" y="1340768"/>
            <a:ext cx="3495675" cy="2314575"/>
          </a:xfrm>
          <a:prstGeom prst="rect">
            <a:avLst/>
          </a:prstGeom>
          <a:noFill/>
          <a:ln>
            <a:noFill/>
          </a:ln>
        </p:spPr>
      </p:pic>
    </p:spTree>
  </p:cSld>
  <p:clrMapOvr>
    <a:masterClrMapping/>
  </p:clrMapOvr>
  <p:transition>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Предпазни мерки:</a:t>
            </a:r>
            <a:endParaRPr lang="bg-BG" dirty="0"/>
          </a:p>
        </p:txBody>
      </p:sp>
      <p:sp>
        <p:nvSpPr>
          <p:cNvPr id="3" name="Content Placeholder 2"/>
          <p:cNvSpPr>
            <a:spLocks noGrp="1"/>
          </p:cNvSpPr>
          <p:nvPr>
            <p:ph idx="1"/>
          </p:nvPr>
        </p:nvSpPr>
        <p:spPr/>
        <p:txBody>
          <a:bodyPr>
            <a:normAutofit fontScale="77500" lnSpcReduction="20000"/>
          </a:bodyPr>
          <a:lstStyle/>
          <a:p>
            <a:pPr lvl="0"/>
            <a:r>
              <a:rPr lang="bg-BG" dirty="0" smtClean="0"/>
              <a:t>Оборудването трябва да бъде инсталиран</a:t>
            </a:r>
            <a:r>
              <a:rPr lang="en-US" dirty="0" smtClean="0"/>
              <a:t>o</a:t>
            </a:r>
            <a:r>
              <a:rPr lang="bg-BG" dirty="0" smtClean="0"/>
              <a:t> в адекватно проветриво място, за да се улесни безопасно отстраняване на прах, газове или пари.</a:t>
            </a:r>
          </a:p>
          <a:p>
            <a:pPr lvl="0"/>
            <a:r>
              <a:rPr lang="bg-BG" dirty="0" smtClean="0"/>
              <a:t>Ако са инсталирани в затворено помещение може да се изисква осигуряване на механична вентилация</a:t>
            </a:r>
            <a:r>
              <a:rPr lang="en-US" dirty="0" smtClean="0"/>
              <a:t>.</a:t>
            </a:r>
            <a:endParaRPr lang="bg-BG" dirty="0" smtClean="0"/>
          </a:p>
          <a:p>
            <a:pPr lvl="0"/>
            <a:r>
              <a:rPr lang="bg-BG" dirty="0" smtClean="0"/>
              <a:t>Трябва да има достатъчно пространство около копирни машини, за да се даде възможност за добър въздушен поток и да улесни поддръжката.</a:t>
            </a:r>
          </a:p>
          <a:p>
            <a:pPr lvl="0"/>
            <a:r>
              <a:rPr lang="bg-BG" dirty="0" smtClean="0"/>
              <a:t>Оборудването трябва да </a:t>
            </a:r>
            <a:r>
              <a:rPr lang="bg-BG" dirty="0" err="1" smtClean="0"/>
              <a:t>бъд</a:t>
            </a:r>
            <a:r>
              <a:rPr lang="en-US" dirty="0" smtClean="0"/>
              <a:t>e </a:t>
            </a:r>
            <a:r>
              <a:rPr lang="bg-BG" dirty="0" smtClean="0"/>
              <a:t>редовно поддържан</a:t>
            </a:r>
            <a:r>
              <a:rPr lang="en-US" dirty="0" smtClean="0"/>
              <a:t>o</a:t>
            </a:r>
            <a:r>
              <a:rPr lang="bg-BG" dirty="0" smtClean="0"/>
              <a:t>.</a:t>
            </a:r>
          </a:p>
          <a:p>
            <a:pPr lvl="0"/>
            <a:r>
              <a:rPr lang="bg-BG" dirty="0" smtClean="0"/>
              <a:t>Работната повърхност на копирната машина трябва да е на удобна височина за оператора.</a:t>
            </a:r>
          </a:p>
          <a:p>
            <a:pPr lvl="0"/>
            <a:r>
              <a:rPr lang="bg-BG" dirty="0" smtClean="0"/>
              <a:t>Когато е необходимо, съпоставяне маса на удобна височина на работа трябва да бъде предоставена.</a:t>
            </a:r>
          </a:p>
          <a:p>
            <a:r>
              <a:rPr lang="bg-BG" dirty="0" smtClean="0"/>
              <a:t>За всички използвани химикали, листите за безопасност трябва да бъдат лесно достъпни.</a:t>
            </a:r>
            <a:endParaRPr lang="bg-BG" dirty="0"/>
          </a:p>
        </p:txBody>
      </p:sp>
      <p:sp>
        <p:nvSpPr>
          <p:cNvPr id="4" name="Slide Number Placeholder 3"/>
          <p:cNvSpPr>
            <a:spLocks noGrp="1"/>
          </p:cNvSpPr>
          <p:nvPr>
            <p:ph type="sldNum" sz="quarter" idx="12"/>
          </p:nvPr>
        </p:nvSpPr>
        <p:spPr/>
        <p:txBody>
          <a:bodyPr/>
          <a:lstStyle/>
          <a:p>
            <a:fld id="{D3E59A87-A258-41D1-A475-61F699E4675A}" type="slidenum">
              <a:rPr lang="bg-BG" smtClean="0"/>
              <a:pPr/>
              <a:t>17</a:t>
            </a:fld>
            <a:endParaRPr lang="bg-BG"/>
          </a:p>
        </p:txBody>
      </p:sp>
    </p:spTree>
  </p:cSld>
  <p:clrMapOvr>
    <a:masterClrMapping/>
  </p:clrMapOvr>
  <p:transition>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3E59A87-A258-41D1-A475-61F699E4675A}" type="slidenum">
              <a:rPr lang="bg-BG" smtClean="0"/>
              <a:pPr/>
              <a:t>18</a:t>
            </a:fld>
            <a:endParaRPr lang="bg-BG"/>
          </a:p>
        </p:txBody>
      </p:sp>
      <p:sp>
        <p:nvSpPr>
          <p:cNvPr id="4" name="Subtitle 3"/>
          <p:cNvSpPr>
            <a:spLocks noGrp="1"/>
          </p:cNvSpPr>
          <p:nvPr>
            <p:ph type="subTitle" idx="1"/>
          </p:nvPr>
        </p:nvSpPr>
        <p:spPr>
          <a:xfrm>
            <a:off x="1187624" y="5013176"/>
            <a:ext cx="6728792" cy="647186"/>
          </a:xfrm>
        </p:spPr>
        <p:txBody>
          <a:bodyPr/>
          <a:lstStyle/>
          <a:p>
            <a:r>
              <a:rPr lang="bg-BG" dirty="0" smtClean="0"/>
              <a:t>Изготвил: Анжелика Енчева, 2 курс,БИ</a:t>
            </a:r>
            <a:endParaRPr lang="bg-BG" dirty="0"/>
          </a:p>
        </p:txBody>
      </p:sp>
      <p:pic>
        <p:nvPicPr>
          <p:cNvPr id="5" name="Picture 4" descr="10.jpg"/>
          <p:cNvPicPr>
            <a:picLocks noChangeAspect="1"/>
          </p:cNvPicPr>
          <p:nvPr/>
        </p:nvPicPr>
        <p:blipFill>
          <a:blip r:embed="rId2" cstate="print"/>
          <a:stretch>
            <a:fillRect/>
          </a:stretch>
        </p:blipFill>
        <p:spPr>
          <a:xfrm>
            <a:off x="323528" y="188640"/>
            <a:ext cx="3960440" cy="1728192"/>
          </a:xfrm>
          <a:prstGeom prst="rect">
            <a:avLst/>
          </a:prstGeom>
        </p:spPr>
      </p:pic>
      <p:pic>
        <p:nvPicPr>
          <p:cNvPr id="6" name="Picture 5" descr="11.gif"/>
          <p:cNvPicPr>
            <a:picLocks noChangeAspect="1"/>
          </p:cNvPicPr>
          <p:nvPr/>
        </p:nvPicPr>
        <p:blipFill>
          <a:blip r:embed="rId3" cstate="print"/>
          <a:stretch>
            <a:fillRect/>
          </a:stretch>
        </p:blipFill>
        <p:spPr>
          <a:xfrm>
            <a:off x="4788024" y="1340768"/>
            <a:ext cx="3779912" cy="1440160"/>
          </a:xfrm>
          <a:prstGeom prst="rect">
            <a:avLst/>
          </a:prstGeom>
        </p:spPr>
      </p:pic>
      <p:pic>
        <p:nvPicPr>
          <p:cNvPr id="7" name="Picture 6" descr="12.jpg"/>
          <p:cNvPicPr>
            <a:picLocks noChangeAspect="1"/>
          </p:cNvPicPr>
          <p:nvPr/>
        </p:nvPicPr>
        <p:blipFill>
          <a:blip r:embed="rId4" cstate="print"/>
          <a:stretch>
            <a:fillRect/>
          </a:stretch>
        </p:blipFill>
        <p:spPr>
          <a:xfrm>
            <a:off x="395536" y="3140968"/>
            <a:ext cx="4876800" cy="1340544"/>
          </a:xfrm>
          <a:prstGeom prst="rect">
            <a:avLst/>
          </a:prstGeom>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538736" cy="706090"/>
          </a:xfrm>
        </p:spPr>
        <p:txBody>
          <a:bodyPr>
            <a:normAutofit fontScale="90000"/>
          </a:bodyPr>
          <a:lstStyle/>
          <a:p>
            <a:r>
              <a:rPr lang="bg-BG" dirty="0" smtClean="0"/>
              <a:t>Съдържание:</a:t>
            </a:r>
            <a:endParaRPr lang="bg-BG" dirty="0"/>
          </a:p>
        </p:txBody>
      </p:sp>
      <p:sp>
        <p:nvSpPr>
          <p:cNvPr id="3" name="Content Placeholder 2"/>
          <p:cNvSpPr>
            <a:spLocks noGrp="1"/>
          </p:cNvSpPr>
          <p:nvPr>
            <p:ph idx="1"/>
          </p:nvPr>
        </p:nvSpPr>
        <p:spPr>
          <a:xfrm>
            <a:off x="457200" y="1052736"/>
            <a:ext cx="8229600" cy="5256624"/>
          </a:xfrm>
        </p:spPr>
        <p:txBody>
          <a:bodyPr>
            <a:normAutofit/>
          </a:bodyPr>
          <a:lstStyle/>
          <a:p>
            <a:r>
              <a:rPr lang="bg-BG" dirty="0" smtClean="0"/>
              <a:t>Кратка история</a:t>
            </a:r>
          </a:p>
          <a:p>
            <a:r>
              <a:rPr lang="bg-BG" dirty="0" smtClean="0"/>
              <a:t>Работа на копирната машина</a:t>
            </a:r>
          </a:p>
          <a:p>
            <a:r>
              <a:rPr lang="bg-BG" dirty="0" smtClean="0"/>
              <a:t>Схема на процеса на работа</a:t>
            </a:r>
          </a:p>
          <a:p>
            <a:r>
              <a:rPr lang="bg-BG" dirty="0" smtClean="0"/>
              <a:t>Цифрова технология</a:t>
            </a:r>
          </a:p>
          <a:p>
            <a:r>
              <a:rPr lang="bg-BG" dirty="0" smtClean="0"/>
              <a:t>Видове копирна техника</a:t>
            </a:r>
            <a:endParaRPr lang="en-US" dirty="0" smtClean="0"/>
          </a:p>
          <a:p>
            <a:r>
              <a:rPr lang="bg-BG" dirty="0" smtClean="0"/>
              <a:t>Параметри</a:t>
            </a:r>
          </a:p>
          <a:p>
            <a:r>
              <a:rPr lang="bg-BG" dirty="0" smtClean="0"/>
              <a:t>Описание на опасности и контрол на риска</a:t>
            </a:r>
          </a:p>
          <a:p>
            <a:endParaRPr lang="bg-BG" dirty="0" smtClean="0"/>
          </a:p>
          <a:p>
            <a:endParaRPr lang="bg-BG" dirty="0" smtClean="0"/>
          </a:p>
          <a:p>
            <a:pPr>
              <a:buNone/>
            </a:pPr>
            <a:endParaRPr lang="bg-BG" dirty="0"/>
          </a:p>
        </p:txBody>
      </p:sp>
      <p:sp>
        <p:nvSpPr>
          <p:cNvPr id="4" name="Slide Number Placeholder 3"/>
          <p:cNvSpPr>
            <a:spLocks noGrp="1"/>
          </p:cNvSpPr>
          <p:nvPr>
            <p:ph type="sldNum" sz="quarter" idx="12"/>
          </p:nvPr>
        </p:nvSpPr>
        <p:spPr/>
        <p:txBody>
          <a:bodyPr/>
          <a:lstStyle/>
          <a:p>
            <a:fld id="{D3E59A87-A258-41D1-A475-61F699E4675A}" type="slidenum">
              <a:rPr lang="bg-BG" smtClean="0"/>
              <a:pPr/>
              <a:t>2</a:t>
            </a:fld>
            <a:endParaRPr lang="bg-BG"/>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762872" cy="922114"/>
          </a:xfrm>
        </p:spPr>
        <p:txBody>
          <a:bodyPr>
            <a:normAutofit/>
          </a:bodyPr>
          <a:lstStyle/>
          <a:p>
            <a:r>
              <a:rPr lang="bg-BG" dirty="0" smtClean="0"/>
              <a:t>Кратка история:</a:t>
            </a:r>
            <a:endParaRPr lang="bg-BG" dirty="0"/>
          </a:p>
        </p:txBody>
      </p:sp>
      <p:sp>
        <p:nvSpPr>
          <p:cNvPr id="3" name="Content Placeholder 2"/>
          <p:cNvSpPr>
            <a:spLocks noGrp="1"/>
          </p:cNvSpPr>
          <p:nvPr>
            <p:ph sz="half" idx="1"/>
          </p:nvPr>
        </p:nvSpPr>
        <p:spPr>
          <a:xfrm>
            <a:off x="457200" y="1412776"/>
            <a:ext cx="7859216" cy="4320480"/>
          </a:xfrm>
        </p:spPr>
        <p:txBody>
          <a:bodyPr>
            <a:noAutofit/>
          </a:bodyPr>
          <a:lstStyle/>
          <a:p>
            <a:pPr algn="just">
              <a:buNone/>
            </a:pPr>
            <a:r>
              <a:rPr lang="ru-RU" sz="2800" dirty="0" smtClean="0"/>
              <a:t>       Ксерографското офис фотокопиране е въведено от </a:t>
            </a:r>
            <a:r>
              <a:rPr lang="ru-RU" sz="2800" dirty="0" smtClean="0">
                <a:hlinkClick r:id="rId3" tooltip="Ксерокопирам"/>
              </a:rPr>
              <a:t>Xerox</a:t>
            </a:r>
            <a:r>
              <a:rPr lang="ru-RU" sz="2800" dirty="0" smtClean="0"/>
              <a:t> през 1959 г. и то постепенно се заменя  с копия, направени от </a:t>
            </a:r>
            <a:r>
              <a:rPr lang="ru-RU" sz="2800" dirty="0" smtClean="0">
                <a:hlinkClick r:id="rId4" tooltip="Verifax (страницата не съществува)"/>
              </a:rPr>
              <a:t>Verifax</a:t>
            </a:r>
            <a:r>
              <a:rPr lang="ru-RU" sz="2800" dirty="0" smtClean="0"/>
              <a:t>, </a:t>
            </a:r>
            <a:r>
              <a:rPr lang="ru-RU" sz="2800" dirty="0" smtClean="0">
                <a:hlinkClick r:id="rId5" tooltip="Photostat"/>
              </a:rPr>
              <a:t>Photostat</a:t>
            </a:r>
            <a:r>
              <a:rPr lang="ru-RU" sz="2800" dirty="0" smtClean="0"/>
              <a:t>, </a:t>
            </a:r>
            <a:r>
              <a:rPr lang="ru-RU" sz="2800" dirty="0" smtClean="0">
                <a:hlinkClick r:id="rId6" tooltip="Индиго"/>
              </a:rPr>
              <a:t>индиго</a:t>
            </a:r>
            <a:r>
              <a:rPr lang="ru-RU" sz="2800" dirty="0" smtClean="0"/>
              <a:t> на </a:t>
            </a:r>
            <a:r>
              <a:rPr lang="ru-RU" sz="2800" dirty="0" smtClean="0">
                <a:hlinkClick r:id="rId7" tooltip="Циклостил машина"/>
              </a:rPr>
              <a:t>циклостил машини</a:t>
            </a:r>
            <a:r>
              <a:rPr lang="ru-RU" sz="2800" dirty="0" smtClean="0"/>
              <a:t> и други </a:t>
            </a:r>
            <a:r>
              <a:rPr lang="ru-RU" sz="2800" dirty="0" smtClean="0">
                <a:hlinkClick r:id="rId8" tooltip="Размножителни машини"/>
              </a:rPr>
              <a:t>размножителни машини</a:t>
            </a:r>
            <a:r>
              <a:rPr lang="ru-RU" sz="2800" dirty="0" smtClean="0"/>
              <a:t>. Разпространението и употребата му е един от факторите, които възпрепятстват развитието на </a:t>
            </a:r>
            <a:r>
              <a:rPr lang="ru-RU" sz="2800" dirty="0" smtClean="0">
                <a:hlinkClick r:id="rId9" tooltip="Офис без хартия"/>
              </a:rPr>
              <a:t>безкнижния офис</a:t>
            </a:r>
            <a:r>
              <a:rPr lang="ru-RU" sz="2800" dirty="0" smtClean="0"/>
              <a:t> предвестник в </a:t>
            </a:r>
            <a:r>
              <a:rPr lang="ru-RU" sz="2800" dirty="0" smtClean="0">
                <a:hlinkClick r:id="rId10" tooltip="Дигиталната революция"/>
              </a:rPr>
              <a:t>дигиталната революция</a:t>
            </a:r>
            <a:r>
              <a:rPr lang="ru-RU" sz="2800" dirty="0" smtClean="0"/>
              <a:t>.</a:t>
            </a:r>
            <a:endParaRPr lang="bg-BG" sz="2800" dirty="0"/>
          </a:p>
        </p:txBody>
      </p:sp>
      <p:sp>
        <p:nvSpPr>
          <p:cNvPr id="4" name="Content Placeholder 3"/>
          <p:cNvSpPr>
            <a:spLocks noGrp="1"/>
          </p:cNvSpPr>
          <p:nvPr>
            <p:ph sz="half" idx="2"/>
          </p:nvPr>
        </p:nvSpPr>
        <p:spPr/>
        <p:txBody>
          <a:bodyPr>
            <a:normAutofit/>
          </a:bodyPr>
          <a:lstStyle/>
          <a:p>
            <a:pPr>
              <a:buNone/>
            </a:pPr>
            <a:endParaRPr lang="bg-BG" dirty="0" smtClean="0"/>
          </a:p>
          <a:p>
            <a:endParaRPr lang="bg-BG" dirty="0"/>
          </a:p>
        </p:txBody>
      </p:sp>
      <p:sp>
        <p:nvSpPr>
          <p:cNvPr id="5" name="Slide Number Placeholder 4"/>
          <p:cNvSpPr>
            <a:spLocks noGrp="1"/>
          </p:cNvSpPr>
          <p:nvPr>
            <p:ph type="sldNum" sz="quarter" idx="12"/>
          </p:nvPr>
        </p:nvSpPr>
        <p:spPr/>
        <p:txBody>
          <a:bodyPr/>
          <a:lstStyle/>
          <a:p>
            <a:fld id="{D3E59A87-A258-41D1-A475-61F699E4675A}" type="slidenum">
              <a:rPr lang="bg-BG" smtClean="0"/>
              <a:pPr/>
              <a:t>3</a:t>
            </a:fld>
            <a:endParaRPr lang="bg-BG"/>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548680"/>
            <a:ext cx="4038600" cy="5577483"/>
          </a:xfrm>
        </p:spPr>
        <p:txBody>
          <a:bodyPr>
            <a:normAutofit fontScale="85000" lnSpcReduction="20000"/>
          </a:bodyPr>
          <a:lstStyle/>
          <a:p>
            <a:r>
              <a:rPr lang="ru-RU" sz="2400" dirty="0" smtClean="0"/>
              <a:t>Първата широко използваната копирна машина за офиси е изобретена от </a:t>
            </a:r>
            <a:r>
              <a:rPr lang="ru-RU" sz="2400" dirty="0" smtClean="0">
                <a:hlinkClick r:id="rId3" tooltip="Джеймс Уат"/>
              </a:rPr>
              <a:t>Джеймс Уат</a:t>
            </a:r>
            <a:r>
              <a:rPr lang="ru-RU" sz="2400" dirty="0" smtClean="0"/>
              <a:t> през 1779.   Копието може да се чете от лицевата страна. Системата е била търговски успех и е в употреба в продължение на един век.</a:t>
            </a:r>
            <a:endParaRPr lang="en-US" sz="2400" dirty="0" smtClean="0"/>
          </a:p>
          <a:p>
            <a:pPr>
              <a:buNone/>
            </a:pPr>
            <a:r>
              <a:rPr lang="ru-RU" sz="2400" dirty="0" smtClean="0"/>
              <a:t> </a:t>
            </a:r>
          </a:p>
          <a:p>
            <a:r>
              <a:rPr lang="ru-RU" sz="2400" dirty="0" smtClean="0"/>
              <a:t>През 1937 г. </a:t>
            </a:r>
            <a:r>
              <a:rPr lang="ru-RU" sz="2400" dirty="0" smtClean="0">
                <a:hlinkClick r:id="rId4" tooltip="България"/>
              </a:rPr>
              <a:t>Българският</a:t>
            </a:r>
            <a:r>
              <a:rPr lang="ru-RU" sz="2400" dirty="0" smtClean="0"/>
              <a:t> </a:t>
            </a:r>
            <a:r>
              <a:rPr lang="ru-RU" sz="2400" dirty="0" smtClean="0">
                <a:hlinkClick r:id="rId5" tooltip="Физик"/>
              </a:rPr>
              <a:t>физик</a:t>
            </a:r>
            <a:r>
              <a:rPr lang="ru-RU" sz="2400" dirty="0" smtClean="0"/>
              <a:t> </a:t>
            </a:r>
            <a:r>
              <a:rPr lang="ru-RU" sz="2400" dirty="0" smtClean="0">
                <a:hlinkClick r:id="rId6" tooltip="Георги Наджаков"/>
              </a:rPr>
              <a:t>Георги Наджаков</a:t>
            </a:r>
            <a:r>
              <a:rPr lang="ru-RU" sz="2400" dirty="0" smtClean="0"/>
              <a:t> открива, че когато </a:t>
            </a:r>
            <a:r>
              <a:rPr lang="bg-BG" sz="2400" dirty="0" smtClean="0"/>
              <a:t>са</a:t>
            </a:r>
            <a:r>
              <a:rPr lang="ru-RU" sz="2400" dirty="0" smtClean="0"/>
              <a:t> поставени в електрическо поле и изложени на светлина, някои </a:t>
            </a:r>
            <a:r>
              <a:rPr lang="ru-RU" sz="2400" dirty="0" smtClean="0">
                <a:hlinkClick r:id="rId7" tooltip="Диелектрик"/>
              </a:rPr>
              <a:t>диелектрици</a:t>
            </a:r>
            <a:r>
              <a:rPr lang="ru-RU" sz="2400" dirty="0" smtClean="0"/>
              <a:t> придобиват постоянна електрическа поляризация в </a:t>
            </a:r>
            <a:r>
              <a:rPr lang="ru-RU" sz="2400" dirty="0" err="1" smtClean="0"/>
              <a:t>откритите</a:t>
            </a:r>
            <a:r>
              <a:rPr lang="bg-BG" sz="2400" dirty="0" smtClean="0"/>
              <a:t> си </a:t>
            </a:r>
            <a:r>
              <a:rPr lang="ru-RU" sz="2400" dirty="0" smtClean="0"/>
              <a:t> части. Тази поляризация продължава в тъмното и се унищожава от светлина. </a:t>
            </a:r>
          </a:p>
          <a:p>
            <a:pPr>
              <a:buNone/>
            </a:pPr>
            <a:endParaRPr lang="ru-RU" sz="2400" dirty="0" smtClean="0"/>
          </a:p>
          <a:p>
            <a:endParaRPr lang="bg-BG" dirty="0"/>
          </a:p>
        </p:txBody>
      </p:sp>
      <p:sp>
        <p:nvSpPr>
          <p:cNvPr id="4" name="Content Placeholder 3"/>
          <p:cNvSpPr>
            <a:spLocks noGrp="1"/>
          </p:cNvSpPr>
          <p:nvPr>
            <p:ph sz="half" idx="2"/>
          </p:nvPr>
        </p:nvSpPr>
        <p:spPr>
          <a:xfrm>
            <a:off x="4648200" y="476672"/>
            <a:ext cx="4038600" cy="5649491"/>
          </a:xfrm>
        </p:spPr>
        <p:txBody>
          <a:bodyPr>
            <a:normAutofit fontScale="85000" lnSpcReduction="20000"/>
          </a:bodyPr>
          <a:lstStyle/>
          <a:p>
            <a:r>
              <a:rPr lang="ru-RU" dirty="0" smtClean="0"/>
              <a:t>Между 1939 и 1944 г., Карлсон се обръща поне към 20 компании, включително </a:t>
            </a:r>
            <a:r>
              <a:rPr lang="ru-RU" dirty="0" smtClean="0">
                <a:hlinkClick r:id="rId8" tooltip="IBM"/>
              </a:rPr>
              <a:t>IBM</a:t>
            </a:r>
            <a:r>
              <a:rPr lang="ru-RU" dirty="0" smtClean="0"/>
              <a:t> и </a:t>
            </a:r>
            <a:r>
              <a:rPr lang="ru-RU" dirty="0" smtClean="0">
                <a:hlinkClick r:id="rId9" tooltip="General Electric"/>
              </a:rPr>
              <a:t>General Electric</a:t>
            </a:r>
            <a:r>
              <a:rPr lang="ru-RU" dirty="0" smtClean="0"/>
              <a:t> , но никоя  не смята, че има значителен пазар за копирни машини.</a:t>
            </a:r>
          </a:p>
          <a:p>
            <a:pPr>
              <a:buNone/>
            </a:pPr>
            <a:endParaRPr lang="ru-RU" dirty="0" smtClean="0"/>
          </a:p>
          <a:p>
            <a:r>
              <a:rPr lang="ru-RU" dirty="0" smtClean="0"/>
              <a:t>През 1949 г. Xerox Corporation представя първата ксерографска копирна машина, наречена Модел А. Xerox става толкова успешна, че в </a:t>
            </a:r>
            <a:r>
              <a:rPr lang="ru-RU" dirty="0" smtClean="0">
                <a:hlinkClick r:id="rId10" tooltip="Северна Америка"/>
              </a:rPr>
              <a:t>Северна Америка</a:t>
            </a:r>
            <a:r>
              <a:rPr lang="ru-RU" dirty="0" smtClean="0"/>
              <a:t>  </a:t>
            </a:r>
          </a:p>
          <a:p>
            <a:pPr>
              <a:buNone/>
            </a:pPr>
            <a:r>
              <a:rPr lang="ru-RU" dirty="0" smtClean="0"/>
              <a:t>      фотокопирането е известно като "xeroxing".</a:t>
            </a:r>
          </a:p>
          <a:p>
            <a:pPr>
              <a:buNone/>
            </a:pPr>
            <a:r>
              <a:rPr lang="ru-RU" dirty="0" smtClean="0"/>
              <a:t>       </a:t>
            </a:r>
            <a:endParaRPr lang="bg-BG" dirty="0"/>
          </a:p>
        </p:txBody>
      </p:sp>
      <p:sp>
        <p:nvSpPr>
          <p:cNvPr id="5" name="Slide Number Placeholder 4"/>
          <p:cNvSpPr>
            <a:spLocks noGrp="1"/>
          </p:cNvSpPr>
          <p:nvPr>
            <p:ph type="sldNum" sz="quarter" idx="12"/>
          </p:nvPr>
        </p:nvSpPr>
        <p:spPr/>
        <p:txBody>
          <a:bodyPr/>
          <a:lstStyle/>
          <a:p>
            <a:fld id="{D3E59A87-A258-41D1-A475-61F699E4675A}" type="slidenum">
              <a:rPr lang="bg-BG" smtClean="0"/>
              <a:pPr/>
              <a:t>4</a:t>
            </a:fld>
            <a:endParaRPr lang="bg-BG"/>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bg-BG" dirty="0" smtClean="0"/>
              <a:t>Работа на копирната машина:</a:t>
            </a:r>
            <a:endParaRPr lang="bg-BG" dirty="0"/>
          </a:p>
        </p:txBody>
      </p:sp>
      <p:sp>
        <p:nvSpPr>
          <p:cNvPr id="3" name="Content Placeholder 2"/>
          <p:cNvSpPr>
            <a:spLocks noGrp="1"/>
          </p:cNvSpPr>
          <p:nvPr>
            <p:ph idx="1"/>
          </p:nvPr>
        </p:nvSpPr>
        <p:spPr>
          <a:xfrm>
            <a:off x="457200" y="1412776"/>
            <a:ext cx="8229600" cy="4680520"/>
          </a:xfrm>
        </p:spPr>
        <p:txBody>
          <a:bodyPr>
            <a:noAutofit/>
          </a:bodyPr>
          <a:lstStyle/>
          <a:p>
            <a:r>
              <a:rPr lang="ru-RU" sz="2000" b="1" dirty="0" smtClean="0"/>
              <a:t>Зареждане:</a:t>
            </a:r>
            <a:r>
              <a:rPr lang="ru-RU" sz="2000" dirty="0" smtClean="0"/>
              <a:t> цилиндричен барабан </a:t>
            </a:r>
            <a:r>
              <a:rPr lang="bg-BG" sz="2000" dirty="0" smtClean="0"/>
              <a:t>е </a:t>
            </a:r>
            <a:r>
              <a:rPr lang="ru-RU" sz="2000" dirty="0" smtClean="0"/>
              <a:t>електростатично зареден проводник с високо напрежение, който се нарича корона или валяк. Барабанът има покритие от  фотопроводящ  материал.  Фотопроводника е полупроводник,  който става проводящ при излагане на светлина.</a:t>
            </a:r>
          </a:p>
          <a:p>
            <a:r>
              <a:rPr lang="ru-RU" sz="2000" b="1" dirty="0" smtClean="0"/>
              <a:t>Експонация:</a:t>
            </a:r>
            <a:r>
              <a:rPr lang="ru-RU" sz="2000" dirty="0" smtClean="0"/>
              <a:t> ярка светлина осветява оригиналният документ, белите му области отразяват светлината върху повърхността на фотопроводящият барабан. Областите на барабана, които са изложени на светлина, стават проводници и следователно се изпълняват. Областите  на  барабана, които не са изложени на светлина (които съответстват на черните части на документа) остават отрицателно заредени. Резултатът от това е латентно електрическо изображение.</a:t>
            </a:r>
          </a:p>
          <a:p>
            <a:endParaRPr lang="bg-BG" sz="2000" dirty="0" smtClean="0"/>
          </a:p>
          <a:p>
            <a:endParaRPr lang="bg-BG" sz="2000" dirty="0" smtClean="0"/>
          </a:p>
          <a:p>
            <a:endParaRPr lang="bg-BG" sz="2000" dirty="0"/>
          </a:p>
        </p:txBody>
      </p:sp>
      <p:sp>
        <p:nvSpPr>
          <p:cNvPr id="4" name="Slide Number Placeholder 3"/>
          <p:cNvSpPr>
            <a:spLocks noGrp="1"/>
          </p:cNvSpPr>
          <p:nvPr>
            <p:ph type="sldNum" sz="quarter" idx="12"/>
          </p:nvPr>
        </p:nvSpPr>
        <p:spPr/>
        <p:txBody>
          <a:bodyPr/>
          <a:lstStyle/>
          <a:p>
            <a:fld id="{D3E59A87-A258-41D1-A475-61F699E4675A}" type="slidenum">
              <a:rPr lang="bg-BG" smtClean="0"/>
              <a:pPr/>
              <a:t>5</a:t>
            </a:fld>
            <a:endParaRPr lang="bg-BG"/>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6016" y="274638"/>
            <a:ext cx="3970784" cy="1143000"/>
          </a:xfrm>
        </p:spPr>
        <p:txBody>
          <a:bodyPr>
            <a:normAutofit/>
          </a:bodyPr>
          <a:lstStyle/>
          <a:p>
            <a:r>
              <a:rPr lang="bg-BG" sz="2400" dirty="0" smtClean="0"/>
              <a:t>Схема на процеса “копиране”:</a:t>
            </a:r>
            <a:endParaRPr lang="bg-BG" sz="2400" dirty="0"/>
          </a:p>
        </p:txBody>
      </p:sp>
      <p:sp>
        <p:nvSpPr>
          <p:cNvPr id="3" name="Content Placeholder 2"/>
          <p:cNvSpPr>
            <a:spLocks noGrp="1"/>
          </p:cNvSpPr>
          <p:nvPr>
            <p:ph idx="1"/>
          </p:nvPr>
        </p:nvSpPr>
        <p:spPr>
          <a:xfrm>
            <a:off x="457200" y="548680"/>
            <a:ext cx="4114800" cy="5760680"/>
          </a:xfrm>
        </p:spPr>
        <p:txBody>
          <a:bodyPr>
            <a:normAutofit fontScale="70000" lnSpcReduction="20000"/>
          </a:bodyPr>
          <a:lstStyle/>
          <a:p>
            <a:r>
              <a:rPr lang="ru-RU" b="1" dirty="0" smtClean="0"/>
              <a:t>Проявяване:</a:t>
            </a:r>
            <a:r>
              <a:rPr lang="ru-RU" dirty="0" smtClean="0"/>
              <a:t> Използва се тонер с положително заредени частици. Когато се прилага върху барабана, за да се придобие образ, той се привлича и придържа към областите, които са отрицателно заредени (черните райони).</a:t>
            </a:r>
          </a:p>
          <a:p>
            <a:r>
              <a:rPr lang="ru-RU" b="1" dirty="0" smtClean="0"/>
              <a:t>Отпечатване:</a:t>
            </a:r>
            <a:r>
              <a:rPr lang="ru-RU" dirty="0" smtClean="0"/>
              <a:t> полученото изображение върху повърхността на барабана се прехвърля от барабана върху лист хартия, с по-висок отрицателен заряд от барабана.</a:t>
            </a:r>
          </a:p>
          <a:p>
            <a:r>
              <a:rPr lang="ru-RU" b="1" dirty="0" smtClean="0"/>
              <a:t>Предпазител:</a:t>
            </a:r>
            <a:r>
              <a:rPr lang="ru-RU" dirty="0" smtClean="0"/>
              <a:t> тонерът се разтапя и се залепва за хартия под въздействието от  топлината и натиска от валяците.</a:t>
            </a:r>
          </a:p>
          <a:p>
            <a:endParaRPr lang="bg-BG" dirty="0"/>
          </a:p>
        </p:txBody>
      </p:sp>
      <p:pic>
        <p:nvPicPr>
          <p:cNvPr id="4" name="Content Placeholder 4" descr="309px-Xerographic_photocopy_process_en.svg.png"/>
          <p:cNvPicPr>
            <a:picLocks noChangeAspect="1"/>
          </p:cNvPicPr>
          <p:nvPr/>
        </p:nvPicPr>
        <p:blipFill>
          <a:blip r:embed="rId3" cstate="print"/>
          <a:stretch>
            <a:fillRect/>
          </a:stretch>
        </p:blipFill>
        <p:spPr>
          <a:xfrm>
            <a:off x="5004048" y="1484784"/>
            <a:ext cx="3816424" cy="5112568"/>
          </a:xfrm>
          <a:prstGeom prst="rect">
            <a:avLst/>
          </a:prstGeom>
        </p:spPr>
      </p:pic>
      <p:sp>
        <p:nvSpPr>
          <p:cNvPr id="5" name="Slide Number Placeholder 4"/>
          <p:cNvSpPr>
            <a:spLocks noGrp="1"/>
          </p:cNvSpPr>
          <p:nvPr>
            <p:ph type="sldNum" sz="quarter" idx="12"/>
          </p:nvPr>
        </p:nvSpPr>
        <p:spPr/>
        <p:txBody>
          <a:bodyPr/>
          <a:lstStyle/>
          <a:p>
            <a:fld id="{D3E59A87-A258-41D1-A475-61F699E4675A}" type="slidenum">
              <a:rPr lang="bg-BG" smtClean="0"/>
              <a:pPr/>
              <a:t>6</a:t>
            </a:fld>
            <a:endParaRPr lang="bg-BG"/>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4464496" cy="1196752"/>
          </a:xfrm>
        </p:spPr>
        <p:txBody>
          <a:bodyPr>
            <a:noAutofit/>
          </a:bodyPr>
          <a:lstStyle/>
          <a:p>
            <a:pPr algn="ctr"/>
            <a:r>
              <a:rPr lang="ru-RU" sz="2400" b="1" dirty="0" smtClean="0"/>
              <a:t>Цифрова технология </a:t>
            </a:r>
            <a:br>
              <a:rPr lang="ru-RU" sz="2400" b="1" dirty="0" smtClean="0"/>
            </a:br>
            <a:endParaRPr lang="bg-BG" sz="2400" dirty="0"/>
          </a:p>
        </p:txBody>
      </p:sp>
      <p:sp>
        <p:nvSpPr>
          <p:cNvPr id="4" name="Content Placeholder 3"/>
          <p:cNvSpPr>
            <a:spLocks noGrp="1"/>
          </p:cNvSpPr>
          <p:nvPr>
            <p:ph sz="half" idx="1"/>
          </p:nvPr>
        </p:nvSpPr>
        <p:spPr>
          <a:xfrm>
            <a:off x="611560" y="1052736"/>
            <a:ext cx="8075240" cy="5073427"/>
          </a:xfrm>
        </p:spPr>
        <p:txBody>
          <a:bodyPr>
            <a:normAutofit fontScale="85000" lnSpcReduction="10000"/>
          </a:bodyPr>
          <a:lstStyle/>
          <a:p>
            <a:pPr>
              <a:buNone/>
            </a:pPr>
            <a:r>
              <a:rPr lang="ru-RU" sz="2800" dirty="0" smtClean="0"/>
              <a:t>      Налице е нарастваща тенденция за нови фотокопирни машини, които  работят с  </a:t>
            </a:r>
            <a:r>
              <a:rPr lang="ru-RU" sz="2800" dirty="0" smtClean="0">
                <a:hlinkClick r:id="rId3" tooltip="Цифров"/>
              </a:rPr>
              <a:t>цифрова</a:t>
            </a:r>
            <a:r>
              <a:rPr lang="ru-RU" sz="2800" dirty="0" smtClean="0"/>
              <a:t>  технология, замествайки мястото на старата </a:t>
            </a:r>
            <a:r>
              <a:rPr lang="ru-RU" sz="2800" dirty="0" smtClean="0">
                <a:hlinkClick r:id="rId4" tooltip="Аналогов сигнал"/>
              </a:rPr>
              <a:t>аналогова</a:t>
            </a:r>
            <a:r>
              <a:rPr lang="ru-RU" sz="2800" dirty="0" smtClean="0"/>
              <a:t>  технология. С цифровото копиране, копирната машина се съставя от интегриран  </a:t>
            </a:r>
            <a:r>
              <a:rPr lang="ru-RU" sz="2800" dirty="0" smtClean="0">
                <a:hlinkClick r:id="rId5" tooltip="Картинка скенер"/>
              </a:rPr>
              <a:t>скенер</a:t>
            </a:r>
            <a:r>
              <a:rPr lang="ru-RU" sz="2800" dirty="0" smtClean="0"/>
              <a:t> и  </a:t>
            </a:r>
            <a:r>
              <a:rPr lang="ru-RU" sz="2800" dirty="0" smtClean="0">
                <a:hlinkClick r:id="rId6" tooltip="Лазерен принтер"/>
              </a:rPr>
              <a:t>лазерен принтер</a:t>
            </a:r>
            <a:r>
              <a:rPr lang="ru-RU" sz="2800" dirty="0" smtClean="0"/>
              <a:t> . Този проект има няколко предимства, като например автоматично подобрява качеството на изображението и дава възможност да "изгради работните места" (т.е., да сканира изображения, независимо от процеса на тяхното отпечатване). Някои цифрови копирни машини могат да функционират като високоскоростни скенери. Такива модели обикновено предлагат възможността за изпращане на документи по електронна поща или да ги предоставят на файлови сървъри. </a:t>
            </a:r>
          </a:p>
          <a:p>
            <a:endParaRPr lang="bg-BG" dirty="0"/>
          </a:p>
        </p:txBody>
      </p:sp>
      <p:sp>
        <p:nvSpPr>
          <p:cNvPr id="6" name="Slide Number Placeholder 5"/>
          <p:cNvSpPr>
            <a:spLocks noGrp="1"/>
          </p:cNvSpPr>
          <p:nvPr>
            <p:ph type="sldNum" sz="quarter" idx="12"/>
          </p:nvPr>
        </p:nvSpPr>
        <p:spPr/>
        <p:txBody>
          <a:bodyPr/>
          <a:lstStyle/>
          <a:p>
            <a:fld id="{D3E59A87-A258-41D1-A475-61F699E4675A}" type="slidenum">
              <a:rPr lang="bg-BG" smtClean="0"/>
              <a:pPr/>
              <a:t>7</a:t>
            </a:fld>
            <a:endParaRPr lang="bg-BG"/>
          </a:p>
        </p:txBody>
      </p: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dirty="0" smtClean="0"/>
              <a:t>Параметри</a:t>
            </a:r>
            <a:br>
              <a:rPr lang="bg-BG" dirty="0" smtClean="0"/>
            </a:br>
            <a:endParaRPr lang="bg-BG" dirty="0"/>
          </a:p>
        </p:txBody>
      </p:sp>
      <p:sp>
        <p:nvSpPr>
          <p:cNvPr id="3" name="Content Placeholder 2"/>
          <p:cNvSpPr>
            <a:spLocks noGrp="1"/>
          </p:cNvSpPr>
          <p:nvPr>
            <p:ph sz="half" idx="1"/>
          </p:nvPr>
        </p:nvSpPr>
        <p:spPr>
          <a:xfrm>
            <a:off x="457200" y="1124744"/>
            <a:ext cx="4038600" cy="5001419"/>
          </a:xfrm>
        </p:spPr>
        <p:txBody>
          <a:bodyPr/>
          <a:lstStyle/>
          <a:p>
            <a:r>
              <a:rPr lang="ru-RU" b="1" dirty="0" smtClean="0"/>
              <a:t>скорост</a:t>
            </a:r>
            <a:endParaRPr lang="ru-RU" dirty="0" smtClean="0"/>
          </a:p>
          <a:p>
            <a:r>
              <a:rPr lang="ru-RU" b="1" dirty="0" smtClean="0"/>
              <a:t>максимален формат</a:t>
            </a:r>
            <a:endParaRPr lang="ru-RU" dirty="0" smtClean="0"/>
          </a:p>
          <a:p>
            <a:r>
              <a:rPr lang="ru-RU" b="1" dirty="0" smtClean="0"/>
              <a:t>разделителна способност</a:t>
            </a:r>
            <a:r>
              <a:rPr lang="ru-RU" dirty="0" smtClean="0"/>
              <a:t> </a:t>
            </a:r>
          </a:p>
          <a:p>
            <a:r>
              <a:rPr lang="ru-RU" b="1" dirty="0" smtClean="0"/>
              <a:t>памет</a:t>
            </a:r>
            <a:endParaRPr lang="ru-RU" dirty="0" smtClean="0"/>
          </a:p>
          <a:p>
            <a:r>
              <a:rPr lang="ru-RU" b="1" dirty="0" smtClean="0"/>
              <a:t>входящ капацитет</a:t>
            </a:r>
            <a:endParaRPr lang="ru-RU" dirty="0" smtClean="0"/>
          </a:p>
          <a:p>
            <a:r>
              <a:rPr lang="ru-RU" b="1" dirty="0" smtClean="0"/>
              <a:t>интерфейс</a:t>
            </a:r>
            <a:endParaRPr lang="bg-BG" dirty="0"/>
          </a:p>
        </p:txBody>
      </p:sp>
      <p:sp>
        <p:nvSpPr>
          <p:cNvPr id="4" name="Content Placeholder 3"/>
          <p:cNvSpPr>
            <a:spLocks noGrp="1"/>
          </p:cNvSpPr>
          <p:nvPr>
            <p:ph sz="half" idx="2"/>
          </p:nvPr>
        </p:nvSpPr>
        <p:spPr>
          <a:xfrm>
            <a:off x="4648200" y="1124744"/>
            <a:ext cx="4038600" cy="5001419"/>
          </a:xfrm>
        </p:spPr>
        <p:txBody>
          <a:bodyPr/>
          <a:lstStyle/>
          <a:p>
            <a:r>
              <a:rPr lang="bg-BG" dirty="0" smtClean="0"/>
              <a:t>Време на загряване</a:t>
            </a:r>
          </a:p>
          <a:p>
            <a:r>
              <a:rPr lang="en-US" dirty="0" smtClean="0"/>
              <a:t>Print value</a:t>
            </a:r>
          </a:p>
          <a:p>
            <a:r>
              <a:rPr lang="en-US" dirty="0" smtClean="0"/>
              <a:t>Security</a:t>
            </a:r>
          </a:p>
          <a:p>
            <a:r>
              <a:rPr lang="en-US" dirty="0" smtClean="0"/>
              <a:t>Software</a:t>
            </a:r>
          </a:p>
          <a:p>
            <a:r>
              <a:rPr lang="en-US" dirty="0" smtClean="0"/>
              <a:t>Paper size</a:t>
            </a:r>
          </a:p>
          <a:p>
            <a:pPr>
              <a:buNone/>
            </a:pPr>
            <a:endParaRPr lang="en-US" dirty="0" smtClean="0"/>
          </a:p>
        </p:txBody>
      </p:sp>
      <p:sp>
        <p:nvSpPr>
          <p:cNvPr id="5" name="Slide Number Placeholder 4"/>
          <p:cNvSpPr>
            <a:spLocks noGrp="1"/>
          </p:cNvSpPr>
          <p:nvPr>
            <p:ph type="sldNum" sz="quarter" idx="12"/>
          </p:nvPr>
        </p:nvSpPr>
        <p:spPr/>
        <p:txBody>
          <a:bodyPr/>
          <a:lstStyle/>
          <a:p>
            <a:fld id="{D3E59A87-A258-41D1-A475-61F699E4675A}" type="slidenum">
              <a:rPr lang="bg-BG" smtClean="0"/>
              <a:pPr/>
              <a:t>8</a:t>
            </a:fld>
            <a:endParaRPr lang="bg-BG"/>
          </a:p>
        </p:txBody>
      </p:sp>
    </p:spTree>
    <p:extLst>
      <p:ext uri="{BB962C8B-B14F-4D97-AF65-F5344CB8AC3E}">
        <p14:creationId xmlns:p14="http://schemas.microsoft.com/office/powerpoint/2010/main" val="4015201532"/>
      </p:ext>
    </p:extLst>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bg-BG" dirty="0" smtClean="0"/>
              <a:t>Видове копирна техника:</a:t>
            </a:r>
            <a:endParaRPr lang="bg-BG" dirty="0"/>
          </a:p>
        </p:txBody>
      </p:sp>
      <p:sp>
        <p:nvSpPr>
          <p:cNvPr id="3" name="Content Placeholder 2"/>
          <p:cNvSpPr>
            <a:spLocks noGrp="1"/>
          </p:cNvSpPr>
          <p:nvPr>
            <p:ph idx="1"/>
          </p:nvPr>
        </p:nvSpPr>
        <p:spPr>
          <a:xfrm>
            <a:off x="457200" y="1196752"/>
            <a:ext cx="8229600" cy="5112608"/>
          </a:xfrm>
        </p:spPr>
        <p:txBody>
          <a:bodyPr>
            <a:noAutofit/>
          </a:bodyPr>
          <a:lstStyle/>
          <a:p>
            <a:pPr>
              <a:buNone/>
            </a:pPr>
            <a:r>
              <a:rPr lang="ru-RU" sz="1800" b="1" dirty="0" smtClean="0"/>
              <a:t> Черно-бели копирни машини:</a:t>
            </a:r>
            <a:endParaRPr lang="bg-BG" sz="1800" dirty="0" smtClean="0"/>
          </a:p>
          <a:p>
            <a:r>
              <a:rPr lang="en-US" sz="1800" b="1" dirty="0" smtClean="0"/>
              <a:t>Konica Minolta </a:t>
            </a:r>
            <a:r>
              <a:rPr lang="en-US" sz="1800" b="1" dirty="0" err="1" smtClean="0"/>
              <a:t>Bizhub</a:t>
            </a:r>
            <a:r>
              <a:rPr lang="en-US" sz="1800" b="1" dirty="0" smtClean="0"/>
              <a:t> 240f</a:t>
            </a:r>
            <a:r>
              <a:rPr lang="bg-BG" sz="1800" b="1" dirty="0" smtClean="0"/>
              <a:t>:</a:t>
            </a:r>
            <a:endParaRPr lang="en-US" sz="1800" b="1" dirty="0" smtClean="0"/>
          </a:p>
          <a:p>
            <a:pPr>
              <a:buNone/>
            </a:pPr>
            <a:r>
              <a:rPr lang="ru-RU" sz="1800" b="1" dirty="0" smtClean="0"/>
              <a:t>        скорост: </a:t>
            </a:r>
            <a:r>
              <a:rPr lang="ru-RU" sz="1800" dirty="0" smtClean="0"/>
              <a:t>24 копия/минута</a:t>
            </a:r>
          </a:p>
          <a:p>
            <a:pPr>
              <a:buNone/>
            </a:pPr>
            <a:r>
              <a:rPr lang="ru-RU" sz="1800" b="1" dirty="0" smtClean="0"/>
              <a:t>        максимален формат: </a:t>
            </a:r>
            <a:r>
              <a:rPr lang="ru-RU" sz="1800" dirty="0" smtClean="0"/>
              <a:t>А4                         </a:t>
            </a:r>
          </a:p>
          <a:p>
            <a:pPr>
              <a:buNone/>
            </a:pPr>
            <a:r>
              <a:rPr lang="ru-RU" sz="1800" b="1" dirty="0" smtClean="0"/>
              <a:t>        разделителна способност: </a:t>
            </a:r>
            <a:r>
              <a:rPr lang="ru-RU" sz="1800" dirty="0" smtClean="0"/>
              <a:t>600 x 600 dpi</a:t>
            </a:r>
          </a:p>
          <a:p>
            <a:pPr>
              <a:buNone/>
            </a:pPr>
            <a:r>
              <a:rPr lang="ru-RU" sz="1800" b="1" dirty="0" smtClean="0"/>
              <a:t>        памет: </a:t>
            </a:r>
            <a:r>
              <a:rPr lang="ru-RU" sz="1800" dirty="0" smtClean="0"/>
              <a:t>256 MB</a:t>
            </a:r>
          </a:p>
          <a:p>
            <a:pPr>
              <a:buNone/>
            </a:pPr>
            <a:r>
              <a:rPr lang="ru-RU" sz="1800" b="1" dirty="0" smtClean="0"/>
              <a:t>        входящ капацитет </a:t>
            </a:r>
            <a:r>
              <a:rPr lang="ru-RU" sz="1800" dirty="0" smtClean="0"/>
              <a:t>Стандартно: 550 листа, максимум: 1,050листа </a:t>
            </a:r>
            <a:r>
              <a:rPr lang="ru-RU" sz="1800" b="1" dirty="0" smtClean="0"/>
              <a:t>Интерфейс: </a:t>
            </a:r>
            <a:r>
              <a:rPr lang="ru-RU" sz="1800" dirty="0" smtClean="0"/>
              <a:t>10/100 Base-T Ethernet, USB 2.0</a:t>
            </a:r>
            <a:endParaRPr lang="bg-BG" sz="1800" dirty="0"/>
          </a:p>
        </p:txBody>
      </p:sp>
      <p:sp>
        <p:nvSpPr>
          <p:cNvPr id="4" name="Slide Number Placeholder 3"/>
          <p:cNvSpPr>
            <a:spLocks noGrp="1"/>
          </p:cNvSpPr>
          <p:nvPr>
            <p:ph type="sldNum" sz="quarter" idx="12"/>
          </p:nvPr>
        </p:nvSpPr>
        <p:spPr/>
        <p:txBody>
          <a:bodyPr/>
          <a:lstStyle/>
          <a:p>
            <a:fld id="{D3E59A87-A258-41D1-A475-61F699E4675A}" type="slidenum">
              <a:rPr lang="bg-BG" smtClean="0"/>
              <a:pPr/>
              <a:t>9</a:t>
            </a:fld>
            <a:endParaRPr lang="bg-BG"/>
          </a:p>
        </p:txBody>
      </p:sp>
      <p:pic>
        <p:nvPicPr>
          <p:cNvPr id="5" name="Picture 4" descr="1.jpg"/>
          <p:cNvPicPr>
            <a:picLocks noChangeAspect="1"/>
          </p:cNvPicPr>
          <p:nvPr/>
        </p:nvPicPr>
        <p:blipFill>
          <a:blip r:embed="rId3" cstate="print"/>
          <a:stretch>
            <a:fillRect/>
          </a:stretch>
        </p:blipFill>
        <p:spPr>
          <a:xfrm>
            <a:off x="2555776" y="4077072"/>
            <a:ext cx="3826396" cy="2276872"/>
          </a:xfrm>
          <a:prstGeom prst="rect">
            <a:avLst/>
          </a:prstGeom>
        </p:spPr>
      </p:pic>
      <p:sp>
        <p:nvSpPr>
          <p:cNvPr id="6" name="Rounded Rectangle 5"/>
          <p:cNvSpPr/>
          <p:nvPr/>
        </p:nvSpPr>
        <p:spPr>
          <a:xfrm>
            <a:off x="1115616" y="4149080"/>
            <a:ext cx="172819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smtClean="0"/>
              <a:t>Цена:</a:t>
            </a:r>
          </a:p>
          <a:p>
            <a:pPr algn="ctr"/>
            <a:endParaRPr lang="bg-BG" dirty="0" smtClean="0"/>
          </a:p>
          <a:p>
            <a:pPr algn="ctr"/>
            <a:r>
              <a:rPr lang="bg-BG" dirty="0" smtClean="0"/>
              <a:t>911лв</a:t>
            </a:r>
            <a:endParaRPr lang="bg-BG" dirty="0"/>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1104</TotalTime>
  <Words>1103</Words>
  <Application>Microsoft Office PowerPoint</Application>
  <PresentationFormat>On-screen Show (4:3)</PresentationFormat>
  <Paragraphs>135</Paragraphs>
  <Slides>18</Slides>
  <Notes>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Apex</vt:lpstr>
      <vt:lpstr>Копирна техника</vt:lpstr>
      <vt:lpstr>Съдържание:</vt:lpstr>
      <vt:lpstr>Кратка история:</vt:lpstr>
      <vt:lpstr>PowerPoint Presentation</vt:lpstr>
      <vt:lpstr>Работа на копирната машина:</vt:lpstr>
      <vt:lpstr>Схема на процеса “копиране”:</vt:lpstr>
      <vt:lpstr>Цифрова технология  </vt:lpstr>
      <vt:lpstr>Параметри </vt:lpstr>
      <vt:lpstr>Видове копирна техника:</vt:lpstr>
      <vt:lpstr>PowerPoint Presentation</vt:lpstr>
      <vt:lpstr>Цветни копири</vt:lpstr>
      <vt:lpstr>Canon PC-D440 </vt:lpstr>
      <vt:lpstr>Toshiba Цветна копирна машина e-STUDIO 281c </vt:lpstr>
      <vt:lpstr>Многофункционални копирни устройства</vt:lpstr>
      <vt:lpstr>HP laserJet m2727 mfp</vt:lpstr>
      <vt:lpstr>Опасности и контрол на риска </vt:lpstr>
      <vt:lpstr>Предпазни мерки:</vt:lpstr>
      <vt:lpstr>PowerPoint Presentation</vt:lpstr>
    </vt:vector>
  </TitlesOfParts>
  <Company>TOSH_SAT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Копирна техника</dc:title>
  <dc:creator>Анжелика Енчева</dc:creator>
  <cp:lastModifiedBy>User</cp:lastModifiedBy>
  <cp:revision>77</cp:revision>
  <dcterms:created xsi:type="dcterms:W3CDTF">2012-03-11T10:32:05Z</dcterms:created>
  <dcterms:modified xsi:type="dcterms:W3CDTF">2012-03-21T07:25:26Z</dcterms:modified>
</cp:coreProperties>
</file>