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56" r:id="rId2"/>
    <p:sldId id="281" r:id="rId3"/>
    <p:sldId id="257" r:id="rId4"/>
    <p:sldId id="263" r:id="rId5"/>
    <p:sldId id="258" r:id="rId6"/>
    <p:sldId id="259" r:id="rId7"/>
    <p:sldId id="277" r:id="rId8"/>
    <p:sldId id="260" r:id="rId9"/>
    <p:sldId id="278" r:id="rId10"/>
    <p:sldId id="261" r:id="rId11"/>
    <p:sldId id="264" r:id="rId12"/>
    <p:sldId id="265" r:id="rId13"/>
    <p:sldId id="267" r:id="rId14"/>
    <p:sldId id="268" r:id="rId15"/>
    <p:sldId id="275" r:id="rId16"/>
    <p:sldId id="276" r:id="rId17"/>
    <p:sldId id="279" r:id="rId18"/>
    <p:sldId id="280"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39" autoAdjust="0"/>
  </p:normalViewPr>
  <p:slideViewPr>
    <p:cSldViewPr>
      <p:cViewPr varScale="1">
        <p:scale>
          <a:sx n="84" d="100"/>
          <a:sy n="84" d="100"/>
        </p:scale>
        <p:origin x="-59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C5315E-807D-4C1E-8603-1C4D195C8207}" type="datetimeFigureOut">
              <a:rPr lang="en-US" smtClean="0"/>
              <a:pPr/>
              <a:t>3/13/2012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3D554B-C3A7-4E8B-9F66-8CEA97F93F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pson.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www.oki.com/" TargetMode="External"/><Relationship Id="rId4" Type="http://schemas.openxmlformats.org/officeDocument/2006/relationships/hyperlink" Target="http://www.fujitsu.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sz="1200" dirty="0" smtClean="0"/>
              <a:t>Печатащите глави използващи постоянни магнити по принцип позволяват по-високи скорости на печат и най-често се прилагат в принтери предназначени за голямо натоварване. Някои от по-разпространените принтери ползващи тази технология са </a:t>
            </a:r>
            <a:r>
              <a:rPr lang="ru-RU" sz="1200" b="1" dirty="0" smtClean="0">
                <a:hlinkClick r:id="rId3"/>
              </a:rPr>
              <a:t>Epson</a:t>
            </a:r>
            <a:r>
              <a:rPr lang="ru-RU" sz="1200" dirty="0" smtClean="0"/>
              <a:t> DFX моделите, някои модели на </a:t>
            </a:r>
            <a:r>
              <a:rPr lang="ru-RU" sz="1200" b="1" dirty="0" smtClean="0">
                <a:hlinkClick r:id="rId4"/>
              </a:rPr>
              <a:t>Fujitsu</a:t>
            </a:r>
            <a:r>
              <a:rPr lang="ru-RU" sz="1200" dirty="0" smtClean="0"/>
              <a:t> например DL 5600 и всички матрични принтери на </a:t>
            </a:r>
            <a:r>
              <a:rPr lang="ru-RU" sz="1200" b="1" dirty="0" smtClean="0">
                <a:hlinkClick r:id="rId5"/>
              </a:rPr>
              <a:t>Oki</a:t>
            </a:r>
            <a:r>
              <a:rPr lang="ru-RU" sz="1200" dirty="0" smtClean="0"/>
              <a:t>.</a:t>
            </a:r>
            <a:endParaRPr lang="en-US" dirty="0"/>
          </a:p>
        </p:txBody>
      </p:sp>
      <p:sp>
        <p:nvSpPr>
          <p:cNvPr id="4" name="Slide Number Placeholder 3"/>
          <p:cNvSpPr>
            <a:spLocks noGrp="1"/>
          </p:cNvSpPr>
          <p:nvPr>
            <p:ph type="sldNum" sz="quarter" idx="10"/>
          </p:nvPr>
        </p:nvSpPr>
        <p:spPr/>
        <p:txBody>
          <a:bodyPr/>
          <a:lstStyle/>
          <a:p>
            <a:fld id="{3D3D554B-C3A7-4E8B-9F66-8CEA97F93F9A}"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smtClean="0"/>
              <a:t>Печатащият механизъм</a:t>
            </a:r>
            <a:r>
              <a:rPr lang="ru-RU" sz="1200" dirty="0" smtClean="0"/>
              <a:t> на линеен принтер работи по следния начин. Постоянен магнит държи пружината на чукчето в напрегнато състояние. При подаване на импулс от драйвера, през бобината протича електрически ток и създава електромагнитно поле противоположно на това от постоянния магнит. При това взаимодействие на двете полета пружината се освобождава и изстрелва чукчето напред към мастилената лента и хартията.</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D3D554B-C3A7-4E8B-9F66-8CEA97F93F9A}"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4F4EED4-CDAD-4061-9C48-ECE7FE36912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F4EED4-CDAD-4061-9C48-ECE7FE36912C}" type="slidenum">
              <a:rPr lang="en-US" smtClean="0"/>
              <a:pPr/>
              <a:t>‹#›</a:t>
            </a:fld>
            <a:endParaRPr 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F4EED4-CDAD-4061-9C48-ECE7FE36912C}" type="slidenum">
              <a:rPr lang="en-US" smtClean="0"/>
              <a:pPr/>
              <a:t>‹#›</a:t>
            </a:fld>
            <a:endParaRPr 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F4EED4-CDAD-4061-9C48-ECE7FE36912C}" type="slidenum">
              <a:rPr lang="en-US" smtClean="0"/>
              <a:pPr/>
              <a:t>‹#›</a:t>
            </a:fld>
            <a:endParaRPr 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F4EED4-CDAD-4061-9C48-ECE7FE36912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F4EED4-CDAD-4061-9C48-ECE7FE36912C}" type="slidenum">
              <a:rPr lang="en-US" smtClean="0"/>
              <a:pPr/>
              <a:t>‹#›</a:t>
            </a:fld>
            <a:endParaRPr lang="en-US"/>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4F4EED4-CDAD-4061-9C48-ECE7FE36912C}" type="slidenum">
              <a:rPr lang="en-US" smtClean="0"/>
              <a:pPr/>
              <a:t>‹#›</a:t>
            </a:fld>
            <a:endParaRPr lang="en-US"/>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4F4EED4-CDAD-4061-9C48-ECE7FE36912C}" type="slidenum">
              <a:rPr lang="en-US" smtClean="0"/>
              <a:pPr/>
              <a:t>‹#›</a:t>
            </a:fld>
            <a:endParaRPr lang="en-US"/>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4F4EED4-CDAD-4061-9C48-ECE7FE36912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F4EED4-CDAD-4061-9C48-ECE7FE36912C}" type="slidenum">
              <a:rPr lang="en-US" smtClean="0"/>
              <a:pPr/>
              <a:t>‹#›</a:t>
            </a:fld>
            <a:endParaRPr lang="en-US"/>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F1F104-C368-4A66-841C-D4379678F403}" type="datetimeFigureOut">
              <a:rPr lang="en-US" smtClean="0"/>
              <a:pPr/>
              <a:t>3/13/2012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F4EED4-CDAD-4061-9C48-ECE7FE36912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F1F104-C368-4A66-841C-D4379678F403}" type="datetimeFigureOut">
              <a:rPr lang="en-US" smtClean="0"/>
              <a:pPr/>
              <a:t>3/13/2012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4F4EED4-CDAD-4061-9C48-ECE7FE36912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wheel spokes="8"/>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gif"/><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4997928"/>
          </a:xfrm>
        </p:spPr>
        <p:txBody>
          <a:bodyPr>
            <a:normAutofit/>
          </a:bodyPr>
          <a:lstStyle/>
          <a:p>
            <a:r>
              <a:rPr lang="bg-BG" dirty="0" smtClean="0"/>
              <a:t>Матрични и мастиленоструйни принтери</a:t>
            </a:r>
            <a:br>
              <a:rPr lang="bg-BG"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6357982" cy="1143000"/>
          </a:xfrm>
        </p:spPr>
        <p:txBody>
          <a:bodyPr>
            <a:normAutofit/>
          </a:bodyPr>
          <a:lstStyle/>
          <a:p>
            <a:r>
              <a:rPr lang="en-US" sz="2800" dirty="0" smtClean="0"/>
              <a:t>3.</a:t>
            </a:r>
            <a:r>
              <a:rPr lang="bg-BG" sz="2800" dirty="0" smtClean="0"/>
              <a:t>Предимства на матричните принтери</a:t>
            </a:r>
            <a:endParaRPr lang="en-US" sz="2800"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bg-BG" sz="2000" dirty="0" smtClean="0"/>
              <a:t>Изключителна издръжливост, както и много ниска цена на консумативите.</a:t>
            </a:r>
            <a:endParaRPr lang="en-US" sz="2000" dirty="0" smtClean="0"/>
          </a:p>
          <a:p>
            <a:pPr>
              <a:buNone/>
            </a:pPr>
            <a:endParaRPr lang="bg-BG" sz="2000" dirty="0" smtClean="0"/>
          </a:p>
          <a:p>
            <a:pPr>
              <a:buFont typeface="Wingdings" pitchFamily="2" charset="2"/>
              <a:buChar char="ü"/>
            </a:pPr>
            <a:r>
              <a:rPr lang="bg-BG" sz="2000" dirty="0" smtClean="0"/>
              <a:t>Възможност за отпечатване на копия заедно с оригинала, което е желателно и дори задължително , за някои документи.А наличието на широк валяк ги прави почти незаменими при отпечатването на счетоводни документи.Не е за пренебрегване и възможността за използване на единични листи, така и на непрекъсната хартия.</a:t>
            </a:r>
            <a:endParaRPr lang="en-US" sz="2000" dirty="0" smtClean="0"/>
          </a:p>
          <a:p>
            <a:pPr>
              <a:buNone/>
            </a:pPr>
            <a:endParaRPr lang="bg-BG" sz="2000" dirty="0" smtClean="0"/>
          </a:p>
          <a:p>
            <a:pPr>
              <a:buFont typeface="Wingdings" pitchFamily="2" charset="2"/>
              <a:buChar char="ü"/>
            </a:pPr>
            <a:r>
              <a:rPr lang="bg-BG" sz="2000" dirty="0" smtClean="0"/>
              <a:t>Качеството на печат е високо, но за сметка на скоростта.</a:t>
            </a:r>
            <a:endParaRPr lang="en-US" sz="2000" dirty="0" smtClean="0"/>
          </a:p>
          <a:p>
            <a:pPr>
              <a:buNone/>
            </a:pPr>
            <a:endParaRPr lang="bg-BG" sz="2000" dirty="0" smtClean="0"/>
          </a:p>
          <a:p>
            <a:pPr>
              <a:buFont typeface="Wingdings" pitchFamily="2" charset="2"/>
              <a:buChar char="ü"/>
            </a:pPr>
            <a:r>
              <a:rPr lang="bg-BG" sz="2000" dirty="0" smtClean="0"/>
              <a:t>Матричните принетери предлагат все по-голям брой вградени шрифтове, а могат да ползват и програмно зарежданите.Единственото ограничение е </a:t>
            </a:r>
            <a:r>
              <a:rPr lang="en-US" sz="2000" dirty="0" smtClean="0"/>
              <a:t>RAM </a:t>
            </a:r>
            <a:r>
              <a:rPr lang="bg-BG" sz="2000" dirty="0" smtClean="0"/>
              <a:t>паметта.</a:t>
            </a:r>
            <a:endParaRPr lang="ru-RU" sz="2000" dirty="0" smtClean="0"/>
          </a:p>
          <a:p>
            <a:pPr>
              <a:buFont typeface="Wingdings" pitchFamily="2" charset="2"/>
              <a:buChar char="ü"/>
            </a:pPr>
            <a:endParaRPr lang="en-US" sz="2000" dirty="0"/>
          </a:p>
        </p:txBody>
      </p:sp>
      <p:pic>
        <p:nvPicPr>
          <p:cNvPr id="4" name="Picture 3" descr="smile.jpeg"/>
          <p:cNvPicPr>
            <a:picLocks noChangeAspect="1"/>
          </p:cNvPicPr>
          <p:nvPr/>
        </p:nvPicPr>
        <p:blipFill>
          <a:blip r:embed="rId2" cstate="print"/>
          <a:stretch>
            <a:fillRect/>
          </a:stretch>
        </p:blipFill>
        <p:spPr>
          <a:xfrm>
            <a:off x="7586838" y="214290"/>
            <a:ext cx="1258759" cy="1143008"/>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4638"/>
            <a:ext cx="6357982" cy="1143000"/>
          </a:xfrm>
        </p:spPr>
        <p:txBody>
          <a:bodyPr>
            <a:normAutofit/>
          </a:bodyPr>
          <a:lstStyle/>
          <a:p>
            <a:r>
              <a:rPr lang="bg-BG" sz="2800" dirty="0" smtClean="0"/>
              <a:t>4.Недостатъци на матричните принтери</a:t>
            </a:r>
            <a:endParaRPr lang="en-US" sz="2800" dirty="0"/>
          </a:p>
        </p:txBody>
      </p:sp>
      <p:sp>
        <p:nvSpPr>
          <p:cNvPr id="5" name="Content Placeholder 4"/>
          <p:cNvSpPr>
            <a:spLocks noGrp="1"/>
          </p:cNvSpPr>
          <p:nvPr>
            <p:ph idx="1"/>
          </p:nvPr>
        </p:nvSpPr>
        <p:spPr/>
        <p:txBody>
          <a:bodyPr>
            <a:normAutofit fontScale="92500" lnSpcReduction="10000"/>
          </a:bodyPr>
          <a:lstStyle/>
          <a:p>
            <a:r>
              <a:rPr lang="en-US" sz="2000" dirty="0" err="1" smtClean="0"/>
              <a:t>Шумната</a:t>
            </a:r>
            <a:r>
              <a:rPr lang="en-US" sz="2000" dirty="0" smtClean="0"/>
              <a:t> </a:t>
            </a:r>
            <a:r>
              <a:rPr lang="en-US" sz="2000" dirty="0" err="1" smtClean="0"/>
              <a:t>работа</a:t>
            </a:r>
            <a:r>
              <a:rPr lang="en-US" sz="2000" dirty="0" smtClean="0"/>
              <a:t> е </a:t>
            </a:r>
            <a:r>
              <a:rPr lang="en-US" sz="2000" dirty="0" err="1" smtClean="0"/>
              <a:t>един</a:t>
            </a:r>
            <a:r>
              <a:rPr lang="en-US" sz="2000" dirty="0" smtClean="0"/>
              <a:t> </a:t>
            </a:r>
            <a:r>
              <a:rPr lang="en-US" sz="2000" dirty="0" err="1" smtClean="0"/>
              <a:t>от</a:t>
            </a:r>
            <a:r>
              <a:rPr lang="en-US" sz="2000" dirty="0" smtClean="0"/>
              <a:t> </a:t>
            </a:r>
            <a:r>
              <a:rPr lang="en-US" sz="2000" dirty="0" err="1" smtClean="0"/>
              <a:t>най-досадните</a:t>
            </a:r>
            <a:r>
              <a:rPr lang="en-US" sz="2000" dirty="0" smtClean="0"/>
              <a:t> </a:t>
            </a:r>
            <a:r>
              <a:rPr lang="en-US" sz="2000" dirty="0" err="1" smtClean="0"/>
              <a:t>традиционни</a:t>
            </a:r>
            <a:r>
              <a:rPr lang="en-US" sz="2000" dirty="0" smtClean="0"/>
              <a:t> </a:t>
            </a:r>
            <a:r>
              <a:rPr lang="en-US" sz="2000" dirty="0" err="1" smtClean="0"/>
              <a:t>недостатъци</a:t>
            </a:r>
            <a:r>
              <a:rPr lang="en-US" sz="2000" dirty="0" smtClean="0"/>
              <a:t> </a:t>
            </a:r>
            <a:r>
              <a:rPr lang="en-US" sz="2000" dirty="0" err="1" smtClean="0"/>
              <a:t>на</a:t>
            </a:r>
            <a:r>
              <a:rPr lang="en-US" sz="2000" dirty="0" smtClean="0"/>
              <a:t> </a:t>
            </a:r>
            <a:r>
              <a:rPr lang="en-US" sz="2000" dirty="0" err="1" smtClean="0"/>
              <a:t>много</a:t>
            </a:r>
            <a:r>
              <a:rPr lang="en-US" sz="2000" dirty="0" smtClean="0"/>
              <a:t> </a:t>
            </a:r>
            <a:r>
              <a:rPr lang="en-US" sz="2000" dirty="0" err="1" smtClean="0"/>
              <a:t>от</a:t>
            </a:r>
            <a:r>
              <a:rPr lang="en-US" sz="2000" dirty="0" smtClean="0"/>
              <a:t> </a:t>
            </a:r>
            <a:r>
              <a:rPr lang="en-US" sz="2000" dirty="0" err="1" smtClean="0"/>
              <a:t>матричните</a:t>
            </a:r>
            <a:r>
              <a:rPr lang="en-US" sz="2000" dirty="0" smtClean="0"/>
              <a:t> </a:t>
            </a:r>
            <a:r>
              <a:rPr lang="en-US" sz="2000" dirty="0" err="1" smtClean="0"/>
              <a:t>принтери</a:t>
            </a:r>
            <a:r>
              <a:rPr lang="en-US" sz="2000" dirty="0" smtClean="0"/>
              <a:t>. </a:t>
            </a:r>
            <a:r>
              <a:rPr lang="en-US" sz="2000" dirty="0" err="1" smtClean="0"/>
              <a:t>Децибелите</a:t>
            </a:r>
            <a:r>
              <a:rPr lang="en-US" sz="2000" dirty="0" smtClean="0"/>
              <a:t> </a:t>
            </a:r>
            <a:r>
              <a:rPr lang="en-US" sz="2000" dirty="0" err="1" smtClean="0"/>
              <a:t>могат</a:t>
            </a:r>
            <a:r>
              <a:rPr lang="en-US" sz="2000" dirty="0" smtClean="0"/>
              <a:t> </a:t>
            </a:r>
            <a:r>
              <a:rPr lang="en-US" sz="2000" dirty="0" err="1" smtClean="0"/>
              <a:t>да</a:t>
            </a:r>
            <a:r>
              <a:rPr lang="en-US" sz="2000" dirty="0" smtClean="0"/>
              <a:t> </a:t>
            </a:r>
            <a:r>
              <a:rPr lang="en-US" sz="2000" dirty="0" err="1" smtClean="0"/>
              <a:t>се</a:t>
            </a:r>
            <a:r>
              <a:rPr lang="en-US" sz="2000" dirty="0" smtClean="0"/>
              <a:t> </a:t>
            </a:r>
            <a:r>
              <a:rPr lang="en-US" sz="2000" dirty="0" err="1" smtClean="0"/>
              <a:t>намалят</a:t>
            </a:r>
            <a:r>
              <a:rPr lang="en-US" sz="2000" dirty="0" smtClean="0"/>
              <a:t> </a:t>
            </a:r>
            <a:r>
              <a:rPr lang="en-US" sz="2000" dirty="0" err="1" smtClean="0"/>
              <a:t>чрез</a:t>
            </a:r>
            <a:r>
              <a:rPr lang="en-US" sz="2000" dirty="0" smtClean="0"/>
              <a:t> </a:t>
            </a:r>
            <a:r>
              <a:rPr lang="en-US" sz="2000" dirty="0" err="1" smtClean="0"/>
              <a:t>специални</a:t>
            </a:r>
            <a:r>
              <a:rPr lang="en-US" sz="2000" dirty="0" smtClean="0"/>
              <a:t> </a:t>
            </a:r>
            <a:r>
              <a:rPr lang="en-US" sz="2000" dirty="0" err="1" smtClean="0"/>
              <a:t>стендове</a:t>
            </a:r>
            <a:r>
              <a:rPr lang="en-US" sz="2000" dirty="0" smtClean="0"/>
              <a:t> </a:t>
            </a:r>
            <a:r>
              <a:rPr lang="en-US" sz="2000" dirty="0" err="1" smtClean="0"/>
              <a:t>или</a:t>
            </a:r>
            <a:r>
              <a:rPr lang="en-US" sz="2000" dirty="0" smtClean="0"/>
              <a:t> </a:t>
            </a:r>
            <a:r>
              <a:rPr lang="en-US" sz="2000" dirty="0" err="1" smtClean="0"/>
              <a:t>шумопоглъщащи</a:t>
            </a:r>
            <a:r>
              <a:rPr lang="en-US" sz="2000" dirty="0" smtClean="0"/>
              <a:t> </a:t>
            </a:r>
            <a:r>
              <a:rPr lang="en-US" sz="2000" dirty="0" err="1" smtClean="0"/>
              <a:t>капаци</a:t>
            </a:r>
            <a:r>
              <a:rPr lang="en-US" sz="2000" dirty="0" smtClean="0"/>
              <a:t>.</a:t>
            </a:r>
          </a:p>
          <a:p>
            <a:endParaRPr lang="en-US" sz="2000" dirty="0" smtClean="0"/>
          </a:p>
          <a:p>
            <a:r>
              <a:rPr lang="bg-BG" sz="2000" dirty="0" smtClean="0"/>
              <a:t>Ниска скорост на отпечатване</a:t>
            </a:r>
          </a:p>
          <a:p>
            <a:endParaRPr lang="bg-BG" sz="2000" dirty="0" smtClean="0"/>
          </a:p>
          <a:p>
            <a:r>
              <a:rPr lang="en-US" sz="2000" dirty="0" err="1" smtClean="0"/>
              <a:t>Ползването</a:t>
            </a:r>
            <a:r>
              <a:rPr lang="en-US" sz="2000" dirty="0" smtClean="0"/>
              <a:t> </a:t>
            </a:r>
            <a:r>
              <a:rPr lang="en-US" sz="2000" dirty="0" err="1" smtClean="0"/>
              <a:t>на</a:t>
            </a:r>
            <a:r>
              <a:rPr lang="en-US" sz="2000" dirty="0" smtClean="0"/>
              <a:t> </a:t>
            </a:r>
            <a:r>
              <a:rPr lang="en-US" sz="2000" dirty="0" err="1" smtClean="0"/>
              <a:t>износена</a:t>
            </a:r>
            <a:r>
              <a:rPr lang="en-US" sz="2000" dirty="0" smtClean="0"/>
              <a:t> </a:t>
            </a:r>
            <a:r>
              <a:rPr lang="en-US" sz="2000" dirty="0" err="1" smtClean="0"/>
              <a:t>или</a:t>
            </a:r>
            <a:r>
              <a:rPr lang="en-US" sz="2000" dirty="0" smtClean="0"/>
              <a:t> </a:t>
            </a:r>
            <a:r>
              <a:rPr lang="en-US" sz="2000" dirty="0" err="1" smtClean="0"/>
              <a:t>изсъхнала</a:t>
            </a:r>
            <a:r>
              <a:rPr lang="en-US" sz="2000" dirty="0" smtClean="0"/>
              <a:t> </a:t>
            </a:r>
            <a:r>
              <a:rPr lang="en-US" sz="2000" dirty="0" err="1" smtClean="0"/>
              <a:t>лента</a:t>
            </a:r>
            <a:r>
              <a:rPr lang="en-US" sz="2000" dirty="0" smtClean="0"/>
              <a:t> </a:t>
            </a:r>
            <a:r>
              <a:rPr lang="en-US" sz="2000" dirty="0" err="1" smtClean="0"/>
              <a:t>неминуемо</a:t>
            </a:r>
            <a:r>
              <a:rPr lang="en-US" sz="2000" dirty="0" smtClean="0"/>
              <a:t> </a:t>
            </a:r>
            <a:r>
              <a:rPr lang="en-US" sz="2000" dirty="0" err="1" smtClean="0"/>
              <a:t>води</a:t>
            </a:r>
            <a:r>
              <a:rPr lang="en-US" sz="2000" dirty="0" smtClean="0"/>
              <a:t> </a:t>
            </a:r>
            <a:r>
              <a:rPr lang="en-US" sz="2000" dirty="0" err="1" smtClean="0"/>
              <a:t>до</a:t>
            </a:r>
            <a:r>
              <a:rPr lang="en-US" sz="2000" dirty="0" smtClean="0"/>
              <a:t> </a:t>
            </a:r>
            <a:r>
              <a:rPr lang="en-US" sz="2000" dirty="0" err="1" smtClean="0"/>
              <a:t>затруднено</a:t>
            </a:r>
            <a:r>
              <a:rPr lang="en-US" sz="2000" dirty="0" smtClean="0"/>
              <a:t> </a:t>
            </a:r>
            <a:r>
              <a:rPr lang="en-US" sz="2000" dirty="0" err="1" smtClean="0"/>
              <a:t>движение</a:t>
            </a:r>
            <a:r>
              <a:rPr lang="en-US" sz="2000" dirty="0" smtClean="0"/>
              <a:t> </a:t>
            </a:r>
            <a:r>
              <a:rPr lang="en-US" sz="2000" dirty="0" err="1" smtClean="0"/>
              <a:t>на</a:t>
            </a:r>
            <a:r>
              <a:rPr lang="en-US" sz="2000" dirty="0" smtClean="0"/>
              <a:t> </a:t>
            </a:r>
            <a:r>
              <a:rPr lang="en-US" sz="2000" dirty="0" err="1" smtClean="0"/>
              <a:t>печатащите</a:t>
            </a:r>
            <a:r>
              <a:rPr lang="en-US" sz="2000" dirty="0" smtClean="0"/>
              <a:t> </a:t>
            </a:r>
            <a:r>
              <a:rPr lang="en-US" sz="2000" dirty="0" err="1" smtClean="0"/>
              <a:t>игли</a:t>
            </a:r>
            <a:r>
              <a:rPr lang="en-US" sz="2000" dirty="0" smtClean="0"/>
              <a:t>, </a:t>
            </a:r>
            <a:r>
              <a:rPr lang="en-US" sz="2000" dirty="0" err="1" smtClean="0"/>
              <a:t>бързото</a:t>
            </a:r>
            <a:r>
              <a:rPr lang="en-US" sz="2000" dirty="0" smtClean="0"/>
              <a:t> </a:t>
            </a:r>
            <a:r>
              <a:rPr lang="en-US" sz="2000" dirty="0" err="1" smtClean="0"/>
              <a:t>им</a:t>
            </a:r>
            <a:r>
              <a:rPr lang="en-US" sz="2000" dirty="0" smtClean="0"/>
              <a:t> </a:t>
            </a:r>
            <a:r>
              <a:rPr lang="en-US" sz="2000" dirty="0" err="1" smtClean="0"/>
              <a:t>износване</a:t>
            </a:r>
            <a:r>
              <a:rPr lang="en-US" sz="2000" dirty="0" smtClean="0"/>
              <a:t> </a:t>
            </a:r>
            <a:r>
              <a:rPr lang="en-US" sz="2000" dirty="0" err="1" smtClean="0"/>
              <a:t>или</a:t>
            </a:r>
            <a:r>
              <a:rPr lang="en-US" sz="2000" dirty="0" smtClean="0"/>
              <a:t> </a:t>
            </a:r>
            <a:r>
              <a:rPr lang="en-US" sz="2000" dirty="0" err="1" smtClean="0"/>
              <a:t>счупване</a:t>
            </a:r>
            <a:r>
              <a:rPr lang="en-US" sz="2000" dirty="0" smtClean="0"/>
              <a:t> </a:t>
            </a:r>
            <a:r>
              <a:rPr lang="en-US" sz="2000" dirty="0" err="1" smtClean="0"/>
              <a:t>както</a:t>
            </a:r>
            <a:r>
              <a:rPr lang="en-US" sz="2000" dirty="0" smtClean="0"/>
              <a:t> и </a:t>
            </a:r>
            <a:r>
              <a:rPr lang="en-US" sz="2000" dirty="0" err="1" smtClean="0"/>
              <a:t>до</a:t>
            </a:r>
            <a:r>
              <a:rPr lang="en-US" sz="2000" dirty="0" smtClean="0"/>
              <a:t> </a:t>
            </a:r>
            <a:r>
              <a:rPr lang="en-US" sz="2000" dirty="0" err="1" smtClean="0"/>
              <a:t>износване</a:t>
            </a:r>
            <a:r>
              <a:rPr lang="en-US" sz="2000" dirty="0" smtClean="0"/>
              <a:t> </a:t>
            </a:r>
            <a:r>
              <a:rPr lang="en-US" sz="2000" dirty="0" err="1" smtClean="0"/>
              <a:t>или</a:t>
            </a:r>
            <a:r>
              <a:rPr lang="en-US" sz="2000" dirty="0" smtClean="0"/>
              <a:t> </a:t>
            </a:r>
            <a:r>
              <a:rPr lang="en-US" sz="2000" dirty="0" err="1" smtClean="0"/>
              <a:t>дефектиране</a:t>
            </a:r>
            <a:r>
              <a:rPr lang="en-US" sz="2000" dirty="0" smtClean="0"/>
              <a:t> </a:t>
            </a:r>
            <a:r>
              <a:rPr lang="en-US" sz="2000" dirty="0" err="1" smtClean="0"/>
              <a:t>на</a:t>
            </a:r>
            <a:r>
              <a:rPr lang="en-US" sz="2000" dirty="0" smtClean="0"/>
              <a:t> </a:t>
            </a:r>
            <a:r>
              <a:rPr lang="en-US" sz="2000" dirty="0" err="1" smtClean="0"/>
              <a:t>редица</a:t>
            </a:r>
            <a:r>
              <a:rPr lang="en-US" sz="2000" dirty="0" smtClean="0"/>
              <a:t> </a:t>
            </a:r>
            <a:r>
              <a:rPr lang="en-US" sz="2000" dirty="0" err="1" smtClean="0"/>
              <a:t>други</a:t>
            </a:r>
            <a:r>
              <a:rPr lang="en-US" sz="2000" dirty="0" smtClean="0"/>
              <a:t> </a:t>
            </a:r>
            <a:r>
              <a:rPr lang="en-US" sz="2000" dirty="0" err="1" smtClean="0"/>
              <a:t>елементи</a:t>
            </a:r>
            <a:r>
              <a:rPr lang="en-US" sz="2000" dirty="0" smtClean="0"/>
              <a:t> </a:t>
            </a:r>
            <a:r>
              <a:rPr lang="en-US" sz="2000" dirty="0" err="1" smtClean="0"/>
              <a:t>на</a:t>
            </a:r>
            <a:r>
              <a:rPr lang="en-US" sz="2000" dirty="0" smtClean="0"/>
              <a:t> </a:t>
            </a:r>
            <a:r>
              <a:rPr lang="en-US" sz="2000" dirty="0" err="1" smtClean="0"/>
              <a:t>печатаща</a:t>
            </a:r>
            <a:r>
              <a:rPr lang="bg-BG" sz="2000" dirty="0" smtClean="0"/>
              <a:t> </a:t>
            </a:r>
            <a:r>
              <a:rPr lang="en-US" sz="2000" dirty="0" smtClean="0"/>
              <a:t> </a:t>
            </a:r>
            <a:r>
              <a:rPr lang="en-US" sz="2000" dirty="0" err="1" smtClean="0"/>
              <a:t>глава</a:t>
            </a:r>
            <a:r>
              <a:rPr lang="bg-BG" sz="2000" dirty="0" smtClean="0"/>
              <a:t>.</a:t>
            </a:r>
            <a:endParaRPr lang="en-US" sz="2000" dirty="0" smtClean="0"/>
          </a:p>
          <a:p>
            <a:endParaRPr lang="bg-BG" sz="2000" dirty="0" smtClean="0"/>
          </a:p>
          <a:p>
            <a:r>
              <a:rPr lang="en-US" sz="2000" dirty="0" err="1" smtClean="0"/>
              <a:t>Матричните</a:t>
            </a:r>
            <a:r>
              <a:rPr lang="en-US" sz="2000" dirty="0" smtClean="0"/>
              <a:t> </a:t>
            </a:r>
            <a:r>
              <a:rPr lang="en-US" sz="2000" dirty="0" err="1" smtClean="0"/>
              <a:t>принтери</a:t>
            </a:r>
            <a:r>
              <a:rPr lang="en-US" sz="2000" dirty="0" smtClean="0"/>
              <a:t> </a:t>
            </a:r>
            <a:r>
              <a:rPr lang="en-US" sz="2000" dirty="0" err="1" smtClean="0"/>
              <a:t>печатат</a:t>
            </a:r>
            <a:r>
              <a:rPr lang="en-US" sz="2000" dirty="0" smtClean="0"/>
              <a:t> </a:t>
            </a:r>
            <a:r>
              <a:rPr lang="en-US" sz="2000" dirty="0" err="1" smtClean="0"/>
              <a:t>баркодове</a:t>
            </a:r>
            <a:r>
              <a:rPr lang="en-US" sz="2000" dirty="0" smtClean="0"/>
              <a:t> с </a:t>
            </a:r>
            <a:r>
              <a:rPr lang="en-US" sz="2000" dirty="0" err="1" smtClean="0"/>
              <a:t>малка</a:t>
            </a:r>
            <a:r>
              <a:rPr lang="en-US" sz="2000" dirty="0" smtClean="0"/>
              <a:t> </a:t>
            </a:r>
            <a:r>
              <a:rPr lang="en-US" sz="2000" dirty="0" err="1" smtClean="0"/>
              <a:t>или</a:t>
            </a:r>
            <a:r>
              <a:rPr lang="en-US" sz="2000" dirty="0" smtClean="0"/>
              <a:t> </a:t>
            </a:r>
            <a:r>
              <a:rPr lang="en-US" sz="2000" dirty="0" err="1" smtClean="0"/>
              <a:t>средна</a:t>
            </a:r>
            <a:r>
              <a:rPr lang="en-US" sz="2000" dirty="0" smtClean="0"/>
              <a:t> </a:t>
            </a:r>
            <a:r>
              <a:rPr lang="en-US" sz="2000" dirty="0" err="1" smtClean="0"/>
              <a:t>плътност</a:t>
            </a:r>
            <a:r>
              <a:rPr lang="en-US" sz="2000" dirty="0" smtClean="0"/>
              <a:t>, </a:t>
            </a:r>
            <a:r>
              <a:rPr lang="en-US" sz="2000" dirty="0" err="1" smtClean="0"/>
              <a:t>което</a:t>
            </a:r>
            <a:r>
              <a:rPr lang="en-US" sz="2000" dirty="0" smtClean="0"/>
              <a:t> </a:t>
            </a:r>
            <a:r>
              <a:rPr lang="en-US" sz="2000" dirty="0" err="1" smtClean="0"/>
              <a:t>може</a:t>
            </a:r>
            <a:r>
              <a:rPr lang="en-US" sz="2000" dirty="0" smtClean="0"/>
              <a:t> </a:t>
            </a:r>
            <a:r>
              <a:rPr lang="en-US" sz="2000" dirty="0" err="1" smtClean="0"/>
              <a:t>да</a:t>
            </a:r>
            <a:r>
              <a:rPr lang="en-US" sz="2000" dirty="0" smtClean="0"/>
              <a:t> </a:t>
            </a:r>
            <a:r>
              <a:rPr lang="en-US" sz="2000" dirty="0" err="1" smtClean="0"/>
              <a:t>не</a:t>
            </a:r>
            <a:r>
              <a:rPr lang="en-US" sz="2000" dirty="0" smtClean="0"/>
              <a:t> </a:t>
            </a:r>
            <a:r>
              <a:rPr lang="en-US" sz="2000" dirty="0" err="1" smtClean="0"/>
              <a:t>удовлетворява</a:t>
            </a:r>
            <a:r>
              <a:rPr lang="en-US" sz="2000" dirty="0" smtClean="0"/>
              <a:t> </a:t>
            </a:r>
            <a:r>
              <a:rPr lang="en-US" sz="2000" dirty="0" err="1" smtClean="0"/>
              <a:t>крайния</a:t>
            </a:r>
            <a:r>
              <a:rPr lang="en-US" sz="2000" dirty="0" smtClean="0"/>
              <a:t> </a:t>
            </a:r>
            <a:r>
              <a:rPr lang="en-US" sz="2000" dirty="0" err="1" smtClean="0"/>
              <a:t>потребител</a:t>
            </a:r>
            <a:r>
              <a:rPr lang="en-US" sz="2000" dirty="0" smtClean="0"/>
              <a:t>.</a:t>
            </a:r>
          </a:p>
          <a:p>
            <a:endParaRPr lang="en-US" dirty="0"/>
          </a:p>
        </p:txBody>
      </p:sp>
      <p:pic>
        <p:nvPicPr>
          <p:cNvPr id="7" name="Picture 6" descr="unsmile.jpg"/>
          <p:cNvPicPr>
            <a:picLocks noChangeAspect="1"/>
          </p:cNvPicPr>
          <p:nvPr/>
        </p:nvPicPr>
        <p:blipFill>
          <a:blip r:embed="rId2" cstate="print"/>
          <a:stretch>
            <a:fillRect/>
          </a:stretch>
        </p:blipFill>
        <p:spPr>
          <a:xfrm>
            <a:off x="7429520" y="142852"/>
            <a:ext cx="1500198" cy="1363815"/>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Производители на матрични принтери</a:t>
            </a:r>
            <a:endParaRPr lang="en-US" sz="2800" dirty="0"/>
          </a:p>
        </p:txBody>
      </p:sp>
      <p:pic>
        <p:nvPicPr>
          <p:cNvPr id="4" name="Content Placeholder 3" descr="epson.jpg"/>
          <p:cNvPicPr>
            <a:picLocks noGrp="1" noChangeAspect="1"/>
          </p:cNvPicPr>
          <p:nvPr>
            <p:ph idx="1"/>
          </p:nvPr>
        </p:nvPicPr>
        <p:blipFill>
          <a:blip r:embed="rId2" cstate="print"/>
          <a:stretch>
            <a:fillRect/>
          </a:stretch>
        </p:blipFill>
        <p:spPr>
          <a:xfrm>
            <a:off x="1285852" y="1857364"/>
            <a:ext cx="2428892" cy="947368"/>
          </a:xfrm>
        </p:spPr>
      </p:pic>
      <p:pic>
        <p:nvPicPr>
          <p:cNvPr id="5" name="Picture 4" descr="epson printer.jpg"/>
          <p:cNvPicPr>
            <a:picLocks noChangeAspect="1"/>
          </p:cNvPicPr>
          <p:nvPr/>
        </p:nvPicPr>
        <p:blipFill>
          <a:blip r:embed="rId3" cstate="print"/>
          <a:stretch>
            <a:fillRect/>
          </a:stretch>
        </p:blipFill>
        <p:spPr>
          <a:xfrm>
            <a:off x="1285852" y="3143248"/>
            <a:ext cx="2214578" cy="1658796"/>
          </a:xfrm>
          <a:prstGeom prst="rect">
            <a:avLst/>
          </a:prstGeom>
        </p:spPr>
      </p:pic>
      <p:pic>
        <p:nvPicPr>
          <p:cNvPr id="6" name="Picture 5" descr="OKi.jpg"/>
          <p:cNvPicPr>
            <a:picLocks noChangeAspect="1"/>
          </p:cNvPicPr>
          <p:nvPr/>
        </p:nvPicPr>
        <p:blipFill>
          <a:blip r:embed="rId4" cstate="print"/>
          <a:stretch>
            <a:fillRect/>
          </a:stretch>
        </p:blipFill>
        <p:spPr>
          <a:xfrm>
            <a:off x="4214810" y="2357430"/>
            <a:ext cx="2214578" cy="1074399"/>
          </a:xfrm>
          <a:prstGeom prst="rect">
            <a:avLst/>
          </a:prstGeom>
        </p:spPr>
      </p:pic>
      <p:pic>
        <p:nvPicPr>
          <p:cNvPr id="7" name="Picture 6" descr="OKI printer.jpg"/>
          <p:cNvPicPr>
            <a:picLocks noChangeAspect="1"/>
          </p:cNvPicPr>
          <p:nvPr/>
        </p:nvPicPr>
        <p:blipFill>
          <a:blip r:embed="rId5" cstate="print"/>
          <a:stretch>
            <a:fillRect/>
          </a:stretch>
        </p:blipFill>
        <p:spPr>
          <a:xfrm>
            <a:off x="3786182" y="3857628"/>
            <a:ext cx="2428892" cy="2001834"/>
          </a:xfrm>
          <a:prstGeom prst="rect">
            <a:avLst/>
          </a:prstGeom>
        </p:spPr>
      </p:pic>
      <p:pic>
        <p:nvPicPr>
          <p:cNvPr id="8" name="Picture 7" descr="panasonic.jpg"/>
          <p:cNvPicPr>
            <a:picLocks noChangeAspect="1"/>
          </p:cNvPicPr>
          <p:nvPr/>
        </p:nvPicPr>
        <p:blipFill>
          <a:blip r:embed="rId6" cstate="print"/>
          <a:stretch>
            <a:fillRect/>
          </a:stretch>
        </p:blipFill>
        <p:spPr>
          <a:xfrm>
            <a:off x="6715140" y="2786058"/>
            <a:ext cx="2286000" cy="1828800"/>
          </a:xfrm>
          <a:prstGeom prst="rect">
            <a:avLst/>
          </a:prstGeom>
        </p:spPr>
      </p:pic>
      <p:pic>
        <p:nvPicPr>
          <p:cNvPr id="9" name="Picture 8" descr="panasonic matrichen printer.jpg"/>
          <p:cNvPicPr>
            <a:picLocks noChangeAspect="1"/>
          </p:cNvPicPr>
          <p:nvPr/>
        </p:nvPicPr>
        <p:blipFill>
          <a:blip r:embed="rId7" cstate="print"/>
          <a:stretch>
            <a:fillRect/>
          </a:stretch>
        </p:blipFill>
        <p:spPr>
          <a:xfrm>
            <a:off x="6412755" y="4500570"/>
            <a:ext cx="2731245" cy="2071702"/>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5.</a:t>
            </a:r>
            <a:r>
              <a:rPr lang="bg-BG" sz="2800" dirty="0" smtClean="0"/>
              <a:t>Мастиленоструйни принтери</a:t>
            </a:r>
            <a:endParaRPr lang="en-US" sz="2800" dirty="0"/>
          </a:p>
        </p:txBody>
      </p:sp>
      <p:sp>
        <p:nvSpPr>
          <p:cNvPr id="3" name="Content Placeholder 2"/>
          <p:cNvSpPr>
            <a:spLocks noGrp="1"/>
          </p:cNvSpPr>
          <p:nvPr>
            <p:ph idx="1"/>
          </p:nvPr>
        </p:nvSpPr>
        <p:spPr/>
        <p:txBody>
          <a:bodyPr/>
          <a:lstStyle/>
          <a:p>
            <a:r>
              <a:rPr lang="ru-RU" sz="2000" dirty="0" smtClean="0"/>
              <a:t>При него мастилото буквално се изстрелва към листа хартия. Това се извършва от самата глава, където стои и резервоара с мастило.Вариантите за изстрелване на мастилото са два, като основната цел, която трябва да се постигне, е налягане в дюзата, така че мастилото да бъде изтласкано навън.</a:t>
            </a:r>
          </a:p>
          <a:p>
            <a:endParaRPr lang="en-US" dirty="0"/>
          </a:p>
        </p:txBody>
      </p:sp>
      <p:pic>
        <p:nvPicPr>
          <p:cNvPr id="4" name="Picture 3" descr="мастилено струен начална.jpg"/>
          <p:cNvPicPr>
            <a:picLocks noChangeAspect="1"/>
          </p:cNvPicPr>
          <p:nvPr/>
        </p:nvPicPr>
        <p:blipFill>
          <a:blip r:embed="rId2" cstate="print"/>
          <a:stretch>
            <a:fillRect/>
          </a:stretch>
        </p:blipFill>
        <p:spPr>
          <a:xfrm>
            <a:off x="4143372" y="3643314"/>
            <a:ext cx="4254512" cy="2714644"/>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5.1 Варианти на изстрелване на мастилото</a:t>
            </a:r>
            <a:endParaRPr lang="en-US" sz="2800" dirty="0"/>
          </a:p>
        </p:txBody>
      </p:sp>
      <p:sp>
        <p:nvSpPr>
          <p:cNvPr id="3" name="Content Placeholder 2"/>
          <p:cNvSpPr>
            <a:spLocks noGrp="1"/>
          </p:cNvSpPr>
          <p:nvPr>
            <p:ph idx="1"/>
          </p:nvPr>
        </p:nvSpPr>
        <p:spPr/>
        <p:txBody>
          <a:bodyPr>
            <a:normAutofit fontScale="62500" lnSpcReduction="20000"/>
          </a:bodyPr>
          <a:lstStyle/>
          <a:p>
            <a:r>
              <a:rPr lang="ru-RU" dirty="0" smtClean="0"/>
              <a:t>При първия, се използва пиезокристал, и когато му бъде подадено напрежение, той осцилира, с което се изтласква мастило извън дюзата и към хартията, отпечатвайки по този начин точка. За отпечатването на цветно изображение е необходимо наличието на три печатащи дюзи, по една за всеки основен цвят. Едно от предимствата на този метод е възможността за използване на по широк кръг мастила, поради факта че в този случай няма нагряване.</a:t>
            </a:r>
          </a:p>
          <a:p>
            <a:r>
              <a:rPr lang="ru-RU" dirty="0" smtClean="0"/>
              <a:t>Вторият метод се характеризира с названието термо-мастилена технология. За разлика от първия, за да се изстреля мастилото, то тук се нагрява рязко, предизвиквайки въздушен мехур в точката на нагряване, който изтласква рязко микрокапка мастило с висока скорост извън дюзата към листа хартия. След прекратяване на нагряването, въздушният мехур спада, позволявайки постъпването на нова доза мастило в тръбичката на дюзата, след което процесът се повтаря. Един от недостатъците на този метод е факта, че мастилото трябва да е топлоустойчиво и да не променя качествата си след нагряване.</a:t>
            </a:r>
          </a:p>
          <a:p>
            <a:endParaRPr lang="en-US" dirty="0"/>
          </a:p>
        </p:txBody>
      </p:sp>
    </p:spTree>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С използване на пиезокристал</a:t>
            </a:r>
            <a:endParaRPr lang="en-US" sz="2800" dirty="0"/>
          </a:p>
        </p:txBody>
      </p:sp>
      <p:pic>
        <p:nvPicPr>
          <p:cNvPr id="4" name="Content Placeholder 3" descr="пиезокристал.gif"/>
          <p:cNvPicPr>
            <a:picLocks noGrp="1" noChangeAspect="1"/>
          </p:cNvPicPr>
          <p:nvPr>
            <p:ph idx="1"/>
          </p:nvPr>
        </p:nvPicPr>
        <p:blipFill>
          <a:blip r:embed="rId2" cstate="print"/>
          <a:stretch>
            <a:fillRect/>
          </a:stretch>
        </p:blipFill>
        <p:spPr>
          <a:xfrm>
            <a:off x="1142976" y="1714489"/>
            <a:ext cx="5357850" cy="3857651"/>
          </a:xfrm>
        </p:spPr>
      </p:pic>
      <p:sp>
        <p:nvSpPr>
          <p:cNvPr id="6" name="TextBox 5"/>
          <p:cNvSpPr txBox="1"/>
          <p:nvPr/>
        </p:nvSpPr>
        <p:spPr>
          <a:xfrm>
            <a:off x="6500826" y="1285860"/>
            <a:ext cx="2214578" cy="4832092"/>
          </a:xfrm>
          <a:prstGeom prst="rect">
            <a:avLst/>
          </a:prstGeom>
          <a:noFill/>
        </p:spPr>
        <p:txBody>
          <a:bodyPr wrap="square" rtlCol="0">
            <a:spAutoFit/>
          </a:bodyPr>
          <a:lstStyle/>
          <a:p>
            <a:pPr marL="342900" indent="-342900">
              <a:buFont typeface="+mj-lt"/>
              <a:buAutoNum type="arabicPeriod"/>
            </a:pPr>
            <a:r>
              <a:rPr lang="bg-BG" sz="1400" dirty="0" smtClean="0"/>
              <a:t>Рециклирано мастило</a:t>
            </a:r>
          </a:p>
          <a:p>
            <a:pPr marL="342900" indent="-342900">
              <a:buFont typeface="+mj-lt"/>
              <a:buAutoNum type="arabicPeriod"/>
            </a:pPr>
            <a:r>
              <a:rPr lang="bg-BG" sz="1400" dirty="0" smtClean="0"/>
              <a:t>Филтър</a:t>
            </a:r>
          </a:p>
          <a:p>
            <a:pPr marL="342900" indent="-342900">
              <a:buFont typeface="+mj-lt"/>
              <a:buAutoNum type="arabicPeriod"/>
            </a:pPr>
            <a:r>
              <a:rPr lang="bg-BG" sz="1400" dirty="0" smtClean="0"/>
              <a:t>Резервоар за мастило</a:t>
            </a:r>
          </a:p>
          <a:p>
            <a:pPr marL="342900" indent="-342900">
              <a:buFont typeface="+mj-lt"/>
              <a:buAutoNum type="arabicPeriod"/>
            </a:pPr>
            <a:r>
              <a:rPr lang="bg-BG" sz="1400" dirty="0" smtClean="0"/>
              <a:t>Помпа</a:t>
            </a:r>
          </a:p>
          <a:p>
            <a:pPr marL="342900" indent="-342900">
              <a:buFont typeface="+mj-lt"/>
              <a:buAutoNum type="arabicPeriod"/>
            </a:pPr>
            <a:r>
              <a:rPr lang="bg-BG" sz="1400" dirty="0" smtClean="0"/>
              <a:t>Генератор</a:t>
            </a:r>
          </a:p>
          <a:p>
            <a:pPr marL="342900" indent="-342900">
              <a:buFont typeface="+mj-lt"/>
              <a:buAutoNum type="arabicPeriod"/>
            </a:pPr>
            <a:r>
              <a:rPr lang="bg-BG" sz="1400" dirty="0" smtClean="0"/>
              <a:t>Управление на зареждането</a:t>
            </a:r>
          </a:p>
          <a:p>
            <a:pPr marL="342900" indent="-342900">
              <a:buFont typeface="+mj-lt"/>
              <a:buAutoNum type="arabicPeriod"/>
            </a:pPr>
            <a:r>
              <a:rPr lang="bg-BG" sz="1400" dirty="0" smtClean="0"/>
              <a:t>Зареждащи електроди</a:t>
            </a:r>
          </a:p>
          <a:p>
            <a:pPr marL="342900" indent="-342900">
              <a:buFont typeface="+mj-lt"/>
              <a:buAutoNum type="arabicPeriod"/>
            </a:pPr>
            <a:r>
              <a:rPr lang="bg-BG" sz="1400" dirty="0" smtClean="0"/>
              <a:t>Електроди за хоризонтално отклонение</a:t>
            </a:r>
          </a:p>
          <a:p>
            <a:pPr marL="342900" indent="-342900">
              <a:buFont typeface="+mj-lt"/>
              <a:buAutoNum type="arabicPeriod"/>
            </a:pPr>
            <a:r>
              <a:rPr lang="bg-BG" sz="1400" dirty="0" smtClean="0"/>
              <a:t>Електроди за вертикално отклонение</a:t>
            </a:r>
          </a:p>
          <a:p>
            <a:pPr marL="342900" indent="-342900">
              <a:buFont typeface="+mj-lt"/>
              <a:buAutoNum type="arabicPeriod"/>
            </a:pPr>
            <a:r>
              <a:rPr lang="bg-BG" sz="1400" dirty="0" smtClean="0"/>
              <a:t>Събиране на неизползваното мастило</a:t>
            </a:r>
          </a:p>
          <a:p>
            <a:pPr marL="342900" indent="-342900">
              <a:buFont typeface="+mj-lt"/>
              <a:buAutoNum type="arabicPeriod"/>
            </a:pPr>
            <a:r>
              <a:rPr lang="bg-BG" sz="1400" dirty="0" smtClean="0"/>
              <a:t>Предпазен щит</a:t>
            </a:r>
          </a:p>
          <a:p>
            <a:pPr marL="342900" indent="-342900">
              <a:buFont typeface="+mj-lt"/>
              <a:buAutoNum type="arabicPeriod"/>
            </a:pPr>
            <a:r>
              <a:rPr lang="bg-BG" sz="1400" dirty="0" smtClean="0"/>
              <a:t>Хартия</a:t>
            </a:r>
          </a:p>
          <a:p>
            <a:endParaRPr lang="en-US" sz="1400" dirty="0"/>
          </a:p>
        </p:txBody>
      </p:sp>
    </p:spTree>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Ink-jet </a:t>
            </a:r>
            <a:r>
              <a:rPr lang="bg-BG" sz="2800" dirty="0" smtClean="0"/>
              <a:t> технология</a:t>
            </a:r>
            <a:endParaRPr lang="en-US" sz="2800" dirty="0"/>
          </a:p>
        </p:txBody>
      </p:sp>
      <p:sp>
        <p:nvSpPr>
          <p:cNvPr id="5" name="Content Placeholder 4"/>
          <p:cNvSpPr>
            <a:spLocks noGrp="1"/>
          </p:cNvSpPr>
          <p:nvPr>
            <p:ph idx="1"/>
          </p:nvPr>
        </p:nvSpPr>
        <p:spPr/>
        <p:txBody>
          <a:bodyPr>
            <a:normAutofit fontScale="55000" lnSpcReduction="20000"/>
          </a:bodyPr>
          <a:lstStyle/>
          <a:p>
            <a:r>
              <a:rPr lang="ru-RU" dirty="0" smtClean="0"/>
              <a:t>Ink-jet </a:t>
            </a:r>
            <a:r>
              <a:rPr lang="ru-RU" i="1" dirty="0" smtClean="0"/>
              <a:t>технологията</a:t>
            </a:r>
            <a:r>
              <a:rPr lang="ru-RU" dirty="0" smtClean="0"/>
              <a:t> при принтерите започва своето развитие в началото на  </a:t>
            </a:r>
            <a:r>
              <a:rPr lang="ru-RU" dirty="0" smtClean="0">
                <a:cs typeface="Arial" pitchFamily="34" charset="0"/>
              </a:rPr>
              <a:t>60-</a:t>
            </a:r>
            <a:r>
              <a:rPr lang="ru-RU" dirty="0" smtClean="0">
                <a:latin typeface="Arial" pitchFamily="34" charset="0"/>
                <a:cs typeface="Arial" pitchFamily="34" charset="0"/>
              </a:rPr>
              <a:t> </a:t>
            </a:r>
            <a:r>
              <a:rPr lang="ru-RU" dirty="0" smtClean="0"/>
              <a:t>те. Siemens патентоват първото мастилоструйно устройство през 1951, което доведе до появата и на първия мастилоструен записващ апарат. </a:t>
            </a:r>
          </a:p>
          <a:p>
            <a:r>
              <a:rPr lang="ru-RU" dirty="0" smtClean="0"/>
              <a:t>По късно през 70те IBM развиват непрекъснатата мастилоструйна технология. Основата и е управлението на непрекъснат поток от мастилени капки към носителя на изображението или отклоняването му във възвратен канал за рециркулация чрез прилагане на електростатично поле към предварително заредени мастилени капчици. </a:t>
            </a:r>
          </a:p>
          <a:p>
            <a:r>
              <a:rPr lang="ru-RU" dirty="0" smtClean="0"/>
              <a:t>През 1977 Siemens произведоха принтера PT-80 с последователен печат с което изведоха мастилоструйната технология "капки по заявка" на пазара. Принтерите на тази технологична база изстрелват капки към носителя само при необходимост за отпечатването им. Този метод значително намалява сложността на екипировката в сравнение с технологията непрекъснат мастилоструен поток. При тези първи принтери изстрелването на капчиците мастило се извършва от пиезо-електрически преобразуватели които чрез механично движение създават необходимото за това налягане.</a:t>
            </a:r>
          </a:p>
          <a:p>
            <a:endParaRPr lang="en-US" dirty="0"/>
          </a:p>
        </p:txBody>
      </p:sp>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500042"/>
            <a:ext cx="7498080" cy="5748358"/>
          </a:xfrm>
        </p:spPr>
        <p:txBody>
          <a:bodyPr>
            <a:normAutofit/>
          </a:bodyPr>
          <a:lstStyle/>
          <a:p>
            <a:r>
              <a:rPr lang="ru-RU" sz="2000" dirty="0" smtClean="0"/>
              <a:t>По същото време Canon разви технологията </a:t>
            </a:r>
            <a:r>
              <a:rPr lang="ru-RU" sz="2000" b="1" i="1" dirty="0" smtClean="0"/>
              <a:t>bubble jet</a:t>
            </a:r>
            <a:r>
              <a:rPr lang="ru-RU" sz="2000" dirty="0" smtClean="0"/>
              <a:t> (мехурчесто струйна). При този метод миниатюрен електросъпротивителен нагревател загрява мастилото до кипване. Бързото нарастване на така създаденият "мехур" изхвърля мастилото пред себе си през дюзата. Скоро след тях Hewlett-Packard</a:t>
            </a:r>
            <a:r>
              <a:rPr lang="ru-RU" sz="2000" b="1" dirty="0" smtClean="0"/>
              <a:t> </a:t>
            </a:r>
            <a:r>
              <a:rPr lang="ru-RU" sz="2000" dirty="0" smtClean="0"/>
              <a:t>независимо разработиха подобна технология и я наименоваха </a:t>
            </a:r>
            <a:r>
              <a:rPr lang="ru-RU" sz="2000" b="1" i="1" dirty="0" smtClean="0"/>
              <a:t>термо мастилоструйна</a:t>
            </a:r>
            <a:r>
              <a:rPr lang="ru-RU" sz="2000" i="1" dirty="0" smtClean="0"/>
              <a:t>. </a:t>
            </a:r>
            <a:endParaRPr lang="en-US" sz="2000" i="1" dirty="0" smtClean="0"/>
          </a:p>
          <a:p>
            <a:pPr>
              <a:buNone/>
            </a:pPr>
            <a:r>
              <a:rPr lang="ru-RU" sz="2000" i="1" dirty="0" smtClean="0"/>
              <a:t/>
            </a:r>
            <a:br>
              <a:rPr lang="ru-RU" sz="2000" i="1" dirty="0" smtClean="0"/>
            </a:br>
            <a:r>
              <a:rPr lang="en-US" sz="2000" i="1" dirty="0" smtClean="0"/>
              <a:t>          </a:t>
            </a:r>
            <a:r>
              <a:rPr lang="ru-RU" sz="2000" b="1" dirty="0" smtClean="0"/>
              <a:t>Схема на действие на техногията bubble jet</a:t>
            </a:r>
            <a:endParaRPr lang="en-US" sz="2000" i="1" dirty="0" smtClean="0"/>
          </a:p>
          <a:p>
            <a:pPr>
              <a:buNone/>
            </a:pPr>
            <a:endParaRPr lang="en-US" sz="2000" i="1" dirty="0" smtClean="0"/>
          </a:p>
          <a:p>
            <a:pPr>
              <a:buNone/>
            </a:pPr>
            <a:endParaRPr lang="en-US" sz="2000" dirty="0"/>
          </a:p>
        </p:txBody>
      </p:sp>
      <p:pic>
        <p:nvPicPr>
          <p:cNvPr id="4" name="Picture 3" descr="bubble jet.gif"/>
          <p:cNvPicPr>
            <a:picLocks noChangeAspect="1"/>
          </p:cNvPicPr>
          <p:nvPr/>
        </p:nvPicPr>
        <p:blipFill>
          <a:blip r:embed="rId2" cstate="print"/>
          <a:stretch>
            <a:fillRect/>
          </a:stretch>
        </p:blipFill>
        <p:spPr>
          <a:xfrm>
            <a:off x="2071670" y="3643314"/>
            <a:ext cx="4286280" cy="1357322"/>
          </a:xfrm>
          <a:prstGeom prst="rect">
            <a:avLst/>
          </a:prstGeom>
        </p:spPr>
      </p:pic>
    </p:spTree>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357166"/>
            <a:ext cx="7498080" cy="5891234"/>
          </a:xfrm>
        </p:spPr>
        <p:txBody>
          <a:bodyPr>
            <a:normAutofit/>
          </a:bodyPr>
          <a:lstStyle/>
          <a:p>
            <a:r>
              <a:rPr lang="ru-RU" sz="2000" dirty="0" smtClean="0"/>
              <a:t>Най-популярните мастилоструйни принтери използват последователен печат. Подобно на матричните, серийните мастилоструйни принтери използват печатаща глава с дюзи подредени вертикално в една или повече колони. Процеса за синтез на изображението е аналогичен с този на матричните принтери.</a:t>
            </a:r>
            <a:endParaRPr lang="en-US" sz="2000" dirty="0" smtClean="0"/>
          </a:p>
          <a:p>
            <a:pPr>
              <a:buNone/>
            </a:pPr>
            <a:endParaRPr lang="en-US" sz="2000" dirty="0" smtClean="0"/>
          </a:p>
          <a:p>
            <a:pPr>
              <a:buNone/>
            </a:pPr>
            <a:r>
              <a:rPr lang="en-US" sz="2000" b="1" dirty="0" smtClean="0"/>
              <a:t>         </a:t>
            </a:r>
            <a:r>
              <a:rPr lang="ru-RU" sz="2000" b="1" dirty="0" smtClean="0"/>
              <a:t>Процес на печат при мастилоструйните принтери</a:t>
            </a:r>
            <a:endParaRPr lang="en-US" sz="2000" b="1" dirty="0" smtClean="0"/>
          </a:p>
          <a:p>
            <a:pPr>
              <a:buNone/>
            </a:pPr>
            <a:endParaRPr lang="en-US" sz="2000" dirty="0"/>
          </a:p>
        </p:txBody>
      </p:sp>
      <p:pic>
        <p:nvPicPr>
          <p:cNvPr id="4" name="Picture 3" descr="mastiloo.gif"/>
          <p:cNvPicPr>
            <a:picLocks noChangeAspect="1"/>
          </p:cNvPicPr>
          <p:nvPr/>
        </p:nvPicPr>
        <p:blipFill>
          <a:blip r:embed="rId2" cstate="print"/>
          <a:stretch>
            <a:fillRect/>
          </a:stretch>
        </p:blipFill>
        <p:spPr>
          <a:xfrm>
            <a:off x="2786050" y="3571876"/>
            <a:ext cx="3810000" cy="928694"/>
          </a:xfrm>
          <a:prstGeom prst="rect">
            <a:avLst/>
          </a:prstGeom>
        </p:spPr>
      </p:pic>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5.2 Цветове</a:t>
            </a:r>
            <a:endParaRPr lang="en-US" sz="2800" dirty="0"/>
          </a:p>
        </p:txBody>
      </p:sp>
      <p:sp>
        <p:nvSpPr>
          <p:cNvPr id="3" name="Content Placeholder 2"/>
          <p:cNvSpPr>
            <a:spLocks noGrp="1"/>
          </p:cNvSpPr>
          <p:nvPr>
            <p:ph idx="1"/>
          </p:nvPr>
        </p:nvSpPr>
        <p:spPr/>
        <p:txBody>
          <a:bodyPr>
            <a:normAutofit/>
          </a:bodyPr>
          <a:lstStyle/>
          <a:p>
            <a:r>
              <a:rPr lang="bg-BG" sz="1800" dirty="0" smtClean="0"/>
              <a:t>За показване на цветен образ на монитор или друг вид дисплей се използва т.нар. </a:t>
            </a:r>
            <a:r>
              <a:rPr lang="en-US" sz="1800" dirty="0" smtClean="0"/>
              <a:t>RBG </a:t>
            </a:r>
            <a:r>
              <a:rPr lang="bg-BG" sz="1800" dirty="0" smtClean="0"/>
              <a:t>система, която се основава на получаването на цветове от 3 основни цвята – червен </a:t>
            </a:r>
            <a:r>
              <a:rPr lang="en-US" sz="1800" dirty="0" smtClean="0"/>
              <a:t>(red)</a:t>
            </a:r>
            <a:r>
              <a:rPr lang="bg-BG" sz="1800" dirty="0" smtClean="0"/>
              <a:t>, зелен </a:t>
            </a:r>
            <a:r>
              <a:rPr lang="en-US" sz="1800" dirty="0" smtClean="0"/>
              <a:t>(green)</a:t>
            </a:r>
            <a:r>
              <a:rPr lang="bg-BG" sz="1800" dirty="0" smtClean="0"/>
              <a:t>,</a:t>
            </a:r>
            <a:r>
              <a:rPr lang="en-US" sz="1800" dirty="0" smtClean="0"/>
              <a:t> </a:t>
            </a:r>
            <a:r>
              <a:rPr lang="bg-BG" sz="1800" dirty="0" smtClean="0"/>
              <a:t>син </a:t>
            </a:r>
            <a:r>
              <a:rPr lang="en-US" sz="1800" dirty="0" smtClean="0"/>
              <a:t>(blue)</a:t>
            </a:r>
            <a:r>
              <a:rPr lang="bg-BG" sz="1800" dirty="0" smtClean="0"/>
              <a:t>. За цветно принтиране, тази комбинация се оказва неудачна поради някой ограничения и особености на оцветителите. Затова се използва цветовата схема </a:t>
            </a:r>
            <a:r>
              <a:rPr lang="en-US" sz="1800" dirty="0" smtClean="0"/>
              <a:t>CMYK</a:t>
            </a:r>
            <a:r>
              <a:rPr lang="bg-BG" sz="1800" dirty="0" smtClean="0"/>
              <a:t>. Наименованието е формирано от имената на английски на основните цветове, които я съставят. Това са </a:t>
            </a:r>
            <a:r>
              <a:rPr lang="en-US" sz="1800" dirty="0" smtClean="0"/>
              <a:t>Cyan</a:t>
            </a:r>
            <a:r>
              <a:rPr lang="bg-BG" sz="1800" dirty="0" smtClean="0"/>
              <a:t>(синьозелен)</a:t>
            </a:r>
            <a:r>
              <a:rPr lang="en-US" sz="1800" dirty="0" smtClean="0"/>
              <a:t>, Magenta</a:t>
            </a:r>
            <a:r>
              <a:rPr lang="bg-BG" sz="1800" dirty="0" smtClean="0"/>
              <a:t> (пурпурен)</a:t>
            </a:r>
            <a:r>
              <a:rPr lang="en-US" sz="1800" dirty="0" smtClean="0"/>
              <a:t>, Yellow</a:t>
            </a:r>
            <a:r>
              <a:rPr lang="bg-BG" sz="1800" dirty="0" smtClean="0"/>
              <a:t> (жълт)</a:t>
            </a:r>
            <a:r>
              <a:rPr lang="en-US" sz="1800" dirty="0" smtClean="0"/>
              <a:t>, Key  </a:t>
            </a:r>
            <a:r>
              <a:rPr lang="bg-BG" sz="1800" dirty="0" smtClean="0"/>
              <a:t>за ключовия черен цвят.</a:t>
            </a:r>
            <a:endParaRPr lang="en-US" sz="1800" dirty="0"/>
          </a:p>
        </p:txBody>
      </p:sp>
      <p:pic>
        <p:nvPicPr>
          <p:cNvPr id="4" name="Picture 3" descr="CMYK.jpg"/>
          <p:cNvPicPr>
            <a:picLocks noChangeAspect="1"/>
          </p:cNvPicPr>
          <p:nvPr/>
        </p:nvPicPr>
        <p:blipFill>
          <a:blip r:embed="rId2" cstate="print"/>
          <a:stretch>
            <a:fillRect/>
          </a:stretch>
        </p:blipFill>
        <p:spPr>
          <a:xfrm>
            <a:off x="1428729" y="4071943"/>
            <a:ext cx="1857387" cy="1857387"/>
          </a:xfrm>
          <a:prstGeom prst="rect">
            <a:avLst/>
          </a:prstGeom>
        </p:spPr>
      </p:pic>
      <p:pic>
        <p:nvPicPr>
          <p:cNvPr id="5" name="Picture 4" descr="women cmyk.jpg"/>
          <p:cNvPicPr>
            <a:picLocks noChangeAspect="1"/>
          </p:cNvPicPr>
          <p:nvPr/>
        </p:nvPicPr>
        <p:blipFill>
          <a:blip r:embed="rId3" cstate="print"/>
          <a:stretch>
            <a:fillRect/>
          </a:stretch>
        </p:blipFill>
        <p:spPr>
          <a:xfrm>
            <a:off x="4714876" y="3929066"/>
            <a:ext cx="2295525" cy="2000250"/>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Съдържание:</a:t>
            </a:r>
            <a:endParaRPr lang="en-US" sz="2800" dirty="0"/>
          </a:p>
        </p:txBody>
      </p:sp>
      <p:sp>
        <p:nvSpPr>
          <p:cNvPr id="3" name="Content Placeholder 2"/>
          <p:cNvSpPr>
            <a:spLocks noGrp="1"/>
          </p:cNvSpPr>
          <p:nvPr>
            <p:ph idx="1"/>
          </p:nvPr>
        </p:nvSpPr>
        <p:spPr/>
        <p:txBody>
          <a:bodyPr>
            <a:normAutofit/>
          </a:bodyPr>
          <a:lstStyle/>
          <a:p>
            <a:pPr>
              <a:buNone/>
            </a:pPr>
            <a:r>
              <a:rPr lang="bg-BG" sz="2000" dirty="0" smtClean="0"/>
              <a:t>1. Матрични принтери</a:t>
            </a:r>
          </a:p>
          <a:p>
            <a:pPr>
              <a:buNone/>
            </a:pPr>
            <a:r>
              <a:rPr lang="bg-BG" sz="2000" dirty="0" smtClean="0"/>
              <a:t>1.1 Устройство на матричните принтери</a:t>
            </a:r>
          </a:p>
          <a:p>
            <a:pPr>
              <a:buNone/>
            </a:pPr>
            <a:r>
              <a:rPr lang="bg-BG" sz="2000" dirty="0" smtClean="0"/>
              <a:t>2. Видове матрични принтери</a:t>
            </a:r>
          </a:p>
          <a:p>
            <a:pPr>
              <a:buNone/>
            </a:pPr>
            <a:r>
              <a:rPr lang="bg-BG" sz="2000" dirty="0" smtClean="0"/>
              <a:t>2.1 Как работят серийните матрични принтери?</a:t>
            </a:r>
          </a:p>
          <a:p>
            <a:pPr>
              <a:buNone/>
            </a:pPr>
            <a:r>
              <a:rPr lang="bg-BG" sz="2000" dirty="0" smtClean="0"/>
              <a:t>3. Предимства на матричните принтери</a:t>
            </a:r>
          </a:p>
          <a:p>
            <a:pPr>
              <a:buNone/>
            </a:pPr>
            <a:r>
              <a:rPr lang="bg-BG" sz="2000" dirty="0" smtClean="0"/>
              <a:t>4. Недостатъци на матричните принтери</a:t>
            </a:r>
          </a:p>
          <a:p>
            <a:pPr>
              <a:buNone/>
            </a:pPr>
            <a:r>
              <a:rPr lang="bg-BG" sz="2000" dirty="0" smtClean="0"/>
              <a:t>5. Мастиленоструйни принтери</a:t>
            </a:r>
          </a:p>
          <a:p>
            <a:pPr>
              <a:buNone/>
            </a:pPr>
            <a:r>
              <a:rPr lang="bg-BG" sz="2000" dirty="0" smtClean="0"/>
              <a:t>5.1 Варианти на изстрелване на мастилото</a:t>
            </a:r>
          </a:p>
          <a:p>
            <a:pPr>
              <a:buNone/>
            </a:pPr>
            <a:r>
              <a:rPr lang="bg-BG" sz="2000" dirty="0" smtClean="0"/>
              <a:t>5.2 Цветове</a:t>
            </a:r>
          </a:p>
          <a:p>
            <a:pPr>
              <a:buNone/>
            </a:pPr>
            <a:r>
              <a:rPr lang="bg-BG" sz="2000" dirty="0" smtClean="0"/>
              <a:t>5.3 Мастила </a:t>
            </a:r>
          </a:p>
          <a:p>
            <a:pPr>
              <a:buNone/>
            </a:pPr>
            <a:r>
              <a:rPr lang="bg-BG" sz="2000" dirty="0" smtClean="0"/>
              <a:t>6. Предимства на мастиленоструйните принтери</a:t>
            </a:r>
          </a:p>
          <a:p>
            <a:pPr>
              <a:buNone/>
            </a:pPr>
            <a:r>
              <a:rPr lang="bg-BG" sz="2000" dirty="0" smtClean="0"/>
              <a:t>7. Недостатъци на мастиленоструйните принтери</a:t>
            </a:r>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5.3 </a:t>
            </a:r>
            <a:r>
              <a:rPr lang="bg-BG" sz="2800" dirty="0" smtClean="0"/>
              <a:t>Мастила</a:t>
            </a:r>
            <a:endParaRPr lang="en-US" sz="2800" dirty="0"/>
          </a:p>
        </p:txBody>
      </p:sp>
      <p:sp>
        <p:nvSpPr>
          <p:cNvPr id="3" name="Content Placeholder 2"/>
          <p:cNvSpPr>
            <a:spLocks noGrp="1"/>
          </p:cNvSpPr>
          <p:nvPr>
            <p:ph idx="1"/>
          </p:nvPr>
        </p:nvSpPr>
        <p:spPr/>
        <p:txBody>
          <a:bodyPr>
            <a:normAutofit/>
          </a:bodyPr>
          <a:lstStyle/>
          <a:p>
            <a:r>
              <a:rPr lang="en-US" sz="2000" dirty="0" smtClean="0"/>
              <a:t> </a:t>
            </a:r>
            <a:r>
              <a:rPr lang="bg-BG" sz="2000" dirty="0" smtClean="0"/>
              <a:t>Мастиленоструйните принтерите от класа за домашно или офис ползване използват мастила на водна основа, което е и един от основните им недостатъци. Тези мастила се получават като смес от вода, гликол и пигменти. Тези мастила са евтини и се ползват при главите с термична технология за отпечатване. Поради това, тези глави се нуждаят от вода, за да функционират нормално.</a:t>
            </a:r>
            <a:br>
              <a:rPr lang="bg-BG" sz="2000" dirty="0" smtClean="0"/>
            </a:br>
            <a:r>
              <a:rPr lang="bg-BG" sz="2000" dirty="0" smtClean="0"/>
              <a:t>За професионалните мастилено-струйни принтери се използват </a:t>
            </a:r>
            <a:r>
              <a:rPr lang="en-US" sz="2000" dirty="0" smtClean="0"/>
              <a:t>UV</a:t>
            </a:r>
            <a:r>
              <a:rPr lang="ru-RU" sz="2000" dirty="0" smtClean="0"/>
              <a:t>-сушими, </a:t>
            </a:r>
            <a:r>
              <a:rPr lang="bg-BG" sz="2000" dirty="0" smtClean="0"/>
              <a:t>химически разтворими или химически сублимиращи мастила.</a:t>
            </a:r>
            <a:endParaRPr lang="en-US" sz="2000" dirty="0"/>
          </a:p>
        </p:txBody>
      </p:sp>
      <p:pic>
        <p:nvPicPr>
          <p:cNvPr id="4" name="Picture 3" descr="ink.jpg"/>
          <p:cNvPicPr>
            <a:picLocks noChangeAspect="1"/>
          </p:cNvPicPr>
          <p:nvPr/>
        </p:nvPicPr>
        <p:blipFill>
          <a:blip r:embed="rId2" cstate="print"/>
          <a:stretch>
            <a:fillRect/>
          </a:stretch>
        </p:blipFill>
        <p:spPr>
          <a:xfrm>
            <a:off x="4929190" y="4357694"/>
            <a:ext cx="3571900" cy="2156619"/>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346076"/>
            <a:ext cx="6072230" cy="939784"/>
          </a:xfrm>
        </p:spPr>
        <p:txBody>
          <a:bodyPr>
            <a:normAutofit fontScale="90000"/>
          </a:bodyPr>
          <a:lstStyle/>
          <a:p>
            <a:r>
              <a:rPr lang="bg-BG" sz="2800" dirty="0" smtClean="0"/>
              <a:t>6.Предимства на мастиленоструйните принтери</a:t>
            </a:r>
            <a:endParaRPr lang="en-US" sz="2800" dirty="0"/>
          </a:p>
        </p:txBody>
      </p:sp>
      <p:sp>
        <p:nvSpPr>
          <p:cNvPr id="3" name="Content Placeholder 2"/>
          <p:cNvSpPr>
            <a:spLocks noGrp="1"/>
          </p:cNvSpPr>
          <p:nvPr>
            <p:ph idx="1"/>
          </p:nvPr>
        </p:nvSpPr>
        <p:spPr/>
        <p:txBody>
          <a:bodyPr>
            <a:normAutofit/>
          </a:bodyPr>
          <a:lstStyle/>
          <a:p>
            <a:pPr>
              <a:buFont typeface="Wingdings" pitchFamily="2" charset="2"/>
              <a:buChar char="ü"/>
            </a:pPr>
            <a:r>
              <a:rPr lang="bg-BG" sz="2200" dirty="0" smtClean="0"/>
              <a:t>Ниска цена </a:t>
            </a:r>
          </a:p>
          <a:p>
            <a:pPr>
              <a:buFont typeface="Wingdings" pitchFamily="2" charset="2"/>
              <a:buChar char="ü"/>
            </a:pPr>
            <a:endParaRPr lang="bg-BG" sz="2200" dirty="0" smtClean="0"/>
          </a:p>
          <a:p>
            <a:pPr>
              <a:buFont typeface="Wingdings" pitchFamily="2" charset="2"/>
              <a:buChar char="ü"/>
            </a:pPr>
            <a:r>
              <a:rPr lang="bg-BG" sz="2200" dirty="0" smtClean="0"/>
              <a:t>Малък обем и тегло </a:t>
            </a:r>
          </a:p>
          <a:p>
            <a:pPr>
              <a:buFont typeface="Wingdings" pitchFamily="2" charset="2"/>
              <a:buChar char="ü"/>
            </a:pPr>
            <a:endParaRPr lang="bg-BG" sz="2200" dirty="0" smtClean="0"/>
          </a:p>
          <a:p>
            <a:pPr>
              <a:buFont typeface="Wingdings" pitchFamily="2" charset="2"/>
              <a:buChar char="ü"/>
            </a:pPr>
            <a:r>
              <a:rPr lang="ru-RU" sz="2200" dirty="0" smtClean="0"/>
              <a:t>Мастиленоструен принтер би бил по-добър избор за вас, ако:</a:t>
            </a:r>
          </a:p>
          <a:p>
            <a:pPr marL="514350" indent="-514350">
              <a:buFont typeface="+mj-lt"/>
              <a:buAutoNum type="arabicPeriod"/>
            </a:pPr>
            <a:r>
              <a:rPr lang="ru-RU" sz="2200" dirty="0" smtClean="0"/>
              <a:t>Печатате относително малко (под 500 страници на месец).</a:t>
            </a:r>
          </a:p>
          <a:p>
            <a:pPr marL="514350" indent="-514350">
              <a:buFont typeface="+mj-lt"/>
              <a:buAutoNum type="arabicPeriod"/>
            </a:pPr>
            <a:r>
              <a:rPr lang="ru-RU" sz="2200" dirty="0" smtClean="0"/>
              <a:t>Нуждаете се от цветен печат.</a:t>
            </a:r>
          </a:p>
          <a:p>
            <a:pPr marL="514350" indent="-514350">
              <a:buFont typeface="+mj-lt"/>
              <a:buAutoNum type="arabicPeriod"/>
            </a:pPr>
            <a:r>
              <a:rPr lang="ru-RU" sz="2200" dirty="0" smtClean="0"/>
              <a:t>За вас скоростта на печат няма значение.</a:t>
            </a:r>
          </a:p>
          <a:p>
            <a:pPr marL="514350" indent="-514350">
              <a:buFont typeface="+mj-lt"/>
              <a:buAutoNum type="arabicPeriod"/>
            </a:pPr>
            <a:r>
              <a:rPr lang="ru-RU" sz="2200" dirty="0" smtClean="0"/>
              <a:t> Не си позволявате да не ползвате принтера със седмици или месеци.</a:t>
            </a:r>
            <a:endParaRPr lang="bg-BG" sz="2200" dirty="0" smtClean="0"/>
          </a:p>
        </p:txBody>
      </p:sp>
      <p:pic>
        <p:nvPicPr>
          <p:cNvPr id="4" name="Picture 3" descr="smile.jpeg"/>
          <p:cNvPicPr>
            <a:picLocks noChangeAspect="1"/>
          </p:cNvPicPr>
          <p:nvPr/>
        </p:nvPicPr>
        <p:blipFill>
          <a:blip r:embed="rId2" cstate="print"/>
          <a:stretch>
            <a:fillRect/>
          </a:stretch>
        </p:blipFill>
        <p:spPr>
          <a:xfrm>
            <a:off x="7500958" y="214290"/>
            <a:ext cx="1285884" cy="1302317"/>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6143668" cy="796908"/>
          </a:xfrm>
        </p:spPr>
        <p:txBody>
          <a:bodyPr>
            <a:normAutofit fontScale="90000"/>
          </a:bodyPr>
          <a:lstStyle/>
          <a:p>
            <a:r>
              <a:rPr lang="bg-BG" sz="2800" dirty="0" smtClean="0"/>
              <a:t>7.</a:t>
            </a:r>
            <a:r>
              <a:rPr lang="en-US" sz="2800" dirty="0" smtClean="0"/>
              <a:t> </a:t>
            </a:r>
            <a:r>
              <a:rPr lang="bg-BG" sz="2800" dirty="0" smtClean="0"/>
              <a:t>Недостатъци на мастиленоструйните принтери</a:t>
            </a:r>
            <a:endParaRPr lang="en-US" sz="2800" dirty="0"/>
          </a:p>
        </p:txBody>
      </p:sp>
      <p:sp>
        <p:nvSpPr>
          <p:cNvPr id="3" name="Content Placeholder 2"/>
          <p:cNvSpPr>
            <a:spLocks noGrp="1"/>
          </p:cNvSpPr>
          <p:nvPr>
            <p:ph idx="1"/>
          </p:nvPr>
        </p:nvSpPr>
        <p:spPr/>
        <p:txBody>
          <a:bodyPr>
            <a:normAutofit lnSpcReduction="10000"/>
          </a:bodyPr>
          <a:lstStyle/>
          <a:p>
            <a:pPr>
              <a:buFont typeface="Wingdings" pitchFamily="2" charset="2"/>
              <a:buChar char="ü"/>
            </a:pPr>
            <a:r>
              <a:rPr lang="ru-RU" sz="2000" dirty="0" smtClean="0"/>
              <a:t>Запушването на печатащата дюза от мастилото, когато принтерът не се използва през по-дълъг период от време. Мастилото в дюзата засъхва и се втвърдява, след което почистването му обикновено е трудно.</a:t>
            </a:r>
          </a:p>
          <a:p>
            <a:pPr>
              <a:buNone/>
            </a:pPr>
            <a:endParaRPr lang="ru-RU" sz="2000" dirty="0" smtClean="0"/>
          </a:p>
          <a:p>
            <a:pPr>
              <a:buFont typeface="Wingdings" pitchFamily="2" charset="2"/>
              <a:buChar char="ü"/>
            </a:pPr>
            <a:r>
              <a:rPr lang="bg-BG" sz="2000" dirty="0" smtClean="0"/>
              <a:t>Икономически недостатъци, поради спецификата на консумативите.  Цената на нов комплект печатаща глава и мастило. След изчерпването на мастилото от стара глава обикновено се налага поставянето на нова. Поради това,</a:t>
            </a:r>
            <a:r>
              <a:rPr lang="en-US" sz="2000" dirty="0" smtClean="0"/>
              <a:t> </a:t>
            </a:r>
            <a:r>
              <a:rPr lang="bg-BG" sz="2000" dirty="0" smtClean="0"/>
              <a:t>че резервоарът е комплектуван с печатащата дюза, често цената й е почти като цената на нов принтер. </a:t>
            </a:r>
          </a:p>
          <a:p>
            <a:pPr>
              <a:buFont typeface="Wingdings" pitchFamily="2" charset="2"/>
              <a:buChar char="ü"/>
            </a:pPr>
            <a:endParaRPr lang="bg-BG" sz="2000" dirty="0" smtClean="0"/>
          </a:p>
          <a:p>
            <a:pPr>
              <a:buFont typeface="Wingdings" pitchFamily="2" charset="2"/>
              <a:buChar char="ü"/>
            </a:pPr>
            <a:r>
              <a:rPr lang="bg-BG" sz="2000" dirty="0" smtClean="0">
                <a:effectLst>
                  <a:outerShdw blurRad="38100" dist="38100" dir="2700000" algn="tl">
                    <a:srgbClr val="FFFFFF"/>
                  </a:outerShdw>
                </a:effectLst>
              </a:rPr>
              <a:t>При цветен печат</a:t>
            </a:r>
            <a:r>
              <a:rPr lang="bg-BG" sz="2000" dirty="0" smtClean="0"/>
              <a:t> с мастилено-струен принтер има още един сериозен недостатък. Цветовете се постигат при смесването на три основни цвята, но е възможно един от тях се изчерпи преди другите, след което се налага замяна на цялата касета.</a:t>
            </a:r>
          </a:p>
          <a:p>
            <a:pPr>
              <a:buFont typeface="Wingdings" pitchFamily="2" charset="2"/>
              <a:buChar char="ü"/>
            </a:pPr>
            <a:endParaRPr lang="en-US" sz="2000" dirty="0" smtClean="0"/>
          </a:p>
          <a:p>
            <a:pPr>
              <a:buFont typeface="Wingdings" pitchFamily="2" charset="2"/>
              <a:buChar char="ü"/>
            </a:pPr>
            <a:endParaRPr lang="en-US" sz="2000" dirty="0"/>
          </a:p>
        </p:txBody>
      </p:sp>
      <p:pic>
        <p:nvPicPr>
          <p:cNvPr id="4" name="Picture 3" descr="sad smile.jpg"/>
          <p:cNvPicPr>
            <a:picLocks noChangeAspect="1"/>
          </p:cNvPicPr>
          <p:nvPr/>
        </p:nvPicPr>
        <p:blipFill>
          <a:blip r:embed="rId2" cstate="print"/>
          <a:stretch>
            <a:fillRect/>
          </a:stretch>
        </p:blipFill>
        <p:spPr>
          <a:xfrm>
            <a:off x="7429520" y="285728"/>
            <a:ext cx="1143001" cy="1143001"/>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Производители на мастилено-струйни принтери</a:t>
            </a:r>
            <a:endParaRPr lang="en-US" sz="2800" dirty="0"/>
          </a:p>
        </p:txBody>
      </p:sp>
      <p:pic>
        <p:nvPicPr>
          <p:cNvPr id="4" name="Content Placeholder 3" descr="HP.jpg"/>
          <p:cNvPicPr>
            <a:picLocks noGrp="1" noChangeAspect="1"/>
          </p:cNvPicPr>
          <p:nvPr>
            <p:ph idx="1"/>
          </p:nvPr>
        </p:nvPicPr>
        <p:blipFill>
          <a:blip r:embed="rId2" cstate="print"/>
          <a:stretch>
            <a:fillRect/>
          </a:stretch>
        </p:blipFill>
        <p:spPr>
          <a:xfrm>
            <a:off x="4103687" y="2790825"/>
            <a:ext cx="2162175" cy="2114550"/>
          </a:xfrm>
        </p:spPr>
      </p:pic>
      <p:pic>
        <p:nvPicPr>
          <p:cNvPr id="6" name="Picture 5" descr="xerox.jpg"/>
          <p:cNvPicPr>
            <a:picLocks noChangeAspect="1"/>
          </p:cNvPicPr>
          <p:nvPr/>
        </p:nvPicPr>
        <p:blipFill>
          <a:blip r:embed="rId3" cstate="print"/>
          <a:stretch>
            <a:fillRect/>
          </a:stretch>
        </p:blipFill>
        <p:spPr>
          <a:xfrm>
            <a:off x="5715008" y="2000240"/>
            <a:ext cx="3021368" cy="714380"/>
          </a:xfrm>
          <a:prstGeom prst="rect">
            <a:avLst/>
          </a:prstGeom>
        </p:spPr>
      </p:pic>
      <p:pic>
        <p:nvPicPr>
          <p:cNvPr id="8" name="Picture 7" descr="epson.jpg"/>
          <p:cNvPicPr>
            <a:picLocks noChangeAspect="1"/>
          </p:cNvPicPr>
          <p:nvPr/>
        </p:nvPicPr>
        <p:blipFill>
          <a:blip r:embed="rId4" cstate="print"/>
          <a:stretch>
            <a:fillRect/>
          </a:stretch>
        </p:blipFill>
        <p:spPr>
          <a:xfrm>
            <a:off x="1500166" y="1785926"/>
            <a:ext cx="2693787" cy="1000132"/>
          </a:xfrm>
          <a:prstGeom prst="rect">
            <a:avLst/>
          </a:prstGeom>
        </p:spPr>
      </p:pic>
      <p:pic>
        <p:nvPicPr>
          <p:cNvPr id="10" name="Picture 9" descr="canon.png"/>
          <p:cNvPicPr>
            <a:picLocks noChangeAspect="1"/>
          </p:cNvPicPr>
          <p:nvPr/>
        </p:nvPicPr>
        <p:blipFill>
          <a:blip r:embed="rId5" cstate="print"/>
          <a:stretch>
            <a:fillRect/>
          </a:stretch>
        </p:blipFill>
        <p:spPr>
          <a:xfrm>
            <a:off x="6000760" y="5143512"/>
            <a:ext cx="2705541" cy="939700"/>
          </a:xfrm>
          <a:prstGeom prst="rect">
            <a:avLst/>
          </a:prstGeom>
        </p:spPr>
      </p:pic>
      <p:pic>
        <p:nvPicPr>
          <p:cNvPr id="11" name="Picture 10" descr="Brathor.jpg"/>
          <p:cNvPicPr>
            <a:picLocks noChangeAspect="1"/>
          </p:cNvPicPr>
          <p:nvPr/>
        </p:nvPicPr>
        <p:blipFill>
          <a:blip r:embed="rId6" cstate="print"/>
          <a:stretch>
            <a:fillRect/>
          </a:stretch>
        </p:blipFill>
        <p:spPr>
          <a:xfrm>
            <a:off x="1571604" y="5072074"/>
            <a:ext cx="3508528" cy="1071570"/>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par>
                                <p:cTn id="11" presetID="8"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amond(in)">
                                      <p:cBhvr>
                                        <p:cTn id="13" dur="2000"/>
                                        <p:tgtEl>
                                          <p:spTgt spid="8"/>
                                        </p:tgtEl>
                                      </p:cBhvr>
                                    </p:animEffect>
                                  </p:childTnLst>
                                </p:cTn>
                              </p:par>
                              <p:par>
                                <p:cTn id="14" presetID="8" presetClass="entr" presetSubtype="16"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amond(in)">
                                      <p:cBhvr>
                                        <p:cTn id="16" dur="2000"/>
                                        <p:tgtEl>
                                          <p:spTgt spid="10"/>
                                        </p:tgtEl>
                                      </p:cBhvr>
                                    </p:animEffect>
                                  </p:childTnLst>
                                </p:cTn>
                              </p:par>
                              <p:par>
                                <p:cTn id="17" presetID="8"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amond(in)">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sz="3100" dirty="0" smtClean="0"/>
              <a:t>1.Матрични принтери</a:t>
            </a:r>
            <a:r>
              <a:rPr lang="bg-BG" dirty="0" smtClean="0"/>
              <a:t/>
            </a:r>
            <a:br>
              <a:rPr lang="bg-BG" dirty="0" smtClean="0"/>
            </a:br>
            <a:endParaRPr lang="en-US" dirty="0"/>
          </a:p>
        </p:txBody>
      </p:sp>
      <p:sp>
        <p:nvSpPr>
          <p:cNvPr id="3" name="Content Placeholder 2"/>
          <p:cNvSpPr>
            <a:spLocks noGrp="1"/>
          </p:cNvSpPr>
          <p:nvPr>
            <p:ph idx="1"/>
          </p:nvPr>
        </p:nvSpPr>
        <p:spPr/>
        <p:txBody>
          <a:bodyPr>
            <a:normAutofit/>
          </a:bodyPr>
          <a:lstStyle/>
          <a:p>
            <a:r>
              <a:rPr lang="ru-RU" sz="2000" b="1" dirty="0"/>
              <a:t>Матричните </a:t>
            </a:r>
            <a:r>
              <a:rPr lang="ru-RU" sz="2000" b="1" dirty="0" smtClean="0"/>
              <a:t>принтери</a:t>
            </a:r>
            <a:r>
              <a:rPr lang="ru-RU" sz="2000" dirty="0" smtClean="0"/>
              <a:t>- </a:t>
            </a:r>
            <a:r>
              <a:rPr lang="ru-RU" sz="2000" dirty="0">
                <a:cs typeface="Arial" pitchFamily="34" charset="0"/>
              </a:rPr>
              <a:t>известни още и като </a:t>
            </a:r>
            <a:r>
              <a:rPr lang="bg-BG" sz="2000" dirty="0" smtClean="0">
                <a:cs typeface="Arial" pitchFamily="34" charset="0"/>
              </a:rPr>
              <a:t>ударни принтери</a:t>
            </a:r>
            <a:r>
              <a:rPr lang="ru-RU" sz="2000" dirty="0" smtClean="0">
                <a:cs typeface="Arial" pitchFamily="34" charset="0"/>
              </a:rPr>
              <a:t>, </a:t>
            </a:r>
            <a:r>
              <a:rPr lang="ru-RU" sz="2000" dirty="0">
                <a:cs typeface="Arial" pitchFamily="34" charset="0"/>
              </a:rPr>
              <a:t>представители на най старата технология на </a:t>
            </a:r>
            <a:r>
              <a:rPr lang="ru-RU" sz="2000" dirty="0" smtClean="0">
                <a:cs typeface="Arial" pitchFamily="34" charset="0"/>
              </a:rPr>
              <a:t>печат(предхождат всички останали), </a:t>
            </a:r>
            <a:r>
              <a:rPr lang="ru-RU" sz="2000" dirty="0">
                <a:cs typeface="Arial" pitchFamily="34" charset="0"/>
              </a:rPr>
              <a:t>са все още широко разпространени благодарение на параметъра "цена на страница" по който те презъзхождат всички останали видове. Матричните принтери се делят на две основни групи: </a:t>
            </a:r>
            <a:r>
              <a:rPr lang="ru-RU" sz="2000" dirty="0" smtClean="0">
                <a:cs typeface="Arial" pitchFamily="34" charset="0"/>
              </a:rPr>
              <a:t>серийни матрични принери</a:t>
            </a:r>
            <a:r>
              <a:rPr lang="ru-RU" sz="2000" dirty="0">
                <a:cs typeface="Arial" pitchFamily="34" charset="0"/>
              </a:rPr>
              <a:t> и линейни матрични </a:t>
            </a:r>
            <a:r>
              <a:rPr lang="ru-RU" sz="2000" dirty="0" smtClean="0">
                <a:cs typeface="Arial" pitchFamily="34" charset="0"/>
              </a:rPr>
              <a:t>принтери</a:t>
            </a:r>
            <a:r>
              <a:rPr lang="ru-RU" sz="2000" dirty="0" smtClean="0"/>
              <a:t>.</a:t>
            </a:r>
          </a:p>
          <a:p>
            <a:pPr>
              <a:buNone/>
            </a:pPr>
            <a:endParaRPr lang="en-US" dirty="0"/>
          </a:p>
        </p:txBody>
      </p:sp>
      <p:pic>
        <p:nvPicPr>
          <p:cNvPr id="4" name="Picture 3" descr="matrichen osnoven.jpg"/>
          <p:cNvPicPr>
            <a:picLocks noChangeAspect="1"/>
          </p:cNvPicPr>
          <p:nvPr/>
        </p:nvPicPr>
        <p:blipFill>
          <a:blip r:embed="rId2" cstate="print"/>
          <a:stretch>
            <a:fillRect/>
          </a:stretch>
        </p:blipFill>
        <p:spPr>
          <a:xfrm>
            <a:off x="3857620" y="3910005"/>
            <a:ext cx="4262434" cy="2590829"/>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1.1Устройство на матричните принтери</a:t>
            </a:r>
            <a:endParaRPr lang="en-US" sz="2800" dirty="0"/>
          </a:p>
        </p:txBody>
      </p:sp>
      <p:sp>
        <p:nvSpPr>
          <p:cNvPr id="3" name="Content Placeholder 2"/>
          <p:cNvSpPr>
            <a:spLocks noGrp="1"/>
          </p:cNvSpPr>
          <p:nvPr>
            <p:ph idx="1"/>
          </p:nvPr>
        </p:nvSpPr>
        <p:spPr/>
        <p:txBody>
          <a:bodyPr/>
          <a:lstStyle/>
          <a:p>
            <a:pPr>
              <a:buFont typeface="Wingdings" pitchFamily="2" charset="2"/>
              <a:buNone/>
            </a:pPr>
            <a:r>
              <a:rPr lang="bg-BG" sz="2000" dirty="0" smtClean="0"/>
              <a:t>      </a:t>
            </a:r>
            <a:r>
              <a:rPr lang="en-US" sz="1800" dirty="0" smtClean="0"/>
              <a:t>1-</a:t>
            </a:r>
            <a:r>
              <a:rPr lang="bg-BG" sz="1800" dirty="0" smtClean="0"/>
              <a:t>барабан ; 2- трактор за печатане върху перфорирана хартия</a:t>
            </a:r>
            <a:r>
              <a:rPr lang="en-US" sz="1800" dirty="0" smtClean="0"/>
              <a:t> </a:t>
            </a:r>
            <a:r>
              <a:rPr lang="bg-BG" sz="1800" dirty="0" smtClean="0"/>
              <a:t>; 3 - стъпков двигател ; 4 – печатаща глава 5 – постоянно токов двиг. ; 6-мастилена лента.</a:t>
            </a:r>
          </a:p>
          <a:p>
            <a:pPr>
              <a:buFont typeface="Wingdings" pitchFamily="2" charset="2"/>
              <a:buNone/>
            </a:pPr>
            <a:endParaRPr lang="bg-BG" sz="2000" dirty="0" smtClean="0"/>
          </a:p>
          <a:p>
            <a:pPr>
              <a:buNone/>
            </a:pPr>
            <a:endParaRPr lang="en-US" dirty="0"/>
          </a:p>
        </p:txBody>
      </p:sp>
      <p:pic>
        <p:nvPicPr>
          <p:cNvPr id="4" name="Picture 3" descr="у-жо.png"/>
          <p:cNvPicPr>
            <a:picLocks noChangeAspect="1"/>
          </p:cNvPicPr>
          <p:nvPr/>
        </p:nvPicPr>
        <p:blipFill>
          <a:blip r:embed="rId2" cstate="print"/>
          <a:stretch>
            <a:fillRect/>
          </a:stretch>
        </p:blipFill>
        <p:spPr>
          <a:xfrm>
            <a:off x="1285852" y="2285992"/>
            <a:ext cx="6717237" cy="3998646"/>
          </a:xfrm>
          <a:prstGeom prst="rect">
            <a:avLst/>
          </a:prstGeom>
        </p:spPr>
      </p:pic>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2.Видове матрични принтери</a:t>
            </a:r>
            <a:endParaRPr lang="en-US" sz="2800" dirty="0"/>
          </a:p>
        </p:txBody>
      </p:sp>
      <p:sp>
        <p:nvSpPr>
          <p:cNvPr id="3" name="Content Placeholder 2"/>
          <p:cNvSpPr>
            <a:spLocks noGrp="1"/>
          </p:cNvSpPr>
          <p:nvPr>
            <p:ph idx="1"/>
          </p:nvPr>
        </p:nvSpPr>
        <p:spPr/>
        <p:txBody>
          <a:bodyPr>
            <a:normAutofit/>
          </a:bodyPr>
          <a:lstStyle/>
          <a:p>
            <a:r>
              <a:rPr lang="bg-BG" sz="2000" dirty="0" smtClean="0"/>
              <a:t>Серийни матрични принтери-</a:t>
            </a:r>
            <a:r>
              <a:rPr lang="ru-RU" sz="2000" dirty="0" smtClean="0"/>
              <a:t>символите и изображенията се формират от </a:t>
            </a:r>
            <a:r>
              <a:rPr lang="ru-RU" sz="2000" b="1" i="1" dirty="0" smtClean="0"/>
              <a:t>печатащата глава</a:t>
            </a:r>
            <a:r>
              <a:rPr lang="ru-RU" sz="2000" dirty="0" smtClean="0"/>
              <a:t>. Печатащата глава съдържа </a:t>
            </a:r>
            <a:r>
              <a:rPr lang="ru-RU" sz="2000" b="1" i="1" dirty="0" smtClean="0"/>
              <a:t>печатащи игли</a:t>
            </a:r>
            <a:r>
              <a:rPr lang="ru-RU" sz="2000" dirty="0" smtClean="0"/>
              <a:t> подредени във вертикални колони в предния си край, и електромагнитен механизъм за "изстрелването" им.</a:t>
            </a:r>
            <a:endParaRPr lang="en-US" sz="2000" dirty="0" smtClean="0"/>
          </a:p>
          <a:p>
            <a:endParaRPr lang="en-US" sz="2000" dirty="0"/>
          </a:p>
          <a:p>
            <a:pPr>
              <a:buNone/>
            </a:pPr>
            <a:r>
              <a:rPr lang="bg-BG" sz="2000" dirty="0" smtClean="0"/>
              <a:t>                                Механизъм на печатаща глава </a:t>
            </a:r>
            <a:endParaRPr lang="ru-RU" sz="2000" dirty="0" smtClean="0"/>
          </a:p>
          <a:p>
            <a:pPr>
              <a:buNone/>
            </a:pPr>
            <a:endParaRPr lang="en-US" sz="2000" dirty="0"/>
          </a:p>
        </p:txBody>
      </p:sp>
      <p:pic>
        <p:nvPicPr>
          <p:cNvPr id="4" name="Picture 3" descr="mehanizam na pechatashta glava.gif"/>
          <p:cNvPicPr>
            <a:picLocks noChangeAspect="1"/>
          </p:cNvPicPr>
          <p:nvPr/>
        </p:nvPicPr>
        <p:blipFill>
          <a:blip r:embed="rId3" cstate="print"/>
          <a:stretch>
            <a:fillRect/>
          </a:stretch>
        </p:blipFill>
        <p:spPr>
          <a:xfrm>
            <a:off x="1714480" y="4071942"/>
            <a:ext cx="4743450" cy="1162050"/>
          </a:xfrm>
          <a:prstGeom prst="rect">
            <a:avLst/>
          </a:prstGeom>
        </p:spPr>
      </p:pic>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2800" dirty="0" smtClean="0"/>
              <a:t>2.1Как работят серийните матрични принтери?</a:t>
            </a:r>
            <a:br>
              <a:rPr lang="bg-BG" sz="2800" dirty="0" smtClean="0"/>
            </a:br>
            <a:endParaRPr lang="en-US" sz="2800" dirty="0"/>
          </a:p>
        </p:txBody>
      </p:sp>
      <p:sp>
        <p:nvSpPr>
          <p:cNvPr id="3" name="Content Placeholder 2"/>
          <p:cNvSpPr>
            <a:spLocks noGrp="1"/>
          </p:cNvSpPr>
          <p:nvPr>
            <p:ph idx="1"/>
          </p:nvPr>
        </p:nvSpPr>
        <p:spPr/>
        <p:txBody>
          <a:bodyPr>
            <a:noAutofit/>
          </a:bodyPr>
          <a:lstStyle/>
          <a:p>
            <a:r>
              <a:rPr lang="ru-RU" sz="2000" dirty="0" smtClean="0"/>
              <a:t>В серийните матрични принтери знаците се отпечатват от печатащата глава при хоризонталното и движение. Печатащата глава има определен брой печатащи игли подредени така, че да оформят вертикална колона в предния край на главата. При движение на главата по ширината на листа, печатащите игли се задействат избирателно за да отпечатват съответните символи. Масово използваните глави имат </a:t>
            </a:r>
            <a:r>
              <a:rPr lang="ru-RU" sz="2000" b="1" dirty="0" smtClean="0"/>
              <a:t>9</a:t>
            </a:r>
            <a:r>
              <a:rPr lang="ru-RU" sz="2000" dirty="0" smtClean="0"/>
              <a:t> игли подредени в една колона или </a:t>
            </a:r>
            <a:r>
              <a:rPr lang="ru-RU" sz="2000" b="1" dirty="0" smtClean="0"/>
              <a:t>24</a:t>
            </a:r>
            <a:r>
              <a:rPr lang="ru-RU" sz="2000" dirty="0" smtClean="0"/>
              <a:t> игли подредени в две колони за по-добро качество на печат. В някои принтери предназначени за работа с високо натоварване се използват </a:t>
            </a:r>
            <a:r>
              <a:rPr lang="ru-RU" sz="2000" b="1" dirty="0" smtClean="0"/>
              <a:t>18</a:t>
            </a:r>
            <a:r>
              <a:rPr lang="ru-RU" sz="2000" dirty="0" smtClean="0"/>
              <a:t> иглени глави с две колони по 9 игли, позволяващи високоскоростен печат. </a:t>
            </a:r>
            <a:endParaRPr lang="en-US" sz="2000" dirty="0"/>
          </a:p>
        </p:txBody>
      </p:sp>
    </p:spTree>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ru-RU" sz="2200" dirty="0" smtClean="0"/>
              <a:t>Разстоянието между печатащите игли в колоната определя вертикалната разделителна способност на принтера при бърз печат. Например: 9 иглена глава с разстояние 0.35 mm между съседните игли ще отпечатва с 25.4/0.35=72.5 точки/инч разделителна способност по вертикала. 24 иглените глави имат 2 колони с по 12 игли всяка и разместване половин стъпка между тях. Ако стъпката между иглите в колоните е 0.21 mm, то една такава колона би печатала с 25.4/0.21=120.9 точки/инч по вертикала. Тъй като иглите от втората колона печатат между точките отпечатани от първата, общата разделителна способност нараства двукратно на 240 точки/инч. </a:t>
            </a:r>
            <a:endParaRPr lang="en-US" sz="2200" dirty="0"/>
          </a:p>
        </p:txBody>
      </p:sp>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14348" y="642918"/>
            <a:ext cx="7972452" cy="5483245"/>
          </a:xfrm>
        </p:spPr>
        <p:txBody>
          <a:bodyPr>
            <a:normAutofit/>
          </a:bodyPr>
          <a:lstStyle/>
          <a:p>
            <a:r>
              <a:rPr lang="ru-RU" sz="2000" dirty="0" smtClean="0"/>
              <a:t>Линейните принтери също както серийните матрични принтери ползват пинове удрящи през мастилената лента върху хартията за да отпечатват точки с които синтезират изображението. Разликата е, че линейните принтери използват чукчета вместо игли, подредени в хоризонтален ред и оформени като цялостен възел който замества печатащата глава при последователните матрични принтери.</a:t>
            </a:r>
          </a:p>
          <a:p>
            <a:pPr>
              <a:buNone/>
            </a:pPr>
            <a:endParaRPr lang="ru-RU" sz="2000" dirty="0" smtClean="0"/>
          </a:p>
          <a:p>
            <a:pPr>
              <a:buNone/>
            </a:pPr>
            <a:r>
              <a:rPr lang="ru-RU" sz="2000" dirty="0"/>
              <a:t> </a:t>
            </a:r>
            <a:r>
              <a:rPr lang="ru-RU" sz="2000" dirty="0" smtClean="0"/>
              <a:t>          Действие на печатащите елементи при линейни принетри</a:t>
            </a:r>
            <a:endParaRPr lang="en-US" sz="2000" dirty="0"/>
          </a:p>
        </p:txBody>
      </p:sp>
      <p:pic>
        <p:nvPicPr>
          <p:cNvPr id="4" name="Picture 3" descr="lineen printer.gif"/>
          <p:cNvPicPr>
            <a:picLocks noChangeAspect="1"/>
          </p:cNvPicPr>
          <p:nvPr/>
        </p:nvPicPr>
        <p:blipFill>
          <a:blip r:embed="rId3" cstate="print"/>
          <a:stretch>
            <a:fillRect/>
          </a:stretch>
        </p:blipFill>
        <p:spPr>
          <a:xfrm>
            <a:off x="2071670" y="3786190"/>
            <a:ext cx="4500594" cy="1571636"/>
          </a:xfrm>
          <a:prstGeom prst="rect">
            <a:avLst/>
          </a:prstGeom>
        </p:spPr>
      </p:pic>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35608" y="428604"/>
            <a:ext cx="7498080" cy="5819796"/>
          </a:xfrm>
        </p:spPr>
        <p:txBody>
          <a:bodyPr>
            <a:normAutofit/>
          </a:bodyPr>
          <a:lstStyle/>
          <a:p>
            <a:r>
              <a:rPr lang="ru-RU" sz="1800" b="1" dirty="0" smtClean="0"/>
              <a:t>Линейният принтер, принцип на действие:</a:t>
            </a:r>
            <a:r>
              <a:rPr lang="ru-RU" sz="1800" dirty="0" smtClean="0"/>
              <a:t>По време на печат совалката на принтера вибрира в хоризонтално направление докато чукчетата се изстрелват избирателно. Така всяко чукче печата поредица от точки в хоризонтална линия за едно преминаване на совалката, следва транспорт на хартията с една стъпка напред и печат на следващ ред от точки при движението на совалката в обратна</a:t>
            </a:r>
            <a:r>
              <a:rPr lang="en-US" sz="1800" dirty="0" smtClean="0"/>
              <a:t> </a:t>
            </a:r>
            <a:r>
              <a:rPr lang="bg-BG" sz="1800" dirty="0" smtClean="0"/>
              <a:t>посока.</a:t>
            </a:r>
          </a:p>
          <a:p>
            <a:pPr>
              <a:buNone/>
            </a:pPr>
            <a:r>
              <a:rPr lang="en-US" sz="1800" b="1" dirty="0" smtClean="0"/>
              <a:t> </a:t>
            </a:r>
            <a:r>
              <a:rPr lang="bg-BG" sz="1800" b="1" dirty="0" smtClean="0"/>
              <a:t>                            </a:t>
            </a:r>
            <a:r>
              <a:rPr lang="ru-RU" sz="1800" b="1" dirty="0" smtClean="0"/>
              <a:t>Линеен принтер в процес на печат:</a:t>
            </a:r>
            <a:endParaRPr lang="en-US" sz="1800" b="1" dirty="0" smtClean="0"/>
          </a:p>
          <a:p>
            <a:pPr>
              <a:buNone/>
            </a:pPr>
            <a:r>
              <a:rPr lang="bg-BG" sz="1800" dirty="0" smtClean="0"/>
              <a:t>            </a:t>
            </a:r>
            <a:endParaRPr lang="en-US" sz="1800" dirty="0" smtClean="0"/>
          </a:p>
          <a:p>
            <a:endParaRPr lang="en-US" sz="1800" dirty="0"/>
          </a:p>
        </p:txBody>
      </p:sp>
      <p:pic>
        <p:nvPicPr>
          <p:cNvPr id="4" name="Picture 3" descr="lineen printer v procews na pechat.gif"/>
          <p:cNvPicPr>
            <a:picLocks noChangeAspect="1"/>
          </p:cNvPicPr>
          <p:nvPr/>
        </p:nvPicPr>
        <p:blipFill>
          <a:blip r:embed="rId2" cstate="print"/>
          <a:stretch>
            <a:fillRect/>
          </a:stretch>
        </p:blipFill>
        <p:spPr>
          <a:xfrm>
            <a:off x="2928926" y="3143248"/>
            <a:ext cx="4124325" cy="657225"/>
          </a:xfrm>
          <a:prstGeom prst="rect">
            <a:avLst/>
          </a:prstGeom>
        </p:spPr>
      </p:pic>
      <p:sp>
        <p:nvSpPr>
          <p:cNvPr id="5" name="Rectangle 4"/>
          <p:cNvSpPr/>
          <p:nvPr/>
        </p:nvSpPr>
        <p:spPr>
          <a:xfrm>
            <a:off x="1500166" y="4429132"/>
            <a:ext cx="7215238" cy="1754326"/>
          </a:xfrm>
          <a:prstGeom prst="rect">
            <a:avLst/>
          </a:prstGeom>
        </p:spPr>
        <p:txBody>
          <a:bodyPr wrap="square">
            <a:spAutoFit/>
          </a:bodyPr>
          <a:lstStyle/>
          <a:p>
            <a:r>
              <a:rPr lang="ru-RU" dirty="0" smtClean="0"/>
              <a:t>Линейните матричните принтери са безспорни лидери по отношение себестойност на страница и незаменими за приложения изискващи голям обем, висока скорост, надеждност и качество на печат. Най бързите линейни принтери предлагани на пазара в момента са моделите T6218 на Tally и P5220 на Printronix със скорости на печат между 1800 и 2000 реда в минута.</a:t>
            </a:r>
            <a:endParaRPr lang="en-US" dirty="0"/>
          </a:p>
        </p:txBody>
      </p:sp>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1">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00B050"/>
      </a:accent5>
      <a:accent6>
        <a:srgbClr val="00B050"/>
      </a:accent6>
      <a:hlink>
        <a:srgbClr val="BBC737"/>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4791</TotalTime>
  <Words>1750</Words>
  <Application>Microsoft Office PowerPoint</Application>
  <PresentationFormat>On-screen Show (4:3)</PresentationFormat>
  <Paragraphs>101</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Матрични и мастиленоструйни принтери </vt:lpstr>
      <vt:lpstr>Съдържание:</vt:lpstr>
      <vt:lpstr>1.Матрични принтери </vt:lpstr>
      <vt:lpstr>1.1Устройство на матричните принтери</vt:lpstr>
      <vt:lpstr>2.Видове матрични принтери</vt:lpstr>
      <vt:lpstr>2.1Как работят серийните матрични принтери? </vt:lpstr>
      <vt:lpstr>Slide 7</vt:lpstr>
      <vt:lpstr>Slide 8</vt:lpstr>
      <vt:lpstr>Slide 9</vt:lpstr>
      <vt:lpstr>3.Предимства на матричните принтери</vt:lpstr>
      <vt:lpstr>4.Недостатъци на матричните принтери</vt:lpstr>
      <vt:lpstr>Производители на матрични принтери</vt:lpstr>
      <vt:lpstr>5.Мастиленоструйни принтери</vt:lpstr>
      <vt:lpstr>5.1 Варианти на изстрелване на мастилото</vt:lpstr>
      <vt:lpstr>С използване на пиезокристал</vt:lpstr>
      <vt:lpstr>Ink-jet  технология</vt:lpstr>
      <vt:lpstr>Slide 17</vt:lpstr>
      <vt:lpstr>Slide 18</vt:lpstr>
      <vt:lpstr>5.2 Цветове</vt:lpstr>
      <vt:lpstr>5.3 Мастила</vt:lpstr>
      <vt:lpstr>6.Предимства на мастиленоструйните принтери</vt:lpstr>
      <vt:lpstr>7. Недостатъци на мастиленоструйните принтери</vt:lpstr>
      <vt:lpstr>Производители на мастилено-струйни принтери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Матрични и мастилено-струйни принтери</dc:title>
  <dc:creator>Gabchi-shapchi</dc:creator>
  <cp:lastModifiedBy>Gabchi-shapchi</cp:lastModifiedBy>
  <cp:revision>146</cp:revision>
  <dcterms:created xsi:type="dcterms:W3CDTF">2012-02-29T17:14:35Z</dcterms:created>
  <dcterms:modified xsi:type="dcterms:W3CDTF">2012-03-13T21:59:43Z</dcterms:modified>
</cp:coreProperties>
</file>