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91D9-B3E8-40B9-8003-B410B0241C96}" type="datetimeFigureOut">
              <a:rPr lang="en-US" smtClean="0"/>
              <a:t>3/28/2012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9917-FC1D-4CE1-BBC8-747703CCCD6A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1447800"/>
          </a:xfrm>
        </p:spPr>
        <p:txBody>
          <a:bodyPr/>
          <a:lstStyle/>
          <a:p>
            <a:pPr algn="ctr"/>
            <a:r>
              <a:rPr lang="bg-BG" sz="3600" dirty="0" smtClean="0"/>
              <a:t>Мобилни телефони – клетки и Клетъчни мрежи;Централи.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67200"/>
            <a:ext cx="7543800" cy="1981200"/>
          </a:xfrm>
        </p:spPr>
        <p:txBody>
          <a:bodyPr>
            <a:normAutofit fontScale="70000" lnSpcReduction="20000"/>
          </a:bodyPr>
          <a:lstStyle/>
          <a:p>
            <a:r>
              <a:rPr lang="bg-BG" sz="3600" dirty="0" smtClean="0"/>
              <a:t>Изготвил:Димчо Лаков</a:t>
            </a:r>
          </a:p>
          <a:p>
            <a:r>
              <a:rPr lang="bg-BG" sz="3600" dirty="0" smtClean="0"/>
              <a:t>Група:24</a:t>
            </a:r>
          </a:p>
          <a:p>
            <a:r>
              <a:rPr lang="bg-BG" sz="3600" dirty="0" smtClean="0"/>
              <a:t>Специалност:Бизнес Информатика</a:t>
            </a:r>
          </a:p>
          <a:p>
            <a:r>
              <a:rPr lang="bg-BG" sz="3600" dirty="0" smtClean="0"/>
              <a:t>Фак. Номер:105162</a:t>
            </a:r>
            <a:br>
              <a:rPr lang="bg-BG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445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marL="0" indent="0" algn="just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b="1" dirty="0" smtClean="0"/>
              <a:t>Централи</a:t>
            </a:r>
            <a:endParaRPr lang="ru-RU" sz="2400" b="1" dirty="0"/>
          </a:p>
          <a:p>
            <a:pPr marL="0" indent="0" algn="just">
              <a:buNone/>
            </a:pPr>
            <a:r>
              <a:rPr lang="ru-RU" sz="2400" dirty="0" smtClean="0"/>
              <a:t>Телефонната </a:t>
            </a:r>
            <a:r>
              <a:rPr lang="ru-RU" sz="2400" dirty="0"/>
              <a:t>централа е телекомуникационно устройство, предаващо телефонен сигнал от един телефонен апарат на друг и осигуряващо връзката между тях. Процесът на свръзка на двата телефонни поста е превключване и се нарича комутация.</a:t>
            </a:r>
          </a:p>
          <a:p>
            <a:pPr marL="0" indent="0" algn="just">
              <a:buNone/>
            </a:pPr>
            <a:r>
              <a:rPr lang="ru-RU" sz="2400" dirty="0" smtClean="0"/>
              <a:t>Телефонните </a:t>
            </a:r>
            <a:r>
              <a:rPr lang="ru-RU" sz="2400" dirty="0"/>
              <a:t>централи се появяват в началото на 20 век, след като абонатите на телефонните мрежи в големите градове нарастват като брой и се налага организация на свръзката между тях. Първи се появяват ръчните телефонни централи (РТЦ) (още наричани номератори).</a:t>
            </a:r>
          </a:p>
          <a:p>
            <a:pPr marL="0" indent="0" algn="just">
              <a:buNone/>
            </a:pPr>
            <a:r>
              <a:rPr lang="ru-RU" sz="2400" dirty="0" smtClean="0"/>
              <a:t>В </a:t>
            </a:r>
            <a:r>
              <a:rPr lang="ru-RU" sz="2400" dirty="0"/>
              <a:t>България ръчни централи се ползват масово чак до края на 70-те години, когато постепенно биват </a:t>
            </a:r>
            <a:r>
              <a:rPr lang="ru-RU" sz="2400" dirty="0" smtClean="0"/>
              <a:t>изместени от </a:t>
            </a:r>
            <a:r>
              <a:rPr lang="ru-RU" sz="2400" dirty="0"/>
              <a:t>автоматичните телефонни централи (АТЦ).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724400"/>
            <a:ext cx="2073348" cy="1979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3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457200"/>
            <a:ext cx="8991600" cy="6324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Въпреки удобството на мобилните комуникации, стационарната телефония все още намира приложение. През годините телекомуникациите претърпяват голямо развитие и телефонията се оказа част от многобройните телекомуникационни услуги. В този аспект в момента са оформени две разновидности на телефония, а именно стандартна или наричана още конвенционална и IP телефония. И двата типа имат своите предимства и недостатъци, но като цяло бъдещето е на IP телефона. В този аспект всички производители на телефонни централи започнаха де се преориентират в IT сектора, като предлагат решения за IP телефония като част от една мрежа за телекомуникационни услуги. Марки като Panasonic, Siemens, Philips и Alcatel, които Телеком Консулт ООД предлага имат решения както за конвенционална, така и за IP телефония. Повечето от тях предлагат и хибридни варианти за по голямо удобство, но има и такива като Epygi и Yealink, които предлагат само IP решения.</a:t>
            </a:r>
          </a:p>
          <a:p>
            <a:pPr algn="just"/>
            <a:r>
              <a:rPr lang="ru-RU" sz="2400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724400"/>
            <a:ext cx="2073348" cy="1979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4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381000"/>
            <a:ext cx="8839200" cy="6324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400" dirty="0"/>
              <a:t>Конвенционална </a:t>
            </a:r>
            <a:r>
              <a:rPr lang="ru-RU" sz="2400" dirty="0" smtClean="0"/>
              <a:t>телефония  </a:t>
            </a:r>
          </a:p>
          <a:p>
            <a:r>
              <a:rPr lang="ru-RU" sz="2400" b="1" dirty="0"/>
              <a:t>П</a:t>
            </a:r>
            <a:r>
              <a:rPr lang="ru-RU" sz="2400" b="1" dirty="0" smtClean="0"/>
              <a:t>редимства:</a:t>
            </a:r>
            <a:endParaRPr lang="ru-RU" sz="2400" b="1" dirty="0"/>
          </a:p>
          <a:p>
            <a:r>
              <a:rPr lang="ru-RU" sz="2400" dirty="0" smtClean="0"/>
              <a:t>висока надеждност - </a:t>
            </a:r>
            <a:r>
              <a:rPr lang="ru-RU" sz="2400" dirty="0"/>
              <a:t>може с месеци (при по старите даже и с години) да не се наложи рестарт, стига доставчика на услуги да е добър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сравнително </a:t>
            </a:r>
            <a:r>
              <a:rPr lang="ru-RU" sz="2400" dirty="0"/>
              <a:t>евтини телефонни централи и </a:t>
            </a:r>
            <a:r>
              <a:rPr lang="ru-RU" sz="2400" dirty="0" smtClean="0"/>
              <a:t>апарати</a:t>
            </a:r>
          </a:p>
          <a:p>
            <a:r>
              <a:rPr lang="ru-RU" sz="2400" dirty="0" smtClean="0"/>
              <a:t>лесни </a:t>
            </a:r>
            <a:r>
              <a:rPr lang="ru-RU" sz="2400" dirty="0"/>
              <a:t>за употреба и </a:t>
            </a:r>
            <a:r>
              <a:rPr lang="ru-RU" sz="2400" dirty="0" smtClean="0"/>
              <a:t>настройка </a:t>
            </a:r>
            <a:endParaRPr lang="ru-RU" sz="2400" dirty="0"/>
          </a:p>
          <a:p>
            <a:r>
              <a:rPr lang="ru-RU" sz="2400" dirty="0" smtClean="0"/>
              <a:t>достатъчно </a:t>
            </a:r>
            <a:r>
              <a:rPr lang="ru-RU" sz="2400" dirty="0"/>
              <a:t>функции и възможностти удобни за </a:t>
            </a:r>
            <a:r>
              <a:rPr lang="ru-RU" sz="2400" dirty="0" smtClean="0"/>
              <a:t>потребителя </a:t>
            </a:r>
            <a:endParaRPr lang="ru-RU" sz="2400" dirty="0"/>
          </a:p>
          <a:p>
            <a:r>
              <a:rPr lang="ru-RU" sz="2400" b="1" dirty="0"/>
              <a:t>Недостатъци:</a:t>
            </a:r>
          </a:p>
          <a:p>
            <a:r>
              <a:rPr lang="ru-RU" sz="2400" dirty="0" smtClean="0"/>
              <a:t>изграждане </a:t>
            </a:r>
            <a:r>
              <a:rPr lang="ru-RU" sz="2400" dirty="0"/>
              <a:t>на отделна мрежа</a:t>
            </a:r>
          </a:p>
          <a:p>
            <a:r>
              <a:rPr lang="ru-RU" sz="2400" dirty="0" smtClean="0"/>
              <a:t>употреба </a:t>
            </a:r>
            <a:r>
              <a:rPr lang="ru-RU" sz="2400" dirty="0"/>
              <a:t>само локално (където е инсталирана)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724400"/>
            <a:ext cx="2073348" cy="19794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4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763000" cy="6553200"/>
          </a:xfrm>
        </p:spPr>
        <p:txBody>
          <a:bodyPr>
            <a:normAutofit fontScale="92500"/>
          </a:bodyPr>
          <a:lstStyle/>
          <a:p>
            <a:pPr algn="just">
              <a:buFont typeface="Courier New" pitchFamily="49" charset="0"/>
              <a:buChar char="o"/>
            </a:pPr>
            <a:r>
              <a:rPr lang="ru-RU" sz="2400" dirty="0"/>
              <a:t>IP телефония </a:t>
            </a:r>
            <a:endParaRPr lang="ru-RU" sz="2400" dirty="0" smtClean="0"/>
          </a:p>
          <a:p>
            <a:pPr algn="just"/>
            <a:r>
              <a:rPr lang="ru-RU" sz="2400" b="1" dirty="0" smtClean="0"/>
              <a:t>Предимства</a:t>
            </a:r>
            <a:r>
              <a:rPr lang="ru-RU" sz="2400" b="1" dirty="0"/>
              <a:t>:</a:t>
            </a:r>
          </a:p>
          <a:p>
            <a:pPr algn="just"/>
            <a:r>
              <a:rPr lang="ru-RU" sz="2400" dirty="0" smtClean="0"/>
              <a:t>вградени </a:t>
            </a:r>
            <a:r>
              <a:rPr lang="ru-RU" sz="2400" dirty="0"/>
              <a:t>голям избор от услуги като: гласова поща, посрещащи съобщения и гласов разводач, CLIP, запис на разговорите и видеовръзка</a:t>
            </a:r>
          </a:p>
          <a:p>
            <a:pPr algn="just"/>
            <a:r>
              <a:rPr lang="ru-RU" sz="2400" dirty="0" smtClean="0"/>
              <a:t>освободено </a:t>
            </a:r>
            <a:r>
              <a:rPr lang="ru-RU" sz="2400" dirty="0"/>
              <a:t>от границите на офиса </a:t>
            </a:r>
            <a:r>
              <a:rPr lang="ru-RU" sz="2400" dirty="0" smtClean="0"/>
              <a:t>приложение - </a:t>
            </a:r>
            <a:r>
              <a:rPr lang="ru-RU" sz="2400" dirty="0"/>
              <a:t>можете през интернет да си изнесете вътрешен номер от централата в друга държава, на лаптопа чрез софтуер или на мобилния телефон като използвате вътрешна връзка с офиса или да използвате линиите към IP централата</a:t>
            </a:r>
            <a:r>
              <a:rPr lang="ru-RU" sz="2400" dirty="0" smtClean="0"/>
              <a:t>. </a:t>
            </a:r>
            <a:endParaRPr lang="ru-RU" sz="2400" dirty="0"/>
          </a:p>
          <a:p>
            <a:pPr algn="just"/>
            <a:r>
              <a:rPr lang="ru-RU" sz="2400" b="1" dirty="0"/>
              <a:t>Недостатъци:</a:t>
            </a:r>
          </a:p>
          <a:p>
            <a:pPr algn="just"/>
            <a:r>
              <a:rPr lang="ru-RU" sz="2400" dirty="0" smtClean="0"/>
              <a:t>интегрирането </a:t>
            </a:r>
            <a:r>
              <a:rPr lang="ru-RU" sz="2400" dirty="0"/>
              <a:t>с компютърната мрежа изисква използване на качествани маршрутизатори</a:t>
            </a:r>
          </a:p>
          <a:p>
            <a:pPr algn="just"/>
            <a:r>
              <a:rPr lang="ru-RU" sz="2400" dirty="0" smtClean="0"/>
              <a:t>налага </a:t>
            </a:r>
            <a:r>
              <a:rPr lang="ru-RU" sz="2400" dirty="0"/>
              <a:t>се от време на време да се растартира някое устройство</a:t>
            </a:r>
          </a:p>
          <a:p>
            <a:pPr algn="just"/>
            <a:r>
              <a:rPr lang="ru-RU" sz="2400" dirty="0" smtClean="0"/>
              <a:t>сравнително </a:t>
            </a:r>
            <a:r>
              <a:rPr lang="ru-RU" sz="2400" dirty="0"/>
              <a:t>високата цена на телефонните апарати</a:t>
            </a:r>
          </a:p>
          <a:p>
            <a:pPr algn="just"/>
            <a:r>
              <a:rPr lang="ru-RU" sz="2400" dirty="0" smtClean="0"/>
              <a:t>проблеми </a:t>
            </a:r>
            <a:r>
              <a:rPr lang="ru-RU" sz="2400" dirty="0"/>
              <a:t>при използване на стари технологии като факс например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4800600"/>
            <a:ext cx="2073348" cy="19794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800" b="1" u="sng" dirty="0" smtClean="0"/>
              <a:t>Някои от основните производители на мобилни телефони: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/>
              <a:t>NOKIA</a:t>
            </a:r>
          </a:p>
          <a:p>
            <a:pPr algn="just">
              <a:buFont typeface="Wingdings" pitchFamily="2" charset="2"/>
              <a:buChar char="ü"/>
            </a:pPr>
            <a:endParaRPr lang="en-US" sz="3200" b="1" u="sng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/>
              <a:t>SAMSUNG</a:t>
            </a:r>
          </a:p>
          <a:p>
            <a:pPr algn="just">
              <a:buFont typeface="Wingdings" pitchFamily="2" charset="2"/>
              <a:buChar char="ü"/>
            </a:pPr>
            <a:endParaRPr lang="en-US" sz="3200" b="1" u="sng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/>
              <a:t>LG ELECTRONICS</a:t>
            </a:r>
          </a:p>
          <a:p>
            <a:pPr marL="0" indent="0" algn="just">
              <a:buNone/>
            </a:pPr>
            <a:endParaRPr lang="en-US" sz="3200" b="1" u="sng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/>
              <a:t>APPLE</a:t>
            </a:r>
          </a:p>
          <a:p>
            <a:pPr algn="just">
              <a:buFont typeface="Wingdings" pitchFamily="2" charset="2"/>
              <a:buChar char="ü"/>
            </a:pPr>
            <a:endParaRPr lang="en-US" sz="3200" b="1" u="sng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3200" b="1" u="sng" dirty="0" smtClean="0"/>
              <a:t>ZTE</a:t>
            </a:r>
          </a:p>
          <a:p>
            <a:pPr algn="just">
              <a:buFont typeface="Wingdings" pitchFamily="2" charset="2"/>
              <a:buChar char="ü"/>
            </a:pPr>
            <a:endParaRPr lang="en-US" sz="2800" b="1" u="sng" dirty="0" smtClean="0"/>
          </a:p>
          <a:p>
            <a:pPr algn="just">
              <a:buFont typeface="Wingdings" pitchFamily="2" charset="2"/>
              <a:buChar char="ü"/>
            </a:pPr>
            <a:endParaRPr lang="en-US" sz="2800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724400"/>
            <a:ext cx="2073348" cy="1979466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C:\Users\Lakov\Desktop\Nokia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10" y="1066798"/>
            <a:ext cx="2514600" cy="14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akov\Desktop\apple-logo-black-xsa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07" y="4029382"/>
            <a:ext cx="2476500" cy="191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akov\Desktop\samsung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16" y="2514600"/>
            <a:ext cx="2743200" cy="15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akov\Desktop\LG_ElectronicsJPG_RG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06" y="2505501"/>
            <a:ext cx="2970094" cy="15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akov\Desktop\ZTE_logo412033565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106" y="4020283"/>
            <a:ext cx="3245893" cy="19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4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2400"/>
            <a:ext cx="8839200" cy="6629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Мобилният телефон (още клетъчен телефон, мобилен </a:t>
            </a:r>
            <a:r>
              <a:rPr lang="ru-RU" sz="2400" dirty="0" smtClean="0"/>
              <a:t>апарат,</a:t>
            </a:r>
            <a:r>
              <a:rPr lang="en-US" sz="2400" dirty="0" smtClean="0"/>
              <a:t>GSM</a:t>
            </a:r>
            <a:r>
              <a:rPr lang="ru-RU" sz="2400" dirty="0" smtClean="0"/>
              <a:t>) е </a:t>
            </a:r>
            <a:r>
              <a:rPr lang="ru-RU" sz="2400" dirty="0"/>
              <a:t>електронно телекомуникационно средство, вид телефон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Повечето съвременни мобилни телефони се свързват към клетъчна мрежа от базови станции, която от своя страна е свързана с обществена телефонна мрежа (изключение правят сателитните телефони). В зависимост от мрежовия стандарт се различават GSM-телефони и NMT - телефони. В България исторически първа е NMT мрежата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Освен </a:t>
            </a:r>
            <a:r>
              <a:rPr lang="ru-RU" sz="2400" dirty="0"/>
              <a:t>стандартните гласови функции мобилният телефон може да поддържа и множество допълнителни услуги като SMS (кратки текстови съобщения), достъп до Интернет и MMS (за изпращане и получаване на снимки, звуци и видео).</a:t>
            </a:r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913170"/>
            <a:ext cx="2073348" cy="19794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Lakov\Desktop\thumb_350x250_87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05400"/>
            <a:ext cx="2800350" cy="173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839200" cy="6629400"/>
          </a:xfrm>
        </p:spPr>
        <p:txBody>
          <a:bodyPr>
            <a:normAutofit/>
          </a:bodyPr>
          <a:lstStyle/>
          <a:p>
            <a:pPr algn="just"/>
            <a:endParaRPr lang="ru-RU" sz="2400" dirty="0" smtClean="0"/>
          </a:p>
          <a:p>
            <a:pPr marL="0" indent="0" algn="ctr">
              <a:buNone/>
            </a:pPr>
            <a:r>
              <a:rPr lang="ru-RU" sz="2800" b="1" dirty="0" smtClean="0"/>
              <a:t>Клетки и клетъчни мрежи</a:t>
            </a:r>
          </a:p>
          <a:p>
            <a:pPr marL="0" indent="0" algn="ctr">
              <a:buNone/>
            </a:pPr>
            <a:endParaRPr lang="ru-RU" sz="2800" b="1" dirty="0"/>
          </a:p>
          <a:p>
            <a:pPr marL="0" indent="0" algn="ctr">
              <a:buNone/>
            </a:pPr>
            <a:endParaRPr lang="ru-RU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ru-RU" sz="2400" dirty="0" smtClean="0"/>
              <a:t>Клетъчните </a:t>
            </a:r>
            <a:r>
              <a:rPr lang="ru-RU" sz="2400" dirty="0"/>
              <a:t>мрежи се появяват за пръв път през първата половина на 1980-те години (това са мрежите от първо поколение). Дотогавашните мобилни телефони работят без клетъчна </a:t>
            </a:r>
            <a:r>
              <a:rPr lang="ru-RU" sz="2400" dirty="0" smtClean="0"/>
              <a:t>мрежа </a:t>
            </a:r>
            <a:r>
              <a:rPr lang="ru-RU" sz="2400" dirty="0"/>
              <a:t>и се ползват още от 1946 г</a:t>
            </a:r>
            <a:r>
              <a:rPr lang="ru-RU" sz="2400" dirty="0" smtClean="0"/>
              <a:t>.</a:t>
            </a:r>
            <a:endParaRPr lang="ru-RU" sz="2400" dirty="0"/>
          </a:p>
          <a:p>
            <a:pPr algn="just">
              <a:buFont typeface="Courier New" pitchFamily="49" charset="0"/>
              <a:buChar char="o"/>
            </a:pPr>
            <a:r>
              <a:rPr lang="ru-RU" sz="2400" dirty="0"/>
              <a:t>Преди края на 1980-те повечето мобилни телефони са с твърде големи размери и затова са постоянно инсталирани в превозни средства, например в автомобили. Напредването на микроелектрониката </a:t>
            </a:r>
            <a:r>
              <a:rPr lang="ru-RU" sz="2400" dirty="0" smtClean="0"/>
              <a:t> </a:t>
            </a:r>
            <a:r>
              <a:rPr lang="ru-RU" sz="2400" dirty="0"/>
              <a:t>прави почти всички днешни мобилни телефони удобни за носене в ръка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09" y="4864679"/>
            <a:ext cx="2073348" cy="1979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ru-RU" sz="2400" dirty="0"/>
              <a:t>Клетъчната мрежа представлява разпределена телефонна мрежа чрез радиовръзка, съставена от множество съседни една на друга „клетки“, всяка от които се обслужвана от отделен предавател с фиксирано местоположение, наречен базова станция. Всяка клетка покрива определена площ и всички клетки заедно осигуряват радио покритие на значително по-широк географски регион. Това дава възможност да бъдат обслужвани едновременно множество мобилни приемо-предавателни устройства (например мобилни телефони, пейджъри и др.), независимо от това дали са стационарни или се движат от една клетка в друга и да се осъществява радиовръзка между тях. </a:t>
            </a:r>
            <a:endParaRPr lang="ru-RU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724400"/>
            <a:ext cx="2073348" cy="19794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Lakov\Desktop\cellular_networ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6400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4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839200" cy="662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Преди </a:t>
            </a:r>
            <a:r>
              <a:rPr lang="ru-RU" sz="2400" dirty="0"/>
              <a:t>налагането на клетъчните мрежи също са се ползвали мобилни радиотелефони — например в колите. В тогавашната радио-телефонна система обаче е имало само една централна антенна кула във всеки град и ограничен брой (може би 25) канали за използване от тази кула</a:t>
            </a:r>
            <a:r>
              <a:rPr lang="ru-RU" sz="2400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ru-RU" sz="2400" dirty="0" smtClean="0"/>
              <a:t>Клетъчните </a:t>
            </a:r>
            <a:r>
              <a:rPr lang="ru-RU" sz="2400" dirty="0"/>
              <a:t>мрежи предлагат редица предимства пред другите им алтернативи:</a:t>
            </a:r>
          </a:p>
          <a:p>
            <a:r>
              <a:rPr lang="ru-RU" sz="2400" dirty="0"/>
              <a:t> повишен капацитет (обслужване на много потребители едновременно)</a:t>
            </a:r>
          </a:p>
          <a:p>
            <a:r>
              <a:rPr lang="ru-RU" sz="2400" dirty="0"/>
              <a:t> понижен разход на енергия (както от индивидуалните устройства, така и от базовата станция)</a:t>
            </a:r>
          </a:p>
          <a:p>
            <a:r>
              <a:rPr lang="ru-RU" sz="2400" dirty="0"/>
              <a:t> по-широко покритие</a:t>
            </a:r>
          </a:p>
          <a:p>
            <a:r>
              <a:rPr lang="ru-RU" sz="2400" dirty="0"/>
              <a:t> ниски </a:t>
            </a:r>
            <a:r>
              <a:rPr lang="ru-RU" sz="2400" dirty="0" smtClean="0"/>
              <a:t>смущения</a:t>
            </a:r>
            <a:endParaRPr lang="ru-RU" sz="2400" dirty="0"/>
          </a:p>
          <a:p>
            <a:r>
              <a:rPr lang="ru-RU" sz="2400" dirty="0"/>
              <a:t>Един прост пример за клетъчна мрежа е системата за радиовръзка на шофьорите на старите таксита, при която компанията поддържа няколко приемо-предавателя в града, всеки управляван от отделен оператор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800600"/>
            <a:ext cx="2073348" cy="1979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839200" cy="6629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400" dirty="0"/>
              <a:t>За да се реализира клетъчната мрежа, цялата териотрия, която трябва да се покрие с радиосигнал, се разделя на клетки, чиято форма може да е шестоъгълник, квадрат, кръг или друга, макар че най-честа е хексагоналната форма, показана на илюстрацията. На всяка от клетки те се определят няколко работни честоти ,</a:t>
            </a:r>
            <a:r>
              <a:rPr lang="ru-RU" sz="2400" dirty="0" smtClean="0"/>
              <a:t> </a:t>
            </a:r>
            <a:r>
              <a:rPr lang="ru-RU" sz="2400" dirty="0"/>
              <a:t>на които съответстват базови станции. Същата група от честоти може да бъде повторно използвана и в други клетки, при положение че са достатъчно отдалечени, защото в противен случай се създава интерференция на сигналите, което е нежелателно.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36" y="4864679"/>
            <a:ext cx="2073348" cy="19794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Lakov\Desktop\400px-Frequency_reuse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5029200" cy="28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kov\Desktop\220px-Gsm-bts-walbrzy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1"/>
            <a:ext cx="2895600" cy="249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4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"/>
            <a:ext cx="8839200" cy="6629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 smtClean="0"/>
              <a:t>Мултиплексиране</a:t>
            </a:r>
          </a:p>
          <a:p>
            <a:pPr algn="just">
              <a:buFont typeface="Courier New" pitchFamily="49" charset="0"/>
              <a:buChar char="o"/>
            </a:pPr>
            <a:r>
              <a:rPr lang="ru-RU" sz="2400" dirty="0" smtClean="0"/>
              <a:t>Основната </a:t>
            </a:r>
            <a:r>
              <a:rPr lang="ru-RU" sz="2400" dirty="0"/>
              <a:t>характеристика на клетъчната мрежа е повторното използване на една и съща честота в различни клетки, за да може да се увеличи покритието и капацитетът за осъществяване на радиовръзка. За тази цел трябва всяка отделна базова станция да различава сигнала, произведен от нейния собствен приемо-предавател, от другите сигнали, получени от съседните на нея базови станции. Понастоящем се използват основно две стандартизирани решения на този проблем:</a:t>
            </a:r>
          </a:p>
          <a:p>
            <a:pPr algn="just"/>
            <a:r>
              <a:rPr lang="ru-RU" sz="2400" dirty="0"/>
              <a:t> честотен достъп за мултиплексиране (FDMA) и;</a:t>
            </a:r>
          </a:p>
          <a:p>
            <a:pPr algn="just"/>
            <a:r>
              <a:rPr lang="ru-RU" sz="2400" dirty="0"/>
              <a:t> покодов достъп за мултиплексиране (CDMA</a:t>
            </a:r>
            <a:r>
              <a:rPr lang="ru-RU" sz="2400" dirty="0" smtClean="0"/>
              <a:t>).</a:t>
            </a:r>
            <a:endParaRPr lang="ru-RU" sz="2400" dirty="0"/>
          </a:p>
          <a:p>
            <a:pPr>
              <a:buFont typeface="Courier New" pitchFamily="49" charset="0"/>
              <a:buChar char="o"/>
            </a:pPr>
            <a:r>
              <a:rPr lang="ru-RU" sz="2400" dirty="0"/>
              <a:t>FDMA работи, използвайки различни честоти за всяка съседна клетка. Чрез настройване към честотата на избрана клетка отделните станции могат да избегнат сигнала от други клетки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800600"/>
            <a:ext cx="2073348" cy="1979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ru-RU" sz="2400" dirty="0"/>
              <a:t>Принципът на CDMA е по-сложен, но дава същият резултат; отделните приемо-предаватели могат да изберат една клетка и да я слушат. Той позволява на няколко потребители да използват един и същ времеви и честотен интервал за дадена честотна лента и местоположение, по-високо качество на връзката и по-ниска инвестиция за операторите.</a:t>
            </a:r>
          </a:p>
          <a:p>
            <a:pPr marL="0" indent="0" algn="just">
              <a:buNone/>
            </a:pPr>
            <a:r>
              <a:rPr lang="ru-RU" sz="2400" dirty="0"/>
              <a:t>Други методи за мултиплексиране, като поляризационен достъп за мултиплексиране (PDMA) и времеви достъп за мултиплексиране (TDMA) не могат да бъдат използвани за разделяне на сигналите от една клетка към следващата, тъй като ефектът на двете варира с позицията и това би направило отделянето на сигнала на практика невъзможно. Въпреки всичко времевият достъп за мултиплексиране се използва в комбинация с FDMA или CDMA в редица системи, за да даде многобройни канали в покривната площ на клетката.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648200"/>
            <a:ext cx="2073348" cy="1979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590800" y="1752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4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152400"/>
            <a:ext cx="8915400" cy="6629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2800" b="1" dirty="0"/>
              <a:t>Функционалните елементи, изграждащи в обществената наземна мобилна мрежа </a:t>
            </a:r>
            <a:r>
              <a:rPr lang="ru-RU" sz="2800" b="1" dirty="0" smtClean="0"/>
              <a:t>са</a:t>
            </a:r>
            <a:r>
              <a:rPr lang="ru-RU" sz="2800" b="1" dirty="0"/>
              <a:t>:</a:t>
            </a:r>
            <a:endParaRPr lang="bg-BG" dirty="0" smtClean="0"/>
          </a:p>
          <a:p>
            <a:endParaRPr lang="ru-RU" dirty="0"/>
          </a:p>
          <a:p>
            <a:pPr algn="just"/>
            <a:r>
              <a:rPr lang="ru-RU" sz="2800" dirty="0"/>
              <a:t> Мобилен телефон или мобилна </a:t>
            </a:r>
            <a:r>
              <a:rPr lang="ru-RU" sz="2800" dirty="0" smtClean="0"/>
              <a:t>станция – телефонът </a:t>
            </a:r>
            <a:r>
              <a:rPr lang="ru-RU" sz="2800" dirty="0"/>
              <a:t>на под­вижния </a:t>
            </a:r>
            <a:r>
              <a:rPr lang="ru-RU" sz="2800" dirty="0" smtClean="0"/>
              <a:t>абонат</a:t>
            </a:r>
            <a:endParaRPr lang="ru-RU" sz="2800" dirty="0"/>
          </a:p>
          <a:p>
            <a:pPr algn="just"/>
            <a:r>
              <a:rPr lang="ru-RU" sz="2800" dirty="0"/>
              <a:t> Базова приемо-предавателна станция </a:t>
            </a:r>
            <a:r>
              <a:rPr lang="ru-RU" sz="2800" dirty="0" smtClean="0"/>
              <a:t>или </a:t>
            </a:r>
            <a:r>
              <a:rPr lang="ru-RU" sz="2800" dirty="0"/>
              <a:t>само базова станция - свързва мобилните телефони към фиксираната част на мобилната </a:t>
            </a:r>
            <a:r>
              <a:rPr lang="ru-RU" sz="2800" dirty="0" smtClean="0"/>
              <a:t>мрежа</a:t>
            </a:r>
            <a:endParaRPr lang="ru-RU" sz="2800" dirty="0"/>
          </a:p>
          <a:p>
            <a:pPr algn="just"/>
            <a:r>
              <a:rPr lang="ru-RU" sz="2800" dirty="0"/>
              <a:t> Контролер на базови </a:t>
            </a:r>
            <a:r>
              <a:rPr lang="ru-RU" sz="2800" dirty="0" smtClean="0"/>
              <a:t>станции – </a:t>
            </a:r>
            <a:r>
              <a:rPr lang="ru-RU" sz="2800" dirty="0"/>
              <a:t>управлява група базови приемо-предавателни </a:t>
            </a:r>
            <a:r>
              <a:rPr lang="ru-RU" sz="2800" dirty="0" smtClean="0"/>
              <a:t>станции</a:t>
            </a:r>
            <a:endParaRPr lang="ru-RU" sz="2800" dirty="0"/>
          </a:p>
          <a:p>
            <a:pPr algn="just"/>
            <a:r>
              <a:rPr lang="ru-RU" sz="2800" dirty="0"/>
              <a:t> Централа за връзки с подвижни </a:t>
            </a:r>
            <a:r>
              <a:rPr lang="ru-RU" sz="2800" dirty="0" smtClean="0"/>
              <a:t>абонати </a:t>
            </a:r>
            <a:r>
              <a:rPr lang="ru-RU" sz="2800" dirty="0"/>
              <a:t>или мобилна </a:t>
            </a:r>
            <a:r>
              <a:rPr lang="ru-RU" sz="2800" dirty="0" smtClean="0"/>
              <a:t>централа </a:t>
            </a:r>
            <a:r>
              <a:rPr lang="ru-RU" sz="2800" dirty="0"/>
              <a:t>– осигуряваща мобилни връзки и </a:t>
            </a:r>
            <a:r>
              <a:rPr lang="ru-RU" sz="2800" dirty="0" smtClean="0"/>
              <a:t>услуги</a:t>
            </a:r>
            <a:endParaRPr lang="ru-RU" sz="2800" dirty="0"/>
          </a:p>
          <a:p>
            <a:pPr algn="just"/>
            <a:r>
              <a:rPr lang="ru-RU" sz="2800" dirty="0"/>
              <a:t> Мобилна централа-шлюз </a:t>
            </a:r>
            <a:r>
              <a:rPr lang="ru-RU" sz="2800" dirty="0" smtClean="0"/>
              <a:t>– </a:t>
            </a:r>
            <a:r>
              <a:rPr lang="ru-RU" sz="2800" dirty="0"/>
              <a:t>осигурява връзки към други </a:t>
            </a:r>
            <a:r>
              <a:rPr lang="ru-RU" sz="2800" dirty="0" smtClean="0"/>
              <a:t>мрежи</a:t>
            </a:r>
            <a:endParaRPr lang="ru-RU" sz="2800" dirty="0"/>
          </a:p>
          <a:p>
            <a:pPr algn="just"/>
            <a:r>
              <a:rPr lang="ru-RU" sz="2800" dirty="0"/>
              <a:t> Домашна база данни </a:t>
            </a:r>
            <a:r>
              <a:rPr lang="ru-RU" sz="2800" dirty="0" smtClean="0"/>
              <a:t>- </a:t>
            </a:r>
            <a:r>
              <a:rPr lang="ru-RU" sz="2800" dirty="0"/>
              <a:t>съхранява данни за идентификацията и абонамента на мобилните </a:t>
            </a:r>
            <a:r>
              <a:rPr lang="ru-RU" sz="2800" dirty="0" smtClean="0"/>
              <a:t>абонати</a:t>
            </a:r>
            <a:endParaRPr lang="ru-RU" sz="2800" dirty="0"/>
          </a:p>
          <a:p>
            <a:pPr algn="just"/>
            <a:r>
              <a:rPr lang="ru-RU" sz="2800" dirty="0"/>
              <a:t> База данни за временно пребиваващи абонати </a:t>
            </a:r>
            <a:r>
              <a:rPr lang="ru-RU" sz="2800" dirty="0" smtClean="0"/>
              <a:t>- </a:t>
            </a:r>
            <a:r>
              <a:rPr lang="ru-RU" sz="2800" dirty="0"/>
              <a:t>съхранява временно данни за обслужвани абонати, които изменят местоположението си в </a:t>
            </a:r>
            <a:r>
              <a:rPr lang="ru-RU" sz="2800" dirty="0" smtClean="0"/>
              <a:t>мрежата</a:t>
            </a:r>
            <a:endParaRPr lang="ru-RU" sz="2800" dirty="0"/>
          </a:p>
          <a:p>
            <a:pPr algn="just"/>
            <a:r>
              <a:rPr lang="ru-RU" sz="2800" dirty="0"/>
              <a:t> Клетка – географска област на радио покритие от една базова </a:t>
            </a:r>
            <a:r>
              <a:rPr lang="ru-RU" sz="2800" dirty="0" smtClean="0"/>
              <a:t>станция</a:t>
            </a:r>
            <a:endParaRPr lang="ru-R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4878534"/>
            <a:ext cx="2073348" cy="1979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1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162</TotalTime>
  <Words>1224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Tradeshow</vt:lpstr>
      <vt:lpstr>Мобилни телефони – клетки и Клетъчни мрежи;Централи.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Мобилни телефони – клетки;Клетъчна организация;Централи;</dc:title>
  <dc:creator>Lakov</dc:creator>
  <cp:lastModifiedBy>Lakov</cp:lastModifiedBy>
  <cp:revision>15</cp:revision>
  <dcterms:created xsi:type="dcterms:W3CDTF">2012-03-27T21:20:57Z</dcterms:created>
  <dcterms:modified xsi:type="dcterms:W3CDTF">2012-03-28T05:49:08Z</dcterms:modified>
</cp:coreProperties>
</file>