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7975774-7C03-4C8D-AAFB-8F236BACE6E8}" type="datetimeFigureOut">
              <a:rPr lang="bg-BG" smtClean="0"/>
              <a:pPr/>
              <a:t>02.05.2012</a:t>
            </a:fld>
            <a:endParaRPr lang="bg-BG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83C3C0B-E087-46F8-AB56-21C462878053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975774-7C03-4C8D-AAFB-8F236BACE6E8}" type="datetimeFigureOut">
              <a:rPr lang="bg-BG" smtClean="0"/>
              <a:pPr/>
              <a:t>02.05.2012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3C3C0B-E087-46F8-AB56-21C462878053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F7975774-7C03-4C8D-AAFB-8F236BACE6E8}" type="datetimeFigureOut">
              <a:rPr lang="bg-BG" smtClean="0"/>
              <a:pPr/>
              <a:t>02.05.2012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83C3C0B-E087-46F8-AB56-21C462878053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975774-7C03-4C8D-AAFB-8F236BACE6E8}" type="datetimeFigureOut">
              <a:rPr lang="bg-BG" smtClean="0"/>
              <a:pPr/>
              <a:t>02.05.2012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3C3C0B-E087-46F8-AB56-21C462878053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7975774-7C03-4C8D-AAFB-8F236BACE6E8}" type="datetimeFigureOut">
              <a:rPr lang="bg-BG" smtClean="0"/>
              <a:pPr/>
              <a:t>02.05.2012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383C3C0B-E087-46F8-AB56-21C462878053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975774-7C03-4C8D-AAFB-8F236BACE6E8}" type="datetimeFigureOut">
              <a:rPr lang="bg-BG" smtClean="0"/>
              <a:pPr/>
              <a:t>02.05.2012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3C3C0B-E087-46F8-AB56-21C462878053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975774-7C03-4C8D-AAFB-8F236BACE6E8}" type="datetimeFigureOut">
              <a:rPr lang="bg-BG" smtClean="0"/>
              <a:pPr/>
              <a:t>02.05.2012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3C3C0B-E087-46F8-AB56-21C462878053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975774-7C03-4C8D-AAFB-8F236BACE6E8}" type="datetimeFigureOut">
              <a:rPr lang="bg-BG" smtClean="0"/>
              <a:pPr/>
              <a:t>02.05.2012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3C3C0B-E087-46F8-AB56-21C462878053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7975774-7C03-4C8D-AAFB-8F236BACE6E8}" type="datetimeFigureOut">
              <a:rPr lang="bg-BG" smtClean="0"/>
              <a:pPr/>
              <a:t>02.05.2012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3C3C0B-E087-46F8-AB56-21C462878053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975774-7C03-4C8D-AAFB-8F236BACE6E8}" type="datetimeFigureOut">
              <a:rPr lang="bg-BG" smtClean="0"/>
              <a:pPr/>
              <a:t>02.05.2012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3C3C0B-E087-46F8-AB56-21C462878053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975774-7C03-4C8D-AAFB-8F236BACE6E8}" type="datetimeFigureOut">
              <a:rPr lang="bg-BG" smtClean="0"/>
              <a:pPr/>
              <a:t>02.05.2012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3C3C0B-E087-46F8-AB56-21C462878053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F7975774-7C03-4C8D-AAFB-8F236BACE6E8}" type="datetimeFigureOut">
              <a:rPr lang="bg-BG" smtClean="0"/>
              <a:pPr/>
              <a:t>02.05.2012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83C3C0B-E087-46F8-AB56-21C462878053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8992" y="-285776"/>
            <a:ext cx="5105400" cy="2868168"/>
          </a:xfrm>
        </p:spPr>
        <p:txBody>
          <a:bodyPr/>
          <a:lstStyle/>
          <a:p>
            <a:pPr algn="ctr"/>
            <a:r>
              <a:rPr lang="bg-BG" dirty="0" smtClean="0">
                <a:latin typeface="Comic Sans MS" pitchFamily="66" charset="0"/>
              </a:rPr>
              <a:t>Светлинна и звукова сигнализация</a:t>
            </a:r>
            <a:endParaRPr lang="bg-BG" dirty="0"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3306" y="5286388"/>
            <a:ext cx="5114778" cy="1101248"/>
          </a:xfrm>
        </p:spPr>
        <p:txBody>
          <a:bodyPr/>
          <a:lstStyle/>
          <a:p>
            <a:r>
              <a:rPr lang="bg-BG" dirty="0" smtClean="0">
                <a:latin typeface="Comic Sans MS" pitchFamily="66" charset="0"/>
                <a:cs typeface="Andalus" pitchFamily="18" charset="-78"/>
              </a:rPr>
              <a:t>Никола Крумов</a:t>
            </a:r>
          </a:p>
          <a:p>
            <a:r>
              <a:rPr lang="bg-BG" dirty="0" smtClean="0">
                <a:latin typeface="Comic Sans MS" pitchFamily="66" charset="0"/>
                <a:cs typeface="Andalus" pitchFamily="18" charset="-78"/>
              </a:rPr>
              <a:t>23-та гр. БИ</a:t>
            </a:r>
          </a:p>
          <a:p>
            <a:endParaRPr lang="bg-BG" dirty="0">
              <a:latin typeface="Comic Sans MS" pitchFamily="66" charset="0"/>
              <a:cs typeface="Andalus" pitchFamily="18" charset="-78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285728"/>
            <a:ext cx="7258072" cy="617000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514350" indent="-514350">
              <a:buAutoNum type="arabicPeriod"/>
            </a:pPr>
            <a:endParaRPr lang="bg-BG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L="514350" indent="-514350">
              <a:buAutoNum type="arabicPeriod"/>
            </a:pPr>
            <a:r>
              <a:rPr lang="bg-BG" dirty="0" smtClean="0">
                <a:solidFill>
                  <a:schemeClr val="tx2"/>
                </a:solidFill>
                <a:latin typeface="Comic Sans MS" pitchFamily="66" charset="0"/>
              </a:rPr>
              <a:t>Устройства за звукова и светлинна сигнализация в зависимост от предназначението им и начина на реализация за обособени в две групи:</a:t>
            </a:r>
          </a:p>
          <a:p>
            <a:pPr marL="514350" indent="-514350">
              <a:buAutoNum type="arabicPeriod"/>
            </a:pPr>
            <a:endParaRPr lang="bg-BG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L="514350" indent="-514350">
              <a:buAutoNum type="arabicPeriod"/>
            </a:pPr>
            <a:endParaRPr lang="bg-BG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L="514350" indent="-514350">
              <a:buNone/>
            </a:pPr>
            <a:r>
              <a:rPr lang="bg-BG" dirty="0" smtClean="0">
                <a:solidFill>
                  <a:schemeClr val="tx2"/>
                </a:solidFill>
                <a:latin typeface="Comic Sans MS" pitchFamily="66" charset="0"/>
              </a:rPr>
              <a:t>	-  Устройства за светлинна и звукова сигнализация с голяма мощност</a:t>
            </a:r>
          </a:p>
          <a:p>
            <a:pPr marL="514350" indent="-514350">
              <a:buNone/>
            </a:pPr>
            <a:r>
              <a:rPr lang="bg-BG" dirty="0" smtClean="0">
                <a:solidFill>
                  <a:schemeClr val="tx2"/>
                </a:solidFill>
                <a:latin typeface="Comic Sans MS" pitchFamily="66" charset="0"/>
              </a:rPr>
              <a:t>	</a:t>
            </a:r>
          </a:p>
          <a:p>
            <a:pPr marL="514350" indent="-514350">
              <a:buNone/>
            </a:pPr>
            <a:r>
              <a:rPr lang="bg-BG" dirty="0" smtClean="0">
                <a:solidFill>
                  <a:schemeClr val="tx2"/>
                </a:solidFill>
                <a:latin typeface="Comic Sans MS" pitchFamily="66" charset="0"/>
              </a:rPr>
              <a:t>	- Светлинни индикатори</a:t>
            </a:r>
            <a:endParaRPr lang="bg-BG" dirty="0">
              <a:latin typeface="Comic Sans MS" pitchFamily="66" charset="0"/>
            </a:endParaRPr>
          </a:p>
        </p:txBody>
      </p:sp>
      <p:pic>
        <p:nvPicPr>
          <p:cNvPr id="4" name="Picture 3" descr="C:\Users\Пешо\Desktop\alarm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4286256"/>
            <a:ext cx="2143140" cy="214314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7258072" cy="617000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514350" indent="-514350">
              <a:buAutoNum type="arabicPeriod" startAt="2"/>
            </a:pPr>
            <a:r>
              <a:rPr lang="bg-BG" dirty="0" smtClean="0">
                <a:solidFill>
                  <a:schemeClr val="tx2"/>
                </a:solidFill>
                <a:latin typeface="Comic Sans MS" pitchFamily="66" charset="0"/>
              </a:rPr>
              <a:t>Светлинната сигнализация се прилага в пожарогасителната и алармена система.</a:t>
            </a:r>
          </a:p>
          <a:p>
            <a:pPr marL="514350" indent="-514350">
              <a:buNone/>
            </a:pPr>
            <a:r>
              <a:rPr lang="bg-BG" dirty="0" smtClean="0">
                <a:solidFill>
                  <a:schemeClr val="tx2"/>
                </a:solidFill>
                <a:latin typeface="Comic Sans MS" pitchFamily="66" charset="0"/>
              </a:rPr>
              <a:t>	Системата от пожарна сигнализация се състои от:</a:t>
            </a:r>
          </a:p>
          <a:p>
            <a:pPr marL="514350" indent="-514350">
              <a:buNone/>
            </a:pPr>
            <a:r>
              <a:rPr lang="bg-BG" dirty="0" smtClean="0">
                <a:solidFill>
                  <a:schemeClr val="tx2"/>
                </a:solidFill>
                <a:latin typeface="Comic Sans MS" pitchFamily="66" charset="0"/>
              </a:rPr>
              <a:t>	- пожарни известители</a:t>
            </a:r>
          </a:p>
          <a:p>
            <a:pPr marL="514350" indent="-514350">
              <a:buNone/>
            </a:pPr>
            <a:r>
              <a:rPr lang="bg-BG" dirty="0" smtClean="0">
                <a:solidFill>
                  <a:schemeClr val="tx2"/>
                </a:solidFill>
                <a:latin typeface="Comic Sans MS" pitchFamily="66" charset="0"/>
              </a:rPr>
              <a:t>	- приемно контролна станция, включваща светлинна и звукова сигнализация за вдигане на тревога</a:t>
            </a:r>
          </a:p>
          <a:p>
            <a:pPr marL="514350" indent="-514350">
              <a:buNone/>
            </a:pPr>
            <a:endParaRPr lang="bg-BG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L="514350" indent="-514350">
              <a:buNone/>
            </a:pPr>
            <a:r>
              <a:rPr lang="bg-BG" dirty="0" smtClean="0">
                <a:solidFill>
                  <a:schemeClr val="tx2"/>
                </a:solidFill>
                <a:latin typeface="Comic Sans MS" pitchFamily="66" charset="0"/>
              </a:rPr>
              <a:t>	При включване на алармената система също се задействат звуковата и светлинна сигнализация </a:t>
            </a:r>
          </a:p>
          <a:p>
            <a:pPr>
              <a:buNone/>
            </a:pPr>
            <a:r>
              <a:rPr lang="bg-BG" dirty="0" smtClean="0">
                <a:solidFill>
                  <a:schemeClr val="tx2"/>
                </a:solidFill>
                <a:latin typeface="Comic Sans MS" pitchFamily="66" charset="0"/>
              </a:rPr>
              <a:t>	</a:t>
            </a:r>
            <a:endParaRPr lang="en-US" dirty="0" smtClean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7258072" cy="617000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endParaRPr lang="bg-BG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algn="ctr">
              <a:buNone/>
            </a:pPr>
            <a:r>
              <a:rPr lang="bg-BG" dirty="0" smtClean="0">
                <a:solidFill>
                  <a:schemeClr val="tx2"/>
                </a:solidFill>
                <a:latin typeface="Comic Sans MS" pitchFamily="66" charset="0"/>
              </a:rPr>
              <a:t>	Звукови устройства използване в системата за пожароизвестяване:</a:t>
            </a:r>
          </a:p>
          <a:p>
            <a:pPr algn="ctr">
              <a:buNone/>
            </a:pPr>
            <a:r>
              <a:rPr lang="bg-BG" dirty="0" smtClean="0">
                <a:solidFill>
                  <a:schemeClr val="tx2"/>
                </a:solidFill>
                <a:latin typeface="Comic Sans MS" pitchFamily="66" charset="0"/>
              </a:rPr>
              <a:t>	</a:t>
            </a:r>
          </a:p>
          <a:p>
            <a:pPr>
              <a:buNone/>
            </a:pPr>
            <a:endParaRPr lang="bg-BG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bg-BG" dirty="0" smtClean="0">
                <a:solidFill>
                  <a:schemeClr val="tx2"/>
                </a:solidFill>
                <a:latin typeface="Comic Sans MS" pitchFamily="66" charset="0"/>
              </a:rPr>
              <a:t>	- Пожарни Звънци</a:t>
            </a:r>
          </a:p>
          <a:p>
            <a:pPr>
              <a:buNone/>
            </a:pPr>
            <a:endParaRPr lang="bg-BG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None/>
            </a:pPr>
            <a:endParaRPr lang="bg-BG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bg-BG" dirty="0" smtClean="0">
                <a:solidFill>
                  <a:schemeClr val="tx2"/>
                </a:solidFill>
                <a:latin typeface="Comic Sans MS" pitchFamily="66" charset="0"/>
              </a:rPr>
              <a:t>	- Сирени </a:t>
            </a:r>
          </a:p>
          <a:p>
            <a:pPr>
              <a:buNone/>
            </a:pPr>
            <a:endParaRPr lang="bg-BG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None/>
            </a:pPr>
            <a:endParaRPr lang="bg-BG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bg-BG" dirty="0" smtClean="0">
                <a:solidFill>
                  <a:schemeClr val="tx2"/>
                </a:solidFill>
                <a:latin typeface="Comic Sans MS" pitchFamily="66" charset="0"/>
              </a:rPr>
              <a:t>	- Високоговорители </a:t>
            </a:r>
            <a:endParaRPr lang="bg-BG" dirty="0">
              <a:solidFill>
                <a:schemeClr val="tx2"/>
              </a:solidFill>
              <a:latin typeface="Comic Sans MS" pitchFamily="66" charset="0"/>
            </a:endParaRPr>
          </a:p>
        </p:txBody>
      </p:sp>
      <p:pic>
        <p:nvPicPr>
          <p:cNvPr id="6" name="Picture 2" descr="C:\Users\Пешо\Desktop\img1436isc0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2000240"/>
            <a:ext cx="1670923" cy="1643074"/>
          </a:xfrm>
          <a:prstGeom prst="rect">
            <a:avLst/>
          </a:prstGeom>
          <a:noFill/>
        </p:spPr>
      </p:pic>
      <p:pic>
        <p:nvPicPr>
          <p:cNvPr id="7" name="Picture 2" descr="C:\Users\Пешо\Desktop\chqws2_cub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50" y="3571876"/>
            <a:ext cx="1593617" cy="1428760"/>
          </a:xfrm>
          <a:prstGeom prst="rect">
            <a:avLst/>
          </a:prstGeom>
          <a:noFill/>
        </p:spPr>
      </p:pic>
      <p:pic>
        <p:nvPicPr>
          <p:cNvPr id="8" name="Picture 2" descr="C:\Users\Пешо\Desktop\BPC323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4214818"/>
            <a:ext cx="2380314" cy="2000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7239000" cy="624144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endParaRPr lang="bg-BG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bg-BG" dirty="0" smtClean="0">
                <a:solidFill>
                  <a:schemeClr val="tx2"/>
                </a:solidFill>
                <a:latin typeface="Comic Sans MS" pitchFamily="66" charset="0"/>
              </a:rPr>
              <a:t>3. Устройства за светлинна сигнализация</a:t>
            </a:r>
          </a:p>
          <a:p>
            <a:pPr>
              <a:buNone/>
            </a:pPr>
            <a:endParaRPr lang="bg-BG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bg-BG" dirty="0" smtClean="0">
                <a:solidFill>
                  <a:schemeClr val="tx2"/>
                </a:solidFill>
                <a:latin typeface="Comic Sans MS" pitchFamily="66" charset="0"/>
              </a:rPr>
              <a:t>	-  Плазмени модулни екрани</a:t>
            </a:r>
            <a:endParaRPr lang="en-US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None/>
            </a:pPr>
            <a:endParaRPr lang="bg-BG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bg-BG" dirty="0" smtClean="0">
                <a:solidFill>
                  <a:schemeClr val="tx2"/>
                </a:solidFill>
                <a:latin typeface="Comic Sans MS" pitchFamily="66" charset="0"/>
              </a:rPr>
              <a:t>	-  Плазмени дисплеи </a:t>
            </a:r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DPI</a:t>
            </a:r>
          </a:p>
          <a:p>
            <a:pPr>
              <a:buNone/>
            </a:pPr>
            <a:endParaRPr lang="en-US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	-  LED </a:t>
            </a:r>
            <a:r>
              <a:rPr lang="bg-BG" dirty="0" smtClean="0">
                <a:solidFill>
                  <a:schemeClr val="tx2"/>
                </a:solidFill>
                <a:latin typeface="Comic Sans MS" pitchFamily="66" charset="0"/>
              </a:rPr>
              <a:t>екрани за монтаж на открито</a:t>
            </a:r>
          </a:p>
          <a:p>
            <a:pPr>
              <a:buNone/>
            </a:pPr>
            <a:endParaRPr lang="bg-BG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bg-BG" dirty="0" smtClean="0">
                <a:solidFill>
                  <a:schemeClr val="tx2"/>
                </a:solidFill>
                <a:latin typeface="Comic Sans MS" pitchFamily="66" charset="0"/>
              </a:rPr>
              <a:t>	-  </a:t>
            </a:r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LED </a:t>
            </a:r>
            <a:r>
              <a:rPr lang="bg-BG" dirty="0" smtClean="0">
                <a:solidFill>
                  <a:schemeClr val="tx2"/>
                </a:solidFill>
                <a:latin typeface="Comic Sans MS" pitchFamily="66" charset="0"/>
              </a:rPr>
              <a:t>екрани за монтаж на закрито</a:t>
            </a:r>
          </a:p>
          <a:p>
            <a:pPr>
              <a:buNone/>
            </a:pPr>
            <a:endParaRPr lang="bg-BG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bg-BG" dirty="0" smtClean="0">
                <a:solidFill>
                  <a:schemeClr val="tx2"/>
                </a:solidFill>
                <a:latin typeface="Comic Sans MS" pitchFamily="66" charset="0"/>
              </a:rPr>
              <a:t>	-  </a:t>
            </a:r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LED </a:t>
            </a:r>
            <a:r>
              <a:rPr lang="bg-BG" dirty="0" smtClean="0">
                <a:solidFill>
                  <a:schemeClr val="tx2"/>
                </a:solidFill>
                <a:latin typeface="Comic Sans MS" pitchFamily="66" charset="0"/>
              </a:rPr>
              <a:t>тип “бягаща лента”</a:t>
            </a:r>
            <a:endParaRPr lang="bg-BG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214290"/>
            <a:ext cx="7239000" cy="624144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bg-BG" dirty="0" smtClean="0">
                <a:solidFill>
                  <a:schemeClr val="tx2"/>
                </a:solidFill>
                <a:latin typeface="Comic Sans MS" pitchFamily="66" charset="0"/>
              </a:rPr>
              <a:t>	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tx2"/>
                </a:solidFill>
                <a:latin typeface="Comic Sans MS" pitchFamily="66" charset="0"/>
              </a:rPr>
              <a:t>Плазмени модулни екрани</a:t>
            </a:r>
          </a:p>
          <a:p>
            <a:pPr>
              <a:buFontTx/>
              <a:buChar char="-"/>
            </a:pPr>
            <a:endParaRPr lang="bg-BG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Char char="-"/>
            </a:pPr>
            <a:endParaRPr lang="bg-BG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tx2"/>
                </a:solidFill>
                <a:latin typeface="Comic Sans MS" pitchFamily="66" charset="0"/>
              </a:rPr>
              <a:t>Плазмени дисплеи </a:t>
            </a:r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DPI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Char char="-"/>
            </a:pPr>
            <a:endParaRPr lang="en-US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Char char="-"/>
            </a:pPr>
            <a:endParaRPr lang="en-US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Char char="-"/>
            </a:pPr>
            <a:endParaRPr lang="en-US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LED </a:t>
            </a:r>
            <a:r>
              <a:rPr lang="bg-BG" dirty="0" smtClean="0">
                <a:solidFill>
                  <a:schemeClr val="tx2"/>
                </a:solidFill>
                <a:latin typeface="Comic Sans MS" pitchFamily="66" charset="0"/>
              </a:rPr>
              <a:t>екрани за закрито и открито</a:t>
            </a:r>
            <a:endParaRPr lang="bg-BG" dirty="0">
              <a:solidFill>
                <a:schemeClr val="tx2"/>
              </a:solidFill>
              <a:latin typeface="Comic Sans MS" pitchFamily="66" charset="0"/>
            </a:endParaRPr>
          </a:p>
        </p:txBody>
      </p:sp>
      <p:pic>
        <p:nvPicPr>
          <p:cNvPr id="4" name="Picture 2" descr="C:\Users\Пешо\Desktop\RTRMDNP_3_JAPAN_te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500042"/>
            <a:ext cx="2713434" cy="1714512"/>
          </a:xfrm>
          <a:prstGeom prst="rect">
            <a:avLst/>
          </a:prstGeom>
          <a:noFill/>
          <a:effectLst>
            <a:softEdge rad="127000"/>
          </a:effectLst>
        </p:spPr>
      </p:pic>
      <p:pic>
        <p:nvPicPr>
          <p:cNvPr id="5" name="Picture 2" descr="C:\Users\Пешо\Desktop\d_2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2500306"/>
            <a:ext cx="5143536" cy="2153660"/>
          </a:xfrm>
          <a:prstGeom prst="rect">
            <a:avLst/>
          </a:prstGeom>
          <a:noFill/>
          <a:effectLst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214290"/>
            <a:ext cx="7239000" cy="624144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bg-BG" sz="2800" dirty="0" smtClean="0">
                <a:solidFill>
                  <a:schemeClr val="tx2"/>
                </a:solidFill>
                <a:latin typeface="Comic Sans MS" pitchFamily="66" charset="0"/>
              </a:rPr>
              <a:t>	</a:t>
            </a:r>
            <a:r>
              <a:rPr lang="bg-BG" sz="2400" dirty="0" smtClean="0">
                <a:solidFill>
                  <a:schemeClr val="tx2"/>
                </a:solidFill>
                <a:latin typeface="Comic Sans MS" pitchFamily="66" charset="0"/>
              </a:rPr>
              <a:t>Светлинната сигнализация е	подходящадяща за всякакви видове сгради, гамата от аварийни осветители предлага всички основни stand-by устройства, гарантиращи безопасност на потребителите. Гамата е предназначена да гарантира сигурността на хората при отпадане на електрозахранването и в бедствени ситуации (пожар земетресение и др).</a:t>
            </a:r>
            <a:endParaRPr lang="bg-BG" sz="2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pic>
        <p:nvPicPr>
          <p:cNvPr id="4" name="Content Placeholder 5" descr="img12683202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3372" y="3571876"/>
            <a:ext cx="3331197" cy="2786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7239000" cy="624144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bg-BG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</a:p>
          <a:p>
            <a:pPr>
              <a:buNone/>
            </a:pPr>
            <a:r>
              <a:rPr lang="bg-BG" dirty="0" smtClean="0">
                <a:solidFill>
                  <a:schemeClr val="tx2"/>
                </a:solidFill>
                <a:latin typeface="Comic Sans MS" pitchFamily="66" charset="0"/>
              </a:rPr>
              <a:t>4. </a:t>
            </a:r>
            <a:r>
              <a:rPr lang="bg-BG" sz="2400" dirty="0" smtClean="0">
                <a:solidFill>
                  <a:schemeClr val="tx2"/>
                </a:solidFill>
                <a:latin typeface="Comic Sans MS" pitchFamily="66" charset="0"/>
              </a:rPr>
              <a:t>Видеонаблюдение </a:t>
            </a:r>
          </a:p>
          <a:p>
            <a:pPr>
              <a:buNone/>
            </a:pPr>
            <a:r>
              <a:rPr lang="bg-BG" sz="2400" dirty="0" smtClean="0">
                <a:solidFill>
                  <a:schemeClr val="tx2"/>
                </a:solidFill>
                <a:latin typeface="Comic Sans MS" pitchFamily="66" charset="0"/>
              </a:rPr>
              <a:t>Благодарение на интелигентните системи за видеодетекция  видеонаблюдението се преобразува в събитийно ориентиран активен процес, чрез използване на мрежови DSP-базирани устройства за засичане, известяване и следене в реално време на заплахи като потенциални нарушители, нежелани и съмнителни превозни средства, предмети и други.</a:t>
            </a:r>
            <a:endParaRPr lang="bg-BG" sz="2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pic>
        <p:nvPicPr>
          <p:cNvPr id="4" name="Content Placeholder 3" descr="thmb_6001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4143380"/>
            <a:ext cx="2928958" cy="21967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5150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0" i="1" dirty="0" smtClean="0">
                <a:solidFill>
                  <a:schemeClr val="tx2"/>
                </a:solidFill>
              </a:rPr>
              <a:t>The end</a:t>
            </a:r>
            <a:endParaRPr lang="bg-BG" b="0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bg-BG" sz="3200" b="1" i="1" dirty="0" smtClean="0">
                <a:solidFill>
                  <a:schemeClr val="tx2"/>
                </a:solidFill>
                <a:latin typeface="Comic Sans MS" pitchFamily="66" charset="0"/>
              </a:rPr>
              <a:t>УСПЕХ НА ИЗПИТА</a:t>
            </a:r>
          </a:p>
          <a:p>
            <a:pPr algn="ctr">
              <a:buNone/>
            </a:pPr>
            <a:r>
              <a:rPr lang="bg-BG" sz="8000" dirty="0" smtClean="0">
                <a:solidFill>
                  <a:schemeClr val="tx2"/>
                </a:solidFill>
                <a:latin typeface="Comic Sans MS" pitchFamily="66" charset="0"/>
                <a:sym typeface="Wingdings" pitchFamily="2" charset="2"/>
              </a:rPr>
              <a:t></a:t>
            </a:r>
            <a:endParaRPr lang="bg-BG" sz="8000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66</TotalTime>
  <Words>103</Words>
  <Application>Microsoft Office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Opulent</vt:lpstr>
      <vt:lpstr>Светлинна и звукова сигнализация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Светлинна и звукова сигнализация</dc:title>
  <dc:creator>srce</dc:creator>
  <cp:lastModifiedBy>User</cp:lastModifiedBy>
  <cp:revision>10</cp:revision>
  <dcterms:created xsi:type="dcterms:W3CDTF">2012-05-01T17:21:24Z</dcterms:created>
  <dcterms:modified xsi:type="dcterms:W3CDTF">2012-05-02T06:48:49Z</dcterms:modified>
</cp:coreProperties>
</file>