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Lst>
  <p:sldIdLst>
    <p:sldId id="256" r:id="rId2"/>
    <p:sldId id="257" r:id="rId3"/>
    <p:sldId id="270" r:id="rId4"/>
    <p:sldId id="271" r:id="rId5"/>
    <p:sldId id="260" r:id="rId6"/>
    <p:sldId id="261" r:id="rId7"/>
    <p:sldId id="262" r:id="rId8"/>
    <p:sldId id="266" r:id="rId9"/>
    <p:sldId id="263" r:id="rId10"/>
    <p:sldId id="264" r:id="rId11"/>
    <p:sldId id="265" r:id="rId12"/>
    <p:sldId id="269" r:id="rId13"/>
    <p:sldId id="259" r:id="rId14"/>
    <p:sldId id="268" r:id="rId15"/>
    <p:sldId id="258"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26" autoAdjust="0"/>
    <p:restoredTop sz="86444" autoAdjust="0"/>
  </p:normalViewPr>
  <p:slideViewPr>
    <p:cSldViewPr>
      <p:cViewPr varScale="1">
        <p:scale>
          <a:sx n="74" d="100"/>
          <a:sy n="74" d="100"/>
        </p:scale>
        <p:origin x="-13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1D8BD707-D9CF-40AE-B4C6-C98DA3205C09}" type="datetimeFigureOut">
              <a:rPr lang="en-US" smtClean="0"/>
              <a:pPr/>
              <a:t>3/13/2012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3/13/2012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3"/>
          </p:nvPr>
        </p:nvSpPr>
        <p:spPr>
          <a:xfrm>
            <a:off x="609600" y="1600200"/>
            <a:ext cx="7924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3/13/2012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3/13/2012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3/13/2012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3/13/2012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1D8BD707-D9CF-40AE-B4C6-C98DA3205C09}" type="datetimeFigureOut">
              <a:rPr lang="en-US" smtClean="0"/>
              <a:pPr/>
              <a:t>3/13/2012</a:t>
            </a:fld>
            <a:endParaRPr lang="en-US"/>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US"/>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4231821"/>
            <a:ext cx="4953000" cy="2057399"/>
          </a:xfrm>
        </p:spPr>
        <p:txBody>
          <a:bodyPr>
            <a:noAutofit/>
          </a:bodyPr>
          <a:lstStyle/>
          <a:p>
            <a:r>
              <a:rPr lang="bg-BG" sz="3200" dirty="0" smtClean="0">
                <a:solidFill>
                  <a:schemeClr val="tx1"/>
                </a:solidFill>
              </a:rPr>
              <a:t>Ангел Е. Върбев</a:t>
            </a:r>
          </a:p>
          <a:p>
            <a:r>
              <a:rPr lang="bg-BG" sz="3200" dirty="0" smtClean="0">
                <a:solidFill>
                  <a:schemeClr val="tx1"/>
                </a:solidFill>
              </a:rPr>
              <a:t>Ф.Номер 105104</a:t>
            </a:r>
          </a:p>
          <a:p>
            <a:r>
              <a:rPr lang="bg-BG" sz="3200" dirty="0" smtClean="0">
                <a:solidFill>
                  <a:schemeClr val="tx1"/>
                </a:solidFill>
              </a:rPr>
              <a:t>Гр.24</a:t>
            </a:r>
          </a:p>
        </p:txBody>
      </p:sp>
      <p:sp>
        <p:nvSpPr>
          <p:cNvPr id="2" name="Title 1"/>
          <p:cNvSpPr>
            <a:spLocks noGrp="1"/>
          </p:cNvSpPr>
          <p:nvPr>
            <p:ph type="ctrTitle"/>
          </p:nvPr>
        </p:nvSpPr>
        <p:spPr>
          <a:xfrm>
            <a:off x="571500" y="1600200"/>
            <a:ext cx="8001000" cy="898432"/>
          </a:xfrm>
        </p:spPr>
        <p:txBody>
          <a:bodyPr/>
          <a:lstStyle/>
          <a:p>
            <a:r>
              <a:rPr lang="bg-BG" dirty="0" smtClean="0"/>
              <a:t> Тема: Лазерни Принтери</a:t>
            </a:r>
            <a:endParaRPr lang="bg-BG" dirty="0"/>
          </a:p>
        </p:txBody>
      </p:sp>
      <p:pic>
        <p:nvPicPr>
          <p:cNvPr id="1026" name="Picture 2" descr="C:\Users\Angel\Desktop\Avtomatizaciq na ofisa\Canon_Pixma_MX85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3962400"/>
            <a:ext cx="4114800" cy="259624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35417" y="838200"/>
            <a:ext cx="9144000" cy="6019800"/>
          </a:xfrm>
        </p:spPr>
        <p:txBody>
          <a:bodyPr>
            <a:normAutofit lnSpcReduction="10000"/>
          </a:bodyPr>
          <a:lstStyle/>
          <a:p>
            <a:pPr marL="0" indent="0">
              <a:buNone/>
            </a:pPr>
            <a:r>
              <a:rPr lang="bg-BG" sz="2000" dirty="0" smtClean="0">
                <a:latin typeface="Times New Roman" pitchFamily="18" charset="0"/>
                <a:cs typeface="Times New Roman" pitchFamily="18" charset="0"/>
              </a:rPr>
              <a:t>За </a:t>
            </a:r>
            <a:r>
              <a:rPr lang="bg-BG" sz="2000" dirty="0">
                <a:latin typeface="Times New Roman" pitchFamily="18" charset="0"/>
                <a:cs typeface="Times New Roman" pitchFamily="18" charset="0"/>
              </a:rPr>
              <a:t>да се осъществи комуникация между контолера и компютъра е необходимо те да комуникират на един и същи език за описание на страницата. При по-старите принтери компютърът изпрща специален вид текстов файл и прост код даващ на принтера основна форматираща информация. Тъй като те са имали само няколко шрифта това е било недвусмислен </a:t>
            </a:r>
            <a:r>
              <a:rPr lang="bg-BG" sz="2000" dirty="0" smtClean="0">
                <a:latin typeface="Times New Roman" pitchFamily="18" charset="0"/>
                <a:cs typeface="Times New Roman" pitchFamily="18" charset="0"/>
              </a:rPr>
              <a:t>процес.В </a:t>
            </a:r>
            <a:r>
              <a:rPr lang="bg-BG" sz="2000" dirty="0">
                <a:latin typeface="Times New Roman" pitchFamily="18" charset="0"/>
                <a:cs typeface="Times New Roman" pitchFamily="18" charset="0"/>
              </a:rPr>
              <a:t>днешни дни е възможно да има стотици видове шрифтове от които да се избира и никой не би се замислил да отпечатва и графически по сложните. За да се справи с тази разнообразна информация на принтера му е нужен по-добър </a:t>
            </a:r>
            <a:r>
              <a:rPr lang="bg-BG" sz="2000" dirty="0" smtClean="0">
                <a:latin typeface="Times New Roman" pitchFamily="18" charset="0"/>
                <a:cs typeface="Times New Roman" pitchFamily="18" charset="0"/>
              </a:rPr>
              <a:t>език.Днес </a:t>
            </a:r>
            <a:r>
              <a:rPr lang="bg-BG" sz="2000" dirty="0">
                <a:latin typeface="Times New Roman" pitchFamily="18" charset="0"/>
                <a:cs typeface="Times New Roman" pitchFamily="18" charset="0"/>
              </a:rPr>
              <a:t>главните езици са на Hewlett Packerd – Printer Command Line и на Adobe – Postscript. И двата езика описват страницата във векторна форма т.е. като математически стойности на геометрични форми, а не като набор от точки. Принтера сам по себе си взема векторните изображения и ги конвертира като bitmap страница. Чрез тази ситема принтерът може да получава подробни и сложни страници и да поддържа всякакъв вид шрифт или изображение. И тъй като принтера сам формира своя bitmap образ то той може да използва своята максимална резолюция на </a:t>
            </a:r>
            <a:r>
              <a:rPr lang="bg-BG" sz="2000" dirty="0" smtClean="0">
                <a:latin typeface="Times New Roman" pitchFamily="18" charset="0"/>
                <a:cs typeface="Times New Roman" pitchFamily="18" charset="0"/>
              </a:rPr>
              <a:t>печатане.Някои </a:t>
            </a:r>
            <a:r>
              <a:rPr lang="bg-BG" sz="2000" dirty="0">
                <a:latin typeface="Times New Roman" pitchFamily="18" charset="0"/>
                <a:cs typeface="Times New Roman" pitchFamily="18" charset="0"/>
              </a:rPr>
              <a:t>принтери използват grphikal device interface вместо страндартния printer command line. В тази система компютърът създава масива от точки сам и контролерът не пробразува нищо, а просто препраща точковите инструкции до </a:t>
            </a:r>
            <a:r>
              <a:rPr lang="bg-BG" sz="2000" dirty="0" smtClean="0">
                <a:latin typeface="Times New Roman" pitchFamily="18" charset="0"/>
                <a:cs typeface="Times New Roman" pitchFamily="18" charset="0"/>
              </a:rPr>
              <a:t>лазера.Но </a:t>
            </a:r>
            <a:r>
              <a:rPr lang="bg-BG" sz="2000" dirty="0">
                <a:latin typeface="Times New Roman" pitchFamily="18" charset="0"/>
                <a:cs typeface="Times New Roman" pitchFamily="18" charset="0"/>
              </a:rPr>
              <a:t>в повечето лазерни принтери контолерът трябва да организира всичките данни които получава от компютъра. </a:t>
            </a:r>
            <a:endParaRPr lang="en-US" sz="2000" dirty="0">
              <a:latin typeface="Times New Roman" pitchFamily="18" charset="0"/>
              <a:cs typeface="Times New Roman" pitchFamily="18" charset="0"/>
            </a:endParaRPr>
          </a:p>
        </p:txBody>
      </p:sp>
      <p:sp>
        <p:nvSpPr>
          <p:cNvPr id="3" name="Text Placeholder 2"/>
          <p:cNvSpPr>
            <a:spLocks noGrp="1"/>
          </p:cNvSpPr>
          <p:nvPr>
            <p:ph type="body" idx="1"/>
          </p:nvPr>
        </p:nvSpPr>
        <p:spPr>
          <a:xfrm>
            <a:off x="0" y="9659"/>
            <a:ext cx="3886200" cy="598487"/>
          </a:xfrm>
        </p:spPr>
        <p:txBody>
          <a:bodyPr>
            <a:normAutofit fontScale="92500"/>
          </a:bodyPr>
          <a:lstStyle/>
          <a:p>
            <a:r>
              <a:rPr lang="bg-BG" sz="3200" dirty="0" smtClean="0">
                <a:solidFill>
                  <a:schemeClr val="tx1"/>
                </a:solidFill>
              </a:rPr>
              <a:t>Общуване с контролера</a:t>
            </a:r>
            <a:endParaRPr lang="en-US" sz="3200" dirty="0">
              <a:solidFill>
                <a:schemeClr val="tx1"/>
              </a:solidFill>
            </a:endParaRPr>
          </a:p>
        </p:txBody>
      </p:sp>
    </p:spTree>
    <p:extLst>
      <p:ext uri="{BB962C8B-B14F-4D97-AF65-F5344CB8AC3E}">
        <p14:creationId xmlns:p14="http://schemas.microsoft.com/office/powerpoint/2010/main" val="4154666501"/>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0" y="1219200"/>
            <a:ext cx="9144000" cy="6019800"/>
          </a:xfrm>
        </p:spPr>
        <p:txBody>
          <a:bodyPr>
            <a:normAutofit fontScale="92500"/>
          </a:bodyPr>
          <a:lstStyle/>
          <a:p>
            <a:pPr marL="0" indent="0">
              <a:buNone/>
            </a:pPr>
            <a:r>
              <a:rPr lang="bg-BG" sz="2400" dirty="0">
                <a:latin typeface="Times New Roman" pitchFamily="18" charset="0"/>
                <a:cs typeface="Times New Roman" pitchFamily="18" charset="0"/>
              </a:rPr>
              <a:t>Това включва и всички команди, които го управляват – каква хартия да използва, как да форматира страницата, как да организира шрифта,и т.н. За да може контролера да работи с тези данни те трябва да постъпват в правилен </a:t>
            </a:r>
            <a:r>
              <a:rPr lang="bg-BG" sz="2400" dirty="0" smtClean="0">
                <a:latin typeface="Times New Roman" pitchFamily="18" charset="0"/>
                <a:cs typeface="Times New Roman" pitchFamily="18" charset="0"/>
              </a:rPr>
              <a:t>ред. Когато </a:t>
            </a:r>
            <a:r>
              <a:rPr lang="bg-BG" sz="2400" dirty="0">
                <a:latin typeface="Times New Roman" pitchFamily="18" charset="0"/>
                <a:cs typeface="Times New Roman" pitchFamily="18" charset="0"/>
              </a:rPr>
              <a:t>данните са вече структорирани контролерът започва да сглобява страницата. Определя текстовите ограничители, подрежда думите и позиционира всяко графично изображение. След подредбата на страницата процесора за растерното изображение приема информацията, или нацяло или част по част и я разбива на масив от малки точки. Принтера има нужда от информациата в този вид, за да може лазера да “нарисува” образа на фоточувствителния барабан.</a:t>
            </a:r>
            <a:endParaRPr lang="en-US" sz="2400" dirty="0">
              <a:latin typeface="Times New Roman" pitchFamily="18" charset="0"/>
              <a:cs typeface="Times New Roman" pitchFamily="18" charset="0"/>
            </a:endParaRPr>
          </a:p>
          <a:p>
            <a:pPr marL="0" indent="0">
              <a:buNone/>
            </a:pPr>
            <a:r>
              <a:rPr lang="bg-BG" sz="2400" dirty="0">
                <a:latin typeface="Times New Roman" pitchFamily="18" charset="0"/>
                <a:cs typeface="Times New Roman" pitchFamily="18" charset="0"/>
              </a:rPr>
              <a:t>В повечето лазерни принтери контролерът запазва цялата информация за отпечатването в своя собствена памет. Това позволява на принтера да поставя различни заявки за печат в “опашка” за да ги обработи една по една. Това спестява време и когато се печатат много копия на един документ, защото е необходимо </a:t>
            </a:r>
            <a:r>
              <a:rPr lang="bg-BG" sz="2400" u="sng" dirty="0">
                <a:latin typeface="Times New Roman" pitchFamily="18" charset="0"/>
                <a:cs typeface="Times New Roman" pitchFamily="18" charset="0"/>
              </a:rPr>
              <a:t>компютъра</a:t>
            </a:r>
            <a:r>
              <a:rPr lang="bg-BG" sz="2400" dirty="0">
                <a:latin typeface="Times New Roman" pitchFamily="18" charset="0"/>
                <a:cs typeface="Times New Roman" pitchFamily="18" charset="0"/>
              </a:rPr>
              <a:t> да изпрати данните само веднъж.</a:t>
            </a:r>
            <a:endParaRPr lang="en-US" sz="2400" dirty="0">
              <a:latin typeface="Times New Roman" pitchFamily="18" charset="0"/>
              <a:cs typeface="Times New Roman" pitchFamily="18" charset="0"/>
            </a:endParaRPr>
          </a:p>
          <a:p>
            <a:endParaRPr lang="en-US" dirty="0"/>
          </a:p>
        </p:txBody>
      </p:sp>
      <p:sp>
        <p:nvSpPr>
          <p:cNvPr id="3" name="Text Placeholder 2"/>
          <p:cNvSpPr>
            <a:spLocks noGrp="1"/>
          </p:cNvSpPr>
          <p:nvPr>
            <p:ph type="body" idx="1"/>
          </p:nvPr>
        </p:nvSpPr>
        <p:spPr>
          <a:xfrm>
            <a:off x="0" y="-35417"/>
            <a:ext cx="4724400" cy="827087"/>
          </a:xfrm>
        </p:spPr>
        <p:txBody>
          <a:bodyPr>
            <a:noAutofit/>
          </a:bodyPr>
          <a:lstStyle/>
          <a:p>
            <a:r>
              <a:rPr lang="bg-BG" sz="3200" dirty="0" smtClean="0">
                <a:solidFill>
                  <a:schemeClr val="tx1"/>
                </a:solidFill>
              </a:rPr>
              <a:t>Настройка на страницата</a:t>
            </a:r>
            <a:endParaRPr lang="en-US" sz="3200" dirty="0">
              <a:solidFill>
                <a:schemeClr val="tx1"/>
              </a:solidFill>
            </a:endParaRPr>
          </a:p>
        </p:txBody>
      </p:sp>
    </p:spTree>
    <p:extLst>
      <p:ext uri="{BB962C8B-B14F-4D97-AF65-F5344CB8AC3E}">
        <p14:creationId xmlns:p14="http://schemas.microsoft.com/office/powerpoint/2010/main" val="205561414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0" y="1752600"/>
            <a:ext cx="9144000" cy="5715000"/>
          </a:xfrm>
        </p:spPr>
        <p:txBody>
          <a:bodyPr>
            <a:normAutofit/>
          </a:bodyPr>
          <a:lstStyle/>
          <a:p>
            <a:pPr marL="0" indent="0">
              <a:buNone/>
            </a:pPr>
            <a:r>
              <a:rPr lang="bg-BG" sz="2400" dirty="0">
                <a:latin typeface="Times New Roman" pitchFamily="18" charset="0"/>
                <a:cs typeface="Times New Roman" pitchFamily="18" charset="0"/>
              </a:rPr>
              <a:t>При лазерните принтери скритото изображение се създава точка по точка от сканиращия възел (сканера). Процеса е аналогичен на сканирането на изображението от електронния лъч в телевизионната тръба (кинескопа). Лазерният лъч, модулиран с електрически сигнал от контролера на принтера, е насочен през колимационен обектив към въртящ се огледален многостен (сканер). Отразеният от сканера лъч преминава през сканираща оптична система и попада върху фотопроводника. </a:t>
            </a:r>
            <a:endParaRPr lang="en-US" sz="2400" dirty="0">
              <a:latin typeface="Times New Roman" pitchFamily="18" charset="0"/>
              <a:cs typeface="Times New Roman" pitchFamily="18" charset="0"/>
            </a:endParaRPr>
          </a:p>
          <a:p>
            <a:pPr marL="0" indent="0">
              <a:buNone/>
            </a:pPr>
            <a:r>
              <a:rPr lang="bg-BG" sz="2400" dirty="0">
                <a:latin typeface="Times New Roman" pitchFamily="18" charset="0"/>
                <a:cs typeface="Times New Roman" pitchFamily="18" charset="0"/>
              </a:rPr>
              <a:t>Тази система е ключа за осигуряване прецизното фокусиране на лазерния сноп и равномерното генериране на точки върху фотопроводника а оттук и по-висока разделителна способност</a:t>
            </a:r>
            <a:r>
              <a:rPr lang="bg-BG"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
        <p:nvSpPr>
          <p:cNvPr id="3" name="Text Placeholder 2"/>
          <p:cNvSpPr>
            <a:spLocks noGrp="1"/>
          </p:cNvSpPr>
          <p:nvPr>
            <p:ph type="body" idx="1"/>
          </p:nvPr>
        </p:nvSpPr>
        <p:spPr>
          <a:xfrm>
            <a:off x="304800" y="304800"/>
            <a:ext cx="8229600" cy="811369"/>
          </a:xfrm>
        </p:spPr>
        <p:txBody>
          <a:bodyPr>
            <a:normAutofit/>
          </a:bodyPr>
          <a:lstStyle/>
          <a:p>
            <a:r>
              <a:rPr lang="bg-BG" sz="3200" dirty="0">
                <a:solidFill>
                  <a:schemeClr val="tx1"/>
                </a:solidFill>
              </a:rPr>
              <a:t>Сканиращ </a:t>
            </a:r>
            <a:r>
              <a:rPr lang="bg-BG" sz="3200" dirty="0" smtClean="0">
                <a:solidFill>
                  <a:schemeClr val="tx1"/>
                </a:solidFill>
              </a:rPr>
              <a:t>модул при </a:t>
            </a:r>
            <a:r>
              <a:rPr lang="bg-BG" sz="3200" dirty="0">
                <a:solidFill>
                  <a:schemeClr val="tx1"/>
                </a:solidFill>
              </a:rPr>
              <a:t>Лазерните принтери</a:t>
            </a:r>
            <a:endParaRPr lang="en-US" sz="3200" dirty="0">
              <a:solidFill>
                <a:schemeClr val="tx1"/>
              </a:solidFill>
            </a:endParaRPr>
          </a:p>
        </p:txBody>
      </p:sp>
    </p:spTree>
    <p:extLst>
      <p:ext uri="{BB962C8B-B14F-4D97-AF65-F5344CB8AC3E}">
        <p14:creationId xmlns:p14="http://schemas.microsoft.com/office/powerpoint/2010/main" val="1081610217"/>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4"/>
          </p:nvPr>
        </p:nvSpPr>
        <p:spPr>
          <a:xfrm>
            <a:off x="4538730" y="1981200"/>
            <a:ext cx="4572000" cy="4648200"/>
          </a:xfrm>
        </p:spPr>
        <p:txBody>
          <a:bodyPr>
            <a:normAutofit lnSpcReduction="10000"/>
          </a:bodyPr>
          <a:lstStyle/>
          <a:p>
            <a:pPr marL="0" lvl="0" indent="0">
              <a:buNone/>
            </a:pPr>
            <a:r>
              <a:rPr lang="bg-BG" sz="2000" dirty="0">
                <a:latin typeface="Times New Roman" pitchFamily="18" charset="0"/>
                <a:cs typeface="Times New Roman" pitchFamily="18" charset="0"/>
              </a:rPr>
              <a:t>При нея системата за цветен лазерен печат, която се нарича едноходова или тандемна четирите касети с тонер са разположени една след друга, като всяка има свой барабан. Тук всички цветове се полагат на един ход, а не на четири и скоростта на печат се увеличава. Хартията не се извива, за да премине около барабана, което позволава да се отпечатва и върху по-твърди носители. Недостатък на тази система е съществуващата опасност от несъвпадение на цветовете поради недостатъчно прецизна настройка на механизмите на барабаните.</a:t>
            </a:r>
            <a:endParaRPr lang="en-US" sz="2000" dirty="0">
              <a:latin typeface="Times New Roman" pitchFamily="18" charset="0"/>
              <a:cs typeface="Times New Roman" pitchFamily="18" charset="0"/>
            </a:endParaRPr>
          </a:p>
          <a:p>
            <a:endParaRPr lang="en-US" dirty="0"/>
          </a:p>
        </p:txBody>
      </p:sp>
      <p:sp>
        <p:nvSpPr>
          <p:cNvPr id="4" name="Content Placeholder 3"/>
          <p:cNvSpPr>
            <a:spLocks noGrp="1"/>
          </p:cNvSpPr>
          <p:nvPr>
            <p:ph sz="quarter" idx="13"/>
          </p:nvPr>
        </p:nvSpPr>
        <p:spPr>
          <a:xfrm>
            <a:off x="228600" y="2057400"/>
            <a:ext cx="4343400" cy="4800600"/>
          </a:xfrm>
        </p:spPr>
        <p:txBody>
          <a:bodyPr>
            <a:normAutofit/>
          </a:bodyPr>
          <a:lstStyle/>
          <a:p>
            <a:pPr marL="0" lvl="0" indent="0">
              <a:buNone/>
            </a:pPr>
            <a:r>
              <a:rPr lang="bg-BG" sz="2000" dirty="0">
                <a:latin typeface="Times New Roman" pitchFamily="18" charset="0"/>
                <a:cs typeface="Times New Roman" pitchFamily="18" charset="0"/>
              </a:rPr>
              <a:t>Т</a:t>
            </a:r>
            <a:r>
              <a:rPr lang="bg-BG" sz="2000" dirty="0" smtClean="0">
                <a:latin typeface="Times New Roman" pitchFamily="18" charset="0"/>
                <a:cs typeface="Times New Roman" pitchFamily="18" charset="0"/>
              </a:rPr>
              <a:t>радиционите </a:t>
            </a:r>
            <a:r>
              <a:rPr lang="bg-BG" sz="2000" dirty="0">
                <a:latin typeface="Times New Roman" pitchFamily="18" charset="0"/>
                <a:cs typeface="Times New Roman" pitchFamily="18" charset="0"/>
              </a:rPr>
              <a:t>лазерни принтери имат четири касети. Те съдържат цветен прахообразен тонер в основните цветове, които се прехвърлят първо върху барабан, на чиято повърхност той се задържа от електростатичен заряд. Оттам тонерът се прехвърля на хартията. За отпечатване на един цветен документ, хартията преминава около барабана четири пъти – по-един за всеки цвят. Това е причината скоростта на цветния печат да е четири пъти по-малка от тази при монохромния.</a:t>
            </a:r>
            <a:endParaRPr lang="en-US" sz="2000"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
        <p:nvSpPr>
          <p:cNvPr id="2" name="Title 1"/>
          <p:cNvSpPr>
            <a:spLocks noGrp="1"/>
          </p:cNvSpPr>
          <p:nvPr>
            <p:ph type="title"/>
          </p:nvPr>
        </p:nvSpPr>
        <p:spPr>
          <a:xfrm>
            <a:off x="381000" y="152400"/>
            <a:ext cx="8305800" cy="1066800"/>
          </a:xfrm>
        </p:spPr>
        <p:txBody>
          <a:bodyPr>
            <a:normAutofit/>
          </a:bodyPr>
          <a:lstStyle/>
          <a:p>
            <a:r>
              <a:rPr lang="bg-BG" dirty="0">
                <a:effectLst/>
              </a:rPr>
              <a:t>Сравнение между четириходовите и in-line системи за печат</a:t>
            </a:r>
            <a:endParaRPr lang="en-US" dirty="0"/>
          </a:p>
        </p:txBody>
      </p:sp>
      <p:sp>
        <p:nvSpPr>
          <p:cNvPr id="3" name="Text Placeholder 2"/>
          <p:cNvSpPr>
            <a:spLocks noGrp="1"/>
          </p:cNvSpPr>
          <p:nvPr>
            <p:ph type="body" idx="1"/>
          </p:nvPr>
        </p:nvSpPr>
        <p:spPr>
          <a:xfrm>
            <a:off x="762000" y="1143000"/>
            <a:ext cx="2743200" cy="827087"/>
          </a:xfrm>
        </p:spPr>
        <p:txBody>
          <a:bodyPr>
            <a:normAutofit/>
          </a:bodyPr>
          <a:lstStyle/>
          <a:p>
            <a:r>
              <a:rPr lang="bg-BG" sz="3200" dirty="0">
                <a:solidFill>
                  <a:schemeClr val="tx1"/>
                </a:solidFill>
              </a:rPr>
              <a:t>Четириходова</a:t>
            </a:r>
            <a:endParaRPr lang="en-US" sz="3200" dirty="0">
              <a:solidFill>
                <a:schemeClr val="tx1"/>
              </a:solidFill>
            </a:endParaRPr>
          </a:p>
        </p:txBody>
      </p:sp>
      <p:sp>
        <p:nvSpPr>
          <p:cNvPr id="5" name="Text Placeholder 4"/>
          <p:cNvSpPr>
            <a:spLocks noGrp="1"/>
          </p:cNvSpPr>
          <p:nvPr>
            <p:ph type="body" sz="quarter" idx="3"/>
          </p:nvPr>
        </p:nvSpPr>
        <p:spPr>
          <a:xfrm>
            <a:off x="5257800" y="1066800"/>
            <a:ext cx="2743200" cy="827087"/>
          </a:xfrm>
        </p:spPr>
        <p:txBody>
          <a:bodyPr>
            <a:normAutofit/>
          </a:bodyPr>
          <a:lstStyle/>
          <a:p>
            <a:r>
              <a:rPr lang="bg-BG" sz="3200" dirty="0">
                <a:solidFill>
                  <a:schemeClr val="tx1"/>
                </a:solidFill>
              </a:rPr>
              <a:t>IN-LINE</a:t>
            </a:r>
            <a:endParaRPr lang="en-US" sz="3200" dirty="0">
              <a:solidFill>
                <a:schemeClr val="tx1"/>
              </a:solidFill>
            </a:endParaRPr>
          </a:p>
        </p:txBody>
      </p:sp>
    </p:spTree>
    <p:extLst>
      <p:ext uri="{BB962C8B-B14F-4D97-AF65-F5344CB8AC3E}">
        <p14:creationId xmlns:p14="http://schemas.microsoft.com/office/powerpoint/2010/main" val="628278217"/>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4"/>
          </p:nvPr>
        </p:nvSpPr>
        <p:spPr>
          <a:xfrm>
            <a:off x="4800600" y="2133600"/>
            <a:ext cx="4267200" cy="4572000"/>
          </a:xfrm>
        </p:spPr>
        <p:txBody>
          <a:bodyPr>
            <a:normAutofit/>
          </a:bodyPr>
          <a:lstStyle/>
          <a:p>
            <a:pPr marL="0" indent="0">
              <a:buNone/>
            </a:pPr>
            <a:r>
              <a:rPr lang="bg-BG" dirty="0" smtClean="0"/>
              <a:t> </a:t>
            </a:r>
            <a:r>
              <a:rPr lang="bg-BG" sz="2400" dirty="0"/>
              <a:t>Недостатъците са високата цена на самите устройства, както и в необходимостта от замяна на отпечатващия барабан след определено време и цикли на работа, както и на тонеркасетите след свършване на тонера в тях, а цените за новите барабани и заредени тонер касети също не са ниски, особено на тези за цветните лазерни </a:t>
            </a:r>
            <a:r>
              <a:rPr lang="bg-BG" sz="2400" dirty="0" smtClean="0"/>
              <a:t>принтери.</a:t>
            </a:r>
            <a:endParaRPr lang="en-US" sz="2400" dirty="0"/>
          </a:p>
          <a:p>
            <a:endParaRPr lang="en-US" dirty="0"/>
          </a:p>
        </p:txBody>
      </p:sp>
      <p:sp>
        <p:nvSpPr>
          <p:cNvPr id="4" name="Content Placeholder 3"/>
          <p:cNvSpPr>
            <a:spLocks noGrp="1"/>
          </p:cNvSpPr>
          <p:nvPr>
            <p:ph sz="quarter" idx="13"/>
          </p:nvPr>
        </p:nvSpPr>
        <p:spPr>
          <a:xfrm>
            <a:off x="152400" y="2209800"/>
            <a:ext cx="4495800" cy="4495800"/>
          </a:xfrm>
        </p:spPr>
        <p:txBody>
          <a:bodyPr>
            <a:normAutofit/>
          </a:bodyPr>
          <a:lstStyle/>
          <a:p>
            <a:pPr marL="0" indent="0">
              <a:buNone/>
            </a:pPr>
            <a:r>
              <a:rPr lang="bg-BG" sz="2400" dirty="0"/>
              <a:t>Предимството на лазерните принтери като технология е изключително високата скорост на печат, комбинирана с превъзходно качество. В същото време цената на всяко копие остава ниска благодарение на факта, че тонерът не представлява технически сложен за изработка продукт.</a:t>
            </a:r>
            <a:endParaRPr lang="en-US" sz="2400" dirty="0"/>
          </a:p>
        </p:txBody>
      </p:sp>
      <p:sp>
        <p:nvSpPr>
          <p:cNvPr id="2" name="Title 1"/>
          <p:cNvSpPr>
            <a:spLocks noGrp="1"/>
          </p:cNvSpPr>
          <p:nvPr>
            <p:ph type="title"/>
          </p:nvPr>
        </p:nvSpPr>
        <p:spPr>
          <a:xfrm>
            <a:off x="76200" y="274638"/>
            <a:ext cx="8991600" cy="1143000"/>
          </a:xfrm>
        </p:spPr>
        <p:txBody>
          <a:bodyPr>
            <a:normAutofit/>
          </a:bodyPr>
          <a:lstStyle/>
          <a:p>
            <a:pPr algn="ctr"/>
            <a:r>
              <a:rPr lang="bg-BG" dirty="0" smtClean="0"/>
              <a:t>Предимства и недостатъци на лазерните принтери</a:t>
            </a:r>
            <a:endParaRPr lang="en-US" dirty="0"/>
          </a:p>
        </p:txBody>
      </p:sp>
      <p:sp>
        <p:nvSpPr>
          <p:cNvPr id="3" name="Text Placeholder 2"/>
          <p:cNvSpPr>
            <a:spLocks noGrp="1"/>
          </p:cNvSpPr>
          <p:nvPr>
            <p:ph type="body" idx="1"/>
          </p:nvPr>
        </p:nvSpPr>
        <p:spPr>
          <a:xfrm>
            <a:off x="381000" y="1524000"/>
            <a:ext cx="2743200" cy="827087"/>
          </a:xfrm>
        </p:spPr>
        <p:txBody>
          <a:bodyPr>
            <a:normAutofit/>
          </a:bodyPr>
          <a:lstStyle/>
          <a:p>
            <a:r>
              <a:rPr lang="bg-BG" sz="3200" dirty="0" smtClean="0">
                <a:solidFill>
                  <a:schemeClr val="tx1"/>
                </a:solidFill>
              </a:rPr>
              <a:t>Предимства</a:t>
            </a:r>
            <a:endParaRPr lang="en-US" sz="3200" dirty="0">
              <a:solidFill>
                <a:schemeClr val="tx1"/>
              </a:solidFill>
            </a:endParaRPr>
          </a:p>
        </p:txBody>
      </p:sp>
      <p:sp>
        <p:nvSpPr>
          <p:cNvPr id="5" name="Text Placeholder 4"/>
          <p:cNvSpPr>
            <a:spLocks noGrp="1"/>
          </p:cNvSpPr>
          <p:nvPr>
            <p:ph type="body" sz="quarter" idx="3"/>
          </p:nvPr>
        </p:nvSpPr>
        <p:spPr>
          <a:xfrm>
            <a:off x="5715000" y="1371600"/>
            <a:ext cx="2743200" cy="827087"/>
          </a:xfrm>
        </p:spPr>
        <p:txBody>
          <a:bodyPr/>
          <a:lstStyle/>
          <a:p>
            <a:r>
              <a:rPr lang="bg-BG" sz="3200" dirty="0" smtClean="0">
                <a:solidFill>
                  <a:schemeClr val="tx1"/>
                </a:solidFill>
              </a:rPr>
              <a:t>Недостатъци</a:t>
            </a:r>
            <a:endParaRPr lang="en-US" sz="3200" dirty="0">
              <a:solidFill>
                <a:schemeClr val="tx1"/>
              </a:solidFill>
            </a:endParaRPr>
          </a:p>
        </p:txBody>
      </p:sp>
    </p:spTree>
    <p:extLst>
      <p:ext uri="{BB962C8B-B14F-4D97-AF65-F5344CB8AC3E}">
        <p14:creationId xmlns:p14="http://schemas.microsoft.com/office/powerpoint/2010/main" val="3768682981"/>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		</a:t>
            </a:r>
            <a:r>
              <a:rPr lang="bg-BG" sz="5400" dirty="0" smtClean="0"/>
              <a:t>Производители:</a:t>
            </a:r>
            <a:endParaRPr lang="en-US" sz="5400" dirty="0"/>
          </a:p>
        </p:txBody>
      </p:sp>
      <p:sp>
        <p:nvSpPr>
          <p:cNvPr id="3" name="Content Placeholder 2"/>
          <p:cNvSpPr>
            <a:spLocks noGrp="1"/>
          </p:cNvSpPr>
          <p:nvPr>
            <p:ph sz="quarter" idx="13"/>
          </p:nvPr>
        </p:nvSpPr>
        <p:spPr>
          <a:xfrm>
            <a:off x="609600" y="1371600"/>
            <a:ext cx="7924800" cy="5029200"/>
          </a:xfrm>
        </p:spPr>
        <p:txBody>
          <a:bodyPr>
            <a:noAutofit/>
          </a:bodyPr>
          <a:lstStyle/>
          <a:p>
            <a:r>
              <a:rPr lang="en-US" sz="3200" dirty="0" smtClean="0"/>
              <a:t>CANON</a:t>
            </a:r>
          </a:p>
          <a:p>
            <a:r>
              <a:rPr lang="en-US" sz="3200" dirty="0" smtClean="0"/>
              <a:t>HP</a:t>
            </a:r>
          </a:p>
          <a:p>
            <a:r>
              <a:rPr lang="en-US" sz="3200" dirty="0" smtClean="0"/>
              <a:t>EPSON</a:t>
            </a:r>
          </a:p>
          <a:p>
            <a:r>
              <a:rPr lang="bg-BG" sz="3200" dirty="0" smtClean="0"/>
              <a:t>LEXMARK</a:t>
            </a:r>
            <a:endParaRPr lang="en-US" sz="3200" dirty="0" smtClean="0"/>
          </a:p>
          <a:p>
            <a:r>
              <a:rPr lang="en-US" sz="3200" dirty="0" smtClean="0"/>
              <a:t>PANASONIC\TECHNICS</a:t>
            </a:r>
          </a:p>
          <a:p>
            <a:r>
              <a:rPr lang="en-US" sz="3200" dirty="0" smtClean="0"/>
              <a:t>SAMSUNG</a:t>
            </a:r>
          </a:p>
          <a:p>
            <a:r>
              <a:rPr lang="en-US" sz="3200" dirty="0" smtClean="0"/>
              <a:t>XEROX</a:t>
            </a:r>
          </a:p>
          <a:p>
            <a:r>
              <a:rPr lang="en-US" sz="3200" dirty="0" smtClean="0"/>
              <a:t>NIKON</a:t>
            </a:r>
            <a:endParaRPr lang="en-US" sz="3200" dirty="0"/>
          </a:p>
        </p:txBody>
      </p:sp>
      <p:pic>
        <p:nvPicPr>
          <p:cNvPr id="3074" name="Picture 2" descr="C:\Users\Angel\Downloads\Epson-inkjet-print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2420" y="1716843"/>
            <a:ext cx="3856038" cy="2988578"/>
          </a:xfrm>
          <a:prstGeom prst="rect">
            <a:avLst/>
          </a:prstGeom>
        </p:spPr>
        <p:style>
          <a:lnRef idx="2">
            <a:schemeClr val="dk1">
              <a:shade val="50000"/>
            </a:schemeClr>
          </a:lnRef>
          <a:fillRef idx="1">
            <a:schemeClr val="dk1"/>
          </a:fillRef>
          <a:effectRef idx="0">
            <a:schemeClr val="dk1"/>
          </a:effectRef>
          <a:fontRef idx="minor">
            <a:schemeClr val="lt1"/>
          </a:fontRef>
        </p:style>
      </p:pic>
    </p:spTree>
    <p:extLst>
      <p:ext uri="{BB962C8B-B14F-4D97-AF65-F5344CB8AC3E}">
        <p14:creationId xmlns:p14="http://schemas.microsoft.com/office/powerpoint/2010/main" val="1843252415"/>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		</a:t>
            </a:r>
            <a:r>
              <a:rPr lang="bg-BG" sz="5400" dirty="0" smtClean="0"/>
              <a:t>Съдаржание:</a:t>
            </a:r>
            <a:endParaRPr lang="bg-BG" sz="5400" dirty="0"/>
          </a:p>
        </p:txBody>
      </p:sp>
      <p:sp>
        <p:nvSpPr>
          <p:cNvPr id="3" name="Content Placeholder 2"/>
          <p:cNvSpPr>
            <a:spLocks noGrp="1"/>
          </p:cNvSpPr>
          <p:nvPr>
            <p:ph sz="quarter" idx="13"/>
          </p:nvPr>
        </p:nvSpPr>
        <p:spPr>
          <a:xfrm>
            <a:off x="228600" y="2438400"/>
            <a:ext cx="8610600" cy="3810000"/>
          </a:xfrm>
        </p:spPr>
        <p:txBody>
          <a:bodyPr>
            <a:noAutofit/>
          </a:bodyPr>
          <a:lstStyle/>
          <a:p>
            <a:r>
              <a:rPr lang="bg-BG" sz="3200" dirty="0" smtClean="0"/>
              <a:t>Начин на работа</a:t>
            </a:r>
          </a:p>
          <a:p>
            <a:r>
              <a:rPr lang="en-US" sz="3200" dirty="0"/>
              <a:t>Основни компоненти на лазерен принтер</a:t>
            </a:r>
            <a:r>
              <a:rPr lang="en-US" sz="3200" dirty="0" smtClean="0"/>
              <a:t>:</a:t>
            </a:r>
            <a:endParaRPr lang="bg-BG" sz="3200" dirty="0" smtClean="0"/>
          </a:p>
          <a:p>
            <a:r>
              <a:rPr lang="en-US" sz="3200" dirty="0" smtClean="0"/>
              <a:t> </a:t>
            </a:r>
            <a:r>
              <a:rPr lang="bg-BG" sz="3200" dirty="0" smtClean="0"/>
              <a:t>Сравнение </a:t>
            </a:r>
            <a:r>
              <a:rPr lang="bg-BG" sz="3200" dirty="0"/>
              <a:t>между четириходовите и in-line </a:t>
            </a:r>
            <a:endParaRPr lang="en-US" sz="3200" dirty="0" smtClean="0"/>
          </a:p>
          <a:p>
            <a:r>
              <a:rPr lang="bg-BG" sz="3200" dirty="0" smtClean="0"/>
              <a:t>Предимства и</a:t>
            </a:r>
            <a:r>
              <a:rPr lang="en-US" sz="3200" dirty="0" smtClean="0"/>
              <a:t> </a:t>
            </a:r>
            <a:r>
              <a:rPr lang="bg-BG" sz="3200" dirty="0" smtClean="0"/>
              <a:t>Недостатъци</a:t>
            </a:r>
          </a:p>
          <a:p>
            <a:r>
              <a:rPr lang="bg-BG" sz="3200" dirty="0" smtClean="0"/>
              <a:t>Производители</a:t>
            </a:r>
          </a:p>
        </p:txBody>
      </p:sp>
    </p:spTree>
  </p:cSld>
  <p:clrMapOvr>
    <a:masterClrMapping/>
  </p:clrMapOvr>
  <p:transition spd="slow">
    <p:cove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792162"/>
          </a:xfrm>
        </p:spPr>
        <p:txBody>
          <a:bodyPr>
            <a:normAutofit/>
          </a:bodyPr>
          <a:lstStyle/>
          <a:p>
            <a:r>
              <a:rPr lang="bg-BG" sz="2800" dirty="0" smtClean="0"/>
              <a:t>Начин на работа</a:t>
            </a:r>
            <a:endParaRPr lang="en-US" sz="2800" dirty="0"/>
          </a:p>
        </p:txBody>
      </p:sp>
      <p:sp>
        <p:nvSpPr>
          <p:cNvPr id="3" name="Content Placeholder 2"/>
          <p:cNvSpPr>
            <a:spLocks noGrp="1"/>
          </p:cNvSpPr>
          <p:nvPr>
            <p:ph sz="quarter" idx="13"/>
          </p:nvPr>
        </p:nvSpPr>
        <p:spPr>
          <a:xfrm>
            <a:off x="0" y="838200"/>
            <a:ext cx="9144000" cy="6019800"/>
          </a:xfrm>
        </p:spPr>
        <p:txBody>
          <a:bodyPr>
            <a:normAutofit fontScale="92500"/>
          </a:bodyPr>
          <a:lstStyle/>
          <a:p>
            <a:pPr marL="0" indent="0">
              <a:buNone/>
            </a:pPr>
            <a:r>
              <a:rPr lang="bg-BG" sz="2400" dirty="0" smtClean="0">
                <a:latin typeface="Times New Roman" pitchFamily="18" charset="0"/>
                <a:cs typeface="Times New Roman" pitchFamily="18" charset="0"/>
              </a:rPr>
              <a:t>Принципът </a:t>
            </a:r>
            <a:r>
              <a:rPr lang="bg-BG" sz="2400" dirty="0">
                <a:latin typeface="Times New Roman" pitchFamily="18" charset="0"/>
                <a:cs typeface="Times New Roman" pitchFamily="18" charset="0"/>
              </a:rPr>
              <a:t>на действие при всички </a:t>
            </a:r>
            <a:r>
              <a:rPr lang="bg-BG" sz="2400" dirty="0" smtClean="0">
                <a:latin typeface="Times New Roman" pitchFamily="18" charset="0"/>
                <a:cs typeface="Times New Roman" pitchFamily="18" charset="0"/>
              </a:rPr>
              <a:t>лазерни принтери е следния. </a:t>
            </a:r>
            <a:r>
              <a:rPr lang="bg-BG" sz="2400" dirty="0">
                <a:latin typeface="Times New Roman" pitchFamily="18" charset="0"/>
                <a:cs typeface="Times New Roman" pitchFamily="18" charset="0"/>
              </a:rPr>
              <a:t>Специален въртящ се барабан се зарежда с електростатичен заряд, а след това лазерен лъч обрисува върху него текста или изображението, което трябва да се отпечата. На местата, на които лазерът е докоснал барабана, електростатичният заряд обръща своя знак. Следващата стъпка е нанасяне на тонера, който представлява фини полимерни прашинки, смесени с оцветител </a:t>
            </a:r>
            <a:r>
              <a:rPr lang="bg-BG" sz="2400" dirty="0" smtClean="0">
                <a:latin typeface="Times New Roman" pitchFamily="18" charset="0"/>
                <a:cs typeface="Times New Roman" pitchFamily="18" charset="0"/>
              </a:rPr>
              <a:t>и </a:t>
            </a:r>
            <a:r>
              <a:rPr lang="bg-BG" sz="2400" dirty="0">
                <a:latin typeface="Times New Roman" pitchFamily="18" charset="0"/>
                <a:cs typeface="Times New Roman" pitchFamily="18" charset="0"/>
              </a:rPr>
              <a:t>притежаващи собствен електростатичен </a:t>
            </a:r>
            <a:r>
              <a:rPr lang="bg-BG" sz="2400" dirty="0" smtClean="0">
                <a:latin typeface="Times New Roman" pitchFamily="18" charset="0"/>
                <a:cs typeface="Times New Roman" pitchFamily="18" charset="0"/>
              </a:rPr>
              <a:t>заряд</a:t>
            </a:r>
            <a:r>
              <a:rPr lang="bg-BG" sz="2400" dirty="0">
                <a:latin typeface="Times New Roman" pitchFamily="18" charset="0"/>
                <a:cs typeface="Times New Roman" pitchFamily="18" charset="0"/>
              </a:rPr>
              <a:t>.</a:t>
            </a:r>
            <a:r>
              <a:rPr lang="bg-BG" sz="2400" dirty="0" smtClean="0">
                <a:latin typeface="Times New Roman" pitchFamily="18" charset="0"/>
                <a:cs typeface="Times New Roman" pitchFamily="18" charset="0"/>
              </a:rPr>
              <a:t> </a:t>
            </a:r>
            <a:r>
              <a:rPr lang="bg-BG" sz="2400" dirty="0">
                <a:latin typeface="Times New Roman" pitchFamily="18" charset="0"/>
                <a:cs typeface="Times New Roman" pitchFamily="18" charset="0"/>
              </a:rPr>
              <a:t>Там, където лазерният лъч е обърнал знака на заряда върху барабана, </a:t>
            </a:r>
            <a:r>
              <a:rPr lang="bg-BG" sz="2400" dirty="0" smtClean="0">
                <a:latin typeface="Times New Roman" pitchFamily="18" charset="0"/>
                <a:cs typeface="Times New Roman" pitchFamily="18" charset="0"/>
              </a:rPr>
              <a:t>с </a:t>
            </a:r>
            <a:r>
              <a:rPr lang="bg-BG" sz="2400" dirty="0">
                <a:latin typeface="Times New Roman" pitchFamily="18" charset="0"/>
                <a:cs typeface="Times New Roman" pitchFamily="18" charset="0"/>
              </a:rPr>
              <a:t>четонерът полепва по барабана, който впоследствие се притиска към листа хартия, пренасяйки тонера на него. Следващата стъпка е нагряването на листа, за да се разтопят полимерните частици на тонера, формирайки изображението или текста и прилепяйки го към хартията. Последната стъпка от процеса е автоматичното почистване на барабана от евентуалния остатъчен тонер по него чрез използване на електрически неутрално пластмасово острие. При черно-белите лазерни принтери се използва само касета рен тонер, а цветните освен черния тонер използват и жълт, червен и син тонер.</a:t>
            </a:r>
            <a:endParaRPr lang="en-US" sz="2400"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591802687"/>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Angel\Desktop\Avtomatizaciq na ofisa\Lazeren_printer.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p:spPr>
        <p:style>
          <a:lnRef idx="2">
            <a:schemeClr val="accent6"/>
          </a:lnRef>
          <a:fillRef idx="1">
            <a:schemeClr val="lt1"/>
          </a:fillRef>
          <a:effectRef idx="0">
            <a:schemeClr val="accent6"/>
          </a:effectRef>
          <a:fontRef idx="minor">
            <a:schemeClr val="dk1"/>
          </a:fontRef>
        </p:style>
      </p:pic>
    </p:spTree>
    <p:extLst>
      <p:ext uri="{BB962C8B-B14F-4D97-AF65-F5344CB8AC3E}">
        <p14:creationId xmlns:p14="http://schemas.microsoft.com/office/powerpoint/2010/main" val="3188312601"/>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3"/>
          </p:nvPr>
        </p:nvSpPr>
        <p:spPr>
          <a:xfrm>
            <a:off x="304800" y="1828799"/>
            <a:ext cx="8610600" cy="5044225"/>
          </a:xfrm>
        </p:spPr>
        <p:txBody>
          <a:bodyPr>
            <a:normAutofit/>
          </a:bodyPr>
          <a:lstStyle/>
          <a:p>
            <a:pPr marL="0" indent="0">
              <a:buNone/>
            </a:pPr>
            <a:r>
              <a:rPr lang="en-US" sz="2400" dirty="0">
                <a:latin typeface="Times New Roman" pitchFamily="18" charset="0"/>
                <a:cs typeface="Times New Roman" pitchFamily="18" charset="0"/>
              </a:rPr>
              <a:t>Първоначално на барабана е предаден изцяло положителен заряд от зареждаща корона, през нея протича електричество през това време.(Някои принтери използват зареден валяк вместо корона, но принципът е един и същ.) Докато се върти барабана, принтерът излъчва тъник лазер по повърхността му и разрежда определени точки от него. По този начин лазерът “рисува” буквите и образите които ще се отпечатват като шаблон от електрически заряди – електростатичен образ. Системата може да работи също и с обърнати заряди – положително зареден образ върху отрицателно зареден фон</a:t>
            </a:r>
            <a:r>
              <a:rPr lang="en-US" sz="2400" dirty="0" smtClean="0">
                <a:latin typeface="Times New Roman" pitchFamily="18" charset="0"/>
                <a:cs typeface="Times New Roman" pitchFamily="18" charset="0"/>
              </a:rPr>
              <a:t>.</a:t>
            </a:r>
            <a:r>
              <a:rPr lang="bg-BG" sz="2400" dirty="0">
                <a:latin typeface="Times New Roman" pitchFamily="18" charset="0"/>
                <a:cs typeface="Times New Roman" pitchFamily="18" charset="0"/>
              </a:rPr>
              <a:t> Лазерът “пише” по фоточувствителен въртящ се </a:t>
            </a:r>
            <a:r>
              <a:rPr lang="bg-BG" sz="2400" dirty="0" smtClean="0">
                <a:latin typeface="Times New Roman" pitchFamily="18" charset="0"/>
                <a:cs typeface="Times New Roman" pitchFamily="18" charset="0"/>
              </a:rPr>
              <a:t>барабан</a:t>
            </a:r>
            <a:r>
              <a:rPr lang="bg-BG" sz="2400" dirty="0">
                <a:latin typeface="Times New Roman" pitchFamily="18" charset="0"/>
                <a:cs typeface="Times New Roman" pitchFamily="18" charset="0"/>
              </a:rPr>
              <a:t>.</a:t>
            </a:r>
            <a:r>
              <a:rPr lang="en-US" sz="2400" dirty="0" smtClean="0">
                <a:latin typeface="Times New Roman" pitchFamily="18" charset="0"/>
                <a:cs typeface="Times New Roman" pitchFamily="18" charset="0"/>
              </a:rPr>
              <a:t>След </a:t>
            </a:r>
            <a:r>
              <a:rPr lang="en-US" sz="2400" dirty="0">
                <a:latin typeface="Times New Roman" pitchFamily="18" charset="0"/>
                <a:cs typeface="Times New Roman" pitchFamily="18" charset="0"/>
              </a:rPr>
              <a:t>като шаблона е готов, принтера покрива барабана с положително зареден тонер – фин, черен прах. </a:t>
            </a:r>
          </a:p>
        </p:txBody>
      </p:sp>
      <p:sp>
        <p:nvSpPr>
          <p:cNvPr id="2" name="Title 1"/>
          <p:cNvSpPr>
            <a:spLocks noGrp="1"/>
          </p:cNvSpPr>
          <p:nvPr>
            <p:ph type="title"/>
          </p:nvPr>
        </p:nvSpPr>
        <p:spPr>
          <a:xfrm>
            <a:off x="457200" y="0"/>
            <a:ext cx="8229600" cy="914400"/>
          </a:xfrm>
        </p:spPr>
        <p:txBody>
          <a:bodyPr>
            <a:normAutofit/>
          </a:bodyPr>
          <a:lstStyle/>
          <a:p>
            <a:r>
              <a:rPr lang="en-US" dirty="0">
                <a:effectLst/>
              </a:rPr>
              <a:t>Основни компоненти на лазерен принтер:</a:t>
            </a:r>
            <a:endParaRPr lang="en-US" dirty="0"/>
          </a:p>
        </p:txBody>
      </p:sp>
      <p:sp>
        <p:nvSpPr>
          <p:cNvPr id="6" name="Text Placeholder 5"/>
          <p:cNvSpPr>
            <a:spLocks noGrp="1"/>
          </p:cNvSpPr>
          <p:nvPr>
            <p:ph type="body" idx="1"/>
          </p:nvPr>
        </p:nvSpPr>
        <p:spPr>
          <a:xfrm>
            <a:off x="609600" y="609600"/>
            <a:ext cx="2743200" cy="827087"/>
          </a:xfrm>
        </p:spPr>
        <p:txBody>
          <a:bodyPr>
            <a:normAutofit/>
          </a:bodyPr>
          <a:lstStyle/>
          <a:p>
            <a:r>
              <a:rPr lang="en-US" sz="3200" dirty="0">
                <a:solidFill>
                  <a:schemeClr val="tx1"/>
                </a:solidFill>
              </a:rPr>
              <a:t>Барабан:</a:t>
            </a:r>
          </a:p>
        </p:txBody>
      </p:sp>
    </p:spTree>
    <p:extLst>
      <p:ext uri="{BB962C8B-B14F-4D97-AF65-F5344CB8AC3E}">
        <p14:creationId xmlns:p14="http://schemas.microsoft.com/office/powerpoint/2010/main" val="1735326624"/>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3"/>
          </p:nvPr>
        </p:nvSpPr>
        <p:spPr>
          <a:xfrm>
            <a:off x="152400" y="1295400"/>
            <a:ext cx="8763000" cy="5257800"/>
          </a:xfrm>
        </p:spPr>
        <p:txBody>
          <a:bodyPr>
            <a:noAutofit/>
          </a:bodyPr>
          <a:lstStyle/>
          <a:p>
            <a:pPr marL="0" indent="0">
              <a:buNone/>
            </a:pPr>
            <a:r>
              <a:rPr lang="en-US" sz="2400" dirty="0">
                <a:latin typeface="Times New Roman" pitchFamily="18" charset="0"/>
                <a:cs typeface="Times New Roman" pitchFamily="18" charset="0"/>
              </a:rPr>
              <a:t>Тъй като той е положително зареден с тонера прилепва към отрицателно разредените площи на барабана, но не и по положително заредения “фон”. </a:t>
            </a:r>
            <a:r>
              <a:rPr lang="bg-BG" sz="2400" dirty="0" smtClean="0">
                <a:latin typeface="Times New Roman" pitchFamily="18" charset="0"/>
                <a:cs typeface="Times New Roman" pitchFamily="18" charset="0"/>
              </a:rPr>
              <a:t>Това </a:t>
            </a:r>
            <a:r>
              <a:rPr lang="bg-BG" sz="2400" dirty="0">
                <a:latin typeface="Times New Roman" pitchFamily="18" charset="0"/>
                <a:cs typeface="Times New Roman" pitchFamily="18" charset="0"/>
              </a:rPr>
              <a:t>е като да се напише нещо с лепило по консервена кутия и да се оваля в брашно. То полепва само там където има лепило и в крайна сметка се получава нещо написано с </a:t>
            </a:r>
            <a:r>
              <a:rPr lang="bg-BG" sz="2400" dirty="0" smtClean="0">
                <a:latin typeface="Times New Roman" pitchFamily="18" charset="0"/>
                <a:cs typeface="Times New Roman" pitchFamily="18" charset="0"/>
              </a:rPr>
              <a:t>брашно.С </a:t>
            </a:r>
            <a:r>
              <a:rPr lang="bg-BG" sz="2400" dirty="0">
                <a:latin typeface="Times New Roman" pitchFamily="18" charset="0"/>
                <a:cs typeface="Times New Roman" pitchFamily="18" charset="0"/>
              </a:rPr>
              <a:t>шаблона от прах прикрепен, барабанът се претъркалва по лист хартия, която се движи под него. Преди да премине под барабана на хартията е предаден отрицателен заряд от преместващата корона(заредена ролка). Този заряд е по силен от този на електростатичния шаблон, така че хартията да може да издърпа тонеровия прах. Тъй като се движи със същата скорост като барабана, хартията приема абсолютно същия шаблон. За да се предотврати прилепване на хартията към барабана тя се разрежда от разделяща корона веднага след приемането на тонера.</a:t>
            </a:r>
            <a:endParaRPr lang="en-US" sz="2400" dirty="0">
              <a:latin typeface="Times New Roman" pitchFamily="18" charset="0"/>
              <a:cs typeface="Times New Roman" pitchFamily="18" charset="0"/>
            </a:endParaRPr>
          </a:p>
          <a:p>
            <a:endParaRPr lang="en-US" sz="2400" dirty="0"/>
          </a:p>
        </p:txBody>
      </p:sp>
      <p:sp>
        <p:nvSpPr>
          <p:cNvPr id="7" name="Title 1"/>
          <p:cNvSpPr>
            <a:spLocks noGrp="1"/>
          </p:cNvSpPr>
          <p:nvPr>
            <p:ph type="title"/>
          </p:nvPr>
        </p:nvSpPr>
        <p:spPr>
          <a:xfrm>
            <a:off x="304800" y="-34344"/>
            <a:ext cx="8229600" cy="914400"/>
          </a:xfrm>
        </p:spPr>
        <p:txBody>
          <a:bodyPr>
            <a:normAutofit/>
          </a:bodyPr>
          <a:lstStyle/>
          <a:p>
            <a:r>
              <a:rPr lang="en-US" dirty="0">
                <a:effectLst/>
              </a:rPr>
              <a:t>Основни компоненти на лазерен принтер:</a:t>
            </a:r>
            <a:endParaRPr lang="en-US" dirty="0"/>
          </a:p>
        </p:txBody>
      </p:sp>
      <p:sp>
        <p:nvSpPr>
          <p:cNvPr id="5" name="Text Placeholder 4"/>
          <p:cNvSpPr>
            <a:spLocks noGrp="1"/>
          </p:cNvSpPr>
          <p:nvPr>
            <p:ph type="body" idx="1"/>
          </p:nvPr>
        </p:nvSpPr>
        <p:spPr>
          <a:xfrm>
            <a:off x="228600" y="838200"/>
            <a:ext cx="2743200" cy="522287"/>
          </a:xfrm>
        </p:spPr>
        <p:txBody>
          <a:bodyPr>
            <a:normAutofit fontScale="92500" lnSpcReduction="10000"/>
          </a:bodyPr>
          <a:lstStyle/>
          <a:p>
            <a:pPr algn="ctr"/>
            <a:r>
              <a:rPr lang="bg-BG" sz="3200" dirty="0" smtClean="0">
                <a:solidFill>
                  <a:schemeClr val="tx1"/>
                </a:solidFill>
              </a:rPr>
              <a:t>Барабан</a:t>
            </a:r>
            <a:endParaRPr lang="en-US" sz="3200" dirty="0">
              <a:solidFill>
                <a:schemeClr val="tx1"/>
              </a:solidFill>
            </a:endParaRPr>
          </a:p>
        </p:txBody>
      </p:sp>
    </p:spTree>
    <p:extLst>
      <p:ext uri="{BB962C8B-B14F-4D97-AF65-F5344CB8AC3E}">
        <p14:creationId xmlns:p14="http://schemas.microsoft.com/office/powerpoint/2010/main" val="3206712449"/>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152400" y="1600200"/>
            <a:ext cx="8991600" cy="5410200"/>
          </a:xfrm>
        </p:spPr>
        <p:txBody>
          <a:bodyPr>
            <a:normAutofit fontScale="92500" lnSpcReduction="20000"/>
          </a:bodyPr>
          <a:lstStyle/>
          <a:p>
            <a:pPr marL="0" indent="0">
              <a:buNone/>
            </a:pPr>
            <a:r>
              <a:rPr lang="bg-BG" sz="2600" dirty="0">
                <a:latin typeface="Times New Roman" pitchFamily="18" charset="0"/>
                <a:cs typeface="Times New Roman" pitchFamily="18" charset="0"/>
              </a:rPr>
              <a:t>На края принтера подава хартията на печка – двойка нагорещени ролки. Когато тя преминава през тези ролки тонера се разтапя спойвайки се с грапавините на хартията. Печката прехвърля хартията до изхода и се получава завършена страница. Печката загрява също и самата хартия, затова тя е топла когато излиза от лазарния принтер.</a:t>
            </a:r>
            <a:endParaRPr lang="en-US" sz="2600" dirty="0">
              <a:latin typeface="Times New Roman" pitchFamily="18" charset="0"/>
              <a:cs typeface="Times New Roman" pitchFamily="18" charset="0"/>
            </a:endParaRPr>
          </a:p>
          <a:p>
            <a:pPr marL="0" indent="0">
              <a:buNone/>
            </a:pPr>
            <a:r>
              <a:rPr lang="bg-BG" sz="2600" dirty="0" smtClean="0">
                <a:latin typeface="Times New Roman" pitchFamily="18" charset="0"/>
                <a:cs typeface="Times New Roman" pitchFamily="18" charset="0"/>
              </a:rPr>
              <a:t>Главно </a:t>
            </a:r>
            <a:r>
              <a:rPr lang="bg-BG" sz="2600" dirty="0">
                <a:latin typeface="Times New Roman" pitchFamily="18" charset="0"/>
                <a:cs typeface="Times New Roman" pitchFamily="18" charset="0"/>
              </a:rPr>
              <a:t>скоростта предпазва хартията от </a:t>
            </a:r>
            <a:r>
              <a:rPr lang="bg-BG" sz="2600" dirty="0" smtClean="0">
                <a:latin typeface="Times New Roman" pitchFamily="18" charset="0"/>
                <a:cs typeface="Times New Roman" pitchFamily="18" charset="0"/>
              </a:rPr>
              <a:t>запалване – </a:t>
            </a:r>
            <a:r>
              <a:rPr lang="bg-BG" sz="2600" dirty="0">
                <a:latin typeface="Times New Roman" pitchFamily="18" charset="0"/>
                <a:cs typeface="Times New Roman" pitchFamily="18" charset="0"/>
              </a:rPr>
              <a:t>тя преминава толкова бързо от там че не се загрява </a:t>
            </a:r>
            <a:r>
              <a:rPr lang="bg-BG" sz="2600" dirty="0" smtClean="0">
                <a:latin typeface="Times New Roman" pitchFamily="18" charset="0"/>
                <a:cs typeface="Times New Roman" pitchFamily="18" charset="0"/>
              </a:rPr>
              <a:t>много.След </a:t>
            </a:r>
            <a:r>
              <a:rPr lang="bg-BG" sz="2600" dirty="0">
                <a:latin typeface="Times New Roman" pitchFamily="18" charset="0"/>
                <a:cs typeface="Times New Roman" pitchFamily="18" charset="0"/>
              </a:rPr>
              <a:t>поставнето на тонера на хартията, повърхността на барабана преминава през разреждаща лампа. Тази ярка светлина обхваща цялата фото чувствителна повърхност, изтривайки елктростатичния шаблон. После тя преминава през зареждащата корона, която отново поставя положителен </a:t>
            </a:r>
            <a:r>
              <a:rPr lang="bg-BG" sz="2600" dirty="0" smtClean="0">
                <a:latin typeface="Times New Roman" pitchFamily="18" charset="0"/>
                <a:cs typeface="Times New Roman" pitchFamily="18" charset="0"/>
              </a:rPr>
              <a:t>заряд.На </a:t>
            </a:r>
            <a:r>
              <a:rPr lang="bg-BG" sz="2600" dirty="0">
                <a:latin typeface="Times New Roman" pitchFamily="18" charset="0"/>
                <a:cs typeface="Times New Roman" pitchFamily="18" charset="0"/>
              </a:rPr>
              <a:t>практика това е всичко. Естествено да се направи всичко едновременно е много по сложно. В следвашите секции ще проследим различни компоненти в подробности, за да видим как се получават текст и образи толкова бързо и с такава прецизност.</a:t>
            </a:r>
            <a:endParaRPr lang="en-US" sz="2600" dirty="0">
              <a:latin typeface="Times New Roman" pitchFamily="18" charset="0"/>
              <a:cs typeface="Times New Roman" pitchFamily="18" charset="0"/>
            </a:endParaRPr>
          </a:p>
          <a:p>
            <a:endParaRPr lang="en-US" dirty="0"/>
          </a:p>
        </p:txBody>
      </p:sp>
      <p:sp>
        <p:nvSpPr>
          <p:cNvPr id="2" name="Title 1"/>
          <p:cNvSpPr>
            <a:spLocks noGrp="1"/>
          </p:cNvSpPr>
          <p:nvPr>
            <p:ph type="title"/>
          </p:nvPr>
        </p:nvSpPr>
        <p:spPr>
          <a:xfrm>
            <a:off x="304800" y="-152400"/>
            <a:ext cx="8382000" cy="838200"/>
          </a:xfrm>
        </p:spPr>
        <p:txBody>
          <a:bodyPr>
            <a:normAutofit/>
          </a:bodyPr>
          <a:lstStyle/>
          <a:p>
            <a:r>
              <a:rPr lang="en-US" dirty="0">
                <a:effectLst/>
              </a:rPr>
              <a:t>Основни компоненти на лазерен принтер:</a:t>
            </a:r>
            <a:endParaRPr lang="en-US" dirty="0"/>
          </a:p>
        </p:txBody>
      </p:sp>
      <p:sp>
        <p:nvSpPr>
          <p:cNvPr id="3" name="Text Placeholder 2"/>
          <p:cNvSpPr>
            <a:spLocks noGrp="1"/>
          </p:cNvSpPr>
          <p:nvPr>
            <p:ph type="body" idx="1"/>
          </p:nvPr>
        </p:nvSpPr>
        <p:spPr>
          <a:xfrm>
            <a:off x="381000" y="762000"/>
            <a:ext cx="1447800" cy="674687"/>
          </a:xfrm>
        </p:spPr>
        <p:txBody>
          <a:bodyPr>
            <a:normAutofit/>
          </a:bodyPr>
          <a:lstStyle/>
          <a:p>
            <a:r>
              <a:rPr lang="bg-BG" sz="3200" dirty="0" smtClean="0">
                <a:solidFill>
                  <a:schemeClr val="tx1"/>
                </a:solidFill>
              </a:rPr>
              <a:t>Печка</a:t>
            </a:r>
            <a:endParaRPr lang="en-US" sz="3200" dirty="0">
              <a:solidFill>
                <a:schemeClr val="tx1"/>
              </a:solidFill>
            </a:endParaRPr>
          </a:p>
        </p:txBody>
      </p:sp>
    </p:spTree>
    <p:extLst>
      <p:ext uri="{BB962C8B-B14F-4D97-AF65-F5344CB8AC3E}">
        <p14:creationId xmlns:p14="http://schemas.microsoft.com/office/powerpoint/2010/main" val="1674626257"/>
      </p:ext>
    </p:extLst>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31124" y="1143000"/>
            <a:ext cx="9144000" cy="6096000"/>
          </a:xfrm>
        </p:spPr>
        <p:txBody>
          <a:bodyPr>
            <a:normAutofit lnSpcReduction="10000"/>
          </a:bodyPr>
          <a:lstStyle/>
          <a:p>
            <a:pPr marL="0" indent="0">
              <a:buNone/>
            </a:pPr>
            <a:r>
              <a:rPr lang="bg-BG" sz="2000" dirty="0">
                <a:latin typeface="Times New Roman" pitchFamily="18" charset="0"/>
                <a:cs typeface="Times New Roman" pitchFamily="18" charset="0"/>
              </a:rPr>
              <a:t>Т</a:t>
            </a:r>
            <a:r>
              <a:rPr lang="en-US" sz="2000" dirty="0" smtClean="0">
                <a:latin typeface="Times New Roman" pitchFamily="18" charset="0"/>
                <a:cs typeface="Times New Roman" pitchFamily="18" charset="0"/>
              </a:rPr>
              <a:t>ъй </a:t>
            </a:r>
            <a:r>
              <a:rPr lang="en-US" sz="2000" dirty="0">
                <a:latin typeface="Times New Roman" pitchFamily="18" charset="0"/>
                <a:cs typeface="Times New Roman" pitchFamily="18" charset="0"/>
              </a:rPr>
              <a:t>като той фктически рисува страницата, лазерната система (лазерно сканиращ набор) трябва да е изключително </a:t>
            </a:r>
            <a:r>
              <a:rPr lang="en-US" sz="2000" dirty="0" smtClean="0">
                <a:latin typeface="Times New Roman" pitchFamily="18" charset="0"/>
                <a:cs typeface="Times New Roman" pitchFamily="18" charset="0"/>
              </a:rPr>
              <a:t>точна</a:t>
            </a:r>
            <a:r>
              <a:rPr lang="bg-BG" sz="2000" dirty="0" smtClean="0">
                <a:latin typeface="Times New Roman" pitchFamily="18" charset="0"/>
                <a:cs typeface="Times New Roman" pitchFamily="18" charset="0"/>
              </a:rPr>
              <a:t>.</a:t>
            </a:r>
            <a:r>
              <a:rPr lang="bg-BG" sz="2000" dirty="0">
                <a:latin typeface="Times New Roman" pitchFamily="18" charset="0"/>
                <a:cs typeface="Times New Roman" pitchFamily="18" charset="0"/>
              </a:rPr>
              <a:t> Лазера приема данните на сраницата – малки точки от които се построяват буквите и образите – по една хоризонтална линия едновременно. Докато лъча се движи по барабана, лазера излъчва импулс от светлина за всяка точка която ще се отпечата, а там където липсва отпечатване на точка няма </a:t>
            </a:r>
            <a:r>
              <a:rPr lang="bg-BG" sz="2000" dirty="0" smtClean="0">
                <a:latin typeface="Times New Roman" pitchFamily="18" charset="0"/>
                <a:cs typeface="Times New Roman" pitchFamily="18" charset="0"/>
              </a:rPr>
              <a:t>импулс.В </a:t>
            </a:r>
            <a:r>
              <a:rPr lang="bg-BG" sz="2000" dirty="0">
                <a:latin typeface="Times New Roman" pitchFamily="18" charset="0"/>
                <a:cs typeface="Times New Roman" pitchFamily="18" charset="0"/>
              </a:rPr>
              <a:t>действителност лазера не мести сам лъча. Вместо това той отразява лъча върху подвижно огледало. Докато се движи огледалото то отразява лъча през наколко лещи. Тази система компенсира изкривяването на образа в резултат на различното разстояние между огледалото и точките от цилиндъра</a:t>
            </a:r>
            <a:r>
              <a:rPr lang="bg-BG" sz="2000" dirty="0" smtClean="0">
                <a:latin typeface="Times New Roman" pitchFamily="18" charset="0"/>
                <a:cs typeface="Times New Roman" pitchFamily="18" charset="0"/>
              </a:rPr>
              <a:t>.</a:t>
            </a:r>
            <a:r>
              <a:rPr lang="bg-BG" sz="2000" dirty="0">
                <a:latin typeface="Times New Roman" pitchFamily="18" charset="0"/>
                <a:cs typeface="Times New Roman" pitchFamily="18" charset="0"/>
              </a:rPr>
              <a:t> </a:t>
            </a:r>
            <a:r>
              <a:rPr lang="bg-BG" sz="2000" dirty="0" smtClean="0">
                <a:latin typeface="Times New Roman" pitchFamily="18" charset="0"/>
                <a:cs typeface="Times New Roman" pitchFamily="18" charset="0"/>
              </a:rPr>
              <a:t>Писането </a:t>
            </a:r>
            <a:r>
              <a:rPr lang="bg-BG" sz="2000" dirty="0">
                <a:latin typeface="Times New Roman" pitchFamily="18" charset="0"/>
                <a:cs typeface="Times New Roman" pitchFamily="18" charset="0"/>
              </a:rPr>
              <a:t>на </a:t>
            </a:r>
            <a:r>
              <a:rPr lang="bg-BG" sz="2000" dirty="0" smtClean="0">
                <a:latin typeface="Times New Roman" pitchFamily="18" charset="0"/>
                <a:cs typeface="Times New Roman" pitchFamily="18" charset="0"/>
              </a:rPr>
              <a:t>страницата се осъществява като</a:t>
            </a:r>
            <a:r>
              <a:rPr lang="bg-BG" sz="2000" dirty="0">
                <a:latin typeface="Times New Roman" pitchFamily="18" charset="0"/>
                <a:cs typeface="Times New Roman" pitchFamily="18" charset="0"/>
              </a:rPr>
              <a:t> </a:t>
            </a:r>
            <a:r>
              <a:rPr lang="bg-BG" sz="2000" dirty="0" smtClean="0">
                <a:latin typeface="Times New Roman" pitchFamily="18" charset="0"/>
                <a:cs typeface="Times New Roman" pitchFamily="18" charset="0"/>
              </a:rPr>
              <a:t>лазерният </a:t>
            </a:r>
            <a:r>
              <a:rPr lang="bg-BG" sz="2000" dirty="0">
                <a:latin typeface="Times New Roman" pitchFamily="18" charset="0"/>
                <a:cs typeface="Times New Roman" pitchFamily="18" charset="0"/>
              </a:rPr>
              <a:t>набор се мести само в една посока – хоризонтално. След всяко хоризонтално сканиране принтера придвижва фото чувствителния барабан нагоре, за да може лазерният набор да нарисува следващата линия. Малък компютър за принтерните двигатели синхронизира всичко това съвършено дори при високи </a:t>
            </a:r>
            <a:r>
              <a:rPr lang="bg-BG" sz="2000" dirty="0" smtClean="0">
                <a:latin typeface="Times New Roman" pitchFamily="18" charset="0"/>
                <a:cs typeface="Times New Roman" pitchFamily="18" charset="0"/>
              </a:rPr>
              <a:t>скорости.Някои </a:t>
            </a:r>
            <a:r>
              <a:rPr lang="bg-BG" sz="2000" dirty="0">
                <a:latin typeface="Times New Roman" pitchFamily="18" charset="0"/>
                <a:cs typeface="Times New Roman" pitchFamily="18" charset="0"/>
              </a:rPr>
              <a:t>принтери използват ивица от светодиоди, за да запишат образа на страницата, вместо един лазер. Всяка точка има посветена своя собствена светлина, което означава, че принтера има една установена разделителна способност. Тази система струва по – малко на производителите отколкото истински лазерен набор, но резултатът е ниско качество. На практика се намират само в по – евтините принтери.</a:t>
            </a:r>
            <a:endParaRPr lang="en-US" sz="2000" dirty="0">
              <a:latin typeface="Times New Roman" pitchFamily="18" charset="0"/>
              <a:cs typeface="Times New Roman" pitchFamily="18" charset="0"/>
            </a:endParaRPr>
          </a:p>
          <a:p>
            <a:pPr marL="0" indent="0">
              <a:buNone/>
            </a:pPr>
            <a:endParaRPr lang="en-US" dirty="0"/>
          </a:p>
          <a:p>
            <a:endParaRPr lang="en-US" dirty="0"/>
          </a:p>
        </p:txBody>
      </p:sp>
      <p:sp>
        <p:nvSpPr>
          <p:cNvPr id="3" name="Text Placeholder 2"/>
          <p:cNvSpPr>
            <a:spLocks noGrp="1"/>
          </p:cNvSpPr>
          <p:nvPr>
            <p:ph type="body" idx="1"/>
          </p:nvPr>
        </p:nvSpPr>
        <p:spPr>
          <a:xfrm>
            <a:off x="0" y="0"/>
            <a:ext cx="2743200" cy="827087"/>
          </a:xfrm>
        </p:spPr>
        <p:txBody>
          <a:bodyPr>
            <a:normAutofit/>
          </a:bodyPr>
          <a:lstStyle/>
          <a:p>
            <a:pPr algn="l"/>
            <a:r>
              <a:rPr lang="bg-BG" sz="3200" dirty="0" smtClean="0">
                <a:solidFill>
                  <a:schemeClr val="tx1"/>
                </a:solidFill>
              </a:rPr>
              <a:t>Лазарен набор</a:t>
            </a:r>
            <a:endParaRPr lang="en-US" sz="3200" dirty="0">
              <a:solidFill>
                <a:schemeClr val="tx1"/>
              </a:solidFill>
            </a:endParaRPr>
          </a:p>
        </p:txBody>
      </p:sp>
    </p:spTree>
    <p:extLst>
      <p:ext uri="{BB962C8B-B14F-4D97-AF65-F5344CB8AC3E}">
        <p14:creationId xmlns:p14="http://schemas.microsoft.com/office/powerpoint/2010/main" val="1916115266"/>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0" y="533400"/>
            <a:ext cx="8991600" cy="6400800"/>
          </a:xfrm>
        </p:spPr>
        <p:txBody>
          <a:bodyPr>
            <a:noAutofit/>
          </a:bodyPr>
          <a:lstStyle/>
          <a:p>
            <a:pPr marL="0" indent="0">
              <a:buNone/>
            </a:pPr>
            <a:r>
              <a:rPr lang="bg-BG" sz="2400" dirty="0">
                <a:latin typeface="Times New Roman" pitchFamily="18" charset="0"/>
                <a:cs typeface="Times New Roman" pitchFamily="18" charset="0"/>
              </a:rPr>
              <a:t>Преди да направи каквото и да било лазерният принтер има нужда да получи данните на сраницата и да определи как да разположи всичко на хартия. Това е работа на контролера на </a:t>
            </a:r>
            <a:r>
              <a:rPr lang="bg-BG" sz="2400" dirty="0" smtClean="0">
                <a:latin typeface="Times New Roman" pitchFamily="18" charset="0"/>
                <a:cs typeface="Times New Roman" pitchFamily="18" charset="0"/>
              </a:rPr>
              <a:t>принтера.Този </a:t>
            </a:r>
            <a:r>
              <a:rPr lang="bg-BG" sz="2400" dirty="0">
                <a:latin typeface="Times New Roman" pitchFamily="18" charset="0"/>
                <a:cs typeface="Times New Roman" pitchFamily="18" charset="0"/>
              </a:rPr>
              <a:t>контролер е главния вграден компютър на лазерния принтер. Той комуникира с главния компютър (например персонален компютър) през комуникационен порт като паралелния или USB. В началото на отпечатването лазерният принтер уточнява начина на обмен на данни с PC. Възможно е да се наложи контролерът да спира и пуска данните от РС докато обработва получената </a:t>
            </a:r>
            <a:r>
              <a:rPr lang="bg-BG" sz="2400" dirty="0" smtClean="0">
                <a:latin typeface="Times New Roman" pitchFamily="18" charset="0"/>
                <a:cs typeface="Times New Roman" pitchFamily="18" charset="0"/>
              </a:rPr>
              <a:t>информация.Лазерният принтер </a:t>
            </a:r>
            <a:r>
              <a:rPr lang="bg-BG" sz="2400" dirty="0">
                <a:latin typeface="Times New Roman" pitchFamily="18" charset="0"/>
                <a:cs typeface="Times New Roman" pitchFamily="18" charset="0"/>
              </a:rPr>
              <a:t>има няколко вида комуникационни </a:t>
            </a:r>
            <a:r>
              <a:rPr lang="bg-BG" sz="2400" dirty="0" smtClean="0">
                <a:latin typeface="Times New Roman" pitchFamily="18" charset="0"/>
                <a:cs typeface="Times New Roman" pitchFamily="18" charset="0"/>
              </a:rPr>
              <a:t>портове.В </a:t>
            </a:r>
            <a:r>
              <a:rPr lang="bg-BG" sz="2400" dirty="0">
                <a:latin typeface="Times New Roman" pitchFamily="18" charset="0"/>
                <a:cs typeface="Times New Roman" pitchFamily="18" charset="0"/>
              </a:rPr>
              <a:t>офис лазерният принтер може да е свързан към няколко отделни РС, за да могат няколко потребителя да отпечатват документи от техните компютри. Контролерът се занимава със всеки поотделно но може да поддържа много комуникации едновременно. Тази възможност да се справя с няколко работи наведнъж е една от причините лазерните принтери да са толкова популярни.</a:t>
            </a:r>
            <a:endParaRPr lang="en-US" sz="2400" dirty="0">
              <a:latin typeface="Times New Roman" pitchFamily="18" charset="0"/>
              <a:cs typeface="Times New Roman" pitchFamily="18" charset="0"/>
            </a:endParaRPr>
          </a:p>
          <a:p>
            <a:endParaRPr lang="en-US" sz="2400" dirty="0"/>
          </a:p>
        </p:txBody>
      </p:sp>
      <p:sp>
        <p:nvSpPr>
          <p:cNvPr id="3" name="Text Placeholder 2"/>
          <p:cNvSpPr>
            <a:spLocks noGrp="1"/>
          </p:cNvSpPr>
          <p:nvPr>
            <p:ph type="body" idx="1"/>
          </p:nvPr>
        </p:nvSpPr>
        <p:spPr>
          <a:xfrm>
            <a:off x="228600" y="-152400"/>
            <a:ext cx="2743200" cy="827087"/>
          </a:xfrm>
        </p:spPr>
        <p:txBody>
          <a:bodyPr>
            <a:normAutofit/>
          </a:bodyPr>
          <a:lstStyle/>
          <a:p>
            <a:r>
              <a:rPr lang="en-US" sz="3200" dirty="0">
                <a:solidFill>
                  <a:schemeClr val="tx1"/>
                </a:solidFill>
              </a:rPr>
              <a:t>Контролерът</a:t>
            </a:r>
          </a:p>
        </p:txBody>
      </p:sp>
    </p:spTree>
    <p:extLst>
      <p:ext uri="{BB962C8B-B14F-4D97-AF65-F5344CB8AC3E}">
        <p14:creationId xmlns:p14="http://schemas.microsoft.com/office/powerpoint/2010/main" val="1504628025"/>
      </p:ext>
    </p:extLst>
  </p:cSld>
  <p:clrMapOvr>
    <a:masterClrMapping/>
  </p:clrMapOvr>
  <p:transition spd="slow">
    <p:wheel spokes="1"/>
  </p:transition>
  <p:timing>
    <p:tnLst>
      <p:par>
        <p:cTn id="1" dur="indefinite" restart="never" nodeType="tmRoot"/>
      </p:par>
    </p:tnLst>
  </p:timing>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166</TotalTime>
  <Words>1876</Words>
  <Application>Microsoft Office PowerPoint</Application>
  <PresentationFormat>On-screen Show (4:3)</PresentationFormat>
  <Paragraphs>53</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Horizon</vt:lpstr>
      <vt:lpstr> Тема: Лазерни Принтери</vt:lpstr>
      <vt:lpstr>  Съдаржание:</vt:lpstr>
      <vt:lpstr>Начин на работа</vt:lpstr>
      <vt:lpstr>PowerPoint Presentation</vt:lpstr>
      <vt:lpstr>Основни компоненти на лазерен принтер:</vt:lpstr>
      <vt:lpstr>Основни компоненти на лазерен принтер:</vt:lpstr>
      <vt:lpstr>Основни компоненти на лазерен принтер:</vt:lpstr>
      <vt:lpstr>PowerPoint Presentation</vt:lpstr>
      <vt:lpstr>PowerPoint Presentation</vt:lpstr>
      <vt:lpstr>PowerPoint Presentation</vt:lpstr>
      <vt:lpstr>PowerPoint Presentation</vt:lpstr>
      <vt:lpstr>PowerPoint Presentation</vt:lpstr>
      <vt:lpstr>Сравнение между четириходовите и in-line системи за печат</vt:lpstr>
      <vt:lpstr>Предимства и недостатъци на лазерните принтери</vt:lpstr>
      <vt:lpstr>  Производители:</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Тема: Лазерни Принтери</dc:title>
  <dc:creator/>
  <cp:lastModifiedBy>Angel</cp:lastModifiedBy>
  <cp:revision>26</cp:revision>
  <dcterms:created xsi:type="dcterms:W3CDTF">2006-08-16T00:00:00Z</dcterms:created>
  <dcterms:modified xsi:type="dcterms:W3CDTF">2012-03-13T19:16:22Z</dcterms:modified>
</cp:coreProperties>
</file>