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58" r:id="rId5"/>
    <p:sldId id="259" r:id="rId6"/>
    <p:sldId id="264" r:id="rId7"/>
    <p:sldId id="260" r:id="rId8"/>
    <p:sldId id="261" r:id="rId9"/>
    <p:sldId id="269" r:id="rId10"/>
    <p:sldId id="268" r:id="rId11"/>
    <p:sldId id="262" r:id="rId12"/>
    <p:sldId id="267" r:id="rId13"/>
    <p:sldId id="263" r:id="rId14"/>
    <p:sldId id="265" r:id="rId15"/>
    <p:sldId id="266" r:id="rId1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CFCD-1B33-415E-B981-C460A325BDE0}" type="datetimeFigureOut">
              <a:rPr lang="bg-BG" smtClean="0"/>
              <a:pPr/>
              <a:t>10.4.2012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192-272A-42DC-9E2F-64AB4ED8BCB4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CFCD-1B33-415E-B981-C460A325BDE0}" type="datetimeFigureOut">
              <a:rPr lang="bg-BG" smtClean="0"/>
              <a:pPr/>
              <a:t>10.4.2012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192-272A-42DC-9E2F-64AB4ED8BCB4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CFCD-1B33-415E-B981-C460A325BDE0}" type="datetimeFigureOut">
              <a:rPr lang="bg-BG" smtClean="0"/>
              <a:pPr/>
              <a:t>10.4.2012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192-272A-42DC-9E2F-64AB4ED8BCB4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CFCD-1B33-415E-B981-C460A325BDE0}" type="datetimeFigureOut">
              <a:rPr lang="bg-BG" smtClean="0"/>
              <a:pPr/>
              <a:t>10.4.2012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192-272A-42DC-9E2F-64AB4ED8BCB4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CFCD-1B33-415E-B981-C460A325BDE0}" type="datetimeFigureOut">
              <a:rPr lang="bg-BG" smtClean="0"/>
              <a:pPr/>
              <a:t>10.4.2012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192-272A-42DC-9E2F-64AB4ED8BCB4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CFCD-1B33-415E-B981-C460A325BDE0}" type="datetimeFigureOut">
              <a:rPr lang="bg-BG" smtClean="0"/>
              <a:pPr/>
              <a:t>10.4.2012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192-272A-42DC-9E2F-64AB4ED8BCB4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CFCD-1B33-415E-B981-C460A325BDE0}" type="datetimeFigureOut">
              <a:rPr lang="bg-BG" smtClean="0"/>
              <a:pPr/>
              <a:t>10.4.2012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192-272A-42DC-9E2F-64AB4ED8BCB4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CFCD-1B33-415E-B981-C460A325BDE0}" type="datetimeFigureOut">
              <a:rPr lang="bg-BG" smtClean="0"/>
              <a:pPr/>
              <a:t>10.4.2012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192-272A-42DC-9E2F-64AB4ED8BCB4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CFCD-1B33-415E-B981-C460A325BDE0}" type="datetimeFigureOut">
              <a:rPr lang="bg-BG" smtClean="0"/>
              <a:pPr/>
              <a:t>10.4.2012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192-272A-42DC-9E2F-64AB4ED8BCB4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CFCD-1B33-415E-B981-C460A325BDE0}" type="datetimeFigureOut">
              <a:rPr lang="bg-BG" smtClean="0"/>
              <a:pPr/>
              <a:t>10.4.2012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192-272A-42DC-9E2F-64AB4ED8BCB4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8B3CFCD-1B33-415E-B981-C460A325BDE0}" type="datetimeFigureOut">
              <a:rPr lang="bg-BG" smtClean="0"/>
              <a:pPr/>
              <a:t>10.4.2012 г.</a:t>
            </a:fld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7560192-272A-42DC-9E2F-64AB4ED8BCB4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8B3CFCD-1B33-415E-B981-C460A325BDE0}" type="datetimeFigureOut">
              <a:rPr lang="bg-BG" smtClean="0"/>
              <a:pPr/>
              <a:t>10.4.2012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560192-272A-42DC-9E2F-64AB4ED8BCB4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ismebeli.bg/" TargetMode="External"/><Relationship Id="rId2" Type="http://schemas.openxmlformats.org/officeDocument/2006/relationships/hyperlink" Target="http://www.google.b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ffex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5184648"/>
            <a:ext cx="8077200" cy="1673352"/>
          </a:xfrm>
        </p:spPr>
        <p:txBody>
          <a:bodyPr>
            <a:normAutofit/>
          </a:bodyPr>
          <a:lstStyle/>
          <a:p>
            <a:pPr algn="r"/>
            <a:r>
              <a:rPr lang="bg-BG" sz="2000" dirty="0" smtClean="0"/>
              <a:t>11.04.2012</a:t>
            </a:r>
            <a:endParaRPr lang="bg-BG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800" dirty="0" smtClean="0"/>
              <a:t>Допълнително оборудване в офиси </a:t>
            </a:r>
            <a:endParaRPr lang="bg-BG" sz="4800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Хладните, неутрални тонове създават делово настроение, а топлите наситени тонове са подходящи за творческа атмосфера и предразполагат към приятелски работен климат. Изборът на цвят зависи и от разположението на прозорците – ако са разположени на север, е добре да се предпочетат топлите тонове. Ако са разположени на юг или в офиса се използва изкуствено осветление – стените трябва да са със светли, хладни оттенъци.</a:t>
            </a:r>
            <a:br>
              <a:rPr lang="ru-RU" dirty="0" smtClean="0"/>
            </a:br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  <p:transition spd="med"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916832"/>
            <a:ext cx="8229600" cy="3454009"/>
          </a:xfrm>
        </p:spPr>
        <p:txBody>
          <a:bodyPr>
            <a:noAutofit/>
          </a:bodyPr>
          <a:lstStyle/>
          <a:p>
            <a:r>
              <a:rPr lang="ru-RU" sz="2400" dirty="0" smtClean="0"/>
              <a:t>Избор на мебелите</a:t>
            </a:r>
            <a:br>
              <a:rPr lang="ru-RU" sz="2400" dirty="0" smtClean="0"/>
            </a:br>
            <a:r>
              <a:rPr lang="ru-RU" sz="2400" dirty="0" smtClean="0"/>
              <a:t>На пазара се предлага голямо разнообразие от бюра за компютри – от правоъгълни до такива със сложни форми и най-разнообразни приставки. Компактността и функционалността са главните аргументи при избора на работни маси. Бюрото може да е опряно на стената или поставено в ъгъла. В никакъв случай не трябва да омаловажаваме значението на удобството на офис – столовете. Ергономичният стол на всяка цена трябва да може да се регулира спрямо индивидуалните потребности на ползващия </a:t>
            </a:r>
            <a:r>
              <a:rPr lang="ru-RU" sz="2400" dirty="0" smtClean="0"/>
              <a:t>го</a:t>
            </a:r>
            <a:r>
              <a:rPr lang="en-US" sz="2400" dirty="0" smtClean="0"/>
              <a:t> </a:t>
            </a:r>
            <a:r>
              <a:rPr lang="bg-BG" sz="2400" dirty="0" smtClean="0"/>
              <a:t>слъжител.</a:t>
            </a:r>
            <a:endParaRPr lang="bg-BG" sz="2400" dirty="0"/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 descr="interior-law-firm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836712"/>
            <a:ext cx="8424936" cy="5257700"/>
          </a:xfrm>
        </p:spPr>
      </p:pic>
    </p:spTree>
  </p:cSld>
  <p:clrMapOvr>
    <a:masterClrMapping/>
  </p:clrMapOvr>
  <p:transition spd="med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4625609"/>
          </a:xfrm>
        </p:spPr>
        <p:txBody>
          <a:bodyPr/>
          <a:lstStyle/>
          <a:p>
            <a:r>
              <a:rPr lang="bg-BG" dirty="0" smtClean="0">
                <a:solidFill>
                  <a:schemeClr val="accent2">
                    <a:lumMod val="75000"/>
                  </a:schemeClr>
                </a:solidFill>
              </a:rPr>
              <a:t>Нужната офис техника:</a:t>
            </a:r>
          </a:p>
          <a:p>
            <a:r>
              <a:rPr lang="bg-BG" dirty="0" smtClean="0">
                <a:solidFill>
                  <a:schemeClr val="accent2">
                    <a:lumMod val="75000"/>
                  </a:schemeClr>
                </a:solidFill>
              </a:rPr>
              <a:t>Преносими и настолни компютри, монитори, принтери, мултифункционални устройства, копирни машини, скенери, проектори и аксесоари, телефони и факс </a:t>
            </a:r>
            <a:r>
              <a:rPr lang="bg-BG" dirty="0" smtClean="0">
                <a:solidFill>
                  <a:schemeClr val="accent2">
                    <a:lumMod val="75000"/>
                  </a:schemeClr>
                </a:solidFill>
              </a:rPr>
              <a:t>апарати, канцеларски материали</a:t>
            </a:r>
            <a:endParaRPr lang="bg-BG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 descr="lj102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6084168" cy="4198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serviz-na-laptopi-komputri-i-monitori-kompiutyrni-ofis-tehnika-gr-sofiq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1500" y="3981450"/>
            <a:ext cx="4762500" cy="2876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split orient="vert"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i="1" dirty="0" smtClean="0"/>
              <a:t>Използвани източници: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www.Google.bg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www.ofismebeli.bg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www.Offex.bg</a:t>
            </a:r>
            <a:endParaRPr lang="en-US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176607"/>
            <a:ext cx="8229600" cy="2681393"/>
          </a:xfrm>
        </p:spPr>
        <p:txBody>
          <a:bodyPr/>
          <a:lstStyle/>
          <a:p>
            <a:pPr algn="r"/>
            <a:r>
              <a:rPr lang="bg-BG" dirty="0" smtClean="0"/>
              <a:t>Ива Бисерова </a:t>
            </a:r>
          </a:p>
          <a:p>
            <a:pPr algn="r"/>
            <a:r>
              <a:rPr lang="bg-BG" dirty="0" smtClean="0"/>
              <a:t>Фак. Номер: 105300</a:t>
            </a:r>
          </a:p>
          <a:p>
            <a:pPr algn="r"/>
            <a:r>
              <a:rPr lang="bg-BG" dirty="0" smtClean="0"/>
              <a:t>Група: 24</a:t>
            </a:r>
          </a:p>
          <a:p>
            <a:pPr algn="r"/>
            <a:r>
              <a:rPr lang="bg-BG" dirty="0" smtClean="0"/>
              <a:t>Спец. “Бизнес Информатика”</a:t>
            </a:r>
            <a:endParaRPr lang="bg-BG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i="1" dirty="0" smtClean="0"/>
              <a:t>Съдържание: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Проектиране и визия </a:t>
            </a:r>
          </a:p>
          <a:p>
            <a:r>
              <a:rPr lang="bg-BG" dirty="0" smtClean="0"/>
              <a:t>Разположение и оборудване </a:t>
            </a:r>
          </a:p>
          <a:p>
            <a:r>
              <a:rPr lang="bg-BG" dirty="0" smtClean="0"/>
              <a:t>Удобство за служителя</a:t>
            </a:r>
          </a:p>
          <a:p>
            <a:r>
              <a:rPr lang="bg-BG" dirty="0" smtClean="0"/>
              <a:t>Помешение за отдих </a:t>
            </a:r>
          </a:p>
          <a:p>
            <a:r>
              <a:rPr lang="bg-BG" dirty="0" smtClean="0"/>
              <a:t>Цветови решения за офиса</a:t>
            </a:r>
          </a:p>
          <a:p>
            <a:r>
              <a:rPr lang="bg-BG" dirty="0" smtClean="0"/>
              <a:t>Избор на мебели</a:t>
            </a:r>
          </a:p>
          <a:p>
            <a:r>
              <a:rPr lang="bg-BG" dirty="0" smtClean="0"/>
              <a:t>Нужна офис техника</a:t>
            </a:r>
          </a:p>
          <a:p>
            <a:endParaRPr lang="bg-BG" dirty="0"/>
          </a:p>
        </p:txBody>
      </p:sp>
    </p:spTree>
  </p:cSld>
  <p:clrMapOvr>
    <a:masterClrMapping/>
  </p:clrMapOvr>
  <p:transition spd="med">
    <p:spli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Когато желаем да обзаведем офиса си, най-добре е да започнем от проектирането и, да добием представа за бъдещата и визия. Точно трябва да знаем размерите на помещението и добре да си дадем представа как в този интериор ще се разположат офис мебели, електроуреди, аксесоари и всичко останало.</a:t>
            </a:r>
            <a:endParaRPr lang="bg-BG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 descr="379097da46e244e3218c0f7e0c97800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332656"/>
            <a:ext cx="6732240" cy="35730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861048"/>
            <a:ext cx="8229600" cy="318782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 да създадем делова обстановка и да повишим работоспособността на сътрудниците в офиса, трябва да обърнем внимание на следното:</a:t>
            </a:r>
            <a:br>
              <a:rPr lang="ru-RU" sz="2400" dirty="0" smtClean="0"/>
            </a:br>
            <a:r>
              <a:rPr lang="ru-RU" sz="2400" dirty="0" smtClean="0"/>
              <a:t>офис - разположението на мебелите и оборудването</a:t>
            </a:r>
            <a:br>
              <a:rPr lang="ru-RU" sz="2400" dirty="0" smtClean="0"/>
            </a:br>
            <a:r>
              <a:rPr lang="ru-RU" sz="2400" dirty="0" smtClean="0"/>
              <a:t>- цветовете на стените</a:t>
            </a:r>
            <a:br>
              <a:rPr lang="ru-RU" sz="2400" dirty="0" smtClean="0"/>
            </a:br>
            <a:r>
              <a:rPr lang="ru-RU" sz="2400" dirty="0" smtClean="0"/>
              <a:t>- подходящо за работа осветление</a:t>
            </a:r>
            <a:r>
              <a:rPr lang="ru-RU" dirty="0" smtClean="0"/>
              <a:t/>
            </a:r>
            <a:br>
              <a:rPr lang="ru-RU" dirty="0" smtClean="0"/>
            </a:br>
            <a:endParaRPr lang="bg-BG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221088"/>
            <a:ext cx="8229600" cy="2304256"/>
          </a:xfrm>
        </p:spPr>
        <p:txBody>
          <a:bodyPr>
            <a:normAutofit fontScale="85000" lnSpcReduction="20000"/>
          </a:bodyPr>
          <a:lstStyle/>
          <a:p>
            <a:r>
              <a:rPr lang="ru-RU" sz="2800" dirty="0" smtClean="0"/>
              <a:t>В съвременните условия, когато всеки офис служител разполага с бюро и компютър, добре е площта, предвидена за него да е 3 – 4 кв. м. Ако помещението е малко, бюрата не трябва да се разполагат срещу прозореца или вратата. Ако е по-голямо и в него има много работни места, е желателно да се обособи самостоятелна зона за всеки един служител</a:t>
            </a:r>
            <a:r>
              <a:rPr lang="ru-RU" sz="1800" dirty="0" smtClean="0"/>
              <a:t>.</a:t>
            </a:r>
            <a:endParaRPr lang="bg-BG" sz="1800" dirty="0"/>
          </a:p>
        </p:txBody>
      </p:sp>
      <p:pic>
        <p:nvPicPr>
          <p:cNvPr id="4" name="Picture 3" descr="6b1c151f178c0a0dc3f3d019a483289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476672"/>
            <a:ext cx="7704856" cy="3336032"/>
          </a:xfrm>
          <a:prstGeom prst="rect">
            <a:avLst/>
          </a:prstGeom>
        </p:spPr>
      </p:pic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72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Добре е между отделните работни места да се поставят стелажи или леки прегради със звукоизолиращо покритие. Положителното на такава подредба е, че позволява бързо преобразуване на офис пространството, ако възникне необходимост.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Психолозите препоръчват част от офиса или отделно помещение да бъдат предвидени за отдих. Там е добре да се постави мека мебел, списания, стайни растения.</a:t>
            </a:r>
            <a:br>
              <a:rPr lang="ru-RU" sz="2400" dirty="0" smtClean="0"/>
            </a:br>
            <a:endParaRPr lang="bg-BG" sz="2400" dirty="0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72816"/>
            <a:ext cx="8229600" cy="4625609"/>
          </a:xfrm>
        </p:spPr>
        <p:txBody>
          <a:bodyPr>
            <a:noAutofit/>
          </a:bodyPr>
          <a:lstStyle/>
          <a:p>
            <a:r>
              <a:rPr lang="ru-RU" sz="2400" dirty="0" smtClean="0"/>
              <a:t>Цветови решения за офиса</a:t>
            </a:r>
            <a:br>
              <a:rPr lang="ru-RU" sz="2400" dirty="0" smtClean="0"/>
            </a:br>
            <a:r>
              <a:rPr lang="ru-RU" sz="2400" dirty="0" smtClean="0"/>
              <a:t>офис Изборът на цвят за всеки офис или кабинет е въпрос на личен избор, но съществуват определени нормативи, проверени от дългогодишната практика, към които е добре да се придържаме. Оптималният вариант е стените, подът и таванът да са в светла гама, а ярките цветове - акцентът да се постави върху обзавеждането. Изборът на цвят зависи от това какви условия за работа са необходими.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 smtClean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 descr="Fotolia_3029589_X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124744"/>
            <a:ext cx="7920880" cy="5112568"/>
          </a:xfrm>
        </p:spPr>
      </p:pic>
    </p:spTree>
  </p:cSld>
  <p:clrMapOvr>
    <a:masterClrMapping/>
  </p:clrMapOvr>
  <p:transition spd="med">
    <p:newsfla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887</TotalTime>
  <Words>339</Words>
  <Application>Microsoft Office PowerPoint</Application>
  <PresentationFormat>On-screen Show (4:3)</PresentationFormat>
  <Paragraphs>28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11.04.2012</vt:lpstr>
      <vt:lpstr>Slide 2</vt:lpstr>
      <vt:lpstr>Съдържание: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Използвани източници: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11.04.2012</dc:title>
  <dc:creator>ивето</dc:creator>
  <cp:lastModifiedBy>ивето</cp:lastModifiedBy>
  <cp:revision>44</cp:revision>
  <dcterms:created xsi:type="dcterms:W3CDTF">2012-04-08T14:01:44Z</dcterms:created>
  <dcterms:modified xsi:type="dcterms:W3CDTF">2012-04-10T18:40:10Z</dcterms:modified>
</cp:coreProperties>
</file>