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custDataLst>
    <p:tags r:id="rId13"/>
  </p:custDataLst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46" autoAdjust="0"/>
  </p:normalViewPr>
  <p:slideViewPr>
    <p:cSldViewPr>
      <p:cViewPr varScale="1">
        <p:scale>
          <a:sx n="65" d="100"/>
          <a:sy n="65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0B65-2673-4A78-B1BC-F7CB1177578A}" type="datetimeFigureOut">
              <a:rPr lang="bg-BG" smtClean="0"/>
              <a:t>12.1.2012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C58E-CF7C-4A2A-9059-D08535D99F96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0B65-2673-4A78-B1BC-F7CB1177578A}" type="datetimeFigureOut">
              <a:rPr lang="bg-BG" smtClean="0"/>
              <a:t>12.1.2012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C58E-CF7C-4A2A-9059-D08535D99F9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0B65-2673-4A78-B1BC-F7CB1177578A}" type="datetimeFigureOut">
              <a:rPr lang="bg-BG" smtClean="0"/>
              <a:t>12.1.2012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C58E-CF7C-4A2A-9059-D08535D99F9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0B65-2673-4A78-B1BC-F7CB1177578A}" type="datetimeFigureOut">
              <a:rPr lang="bg-BG" smtClean="0"/>
              <a:t>12.1.2012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C58E-CF7C-4A2A-9059-D08535D99F9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0B65-2673-4A78-B1BC-F7CB1177578A}" type="datetimeFigureOut">
              <a:rPr lang="bg-BG" smtClean="0"/>
              <a:t>12.1.2012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C58E-CF7C-4A2A-9059-D08535D99F96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0B65-2673-4A78-B1BC-F7CB1177578A}" type="datetimeFigureOut">
              <a:rPr lang="bg-BG" smtClean="0"/>
              <a:t>12.1.2012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C58E-CF7C-4A2A-9059-D08535D99F9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0B65-2673-4A78-B1BC-F7CB1177578A}" type="datetimeFigureOut">
              <a:rPr lang="bg-BG" smtClean="0"/>
              <a:t>12.1.2012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C58E-CF7C-4A2A-9059-D08535D99F9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0B65-2673-4A78-B1BC-F7CB1177578A}" type="datetimeFigureOut">
              <a:rPr lang="bg-BG" smtClean="0"/>
              <a:t>12.1.2012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56C58E-CF7C-4A2A-9059-D08535D99F96}" type="slidenum">
              <a:rPr lang="bg-BG" smtClean="0"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0B65-2673-4A78-B1BC-F7CB1177578A}" type="datetimeFigureOut">
              <a:rPr lang="bg-BG" smtClean="0"/>
              <a:t>12.1.2012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C58E-CF7C-4A2A-9059-D08535D99F9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0B65-2673-4A78-B1BC-F7CB1177578A}" type="datetimeFigureOut">
              <a:rPr lang="bg-BG" smtClean="0"/>
              <a:t>12.1.2012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C56C58E-CF7C-4A2A-9059-D08535D99F9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C4E0B65-2673-4A78-B1BC-F7CB1177578A}" type="datetimeFigureOut">
              <a:rPr lang="bg-BG" smtClean="0"/>
              <a:t>12.1.2012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C58E-CF7C-4A2A-9059-D08535D99F9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C4E0B65-2673-4A78-B1BC-F7CB1177578A}" type="datetimeFigureOut">
              <a:rPr lang="bg-BG" smtClean="0"/>
              <a:t>12.1.2012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C56C58E-CF7C-4A2A-9059-D08535D99F96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WareHouse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Гл. Ас. Ю. </a:t>
            </a:r>
            <a:r>
              <a:rPr lang="bg-BG" dirty="0" err="1" smtClean="0"/>
              <a:t>Кузнецов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801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</a:t>
            </a:r>
            <a:r>
              <a:rPr lang="en-US" dirty="0" smtClean="0"/>
              <a:t>OLAP </a:t>
            </a:r>
            <a:r>
              <a:rPr lang="bg-BG" dirty="0" smtClean="0"/>
              <a:t>куба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2816"/>
            <a:ext cx="523875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94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Операции с </a:t>
            </a:r>
            <a:r>
              <a:rPr lang="en-US" dirty="0" smtClean="0"/>
              <a:t>OLAP </a:t>
            </a:r>
            <a:r>
              <a:rPr lang="bg-BG" dirty="0" smtClean="0"/>
              <a:t>куба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Slice – </a:t>
            </a:r>
            <a:r>
              <a:rPr lang="bg-BG" dirty="0" smtClean="0"/>
              <a:t>Преобразуване на куба в двумерна таблица</a:t>
            </a:r>
          </a:p>
          <a:p>
            <a:r>
              <a:rPr lang="en-US" dirty="0" smtClean="0"/>
              <a:t>Dice – </a:t>
            </a:r>
            <a:r>
              <a:rPr lang="bg-BG" dirty="0" smtClean="0"/>
              <a:t>Преобразуване на куба в по-малък куб</a:t>
            </a:r>
          </a:p>
          <a:p>
            <a:r>
              <a:rPr lang="en-US" dirty="0" smtClean="0"/>
              <a:t>Drill Up/Down – </a:t>
            </a:r>
            <a:r>
              <a:rPr lang="bg-BG" dirty="0" smtClean="0"/>
              <a:t>Детайлизиране на данните според описанието на събитието</a:t>
            </a:r>
          </a:p>
          <a:p>
            <a:r>
              <a:rPr lang="en-US" dirty="0" smtClean="0"/>
              <a:t>Pivot – </a:t>
            </a:r>
            <a:r>
              <a:rPr lang="bg-BG" dirty="0" smtClean="0"/>
              <a:t>„Въртене“ на данните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628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 </a:t>
            </a:r>
            <a:r>
              <a:rPr lang="bg-BG" dirty="0" smtClean="0"/>
              <a:t>и </a:t>
            </a:r>
            <a:r>
              <a:rPr lang="en-US" dirty="0" smtClean="0"/>
              <a:t>OLAP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/>
              <a:t>Online Transaction Processing </a:t>
            </a:r>
            <a:r>
              <a:rPr lang="bg-BG" b="1" dirty="0" smtClean="0"/>
              <a:t>(</a:t>
            </a:r>
            <a:r>
              <a:rPr lang="en-US" b="1" dirty="0" smtClean="0"/>
              <a:t>OLTP)</a:t>
            </a:r>
            <a:r>
              <a:rPr lang="en-US" dirty="0" smtClean="0"/>
              <a:t>– </a:t>
            </a:r>
            <a:r>
              <a:rPr lang="bg-BG" dirty="0" smtClean="0"/>
              <a:t>Системи които автоматизират и обработват бизнес транзакциите в реално време чрез компютърни системи. Дават възможност да се изваждат справки за проследяване на транзакциите. </a:t>
            </a:r>
          </a:p>
          <a:p>
            <a:pPr algn="just"/>
            <a:r>
              <a:rPr lang="en-US" dirty="0" smtClean="0"/>
              <a:t>Online Analytical Processing (OLAP) – </a:t>
            </a:r>
            <a:r>
              <a:rPr lang="bg-BG" dirty="0" smtClean="0"/>
              <a:t>Дават възможност на управленския състав да разглеждат настоящите и минали данни в различни разрези за вземане на управленски решения. Използват се удобни за потребителя формати като графики, таблици за по-бързото обособяване на </a:t>
            </a:r>
            <a:r>
              <a:rPr lang="bg-BG" dirty="0" smtClean="0"/>
              <a:t>характеристиките </a:t>
            </a:r>
            <a:r>
              <a:rPr lang="bg-BG" dirty="0" smtClean="0"/>
              <a:t>на представяните данни. Често данните служат и за анализ за прогнозиране </a:t>
            </a:r>
            <a:r>
              <a:rPr lang="en-US" dirty="0" smtClean="0"/>
              <a:t>(</a:t>
            </a:r>
            <a:r>
              <a:rPr lang="en-US" dirty="0" smtClean="0"/>
              <a:t>What-if)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0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Съпоставка </a:t>
            </a:r>
            <a:r>
              <a:rPr lang="en-US" dirty="0" smtClean="0"/>
              <a:t>OLTP </a:t>
            </a:r>
            <a:r>
              <a:rPr lang="bg-BG" dirty="0" smtClean="0"/>
              <a:t>и </a:t>
            </a:r>
            <a:r>
              <a:rPr lang="en-US" dirty="0" smtClean="0"/>
              <a:t>OLAP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519964"/>
              </p:ext>
            </p:extLst>
          </p:nvPr>
        </p:nvGraphicFramePr>
        <p:xfrm>
          <a:off x="467544" y="1340768"/>
          <a:ext cx="7467600" cy="5092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604"/>
                <a:gridCol w="3008796"/>
                <a:gridCol w="2489200"/>
              </a:tblGrid>
              <a:tr h="314228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Характеристика</a:t>
                      </a:r>
                      <a:endParaRPr lang="bg-BG" dirty="0"/>
                    </a:p>
                  </a:txBody>
                  <a:tcPr marL="82973" marR="829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OLTP</a:t>
                      </a:r>
                      <a:endParaRPr lang="bg-BG" dirty="0"/>
                    </a:p>
                  </a:txBody>
                  <a:tcPr marL="82973" marR="829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OLAP</a:t>
                      </a:r>
                      <a:endParaRPr lang="bg-BG" dirty="0"/>
                    </a:p>
                  </a:txBody>
                  <a:tcPr marL="82973" marR="82973" anchor="ctr"/>
                </a:tc>
              </a:tr>
              <a:tr h="1007251">
                <a:tc>
                  <a:txBody>
                    <a:bodyPr/>
                    <a:lstStyle/>
                    <a:p>
                      <a:r>
                        <a:rPr lang="bg-BG" sz="1400" dirty="0" smtClean="0"/>
                        <a:t>Предназначение</a:t>
                      </a:r>
                      <a:endParaRPr lang="bg-BG" sz="1400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bg-BG" sz="1400" dirty="0" smtClean="0"/>
                        <a:t>Да подпомага бизнес процеса</a:t>
                      </a:r>
                      <a:endParaRPr lang="bg-BG" sz="1400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bg-BG" sz="1400" dirty="0" smtClean="0"/>
                        <a:t>Да подпомага</a:t>
                      </a:r>
                      <a:r>
                        <a:rPr lang="bg-BG" sz="1400" baseline="0" dirty="0" smtClean="0"/>
                        <a:t> вземането на управленски решения</a:t>
                      </a:r>
                      <a:endParaRPr lang="bg-BG" sz="1400" dirty="0"/>
                    </a:p>
                  </a:txBody>
                  <a:tcPr marL="82973" marR="82973"/>
                </a:tc>
              </a:tr>
              <a:tr h="1007251">
                <a:tc>
                  <a:txBody>
                    <a:bodyPr/>
                    <a:lstStyle/>
                    <a:p>
                      <a:r>
                        <a:rPr lang="bg-BG" sz="1400" dirty="0" smtClean="0"/>
                        <a:t>Източници</a:t>
                      </a:r>
                      <a:r>
                        <a:rPr lang="bg-BG" sz="1400" baseline="0" dirty="0" smtClean="0"/>
                        <a:t> на данни</a:t>
                      </a:r>
                      <a:endParaRPr lang="bg-BG" sz="1400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bg-BG" sz="1400" dirty="0" smtClean="0"/>
                        <a:t>Вход на данни в реално време, касови апарати, фактуриращи системи, счетоводен софтуер</a:t>
                      </a:r>
                      <a:endParaRPr lang="bg-BG" sz="1400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OLTP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bg-BG" sz="1400" baseline="0" dirty="0" smtClean="0"/>
                        <a:t>бази данни и файлове</a:t>
                      </a:r>
                      <a:endParaRPr lang="bg-BG" sz="1400" dirty="0"/>
                    </a:p>
                  </a:txBody>
                  <a:tcPr marL="82973" marR="82973"/>
                </a:tc>
              </a:tr>
              <a:tr h="1472136">
                <a:tc>
                  <a:txBody>
                    <a:bodyPr/>
                    <a:lstStyle/>
                    <a:p>
                      <a:r>
                        <a:rPr lang="bg-BG" sz="1400" dirty="0" smtClean="0"/>
                        <a:t>Критичност</a:t>
                      </a:r>
                      <a:endParaRPr lang="bg-BG" sz="1400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bg-BG" sz="1400" dirty="0" smtClean="0"/>
                        <a:t>Критична важност за функционирането на фирмата. Периодично</a:t>
                      </a:r>
                      <a:r>
                        <a:rPr lang="bg-BG" sz="1400" baseline="0" dirty="0" smtClean="0"/>
                        <a:t> архивиране на данните</a:t>
                      </a:r>
                      <a:endParaRPr lang="bg-BG" sz="1400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bg-BG" sz="1400" dirty="0" smtClean="0"/>
                        <a:t>Важно за вземането</a:t>
                      </a:r>
                      <a:r>
                        <a:rPr lang="bg-BG" sz="1400" baseline="0" dirty="0" smtClean="0"/>
                        <a:t> на решения, но организацията може да функционира при спиране на тази система.</a:t>
                      </a:r>
                      <a:endParaRPr lang="bg-BG" sz="1400" dirty="0"/>
                    </a:p>
                  </a:txBody>
                  <a:tcPr marL="82973" marR="82973"/>
                </a:tc>
              </a:tr>
              <a:tr h="1239694">
                <a:tc>
                  <a:txBody>
                    <a:bodyPr/>
                    <a:lstStyle/>
                    <a:p>
                      <a:r>
                        <a:rPr lang="bg-BG" sz="1400" dirty="0" smtClean="0"/>
                        <a:t>Размер на базите</a:t>
                      </a:r>
                      <a:endParaRPr lang="bg-BG" sz="1400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bg-BG" sz="1400" dirty="0" smtClean="0"/>
                        <a:t>Малки бази данни. </a:t>
                      </a:r>
                      <a:r>
                        <a:rPr lang="bg-BG" sz="1400" dirty="0" smtClean="0"/>
                        <a:t>Премахване</a:t>
                      </a:r>
                      <a:r>
                        <a:rPr lang="bg-BG" sz="1400" baseline="0" dirty="0" smtClean="0"/>
                        <a:t> </a:t>
                      </a:r>
                      <a:r>
                        <a:rPr lang="bg-BG" sz="1400" baseline="0" dirty="0" smtClean="0"/>
                        <a:t>на „излишната“ история. Приключване на даден период (месец, година).</a:t>
                      </a:r>
                      <a:endParaRPr lang="bg-BG" sz="1400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bg-BG" sz="1400" dirty="0" smtClean="0"/>
                        <a:t>Огромни</a:t>
                      </a:r>
                      <a:r>
                        <a:rPr lang="bg-BG" sz="1400" baseline="0" dirty="0" smtClean="0"/>
                        <a:t> бази данни. Съдържат исторически данни.</a:t>
                      </a:r>
                      <a:endParaRPr lang="bg-BG" sz="1400" dirty="0"/>
                    </a:p>
                  </a:txBody>
                  <a:tcPr marL="82973" marR="829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02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Съпоставка </a:t>
            </a:r>
            <a:r>
              <a:rPr lang="en-US" dirty="0" smtClean="0"/>
              <a:t>OLTP </a:t>
            </a:r>
            <a:r>
              <a:rPr lang="bg-BG" dirty="0" smtClean="0"/>
              <a:t>и </a:t>
            </a:r>
            <a:r>
              <a:rPr lang="en-US" dirty="0" smtClean="0"/>
              <a:t>OLAP</a:t>
            </a:r>
            <a:endParaRPr lang="bg-B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378819"/>
              </p:ext>
            </p:extLst>
          </p:nvPr>
        </p:nvGraphicFramePr>
        <p:xfrm>
          <a:off x="467544" y="1268760"/>
          <a:ext cx="8229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Характеристика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OLTP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OLAP</a:t>
                      </a:r>
                      <a:endParaRPr lang="bg-BG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Конкуренти</a:t>
                      </a:r>
                      <a:r>
                        <a:rPr lang="bg-BG" baseline="0" dirty="0" smtClean="0"/>
                        <a:t> потребители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Голям брой едновременно</a:t>
                      </a:r>
                      <a:r>
                        <a:rPr lang="bg-BG" baseline="0" dirty="0" smtClean="0"/>
                        <a:t> работещи със системата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Малък</a:t>
                      </a:r>
                      <a:r>
                        <a:rPr lang="bg-BG" baseline="0" dirty="0" smtClean="0"/>
                        <a:t> брой потребители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Време на отговор на запитванията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Трябва да е в рамките на секунда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Често достига до</a:t>
                      </a:r>
                      <a:r>
                        <a:rPr lang="bg-BG" baseline="0" dirty="0" smtClean="0"/>
                        <a:t> час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Видове манипулации с данните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Голям брой добавяне</a:t>
                      </a:r>
                      <a:r>
                        <a:rPr lang="bg-BG" baseline="0" dirty="0" smtClean="0"/>
                        <a:t>, изтриване и промяна на данни в резултат на транзакциите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Данните се обновяват периодично на големи порции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Актуалност на данните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Данните са актуални</a:t>
                      </a:r>
                      <a:r>
                        <a:rPr lang="bg-BG" baseline="0" dirty="0" smtClean="0"/>
                        <a:t> за дадения момент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Често данните „изостават“ с</a:t>
                      </a:r>
                      <a:r>
                        <a:rPr lang="bg-BG" baseline="0" dirty="0" smtClean="0"/>
                        <a:t> часове дори и с дни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Сложност на заявките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При</a:t>
                      </a:r>
                      <a:r>
                        <a:rPr lang="bg-BG" baseline="0" dirty="0" smtClean="0"/>
                        <a:t> сложни заявки е необходимо сложни запитвания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Самите данни</a:t>
                      </a:r>
                      <a:r>
                        <a:rPr lang="bg-BG" baseline="0" dirty="0" smtClean="0"/>
                        <a:t> са </a:t>
                      </a:r>
                      <a:r>
                        <a:rPr lang="bg-BG" baseline="0" dirty="0" err="1" smtClean="0"/>
                        <a:t>агрегирани</a:t>
                      </a:r>
                      <a:r>
                        <a:rPr lang="bg-BG" baseline="0" dirty="0" smtClean="0"/>
                        <a:t>, което води до опростяване на заявките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56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DataWarehouse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Интегрирани бази от данни за нуждите на анализа на данните при вземане на управленски решения.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795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</a:t>
            </a:r>
            <a:r>
              <a:rPr lang="en-US" dirty="0" smtClean="0"/>
              <a:t> (ETL)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</a:t>
            </a:r>
            <a:r>
              <a:rPr lang="bg-BG" dirty="0" smtClean="0"/>
              <a:t>– Извличане</a:t>
            </a:r>
          </a:p>
          <a:p>
            <a:pPr lvl="1"/>
            <a:r>
              <a:rPr lang="bg-BG" dirty="0" smtClean="0"/>
              <a:t>Извличане на данните от основните източници на данни. Бази от данни, двоични, текстови и </a:t>
            </a:r>
            <a:r>
              <a:rPr lang="en-US" dirty="0" smtClean="0"/>
              <a:t>XML </a:t>
            </a:r>
            <a:r>
              <a:rPr lang="bg-BG" dirty="0" smtClean="0"/>
              <a:t>файлове.</a:t>
            </a:r>
          </a:p>
          <a:p>
            <a:r>
              <a:rPr lang="en-US" dirty="0" smtClean="0"/>
              <a:t>Transform</a:t>
            </a:r>
            <a:r>
              <a:rPr lang="bg-BG" dirty="0" smtClean="0"/>
              <a:t> – Трансформиране</a:t>
            </a:r>
            <a:endParaRPr lang="en-US" dirty="0" smtClean="0"/>
          </a:p>
          <a:p>
            <a:r>
              <a:rPr lang="en-US" dirty="0" smtClean="0"/>
              <a:t>Load</a:t>
            </a:r>
            <a:r>
              <a:rPr lang="bg-BG" dirty="0"/>
              <a:t> </a:t>
            </a:r>
            <a:r>
              <a:rPr lang="bg-BG" dirty="0" smtClean="0"/>
              <a:t>– Зареждане</a:t>
            </a:r>
          </a:p>
          <a:p>
            <a:pPr lvl="1"/>
            <a:r>
              <a:rPr lang="bg-BG" sz="2400" dirty="0" smtClean="0"/>
              <a:t>Зареждане на данните в склада за данни. Добавянето може да става чрез заместване или чрез добавяне на новите данни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79001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dirty="0" smtClean="0"/>
              <a:t>Избор кои записи и полета  ще се добавят в </a:t>
            </a:r>
            <a:r>
              <a:rPr lang="bg-BG" dirty="0" err="1" smtClean="0"/>
              <a:t>слада</a:t>
            </a:r>
            <a:r>
              <a:rPr lang="bg-BG" dirty="0" smtClean="0"/>
              <a:t>. Някой от характеристиките не са необходими. Записи без коректни стойности също се игнорират.</a:t>
            </a:r>
          </a:p>
          <a:p>
            <a:r>
              <a:rPr lang="bg-BG" dirty="0" smtClean="0"/>
              <a:t>Преобразуване на стойности. Например 1 – в „мъж“</a:t>
            </a:r>
          </a:p>
          <a:p>
            <a:r>
              <a:rPr lang="bg-BG" dirty="0" smtClean="0"/>
              <a:t>Стойности които са в свободна форма също се преобразуват. Например „Г-н“ в „мъж“</a:t>
            </a:r>
          </a:p>
          <a:p>
            <a:r>
              <a:rPr lang="bg-BG" dirty="0" smtClean="0"/>
              <a:t>Създаване на нови полета (например количество  х Цена)</a:t>
            </a:r>
          </a:p>
          <a:p>
            <a:r>
              <a:rPr lang="bg-BG" dirty="0" smtClean="0"/>
              <a:t>Разделяне на данни (например създаване на полета „Пол“ и „Дата на раждане“ от ЕГН</a:t>
            </a:r>
            <a:endParaRPr lang="en-US" dirty="0" smtClean="0"/>
          </a:p>
          <a:p>
            <a:r>
              <a:rPr lang="bg-BG" dirty="0" smtClean="0"/>
              <a:t>Сортировка</a:t>
            </a:r>
          </a:p>
          <a:p>
            <a:r>
              <a:rPr lang="bg-BG" dirty="0" smtClean="0"/>
              <a:t>Свързване на данни от различни източници</a:t>
            </a:r>
          </a:p>
          <a:p>
            <a:r>
              <a:rPr lang="bg-BG" dirty="0" smtClean="0"/>
              <a:t>Транспониране или обобщаване на данни</a:t>
            </a:r>
          </a:p>
          <a:p>
            <a:r>
              <a:rPr lang="bg-BG" dirty="0" smtClean="0"/>
              <a:t>Проверка за валидност на данните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529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Съхранение на данните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OLAP Cube – </a:t>
            </a:r>
            <a:r>
              <a:rPr lang="bg-BG" sz="2400" dirty="0" smtClean="0"/>
              <a:t>Многомерна структура (не само три </a:t>
            </a:r>
            <a:r>
              <a:rPr lang="bg-BG" sz="2400" dirty="0" smtClean="0"/>
              <a:t>измерения и всяко измерение може да е с различна дължина!) </a:t>
            </a:r>
            <a:r>
              <a:rPr lang="bg-BG" sz="2400" dirty="0" smtClean="0"/>
              <a:t>улесняваща представянето на данните в различни </a:t>
            </a:r>
            <a:r>
              <a:rPr lang="bg-BG" sz="2400" dirty="0" smtClean="0"/>
              <a:t>измерения. </a:t>
            </a:r>
            <a:endParaRPr lang="bg-BG" sz="2400" dirty="0" smtClean="0"/>
          </a:p>
          <a:p>
            <a:endParaRPr lang="bg-BG" sz="2400" dirty="0"/>
          </a:p>
          <a:p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3" y="3933056"/>
            <a:ext cx="3816424" cy="270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11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</a:t>
            </a:r>
            <a:r>
              <a:rPr lang="en-US" dirty="0" smtClean="0"/>
              <a:t>OLAP </a:t>
            </a:r>
            <a:r>
              <a:rPr lang="bg-BG" dirty="0" smtClean="0"/>
              <a:t>куба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Dimensions – </a:t>
            </a:r>
            <a:r>
              <a:rPr lang="bg-BG" dirty="0" smtClean="0"/>
              <a:t>„Ръбовете“ на куба. Описват събитието. Някой измерители могат да имат йерархична структура. </a:t>
            </a:r>
          </a:p>
          <a:p>
            <a:pPr lvl="1"/>
            <a:r>
              <a:rPr lang="bg-BG" dirty="0" smtClean="0"/>
              <a:t>Кога - Дата</a:t>
            </a:r>
          </a:p>
          <a:p>
            <a:pPr lvl="1"/>
            <a:r>
              <a:rPr lang="bg-BG" dirty="0" smtClean="0"/>
              <a:t>Къде - Местоположение</a:t>
            </a:r>
          </a:p>
          <a:p>
            <a:pPr lvl="1"/>
            <a:r>
              <a:rPr lang="bg-BG" dirty="0" smtClean="0"/>
              <a:t>Кой – </a:t>
            </a:r>
            <a:r>
              <a:rPr lang="bg-BG" dirty="0" err="1" smtClean="0"/>
              <a:t>Кой</a:t>
            </a:r>
            <a:r>
              <a:rPr lang="bg-BG" dirty="0" smtClean="0"/>
              <a:t> е извършил действието</a:t>
            </a:r>
          </a:p>
          <a:p>
            <a:pPr lvl="1"/>
            <a:r>
              <a:rPr lang="bg-BG" dirty="0" smtClean="0"/>
              <a:t>Какво – </a:t>
            </a:r>
            <a:r>
              <a:rPr lang="bg-BG" dirty="0" err="1" smtClean="0"/>
              <a:t>Какво</a:t>
            </a:r>
            <a:r>
              <a:rPr lang="bg-BG" dirty="0" smtClean="0"/>
              <a:t> е купено/продадено</a:t>
            </a:r>
          </a:p>
          <a:p>
            <a:r>
              <a:rPr lang="en-US" dirty="0" smtClean="0"/>
              <a:t>Measures – </a:t>
            </a:r>
            <a:r>
              <a:rPr lang="bg-BG" dirty="0" smtClean="0"/>
              <a:t>„Вътрешността“ на куба. Количествените измерители на събитието</a:t>
            </a:r>
          </a:p>
          <a:p>
            <a:pPr lvl="1"/>
            <a:r>
              <a:rPr lang="bg-BG" dirty="0" smtClean="0"/>
              <a:t>Брой на продадените/купените стоки</a:t>
            </a:r>
          </a:p>
          <a:p>
            <a:pPr lvl="1"/>
            <a:r>
              <a:rPr lang="bg-BG" dirty="0" smtClean="0"/>
              <a:t>Цена</a:t>
            </a:r>
          </a:p>
          <a:p>
            <a:pPr marL="457200" lvl="1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28545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0136&quot;&gt;&lt;object type=&quot;3&quot; unique_id=&quot;10137&quot;&gt;&lt;property id=&quot;20148&quot; value=&quot;5&quot;/&gt;&lt;property id=&quot;20300&quot; value=&quot;Slide 1 - &amp;quot;Data WareHouse&amp;quot;&quot;/&gt;&lt;property id=&quot;20307&quot; value=&quot;256&quot;/&gt;&lt;/object&gt;&lt;object type=&quot;3&quot; unique_id=&quot;10138&quot;&gt;&lt;property id=&quot;20148&quot; value=&quot;5&quot;/&gt;&lt;property id=&quot;20300&quot; value=&quot;Slide 2 - &amp;quot;OLTP и OLAP&amp;quot;&quot;/&gt;&lt;property id=&quot;20307&quot; value=&quot;257&quot;/&gt;&lt;/object&gt;&lt;object type=&quot;3&quot; unique_id=&quot;10175&quot;&gt;&lt;property id=&quot;20148&quot; value=&quot;5&quot;/&gt;&lt;property id=&quot;20300&quot; value=&quot;Slide 3 - &amp;quot;Съпоставка OLTP и OLAP&amp;quot;&quot;/&gt;&lt;property id=&quot;20307&quot; value=&quot;258&quot;/&gt;&lt;/object&gt;&lt;object type=&quot;3&quot; unique_id=&quot;10176&quot;&gt;&lt;property id=&quot;20148&quot; value=&quot;5&quot;/&gt;&lt;property id=&quot;20300&quot; value=&quot;Slide 4 - &amp;quot;Съпоставка OLTP и OLAP&amp;quot;&quot;/&gt;&lt;property id=&quot;20307&quot; value=&quot;259&quot;/&gt;&lt;/object&gt;&lt;object type=&quot;3&quot; unique_id=&quot;10207&quot;&gt;&lt;property id=&quot;20148&quot; value=&quot;5&quot;/&gt;&lt;property id=&quot;20300&quot; value=&quot;Slide 5 - &amp;quot;DataWarehouse&amp;quot;&quot;/&gt;&lt;property id=&quot;20307&quot; value=&quot;260&quot;/&gt;&lt;/object&gt;&lt;object type=&quot;3&quot; unique_id=&quot;10208&quot;&gt;&lt;property id=&quot;20148&quot; value=&quot;5&quot;/&gt;&lt;property id=&quot;20300&quot; value=&quot;Slide 6 - &amp;quot;Създаване (ETL)&amp;quot;&quot;/&gt;&lt;property id=&quot;20307&quot; value=&quot;261&quot;/&gt;&lt;/object&gt;&lt;object type=&quot;3&quot; unique_id=&quot;10209&quot;&gt;&lt;property id=&quot;20148&quot; value=&quot;5&quot;/&gt;&lt;property id=&quot;20300&quot; value=&quot;Slide 7 - &amp;quot;Transform&amp;quot;&quot;/&gt;&lt;property id=&quot;20307&quot; value=&quot;262&quot;/&gt;&lt;/object&gt;&lt;object type=&quot;3&quot; unique_id=&quot;10255&quot;&gt;&lt;property id=&quot;20148&quot; value=&quot;5&quot;/&gt;&lt;property id=&quot;20300&quot; value=&quot;Slide 8 - &amp;quot;Съхранение на данните&amp;quot;&quot;/&gt;&lt;property id=&quot;20307&quot; value=&quot;263&quot;/&gt;&lt;/object&gt;&lt;object type=&quot;3&quot; unique_id=&quot;10286&quot;&gt;&lt;property id=&quot;20148&quot; value=&quot;5&quot;/&gt;&lt;property id=&quot;20300&quot; value=&quot;Slide 9 - &amp;quot;Структура на OLAP куба&amp;quot;&quot;/&gt;&lt;property id=&quot;20307&quot; value=&quot;264&quot;/&gt;&lt;/object&gt;&lt;object type=&quot;3&quot; unique_id=&quot;10320&quot;&gt;&lt;property id=&quot;20148&quot; value=&quot;5&quot;/&gt;&lt;property id=&quot;20300&quot; value=&quot;Slide 11 - &amp;quot;Операции с OLAP куба&amp;quot;&quot;/&gt;&lt;property id=&quot;20307&quot; value=&quot;265&quot;/&gt;&lt;/object&gt;&lt;object type=&quot;3&quot; unique_id=&quot;10357&quot;&gt;&lt;property id=&quot;20148&quot; value=&quot;5&quot;/&gt;&lt;property id=&quot;20300&quot; value=&quot;Slide 10 - &amp;quot;Структура на OLAP куба&amp;quot;&quot;/&gt;&lt;property id=&quot;20307&quot; value=&quot;266&quot;/&gt;&lt;/object&gt;&lt;/object&gt;&lt;object type=&quot;8&quot; unique_id=&quot;1014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55</TotalTime>
  <Words>601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Data WareHouse</vt:lpstr>
      <vt:lpstr>OLTP и OLAP</vt:lpstr>
      <vt:lpstr>Съпоставка OLTP и OLAP</vt:lpstr>
      <vt:lpstr>Съпоставка OLTP и OLAP</vt:lpstr>
      <vt:lpstr>DataWarehouse</vt:lpstr>
      <vt:lpstr>Създаване (ETL)</vt:lpstr>
      <vt:lpstr>Transform</vt:lpstr>
      <vt:lpstr>Съхранение на данните</vt:lpstr>
      <vt:lpstr>Структура на OLAP куба</vt:lpstr>
      <vt:lpstr>Структура на OLAP куба</vt:lpstr>
      <vt:lpstr>Операции с OLAP куба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yuriy</dc:creator>
  <cp:lastModifiedBy>yuriy</cp:lastModifiedBy>
  <cp:revision>13</cp:revision>
  <dcterms:created xsi:type="dcterms:W3CDTF">2011-04-01T09:11:28Z</dcterms:created>
  <dcterms:modified xsi:type="dcterms:W3CDTF">2012-01-12T15:27:11Z</dcterms:modified>
</cp:coreProperties>
</file>