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69" r:id="rId3"/>
    <p:sldId id="256" r:id="rId4"/>
    <p:sldId id="272" r:id="rId5"/>
    <p:sldId id="257" r:id="rId6"/>
    <p:sldId id="270" r:id="rId7"/>
    <p:sldId id="258" r:id="rId8"/>
    <p:sldId id="268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74" r:id="rId17"/>
    <p:sldId id="273" r:id="rId18"/>
    <p:sldId id="27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gif"/><Relationship Id="rId12" Type="http://schemas.openxmlformats.org/officeDocument/2006/relationships/image" Target="../media/image3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bg-BG" dirty="0" smtClean="0"/>
              <a:t>Стопанска академия „Д. А. Ценов“  гр. Свищов</a:t>
            </a:r>
            <a:br>
              <a:rPr lang="bg-BG" dirty="0" smtClean="0"/>
            </a:br>
            <a:endParaRPr lang="bg-BG" dirty="0" smtClean="0"/>
          </a:p>
          <a:p>
            <a:pPr marL="137160" indent="0" algn="ctr">
              <a:buNone/>
            </a:pPr>
            <a:endParaRPr lang="bg-BG" dirty="0" smtClean="0"/>
          </a:p>
          <a:p>
            <a:pPr marL="137160" indent="0" algn="ctr">
              <a:buNone/>
            </a:pPr>
            <a:endParaRPr lang="bg-BG" dirty="0"/>
          </a:p>
          <a:p>
            <a:pPr marL="137160" indent="0" algn="ctr">
              <a:buNone/>
            </a:pPr>
            <a:endParaRPr lang="bg-BG" dirty="0" smtClean="0"/>
          </a:p>
          <a:p>
            <a:pPr marL="137160" indent="0" algn="ctr">
              <a:buNone/>
            </a:pPr>
            <a:r>
              <a:rPr lang="bg-BG" sz="3200" dirty="0" smtClean="0"/>
              <a:t>Презентация на тема:</a:t>
            </a:r>
          </a:p>
          <a:p>
            <a:pPr marL="137160" indent="0" algn="ctr">
              <a:buNone/>
            </a:pPr>
            <a:r>
              <a:rPr lang="bg-BG" sz="3200" b="1" smtClean="0"/>
              <a:t>Климатични системи</a:t>
            </a:r>
            <a:r>
              <a:rPr lang="en-US" sz="3200" b="1" smtClean="0"/>
              <a:t> </a:t>
            </a:r>
            <a:endParaRPr lang="bg-BG" sz="3200" b="1" dirty="0" smtClean="0"/>
          </a:p>
          <a:p>
            <a:pPr marL="137160" indent="0" algn="ctr">
              <a:buNone/>
            </a:pPr>
            <a:endParaRPr lang="bg-BG" dirty="0"/>
          </a:p>
          <a:p>
            <a:pPr marL="137160" indent="0" algn="ctr">
              <a:buNone/>
            </a:pPr>
            <a:endParaRPr lang="bg-BG" dirty="0" smtClean="0"/>
          </a:p>
          <a:p>
            <a:pPr marL="137160" indent="0" algn="ctr">
              <a:buNone/>
            </a:pPr>
            <a:endParaRPr lang="bg-BG" dirty="0"/>
          </a:p>
          <a:p>
            <a:pPr marL="137160" indent="0" algn="ctr">
              <a:buNone/>
            </a:pPr>
            <a:endParaRPr lang="bg-BG" dirty="0" smtClean="0"/>
          </a:p>
          <a:p>
            <a:pPr marL="137160" indent="0" algn="r">
              <a:buNone/>
            </a:pPr>
            <a:r>
              <a:rPr lang="bg-BG" sz="2200" dirty="0" smtClean="0"/>
              <a:t>Изготвил: Цветан Стоянов</a:t>
            </a:r>
            <a:br>
              <a:rPr lang="bg-BG" sz="2200" dirty="0" smtClean="0"/>
            </a:br>
            <a:r>
              <a:rPr lang="bg-BG" sz="2200" dirty="0" smtClean="0"/>
              <a:t>гр. 23, ф.н. 105334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41993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52800"/>
            <a:ext cx="9067800" cy="3539836"/>
          </a:xfrm>
        </p:spPr>
        <p:txBody>
          <a:bodyPr/>
          <a:lstStyle/>
          <a:p>
            <a:r>
              <a:rPr lang="ru-RU" dirty="0" smtClean="0"/>
              <a:t>Таванно-подови </a:t>
            </a:r>
            <a:r>
              <a:rPr lang="ru-RU" dirty="0"/>
              <a:t>климатици - Може да се монтират както на тавана, така и на пода. Използват се и в домашни помещения, при които няма възможност за инсталиране на сплит система. Например при големи стъклопакети, особена архитектура и т.н. Сходни на него са таванно-стенния тип, който може да се постави както на таван така и на стената и изцяло таванният тип.</a:t>
            </a:r>
            <a:endParaRPr lang="bg-BG" dirty="0"/>
          </a:p>
        </p:txBody>
      </p:sp>
      <p:pic>
        <p:nvPicPr>
          <p:cNvPr id="6146" name="Picture 3" descr="C:\Users\Becko\Documents\Prostotii\podov klima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" y="304800"/>
            <a:ext cx="3367701" cy="198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Stoyanov\Desktop\Klimatici\c62590fce397c93ebb063022868e32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2834"/>
            <a:ext cx="4598988" cy="24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9" y="0"/>
            <a:ext cx="5784273" cy="6858000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Прозоръчни климатици - </a:t>
            </a:r>
            <a:r>
              <a:rPr lang="bg-BG" dirty="0" smtClean="0"/>
              <a:t>Простите </a:t>
            </a:r>
            <a:r>
              <a:rPr lang="bg-BG" dirty="0"/>
              <a:t>модели могат само да охлаждат, по-скъпите имат режим на охлаждане и режим на топло и дистанционно управление. Основния недостатък на тези машини е повишения им шум при работа и необходимостта от просвет в прозореца колкото е размера на корпуса . Преимущества : ниска цена и простота на монтажа, неизискваща специални инструменти. Състоят се от един панел, който се монтира в прозореца.</a:t>
            </a:r>
          </a:p>
          <a:p>
            <a:endParaRPr lang="bg-BG" dirty="0"/>
          </a:p>
        </p:txBody>
      </p:sp>
      <p:pic>
        <p:nvPicPr>
          <p:cNvPr id="7170" name="Picture 16" descr="C:\Users\Becko\Documents\Prostotii\prozora4en klima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27908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6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-6928"/>
            <a:ext cx="4800600" cy="6864927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Мобилни климатици – </a:t>
            </a:r>
            <a:r>
              <a:rPr lang="bg-BG" dirty="0"/>
              <a:t>Това е единствения тип, които се установява като обикновен електродомакински уред. Съществен недостатък на този тип е, че трябва да се монтира въздуховод за горещия въздух навън, най-често през отворен прозорец или през специално направен за целта отвор в стената. Не на последно място стои високата му цена, съпоставима с тази на сплит системите.</a:t>
            </a:r>
          </a:p>
          <a:p>
            <a:endParaRPr lang="bg-BG" dirty="0"/>
          </a:p>
        </p:txBody>
      </p:sp>
      <p:pic>
        <p:nvPicPr>
          <p:cNvPr id="8194" name="Picture 13" descr="C:\Users\Becko\Documents\Prostotii\mobilni klimati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0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327" y="533400"/>
            <a:ext cx="4793673" cy="6858000"/>
          </a:xfrm>
        </p:spPr>
        <p:txBody>
          <a:bodyPr/>
          <a:lstStyle/>
          <a:p>
            <a:r>
              <a:rPr lang="bg-BG" b="1" dirty="0"/>
              <a:t>Колонен климатик - </a:t>
            </a:r>
            <a:r>
              <a:rPr lang="bg-BG" dirty="0"/>
              <a:t>Колонният климатик се използва там, където е необходима голяма студопроизводителност, без конкретни изисквания към формата на помещението</a:t>
            </a:r>
            <a:r>
              <a:rPr lang="bg-BG" dirty="0" smtClean="0"/>
              <a:t>. </a:t>
            </a:r>
            <a:r>
              <a:rPr lang="ru-RU" dirty="0"/>
              <a:t>Използват се за охлаждане на големи помещения – ресторанти,кинозали, търговски центрове и т.н.</a:t>
            </a:r>
            <a:endParaRPr lang="bg-BG" dirty="0"/>
          </a:p>
        </p:txBody>
      </p:sp>
      <p:pic>
        <p:nvPicPr>
          <p:cNvPr id="9218" name="Picture 8" descr="Климатик колонен ти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2434431" cy="52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5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886200"/>
          </a:xfrm>
        </p:spPr>
        <p:txBody>
          <a:bodyPr>
            <a:normAutofit fontScale="92500"/>
          </a:bodyPr>
          <a:lstStyle/>
          <a:p>
            <a:r>
              <a:rPr lang="bg-BG" b="1" dirty="0"/>
              <a:t>Касетъчен тип климатици - </a:t>
            </a:r>
            <a:r>
              <a:rPr lang="bg-BG" dirty="0"/>
              <a:t>Състои се от външно тяло и отделни "касетки", скрити в окачен таван. Окаченият таван трябва да е минимум 30см, затова са приложими само във високи помещения. Имат две основни предимства: естетични са, защото са скрити в тавана и от тях се виждат само декоративните решетки и освен това разпределят въздушната струя в четирите посоки. Това позволява да се използва един такъв климатик за голяма площ вместо отделни сплит </a:t>
            </a:r>
            <a:r>
              <a:rPr lang="bg-BG" dirty="0" smtClean="0"/>
              <a:t>системи.</a:t>
            </a:r>
            <a:endParaRPr lang="bg-BG" dirty="0"/>
          </a:p>
        </p:txBody>
      </p:sp>
      <p:pic>
        <p:nvPicPr>
          <p:cNvPr id="10242" name="Picture 2" descr="C:\Users\Stoyanov\Desktop\Klimatici\98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5" y="3810000"/>
            <a:ext cx="3704167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7" descr="C:\Users\Becko\Documents\Prostotii\kaseta4en klimatik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65" y="4069556"/>
            <a:ext cx="3175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1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52800"/>
            <a:ext cx="9144000" cy="3505200"/>
          </a:xfrm>
        </p:spPr>
        <p:txBody>
          <a:bodyPr>
            <a:normAutofit/>
          </a:bodyPr>
          <a:lstStyle/>
          <a:p>
            <a:r>
              <a:rPr lang="ru-RU" dirty="0"/>
              <a:t>Чилър - (Chiller)/водоохлаждащ агрегат/</a:t>
            </a:r>
          </a:p>
          <a:p>
            <a:pPr marL="137160" indent="0">
              <a:buNone/>
            </a:pPr>
            <a:r>
              <a:rPr lang="ru-RU" dirty="0" smtClean="0"/>
              <a:t>Чилърът </a:t>
            </a:r>
            <a:r>
              <a:rPr lang="ru-RU" dirty="0"/>
              <a:t>представлява водоохлаждаща машина. Тя е ключов възел в централизираните климатични системи. Един такъв агрегат може самостоятелно да охлажда големи административни и промишлени сгради. </a:t>
            </a:r>
            <a:endParaRPr lang="bg-BG" dirty="0"/>
          </a:p>
        </p:txBody>
      </p:sp>
      <p:pic>
        <p:nvPicPr>
          <p:cNvPr id="11266" name="Picture 2" descr="C:\Users\Stoyanov\Desktop\Klimatici\chillers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3124200" cy="257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toyanov\Desktop\Klimatici\img_30xw_chil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5648"/>
            <a:ext cx="3733800" cy="29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636" y="-6927"/>
            <a:ext cx="9178636" cy="343592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Покривен климатик -  (Rooftop)/покривна централа/</a:t>
            </a:r>
            <a:br>
              <a:rPr lang="ru-RU" dirty="0"/>
            </a:br>
            <a:r>
              <a:rPr lang="ru-RU" dirty="0"/>
              <a:t>Това е моноблок, който се инсталира на покрива на сградата или непосредствено до охлажданото помещение. Прилича на голям прозоречен климатик. Покривните климатици имат функцията самостоятелно да нагряват или охлаждат въздуха и го подават към помещенията по въздуховоди. Използва се при охлаждане на големи помещения – спортни зали, супермаркети, кафенета, летища и т.н.</a:t>
            </a:r>
          </a:p>
          <a:p>
            <a:endParaRPr lang="bg-BG" dirty="0"/>
          </a:p>
        </p:txBody>
      </p:sp>
      <p:pic>
        <p:nvPicPr>
          <p:cNvPr id="12290" name="Picture 14" descr="C:\Users\Becko\Documents\Prostotii\pokriven klima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5171"/>
            <a:ext cx="4648200" cy="365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0"/>
            <a:ext cx="4953000" cy="6858000"/>
          </a:xfrm>
        </p:spPr>
        <p:txBody>
          <a:bodyPr>
            <a:normAutofit fontScale="92500"/>
          </a:bodyPr>
          <a:lstStyle/>
          <a:p>
            <a:r>
              <a:rPr lang="ru-RU" dirty="0"/>
              <a:t>Централен климатик - Неговата основна функция е пречистване, предварително затопляне или охлаждане на външния въздух, който се разпределя в помещенията посредством тръбопроводна система. По правило, за охлаждане на въздуха централният климатик използва вода, постъпваща от чилър-машина. В практиката се използва съвместна схема чилър-фенкойл за големи административни сгради, ресторанти, музеи, и т.н.</a:t>
            </a:r>
          </a:p>
          <a:p>
            <a:endParaRPr lang="bg-BG" dirty="0"/>
          </a:p>
        </p:txBody>
      </p:sp>
      <p:pic>
        <p:nvPicPr>
          <p:cNvPr id="13314" name="Picture 2" descr="C:\Users\Stoyanov\Desktop\Klimatici\ee082acd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6982" y="69273"/>
            <a:ext cx="9220200" cy="4883727"/>
          </a:xfrm>
        </p:spPr>
        <p:txBody>
          <a:bodyPr>
            <a:normAutofit lnSpcReduction="10000"/>
          </a:bodyPr>
          <a:lstStyle/>
          <a:p>
            <a:r>
              <a:rPr lang="bg-BG" sz="2500" dirty="0" smtClean="0"/>
              <a:t>Основни функции:</a:t>
            </a:r>
            <a:br>
              <a:rPr lang="bg-BG" sz="2500" dirty="0" smtClean="0"/>
            </a:br>
            <a:r>
              <a:rPr lang="bg-BG" sz="2500" dirty="0" smtClean="0"/>
              <a:t/>
            </a:r>
            <a:br>
              <a:rPr lang="bg-BG" sz="2500" dirty="0" smtClean="0"/>
            </a:br>
            <a:r>
              <a:rPr lang="bg-BG" sz="2500" dirty="0"/>
              <a:t>Охлаждане и </a:t>
            </a:r>
            <a:r>
              <a:rPr lang="bg-BG" sz="2500" dirty="0" smtClean="0"/>
              <a:t>нагряване</a:t>
            </a:r>
            <a:br>
              <a:rPr lang="bg-BG" sz="2500" dirty="0" smtClean="0"/>
            </a:br>
            <a:r>
              <a:rPr lang="bg-BG" sz="2500" dirty="0" smtClean="0"/>
              <a:t>Венитилация</a:t>
            </a:r>
            <a:br>
              <a:rPr lang="bg-BG" sz="2500" dirty="0" smtClean="0"/>
            </a:br>
            <a:r>
              <a:rPr lang="bg-BG" sz="2500" dirty="0"/>
              <a:t>Автоматичен режим</a:t>
            </a:r>
          </a:p>
          <a:p>
            <a:pPr marL="457200" lvl="1" indent="0">
              <a:buNone/>
            </a:pPr>
            <a:r>
              <a:rPr lang="bg-BG" sz="2500" dirty="0"/>
              <a:t> </a:t>
            </a:r>
            <a:r>
              <a:rPr lang="bg-BG" sz="2500" dirty="0" smtClean="0"/>
              <a:t>Изсушаване</a:t>
            </a:r>
            <a:endParaRPr lang="bg-BG" sz="2500" dirty="0"/>
          </a:p>
          <a:p>
            <a:pPr marL="457200" lvl="1" indent="0">
              <a:buNone/>
            </a:pPr>
            <a:r>
              <a:rPr lang="bg-BG" sz="2500" dirty="0" smtClean="0"/>
              <a:t> Почистване </a:t>
            </a:r>
            <a:r>
              <a:rPr lang="bg-BG" sz="2500" dirty="0"/>
              <a:t>на въздуха</a:t>
            </a:r>
          </a:p>
          <a:p>
            <a:pPr marL="457200" lvl="1" indent="0">
              <a:buNone/>
            </a:pPr>
            <a:r>
              <a:rPr lang="bg-BG" sz="2500" dirty="0" smtClean="0"/>
              <a:t> Скорост </a:t>
            </a:r>
            <a:r>
              <a:rPr lang="bg-BG" sz="2500" dirty="0"/>
              <a:t>на вентилатора</a:t>
            </a:r>
          </a:p>
          <a:p>
            <a:pPr marL="457200" lvl="1" indent="0">
              <a:buNone/>
            </a:pPr>
            <a:r>
              <a:rPr lang="bg-BG" sz="2500" dirty="0" smtClean="0"/>
              <a:t> </a:t>
            </a:r>
            <a:r>
              <a:rPr lang="en-US" sz="2500" dirty="0" smtClean="0"/>
              <a:t>Swing</a:t>
            </a:r>
            <a:endParaRPr lang="bg-BG" sz="2500" dirty="0"/>
          </a:p>
          <a:p>
            <a:pPr marL="457200" lvl="1" indent="0">
              <a:buNone/>
            </a:pPr>
            <a:r>
              <a:rPr lang="ru-RU" sz="2500" dirty="0" smtClean="0"/>
              <a:t> Таймер </a:t>
            </a:r>
            <a:r>
              <a:rPr lang="ru-RU" sz="2500" dirty="0"/>
              <a:t>за включване и изключване</a:t>
            </a:r>
          </a:p>
          <a:p>
            <a:pPr marL="457200" lvl="1" indent="0">
              <a:buNone/>
            </a:pPr>
            <a:r>
              <a:rPr lang="bg-BG" sz="2500" dirty="0" smtClean="0"/>
              <a:t> Нощен </a:t>
            </a:r>
            <a:r>
              <a:rPr lang="bg-BG" sz="2500" dirty="0"/>
              <a:t>режим</a:t>
            </a:r>
          </a:p>
          <a:p>
            <a:pPr marL="457200" lvl="1" indent="0">
              <a:buNone/>
            </a:pPr>
            <a:r>
              <a:rPr lang="bg-BG" sz="2500" dirty="0" smtClean="0"/>
              <a:t> </a:t>
            </a:r>
            <a:r>
              <a:rPr lang="en-US" sz="2500" dirty="0" smtClean="0"/>
              <a:t>Coil </a:t>
            </a:r>
            <a:r>
              <a:rPr lang="en-US" sz="2500" dirty="0"/>
              <a:t>Dry</a:t>
            </a:r>
            <a:endParaRPr lang="bg-BG" sz="2500" dirty="0"/>
          </a:p>
          <a:p>
            <a:pPr marL="137160" indent="0">
              <a:buNone/>
            </a:pPr>
            <a:endParaRPr lang="bg-BG" dirty="0"/>
          </a:p>
          <a:p>
            <a:endParaRPr lang="bg-BG" dirty="0" smtClean="0"/>
          </a:p>
        </p:txBody>
      </p:sp>
      <p:pic>
        <p:nvPicPr>
          <p:cNvPr id="1026" name="Picture 2" descr="C:\Users\Stoyanov\Desktop\10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465512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5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927"/>
            <a:ext cx="9144000" cy="1530927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bg-BG" sz="3200" b="1" dirty="0" smtClean="0"/>
              <a:t>Производители: </a:t>
            </a:r>
            <a:endParaRPr lang="bg-BG" sz="3200" b="1" dirty="0"/>
          </a:p>
        </p:txBody>
      </p:sp>
      <p:pic>
        <p:nvPicPr>
          <p:cNvPr id="14338" name="Picture 2" descr="C:\Users\Stoyanov\Desktop\image_5641ff2c142b064443cc80c06ce9ae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399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Stoyanov\Desktop\image_a53a04a20c00842e170d9fca79a057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68399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Stoyanov\Desktop\image_7212aafa69c04a4d23396ae41d085cc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168398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Stoyanov\Desktop\image_b2e6bce7e1ed1bc0b5128a4cb5b2af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2" y="1168398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Users\Stoyanov\Desktop\image_02e6d95f130409276fd1a7aed3ded12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3276600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Stoyanov\Desktop\image_768638c60c4d878544f9011d515b308c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43" y="3276599"/>
            <a:ext cx="1432832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Stoyanov\Desktop\image_028f7bcf2bdffd13e792042902bb697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276600"/>
            <a:ext cx="145097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C:\Users\Stoyanov\Desktop\image_aecd1c85418886e26e896179e4408c3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2" y="3276598"/>
            <a:ext cx="1450977" cy="14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Stoyanov\Desktop\image_e88c3964e7971986251549195b95857d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5077052"/>
            <a:ext cx="1399948" cy="13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C:\Users\Stoyanov\Desktop\image_67000703f92a33218bda6283bb9624b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77052"/>
            <a:ext cx="1360486" cy="139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C:\Users\Stoyanov\Desktop\image_a1c45597a6cd1d10bfe9762f6367f02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54" y="5077052"/>
            <a:ext cx="1399948" cy="13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00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109" y="3581400"/>
            <a:ext cx="9296400" cy="470916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bg-BG" dirty="0" smtClean="0"/>
              <a:t>Същност: Климатика </a:t>
            </a:r>
            <a:r>
              <a:rPr lang="bg-BG" dirty="0"/>
              <a:t>е машина, която премества енергия във вид на топлина от едно място на друго. В зависимост от нуждите повечето климатици могат да  преместват тази топлина от помещението в околната среда и обратно. </a:t>
            </a:r>
          </a:p>
        </p:txBody>
      </p:sp>
      <p:pic>
        <p:nvPicPr>
          <p:cNvPr id="3074" name="Picture 2" descr="C:\Users\Stoyanov\Desktop\Klimatici\FTXS25C-RXH25C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3352800" cy="323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86" y="29028"/>
            <a:ext cx="9154886" cy="25617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/>
              <a:t>2. История: Ранните </a:t>
            </a:r>
            <a:r>
              <a:rPr lang="ru-RU" dirty="0"/>
              <a:t>приложения на климатика били използвани за да охлаждат въздуха в големите индустриални производства. През 1902 година първият модерен електрически климатик бил изобретен от Уилис </a:t>
            </a:r>
            <a:r>
              <a:rPr lang="ru-RU" dirty="0" smtClean="0"/>
              <a:t>Кериър </a:t>
            </a:r>
            <a:r>
              <a:rPr lang="ru-RU" dirty="0"/>
              <a:t>в Сиракуза, Ню </a:t>
            </a:r>
            <a:r>
              <a:rPr lang="ru-RU" dirty="0" smtClean="0"/>
              <a:t>Йорк, предназначен </a:t>
            </a:r>
            <a:r>
              <a:rPr lang="ru-RU" dirty="0"/>
              <a:t>да подобри производствения процес в печатница. Изобретението на Кариер контролирало не само температурата, но и влажността на въздуха.</a:t>
            </a:r>
            <a:endParaRPr lang="bg-BG" dirty="0"/>
          </a:p>
        </p:txBody>
      </p:sp>
      <p:pic>
        <p:nvPicPr>
          <p:cNvPr id="4098" name="Picture 2" descr="C:\Users\Stoyanov\Desktop\Klimatici\Willis_Carrier_sys_pyrviat_klima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36346"/>
            <a:ext cx="4836886" cy="37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55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0"/>
            <a:ext cx="9123218" cy="3962400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bg-BG" dirty="0" smtClean="0"/>
              <a:t>3. Начин на действие: </a:t>
            </a:r>
            <a:r>
              <a:rPr lang="ru-RU" dirty="0"/>
              <a:t>В повечето климатици се използва електрически мотор, който задвижва компресор.</a:t>
            </a:r>
          </a:p>
          <a:p>
            <a:pPr marL="137160" indent="0">
              <a:buNone/>
            </a:pPr>
            <a:r>
              <a:rPr lang="bg-BG" dirty="0" smtClean="0"/>
              <a:t>След като изпарение настъпва когато топлината е абсорбирана, а кондензация настъпва, когато е освободена, климатиците използват компресор за да създадат разлики в налягането между две отделения, постоянно кондензирайки и изпомпвайки фреон. Той се изпомпва в изпарител, разположен в помещението, което ще се охлажда, където ниското налягане кара фреона да се изпари, отнемайки топлина. В другия край се намира кондензатор, който се намира извън охлажданото помещение, където изпареният фреон се кондензира и се превръща отново в течност, отделяйки топлината, която преди това е абсорбирал. Ако посоката на фреона се обърне, настъпва обратния процес и така климатика започва да затопля помещението вместо да го охлажда.</a:t>
            </a:r>
          </a:p>
          <a:p>
            <a:endParaRPr lang="bg-BG" dirty="0"/>
          </a:p>
        </p:txBody>
      </p:sp>
      <p:pic>
        <p:nvPicPr>
          <p:cNvPr id="15362" name="Picture 1" descr="C:\Users\Becko\Documents\Prostotii\heat_pum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76675"/>
            <a:ext cx="4038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771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0782"/>
            <a:ext cx="9144000" cy="428798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4</a:t>
            </a:r>
            <a:r>
              <a:rPr lang="bg-BG" b="1" dirty="0" smtClean="0"/>
              <a:t>.Устройство</a:t>
            </a:r>
            <a:r>
              <a:rPr lang="bg-BG" b="1" dirty="0" smtClean="0"/>
              <a:t>: </a:t>
            </a:r>
            <a:r>
              <a:rPr lang="bg-BG" dirty="0" smtClean="0"/>
              <a:t>Най-общо то се дели на вътрешно и външно. </a:t>
            </a:r>
            <a:br>
              <a:rPr lang="bg-BG" dirty="0" smtClean="0"/>
            </a:br>
            <a:r>
              <a:rPr lang="bg-BG" dirty="0" smtClean="0"/>
              <a:t>А) Външното тяло може да се раздели на 8 компонента: </a:t>
            </a:r>
            <a:br>
              <a:rPr lang="bg-BG" dirty="0" smtClean="0"/>
            </a:br>
            <a:r>
              <a:rPr lang="bg-BG" dirty="0" smtClean="0"/>
              <a:t>1. Компресор - </a:t>
            </a:r>
            <a:r>
              <a:rPr lang="ru-RU" dirty="0" smtClean="0"/>
              <a:t>неговата </a:t>
            </a:r>
            <a:r>
              <a:rPr lang="ru-RU" dirty="0"/>
              <a:t>функция е да повиши налягането на работния газ </a:t>
            </a:r>
            <a:r>
              <a:rPr lang="ru-RU" dirty="0" smtClean="0"/>
              <a:t>(фреон</a:t>
            </a:r>
            <a:r>
              <a:rPr lang="ru-RU" dirty="0"/>
              <a:t>) и да го движи през цялата система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2</a:t>
            </a:r>
            <a:r>
              <a:rPr lang="bg-BG" dirty="0"/>
              <a:t>. Терморегулиращ  </a:t>
            </a:r>
            <a:r>
              <a:rPr lang="bg-BG" dirty="0" smtClean="0"/>
              <a:t>вентил - </a:t>
            </a:r>
            <a:r>
              <a:rPr lang="ru-RU" dirty="0"/>
              <a:t>Предназначението на този вентил е да превключва пътя на фреона в съответната посока, така че да се изпарява или във външното тяло или във вътрешното. В съответствие на това къде се изпарява фреона имаме режим на отопление и режим на охлаждане.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3. Контролна платка - </a:t>
            </a:r>
            <a:r>
              <a:rPr lang="ru-RU" dirty="0"/>
              <a:t>има само при инверторните модели. При конвенционалните климатици цялата електроника е във вътрешното тяло.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4. Вентилатор - </a:t>
            </a:r>
            <a:r>
              <a:rPr lang="ru-RU" dirty="0"/>
              <a:t>служи за обдухване на кондензатора, създавайки въздушна струя.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1026" name="Picture 3" descr="C:\Users\Becko\Documents\Prostotii\tql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6" y="3581400"/>
            <a:ext cx="5105400" cy="311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20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-27709" y="0"/>
            <a:ext cx="9171709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5. Кондензатор - </a:t>
            </a:r>
            <a:r>
              <a:rPr lang="ru-RU" dirty="0"/>
              <a:t>мястото, където става изпаряването и кондензацията на </a:t>
            </a:r>
            <a:r>
              <a:rPr lang="ru-RU" dirty="0" smtClean="0"/>
              <a:t>фреона.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6. Филтър на фреона </a:t>
            </a:r>
            <a:r>
              <a:rPr lang="bg-BG" dirty="0" smtClean="0"/>
              <a:t>-</a:t>
            </a:r>
            <a:r>
              <a:rPr lang="ru-RU" dirty="0"/>
              <a:t>намира се на входа на комресора. Ролята му е да предпазва от </a:t>
            </a:r>
            <a:r>
              <a:rPr lang="ru-RU" dirty="0" smtClean="0"/>
              <a:t>замърсяване фреона.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7. Щуцерни връзки </a:t>
            </a:r>
            <a:r>
              <a:rPr lang="bg-BG" dirty="0" smtClean="0"/>
              <a:t>- </a:t>
            </a:r>
            <a:r>
              <a:rPr lang="ru-RU" dirty="0"/>
              <a:t>тук отнасяме медните тръби, правещи връзката между външното и вътрешното тяло.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8. Защитно капаче - предпазва щуцерните връзки.</a:t>
            </a:r>
          </a:p>
          <a:p>
            <a:endParaRPr lang="bg-BG" dirty="0"/>
          </a:p>
        </p:txBody>
      </p:sp>
      <p:pic>
        <p:nvPicPr>
          <p:cNvPr id="5" name="Picture 3" descr="C:\Users\Becko\Documents\Prostotii\tql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79666"/>
            <a:ext cx="5105400" cy="311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6310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0"/>
            <a:ext cx="9296400" cy="4709160"/>
          </a:xfrm>
        </p:spPr>
        <p:txBody>
          <a:bodyPr>
            <a:normAutofit/>
          </a:bodyPr>
          <a:lstStyle/>
          <a:p>
            <a:r>
              <a:rPr lang="bg-BG" sz="2300" dirty="0" smtClean="0"/>
              <a:t>Б) </a:t>
            </a:r>
            <a:r>
              <a:rPr lang="bg-BG" sz="2300" b="1" dirty="0" smtClean="0"/>
              <a:t>Вътрешно тяло </a:t>
            </a:r>
            <a:r>
              <a:rPr lang="bg-BG" sz="2300" dirty="0" smtClean="0"/>
              <a:t>– То също се състои от 8 части:</a:t>
            </a:r>
            <a:br>
              <a:rPr lang="bg-BG" sz="2300" dirty="0" smtClean="0"/>
            </a:br>
            <a:r>
              <a:rPr lang="bg-BG" sz="2300" dirty="0" smtClean="0"/>
              <a:t> 1. Преден панел - </a:t>
            </a:r>
            <a:r>
              <a:rPr lang="bg-BG" sz="2300" dirty="0"/>
              <a:t>През него постъпва </a:t>
            </a:r>
            <a:r>
              <a:rPr lang="bg-BG" sz="2300" dirty="0" smtClean="0"/>
              <a:t>въздухът</a:t>
            </a:r>
            <a:br>
              <a:rPr lang="bg-BG" sz="2300" dirty="0" smtClean="0"/>
            </a:br>
            <a:r>
              <a:rPr lang="bg-BG" sz="2300" dirty="0" smtClean="0"/>
              <a:t> 2.Основен филтър – </a:t>
            </a:r>
            <a:r>
              <a:rPr lang="ru-RU" sz="2300" dirty="0" smtClean="0"/>
              <a:t>Финна мрежа, </a:t>
            </a:r>
            <a:r>
              <a:rPr lang="ru-RU" sz="2300" dirty="0"/>
              <a:t>която служи за улавяне на прах от въздуха</a:t>
            </a:r>
            <a:r>
              <a:rPr lang="ru-RU" sz="2300" dirty="0" smtClean="0"/>
              <a:t>.</a:t>
            </a:r>
            <a:br>
              <a:rPr lang="ru-RU" sz="2300" dirty="0" smtClean="0"/>
            </a:br>
            <a:r>
              <a:rPr lang="ru-RU" sz="2300" dirty="0" smtClean="0"/>
              <a:t> </a:t>
            </a:r>
            <a:r>
              <a:rPr lang="ru-RU" sz="2300" dirty="0"/>
              <a:t>3.Изпарител- той нагрява и изпарява хладилния агент /фреона</a:t>
            </a:r>
            <a:r>
              <a:rPr lang="ru-RU" sz="2300" dirty="0" smtClean="0"/>
              <a:t>/</a:t>
            </a:r>
            <a:br>
              <a:rPr lang="ru-RU" sz="2300" dirty="0" smtClean="0"/>
            </a:br>
            <a:r>
              <a:rPr lang="ru-RU" sz="2300" dirty="0" smtClean="0"/>
              <a:t> </a:t>
            </a:r>
            <a:r>
              <a:rPr lang="ru-RU" sz="2300" dirty="0"/>
              <a:t>4.Хоризонтални жалузи- регулират въздушната струя нагоре-надолу. Настройват се от дистанционното управление</a:t>
            </a:r>
            <a:r>
              <a:rPr lang="ru-RU" sz="2300" dirty="0" smtClean="0"/>
              <a:t>.</a:t>
            </a:r>
            <a:br>
              <a:rPr lang="ru-RU" sz="2300" dirty="0" smtClean="0"/>
            </a:br>
            <a:r>
              <a:rPr lang="ru-RU" sz="2300" dirty="0"/>
              <a:t> 5.Панел с индикации- показва режима на работа и случаите на повреда или грешка в работата на климатика.</a:t>
            </a:r>
            <a:endParaRPr lang="bg-BG" sz="2300" dirty="0"/>
          </a:p>
        </p:txBody>
      </p:sp>
      <p:pic>
        <p:nvPicPr>
          <p:cNvPr id="2050" name="Picture 9" descr="C:\Users\Becko\Documents\Prostotii\tql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1050"/>
            <a:ext cx="59340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98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4636"/>
            <a:ext cx="8229600" cy="3463636"/>
          </a:xfrm>
        </p:spPr>
        <p:txBody>
          <a:bodyPr>
            <a:normAutofit/>
          </a:bodyPr>
          <a:lstStyle/>
          <a:p>
            <a:r>
              <a:rPr lang="bg-BG" sz="2400" dirty="0" smtClean="0"/>
              <a:t>6</a:t>
            </a:r>
            <a:r>
              <a:rPr lang="bg-BG" sz="2400" dirty="0"/>
              <a:t>. Допълни </a:t>
            </a:r>
            <a:r>
              <a:rPr lang="bg-BG" sz="2400" dirty="0" smtClean="0"/>
              <a:t>филтри -</a:t>
            </a:r>
            <a:r>
              <a:rPr lang="bg-BG" sz="2400" dirty="0"/>
              <a:t>Те биват различни видове: електростатични, плазмени, </a:t>
            </a:r>
            <a:r>
              <a:rPr lang="bg-BG" sz="2400" dirty="0" smtClean="0"/>
              <a:t>катехинови. Сменят се на всеки 2 години</a:t>
            </a:r>
            <a:br>
              <a:rPr lang="bg-BG" sz="2400" dirty="0" smtClean="0"/>
            </a:br>
            <a:r>
              <a:rPr lang="ru-RU" sz="2400" dirty="0"/>
              <a:t>7.Вентилатор-има няколко степени, с които регулира силата на въздушната </a:t>
            </a:r>
            <a:r>
              <a:rPr lang="ru-RU" sz="2400" dirty="0" smtClean="0"/>
              <a:t>струя</a:t>
            </a:r>
            <a:br>
              <a:rPr lang="ru-RU" sz="2400" dirty="0" smtClean="0"/>
            </a:br>
            <a:r>
              <a:rPr lang="ru-RU" sz="2400" dirty="0" smtClean="0"/>
              <a:t>8</a:t>
            </a:r>
            <a:r>
              <a:rPr lang="ru-RU" sz="2400" dirty="0"/>
              <a:t>. Вертикални жалузи- регулират посоката на въздушната струя настрани. При някои модели се настройват от дистанционното, при </a:t>
            </a:r>
            <a:r>
              <a:rPr lang="ru-RU" sz="2400" dirty="0" smtClean="0"/>
              <a:t>други-ръчно.</a:t>
            </a:r>
            <a:endParaRPr lang="bg-BG" sz="2400" dirty="0"/>
          </a:p>
        </p:txBody>
      </p:sp>
      <p:pic>
        <p:nvPicPr>
          <p:cNvPr id="5" name="Picture 9" descr="C:\Users\Becko\Documents\Prostotii\tql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1050"/>
            <a:ext cx="59340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48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927"/>
            <a:ext cx="9144000" cy="41979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5</a:t>
            </a:r>
            <a:r>
              <a:rPr lang="bg-BG" dirty="0" smtClean="0"/>
              <a:t>. </a:t>
            </a:r>
            <a:r>
              <a:rPr lang="bg-BG" dirty="0" smtClean="0"/>
              <a:t>Видове климатици: </a:t>
            </a:r>
          </a:p>
          <a:p>
            <a:r>
              <a:rPr lang="bg-BG" dirty="0" smtClean="0"/>
              <a:t>Сплит-система: това са най-разпространените климатици. </a:t>
            </a:r>
            <a:r>
              <a:rPr lang="bg-BG" dirty="0"/>
              <a:t>Има две тела - вътрешно и външно, съединени с кабели и медни тръби, по които тече работния газ. Тази конструкция позволява шумната част, компресора да бъде изнесена извън помещението. Вътрешното тяло може да се монтира на произволно място в офиса или в апартамента. Всички сплитове са с дистанционно управление и дисплей, може да се задава температура на помещението с точност до 1-2 </a:t>
            </a:r>
            <a:r>
              <a:rPr lang="bg-BG" dirty="0" smtClean="0"/>
              <a:t>градуса</a:t>
            </a:r>
            <a:r>
              <a:rPr lang="bg-BG" dirty="0"/>
              <a:t>Недостатък е изискването на квалифициран монтажен екип, който да реализира монтажа и да въведе в експлоатация новия климатик и който да прави периодична профилактика.</a:t>
            </a:r>
          </a:p>
          <a:p>
            <a:endParaRPr lang="bg-BG" dirty="0"/>
          </a:p>
        </p:txBody>
      </p:sp>
      <p:pic>
        <p:nvPicPr>
          <p:cNvPr id="5122" name="Picture 11" descr="C:\Users\Becko\Documents\Prostotii\split sist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37957"/>
            <a:ext cx="3581400" cy="30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870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151</TotalTime>
  <Words>849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</dc:creator>
  <cp:lastModifiedBy>Stoyanov</cp:lastModifiedBy>
  <cp:revision>22</cp:revision>
  <dcterms:created xsi:type="dcterms:W3CDTF">2006-08-16T00:00:00Z</dcterms:created>
  <dcterms:modified xsi:type="dcterms:W3CDTF">2012-04-12T16:43:03Z</dcterms:modified>
</cp:coreProperties>
</file>