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70" r:id="rId5"/>
    <p:sldId id="260" r:id="rId6"/>
    <p:sldId id="261" r:id="rId7"/>
    <p:sldId id="269" r:id="rId8"/>
    <p:sldId id="263" r:id="rId9"/>
    <p:sldId id="267" r:id="rId10"/>
    <p:sldId id="271" r:id="rId11"/>
    <p:sldId id="264" r:id="rId12"/>
    <p:sldId id="268" r:id="rId1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D8FE8-0975-4792-9D4A-B36E08F627B4}" type="datetimeFigureOut">
              <a:rPr lang="bg-BG" smtClean="0"/>
              <a:pPr/>
              <a:t>3.4.2012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mtClean="0"/>
              <a:t>Петя Кубратова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41F65-9EA1-4F15-AC0D-C55DF92F317D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78636-DC96-46D4-AE02-09C402FED9EE}" type="datetimeFigureOut">
              <a:rPr lang="bg-BG" smtClean="0"/>
              <a:pPr/>
              <a:t>3.4.2012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mtClean="0"/>
              <a:t>Петя Кубратова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0D0E2-31D4-4E96-B187-55ED7AAC047A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0D0E2-31D4-4E96-B187-55ED7AAC047A}" type="slidenum">
              <a:rPr lang="bg-BG" smtClean="0"/>
              <a:pPr/>
              <a:t>1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Петя Кубратова</a:t>
            </a:r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Петя Кубратова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0D0E2-31D4-4E96-B187-55ED7AAC047A}" type="slidenum">
              <a:rPr lang="bg-BG" smtClean="0"/>
              <a:pPr/>
              <a:t>3</a:t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440A329-CAA1-4444-B06D-113D6A81218A}" type="datetime1">
              <a:rPr lang="bg-BG" smtClean="0"/>
              <a:pPr/>
              <a:t>3.4.2012 г.</a:t>
            </a:fld>
            <a:endParaRPr lang="bg-B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bg-BG" smtClean="0"/>
              <a:t>Петя Кубратова</a:t>
            </a:r>
            <a:endParaRPr lang="bg-BG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6A93DBE-762B-4221-A64B-DA81808E3EFD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E21F-DB87-4E28-A0D2-37183DDF64B7}" type="datetime1">
              <a:rPr lang="bg-BG" smtClean="0"/>
              <a:pPr/>
              <a:t>3.4.2012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Петя Кубратова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3DBE-762B-4221-A64B-DA81808E3EFD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7092-DDD2-406B-BFBC-F739263EAC0F}" type="datetime1">
              <a:rPr lang="bg-BG" smtClean="0"/>
              <a:pPr/>
              <a:t>3.4.2012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Петя Кубратова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3DBE-762B-4221-A64B-DA81808E3EFD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DFA2BA-717E-47E8-A5C2-7338537F0A3C}" type="datetime1">
              <a:rPr lang="bg-BG" smtClean="0"/>
              <a:pPr/>
              <a:t>3.4.2012 г.</a:t>
            </a:fld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6A93DBE-762B-4221-A64B-DA81808E3EFD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bg-BG" smtClean="0"/>
              <a:t>Петя Кубратова</a:t>
            </a:r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44DC795-8816-4DD8-9FC6-BCBCDD72CCAF}" type="datetime1">
              <a:rPr lang="bg-BG" smtClean="0"/>
              <a:pPr/>
              <a:t>3.4.2012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bg-BG" smtClean="0"/>
              <a:t>Петя Кубратова</a:t>
            </a:r>
            <a:endParaRPr lang="bg-BG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6A93DBE-762B-4221-A64B-DA81808E3EFD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AF99-A155-4FD2-9A8A-976EFEC0993B}" type="datetime1">
              <a:rPr lang="bg-BG" smtClean="0"/>
              <a:pPr/>
              <a:t>3.4.2012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Петя Кубратова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3DBE-762B-4221-A64B-DA81808E3EFD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0931-84E0-4A17-BB94-9D0FA84AD98D}" type="datetime1">
              <a:rPr lang="bg-BG" smtClean="0"/>
              <a:pPr/>
              <a:t>3.4.2012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Петя Кубратова</a:t>
            </a:r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3DBE-762B-4221-A64B-DA81808E3EFD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38B28B-FAE3-47D9-9AC9-FA934DA32B60}" type="datetime1">
              <a:rPr lang="bg-BG" smtClean="0"/>
              <a:pPr/>
              <a:t>3.4.2012 г.</a:t>
            </a:fld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6A93DBE-762B-4221-A64B-DA81808E3EFD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bg-BG" smtClean="0"/>
              <a:t>Петя Кубратова</a:t>
            </a:r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5D03-15B5-413D-88EE-441BCDE411C8}" type="datetime1">
              <a:rPr lang="bg-BG" smtClean="0"/>
              <a:pPr/>
              <a:t>3.4.2012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Петя Кубратова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3DBE-762B-4221-A64B-DA81808E3EFD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C924612-3147-4400-AE2B-2275124BFA8A}" type="datetime1">
              <a:rPr lang="bg-BG" smtClean="0"/>
              <a:pPr/>
              <a:t>3.4.2012 г.</a:t>
            </a:fld>
            <a:endParaRPr lang="bg-BG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6A93DBE-762B-4221-A64B-DA81808E3EFD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bg-BG" smtClean="0"/>
              <a:t>Петя Кубратова</a:t>
            </a:r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B7DFD5E-6F20-47F2-878D-AB651E081B27}" type="datetime1">
              <a:rPr lang="bg-BG" smtClean="0"/>
              <a:pPr/>
              <a:t>3.4.2012 г.</a:t>
            </a:fld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6A93DBE-762B-4221-A64B-DA81808E3EFD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bg-BG" smtClean="0"/>
              <a:t>Петя Кубратова</a:t>
            </a:r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01D7595-01BC-409F-B456-92E89E67B411}" type="datetime1">
              <a:rPr lang="bg-BG" smtClean="0"/>
              <a:pPr/>
              <a:t>3.4.2012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Петя Кубратова</a:t>
            </a:r>
            <a:endParaRPr lang="bg-BG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6A93DBE-762B-4221-A64B-DA81808E3EFD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7" Type="http://schemas.openxmlformats.org/officeDocument/2006/relationships/image" Target="../media/image43.gif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jpeg"/><Relationship Id="rId5" Type="http://schemas.openxmlformats.org/officeDocument/2006/relationships/image" Target="../media/image41.gif"/><Relationship Id="rId4" Type="http://schemas.openxmlformats.org/officeDocument/2006/relationships/image" Target="../media/image4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18" Type="http://schemas.openxmlformats.org/officeDocument/2006/relationships/image" Target="../media/image22.jpeg"/><Relationship Id="rId3" Type="http://schemas.openxmlformats.org/officeDocument/2006/relationships/image" Target="../media/image7.jpeg"/><Relationship Id="rId21" Type="http://schemas.openxmlformats.org/officeDocument/2006/relationships/image" Target="../media/image25.jpe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17" Type="http://schemas.openxmlformats.org/officeDocument/2006/relationships/image" Target="../media/image21.jpeg"/><Relationship Id="rId2" Type="http://schemas.openxmlformats.org/officeDocument/2006/relationships/image" Target="../media/image6.jpe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5" Type="http://schemas.openxmlformats.org/officeDocument/2006/relationships/image" Target="../media/image19.jpeg"/><Relationship Id="rId10" Type="http://schemas.openxmlformats.org/officeDocument/2006/relationships/image" Target="../media/image14.jpeg"/><Relationship Id="rId19" Type="http://schemas.openxmlformats.org/officeDocument/2006/relationships/image" Target="../media/image23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Relationship Id="rId1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://www.mindinc.eu/wp-content/uploads/2009/06/200702080920samsung_f700_qwerty.jpg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bg-BG" dirty="0"/>
          </a:p>
        </p:txBody>
      </p:sp>
      <p:pic>
        <p:nvPicPr>
          <p:cNvPr id="4" name="Picture 3" descr="1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464776" y="-1500222"/>
            <a:ext cx="9608776" cy="960877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2357430"/>
            <a:ext cx="6172200" cy="1371600"/>
          </a:xfrm>
        </p:spPr>
        <p:txBody>
          <a:bodyPr>
            <a:noAutofit/>
          </a:bodyPr>
          <a:lstStyle/>
          <a:p>
            <a:pPr algn="ctr"/>
            <a:r>
              <a:rPr lang="bg-BG" sz="6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МОБИЛНИ ТЕЛЕФОНИ</a:t>
            </a:r>
            <a:endParaRPr lang="bg-BG" sz="6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tc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58" y="2714620"/>
            <a:ext cx="3810000" cy="2000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r"/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Производители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00694" y="6492240"/>
            <a:ext cx="3200400" cy="365760"/>
          </a:xfrm>
        </p:spPr>
        <p:txBody>
          <a:bodyPr/>
          <a:lstStyle/>
          <a:p>
            <a:r>
              <a:rPr lang="bg-BG" dirty="0" smtClean="0"/>
              <a:t>                                          Петя Кубратова</a:t>
            </a:r>
            <a:endParaRPr lang="bg-BG" dirty="0"/>
          </a:p>
        </p:txBody>
      </p:sp>
      <p:pic>
        <p:nvPicPr>
          <p:cNvPr id="6" name="Content Placeholder 5" descr="nokia-logo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85720" y="1071546"/>
            <a:ext cx="3657600" cy="2493818"/>
          </a:xfrm>
        </p:spPr>
      </p:pic>
      <p:pic>
        <p:nvPicPr>
          <p:cNvPr id="7" name="Content Placeholder 6" descr="samsung-logo.jpg"/>
          <p:cNvPicPr>
            <a:picLocks noGrp="1" noChangeAspect="1"/>
          </p:cNvPicPr>
          <p:nvPr>
            <p:ph sz="quarter" idx="2"/>
          </p:nvPr>
        </p:nvPicPr>
        <p:blipFill>
          <a:blip r:embed="rId4"/>
          <a:stretch>
            <a:fillRect/>
          </a:stretch>
        </p:blipFill>
        <p:spPr>
          <a:xfrm>
            <a:off x="5072066" y="1142984"/>
            <a:ext cx="3657600" cy="1221527"/>
          </a:xfrm>
        </p:spPr>
      </p:pic>
      <p:pic>
        <p:nvPicPr>
          <p:cNvPr id="8" name="Picture 7" descr="iPhone-logo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10" y="4929174"/>
            <a:ext cx="1928826" cy="1928826"/>
          </a:xfrm>
          <a:prstGeom prst="rect">
            <a:avLst/>
          </a:prstGeom>
        </p:spPr>
      </p:pic>
      <p:pic>
        <p:nvPicPr>
          <p:cNvPr id="9" name="Picture 8" descr="logo_sony_ericsso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14480" y="3714752"/>
            <a:ext cx="1426464" cy="1014984"/>
          </a:xfrm>
          <a:prstGeom prst="rect">
            <a:avLst/>
          </a:prstGeom>
        </p:spPr>
      </p:pic>
      <p:pic>
        <p:nvPicPr>
          <p:cNvPr id="11" name="Picture 10" descr="lg_electronics_logo_2486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3372" y="4929198"/>
            <a:ext cx="2857500" cy="173355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85728"/>
            <a:ext cx="7467600" cy="703282"/>
          </a:xfrm>
        </p:spPr>
        <p:txBody>
          <a:bodyPr anchor="t">
            <a:normAutofit/>
          </a:bodyPr>
          <a:lstStyle/>
          <a:p>
            <a:pPr lvl="0" algn="r"/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Нужен ли ни е наистина смартфон?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Как притежателите на смартфони използват техните различни възможности:</a:t>
            </a:r>
          </a:p>
          <a:p>
            <a:endParaRPr lang="bg-BG" dirty="0" smtClean="0"/>
          </a:p>
          <a:p>
            <a:pPr>
              <a:buFont typeface="Arial" pitchFamily="34" charset="0"/>
              <a:buChar char="•"/>
            </a:pPr>
            <a:r>
              <a:rPr lang="bg-BG" sz="2000" dirty="0" smtClean="0"/>
              <a:t>Като фото или видео камера – 34,2%</a:t>
            </a:r>
          </a:p>
          <a:p>
            <a:pPr>
              <a:buFont typeface="Arial" pitchFamily="34" charset="0"/>
              <a:buChar char="•"/>
            </a:pPr>
            <a:r>
              <a:rPr lang="bg-BG" sz="2000" dirty="0" smtClean="0"/>
              <a:t>Като вестник (четене на новини в интернет) – 28,2</a:t>
            </a:r>
          </a:p>
          <a:p>
            <a:pPr>
              <a:buFont typeface="Arial" pitchFamily="34" charset="0"/>
              <a:buChar char="•"/>
            </a:pPr>
            <a:r>
              <a:rPr lang="bg-BG" sz="2000" dirty="0" smtClean="0"/>
              <a:t>За слушане на радио – 27,5</a:t>
            </a:r>
          </a:p>
          <a:p>
            <a:pPr>
              <a:buFont typeface="Arial" pitchFamily="34" charset="0"/>
              <a:buChar char="•"/>
            </a:pPr>
            <a:r>
              <a:rPr lang="bg-BG" sz="2000" dirty="0" smtClean="0"/>
              <a:t>Като компютър – 24,2%</a:t>
            </a:r>
          </a:p>
          <a:p>
            <a:pPr>
              <a:buFont typeface="Arial" pitchFamily="34" charset="0"/>
              <a:buChar char="•"/>
            </a:pPr>
            <a:r>
              <a:rPr lang="bg-BG" sz="2000" dirty="0" smtClean="0"/>
              <a:t>За игри – 20,8%</a:t>
            </a:r>
          </a:p>
          <a:p>
            <a:pPr>
              <a:buFont typeface="Arial" pitchFamily="34" charset="0"/>
              <a:buChar char="•"/>
            </a:pPr>
            <a:r>
              <a:rPr lang="bg-BG" sz="2000" dirty="0" smtClean="0"/>
              <a:t>За четене на книги – 20,1%</a:t>
            </a:r>
          </a:p>
          <a:p>
            <a:pPr>
              <a:buFont typeface="Arial" pitchFamily="34" charset="0"/>
              <a:buChar char="•"/>
            </a:pPr>
            <a:r>
              <a:rPr lang="bg-BG" sz="2000" dirty="0" smtClean="0"/>
              <a:t>За сърфиране в интернет вкъщи – 19,5%</a:t>
            </a:r>
          </a:p>
          <a:p>
            <a:pPr>
              <a:buFont typeface="Arial" pitchFamily="34" charset="0"/>
              <a:buChar char="•"/>
            </a:pPr>
            <a:r>
              <a:rPr lang="bg-BG" sz="2000" dirty="0" smtClean="0"/>
              <a:t> За гледане на видеофилми и клипове – 14,1%</a:t>
            </a:r>
          </a:p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5943600" y="6492240"/>
            <a:ext cx="3200400" cy="365760"/>
          </a:xfrm>
        </p:spPr>
        <p:txBody>
          <a:bodyPr/>
          <a:lstStyle/>
          <a:p>
            <a:r>
              <a:rPr lang="bg-BG" dirty="0" smtClean="0"/>
              <a:t>                                  Петя Кубратова</a:t>
            </a:r>
            <a:endParaRPr lang="bg-B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r"/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Полезни или вредни са мобилните телефони? 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Колкото проучвания показват вредата от тях, толкова и опровергават тези твърдения.</a:t>
            </a:r>
          </a:p>
          <a:p>
            <a:endParaRPr lang="bg-BG" dirty="0"/>
          </a:p>
        </p:txBody>
      </p:sp>
      <p:pic>
        <p:nvPicPr>
          <p:cNvPr id="7" name="Picture 6" descr="negativit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0" y="2643182"/>
            <a:ext cx="3810000" cy="3810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5943600" y="6492240"/>
            <a:ext cx="3200400" cy="365760"/>
          </a:xfrm>
        </p:spPr>
        <p:txBody>
          <a:bodyPr/>
          <a:lstStyle/>
          <a:p>
            <a:r>
              <a:rPr lang="bg-BG" dirty="0" smtClean="0"/>
              <a:t>                                   Петя Кубратова</a:t>
            </a:r>
            <a:endParaRPr lang="bg-BG" dirty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Picture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643438" y="1071546"/>
            <a:ext cx="4186237" cy="457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214290"/>
            <a:ext cx="7467600" cy="917596"/>
          </a:xfrm>
        </p:spPr>
        <p:txBody>
          <a:bodyPr anchor="t"/>
          <a:lstStyle/>
          <a:p>
            <a:pPr algn="r"/>
            <a:r>
              <a:rPr lang="bg-BG" dirty="0" smtClean="0"/>
              <a:t> </a:t>
            </a:r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Мобилният телефон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186370" cy="4873752"/>
          </a:xfrm>
        </p:spPr>
        <p:txBody>
          <a:bodyPr>
            <a:normAutofit/>
          </a:bodyPr>
          <a:lstStyle/>
          <a:p>
            <a:pPr>
              <a:buNone/>
            </a:pPr>
            <a:endParaRPr lang="bg-BG" sz="1400" dirty="0" smtClean="0"/>
          </a:p>
          <a:p>
            <a:endParaRPr lang="bg-BG" sz="1400" dirty="0" smtClean="0"/>
          </a:p>
          <a:p>
            <a:endParaRPr lang="bg-BG" sz="1400" dirty="0" smtClean="0"/>
          </a:p>
          <a:p>
            <a:r>
              <a:rPr lang="bg-BG" sz="1400" dirty="0" smtClean="0"/>
              <a:t>МНОГО ПОПУЛЯРНО СРЕДСТВО </a:t>
            </a:r>
          </a:p>
          <a:p>
            <a:pPr>
              <a:buNone/>
            </a:pPr>
            <a:r>
              <a:rPr lang="bg-BG" sz="1400" dirty="0" smtClean="0"/>
              <a:t>ЗА КОМУНИКАЦИЯ </a:t>
            </a:r>
          </a:p>
          <a:p>
            <a:endParaRPr lang="bg-BG" sz="1400" dirty="0" smtClean="0"/>
          </a:p>
          <a:p>
            <a:r>
              <a:rPr lang="bg-BG" sz="1400" dirty="0" smtClean="0"/>
              <a:t>МУЛТИМЕДИЙНО УСТРОЙСТВО</a:t>
            </a:r>
          </a:p>
          <a:p>
            <a:pPr>
              <a:buNone/>
            </a:pPr>
            <a:endParaRPr lang="bg-BG" sz="1400" dirty="0" smtClean="0"/>
          </a:p>
          <a:p>
            <a:r>
              <a:rPr lang="bg-BG" sz="1400" dirty="0" smtClean="0"/>
              <a:t>СЛУГА, КОЙТО ВИНАГИ Е ДО НАС И МОЖЕ ВСИЧКО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5643570" y="6492240"/>
            <a:ext cx="3200400" cy="365760"/>
          </a:xfrm>
        </p:spPr>
        <p:txBody>
          <a:bodyPr/>
          <a:lstStyle/>
          <a:p>
            <a:r>
              <a:rPr lang="bg-BG" dirty="0" smtClean="0"/>
              <a:t>                                          Петя Кубратова</a:t>
            </a:r>
            <a:endParaRPr lang="bg-BG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7467600" cy="846158"/>
          </a:xfrm>
        </p:spPr>
        <p:txBody>
          <a:bodyPr anchor="t"/>
          <a:lstStyle/>
          <a:p>
            <a:pPr algn="r"/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История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285860"/>
            <a:ext cx="4929222" cy="3686188"/>
          </a:xfrm>
        </p:spPr>
        <p:txBody>
          <a:bodyPr/>
          <a:lstStyle/>
          <a:p>
            <a:r>
              <a:rPr lang="bg-BG" dirty="0" smtClean="0"/>
              <a:t>Изобретяването на телефона става чрез усъвършенстване на електрически телеграф.</a:t>
            </a:r>
          </a:p>
          <a:p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pPr>
              <a:buNone/>
            </a:pPr>
            <a:r>
              <a:rPr lang="bg-BG" dirty="0" smtClean="0"/>
              <a:t>            Александър Бел</a:t>
            </a:r>
            <a:endParaRPr lang="bg-BG" dirty="0"/>
          </a:p>
        </p:txBody>
      </p:sp>
      <p:pic>
        <p:nvPicPr>
          <p:cNvPr id="5" name="Picture 4" descr="026376873-bi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643182"/>
            <a:ext cx="4349752" cy="3262314"/>
          </a:xfrm>
          <a:prstGeom prst="rect">
            <a:avLst/>
          </a:prstGeom>
        </p:spPr>
      </p:pic>
      <p:pic>
        <p:nvPicPr>
          <p:cNvPr id="7" name="Picture 6" descr="alexander be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18" y="1664435"/>
            <a:ext cx="2668343" cy="346711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943600" y="6492240"/>
            <a:ext cx="3200400" cy="365760"/>
          </a:xfrm>
        </p:spPr>
        <p:txBody>
          <a:bodyPr/>
          <a:lstStyle/>
          <a:p>
            <a:r>
              <a:rPr lang="bg-BG" dirty="0" smtClean="0"/>
              <a:t>                                   Петя Кубратова</a:t>
            </a:r>
            <a:endParaRPr lang="bg-BG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HTC-Wildfi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214422"/>
            <a:ext cx="4370731" cy="4000504"/>
          </a:xfrm>
          <a:prstGeom prst="rect">
            <a:avLst/>
          </a:prstGeom>
        </p:spPr>
      </p:pic>
      <p:pic>
        <p:nvPicPr>
          <p:cNvPr id="25" name="Picture 24" descr="iphone-4-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285860"/>
            <a:ext cx="5810291" cy="4357718"/>
          </a:xfrm>
          <a:prstGeom prst="rect">
            <a:avLst/>
          </a:prstGeom>
        </p:spPr>
      </p:pic>
      <p:pic>
        <p:nvPicPr>
          <p:cNvPr id="17" name="Picture 16" descr="http://netdna.webdesignerdepot.com/uploads/cellphone_design/dkmb86g_436gp75q9cq_b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500042"/>
            <a:ext cx="4455160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r"/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Еволюция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43570" y="6492240"/>
            <a:ext cx="3200400" cy="365760"/>
          </a:xfrm>
        </p:spPr>
        <p:txBody>
          <a:bodyPr/>
          <a:lstStyle/>
          <a:p>
            <a:r>
              <a:rPr lang="bg-BG" dirty="0" smtClean="0"/>
              <a:t>                                          Петя Кубратова</a:t>
            </a:r>
            <a:endParaRPr lang="bg-BG" dirty="0"/>
          </a:p>
        </p:txBody>
      </p:sp>
      <p:pic>
        <p:nvPicPr>
          <p:cNvPr id="6" name="Content Placeholder 5" descr="1.jpg"/>
          <p:cNvPicPr>
            <a:picLocks noGrp="1" noChangeAspect="1"/>
          </p:cNvPicPr>
          <p:nvPr>
            <p:ph sz="quarter" idx="1"/>
          </p:nvPr>
        </p:nvPicPr>
        <p:blipFill>
          <a:blip r:embed="rId5"/>
          <a:stretch>
            <a:fillRect/>
          </a:stretch>
        </p:blipFill>
        <p:spPr>
          <a:xfrm>
            <a:off x="714348" y="1285860"/>
            <a:ext cx="3264408" cy="4572000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270248" y="1214422"/>
            <a:ext cx="4159404" cy="4957778"/>
          </a:xfrm>
        </p:spPr>
        <p:txBody>
          <a:bodyPr>
            <a:normAutofit/>
          </a:bodyPr>
          <a:lstStyle/>
          <a:p>
            <a:r>
              <a:rPr lang="bg-BG" sz="2000" dirty="0" smtClean="0"/>
              <a:t>От 1983г. насам клетъчните телефони са се развивали както по дизайн, така и функционално. Има хиляди модели мобилни телефони, които са хит на пазара от тогава до сега.</a:t>
            </a:r>
          </a:p>
        </p:txBody>
      </p:sp>
      <p:pic>
        <p:nvPicPr>
          <p:cNvPr id="7" name="Picture 6" descr="http://netdna.webdesignerdepot.com/uploads/cellphone_design/dkmb86g_392fhn6j9hb_b.jpg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348" y="785794"/>
            <a:ext cx="3274695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ttp://netdna.webdesignerdepot.com/uploads/cellphone_design/dkmb86g_486c2k6vqc9_b.jpg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57290" y="785794"/>
            <a:ext cx="2214578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netdna.webdesignerdepot.com/uploads/cellphone_design/dkmb86g_420cxnstvcw_b.jpg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28662" y="785794"/>
            <a:ext cx="2615565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http://netdna.webdesignerdepot.com/uploads/cellphone_design/dkmb86g_482cphqxmdq_b.jpg"/>
          <p:cNvPicPr/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85852" y="785794"/>
            <a:ext cx="2286016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http://netdna.webdesignerdepot.com/uploads/cellphone_design/dkmb86g_479d4jjqng4_b.jpg"/>
          <p:cNvPicPr/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71472" y="1214422"/>
            <a:ext cx="3434080" cy="4220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http://netdna.webdesignerdepot.com/uploads/cellphone_design/dkmb86g_399gwsthwch_b.jpg"/>
          <p:cNvPicPr/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285852" y="714356"/>
            <a:ext cx="2573020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http://netdna.webdesignerdepot.com/uploads/cellphone_design/dkmb86g_438fwgxrnfn_b.jpg"/>
          <p:cNvPicPr/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357290" y="714356"/>
            <a:ext cx="2211705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http://netdna.webdesignerdepot.com/uploads/cellphone_design/dkmb86g_485gfpcvv9j_b.jpg"/>
          <p:cNvPicPr/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214414" y="571480"/>
            <a:ext cx="2500330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http://netdna.webdesignerdepot.com/uploads/cellphone_design/dkmb86g_415hkx6tb9h_b.jpg"/>
          <p:cNvPicPr/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14282" y="3500438"/>
            <a:ext cx="5858510" cy="258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http://netdna.webdesignerdepot.com/uploads/cellphone_design/dkmb86g_490ft6648cr_b.jpg"/>
          <p:cNvPicPr/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071538" y="1214422"/>
            <a:ext cx="285752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http://netdna.webdesignerdepot.com/uploads/cellphone_design/dkmb86g_481dmtg3phf_b.jpg"/>
          <p:cNvPicPr/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071538" y="785794"/>
            <a:ext cx="2839085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http://netdna.webdesignerdepot.com/uploads/cellphone_design/dkmb86g_493fbgf5wcc_b.jpg"/>
          <p:cNvPicPr/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71472" y="785794"/>
            <a:ext cx="3870325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 descr="Nokia-7600-gsm-big-423-1-1276721711.jp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85852" y="1285860"/>
            <a:ext cx="2928958" cy="3880869"/>
          </a:xfrm>
          <a:prstGeom prst="rect">
            <a:avLst/>
          </a:prstGeom>
        </p:spPr>
      </p:pic>
      <p:pic>
        <p:nvPicPr>
          <p:cNvPr id="22" name="Picture 21" descr="http://netdna.webdesignerdepot.com/uploads/cellphone_design/dkmb86g_390f3x95vm3_b.jpg"/>
          <p:cNvPicPr/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785786" y="642918"/>
            <a:ext cx="2976880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 descr="http://netdna.webdesignerdepot.com/uploads/cellphone_design/dkmb86g_496gz6hnhf2_b.jpg"/>
          <p:cNvPicPr/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1285852" y="642918"/>
            <a:ext cx="2052320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6" descr="http://netdna.webdesignerdepot.com/uploads/cellphone_design/dkmb86g_455hqqm5cfn_b.jpg"/>
          <p:cNvPicPr/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428596" y="1571612"/>
            <a:ext cx="4072263" cy="3707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42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42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0"/>
                            </p:stCondLst>
                            <p:childTnLst>
                              <p:par>
                                <p:cTn id="47" presetID="42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0"/>
                            </p:stCondLst>
                            <p:childTnLst>
                              <p:par>
                                <p:cTn id="5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0"/>
                            </p:stCondLst>
                            <p:childTnLst>
                              <p:par>
                                <p:cTn id="59" presetID="42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3000"/>
                            </p:stCondLst>
                            <p:childTnLst>
                              <p:par>
                                <p:cTn id="6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0"/>
                            </p:stCondLst>
                            <p:childTnLst>
                              <p:par>
                                <p:cTn id="71" presetID="42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800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0"/>
                            </p:stCondLst>
                            <p:childTnLst>
                              <p:par>
                                <p:cTn id="83" presetID="42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3000"/>
                            </p:stCondLst>
                            <p:childTnLst>
                              <p:par>
                                <p:cTn id="8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5000"/>
                            </p:stCondLst>
                            <p:childTnLst>
                              <p:par>
                                <p:cTn id="95" presetID="42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8000"/>
                            </p:stCondLst>
                            <p:childTnLst>
                              <p:par>
                                <p:cTn id="10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0"/>
                            </p:stCondLst>
                            <p:childTnLst>
                              <p:par>
                                <p:cTn id="107" presetID="42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3000"/>
                            </p:stCondLst>
                            <p:childTnLst>
                              <p:par>
                                <p:cTn id="1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5000"/>
                            </p:stCondLst>
                            <p:childTnLst>
                              <p:par>
                                <p:cTn id="119" presetID="42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8000"/>
                            </p:stCondLst>
                            <p:childTnLst>
                              <p:par>
                                <p:cTn id="1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00"/>
                            </p:stCondLst>
                            <p:childTnLst>
                              <p:par>
                                <p:cTn id="131" presetID="42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3000"/>
                            </p:stCondLst>
                            <p:childTnLst>
                              <p:par>
                                <p:cTn id="1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5000"/>
                            </p:stCondLst>
                            <p:childTnLst>
                              <p:par>
                                <p:cTn id="143" presetID="42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8000"/>
                            </p:stCondLst>
                            <p:childTnLst>
                              <p:par>
                                <p:cTn id="14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0000"/>
                            </p:stCondLst>
                            <p:childTnLst>
                              <p:par>
                                <p:cTn id="15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62000"/>
                            </p:stCondLst>
                            <p:childTnLst>
                              <p:par>
                                <p:cTn id="16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64000"/>
                            </p:stCondLst>
                            <p:childTnLst>
                              <p:par>
                                <p:cTn id="167" presetID="42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67000"/>
                            </p:stCondLst>
                            <p:childTnLst>
                              <p:par>
                                <p:cTn id="17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69000"/>
                            </p:stCondLst>
                            <p:childTnLst>
                              <p:par>
                                <p:cTn id="179" presetID="42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72000"/>
                            </p:stCondLst>
                            <p:childTnLst>
                              <p:par>
                                <p:cTn id="18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4000"/>
                            </p:stCondLst>
                            <p:childTnLst>
                              <p:par>
                                <p:cTn id="191" presetID="42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2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2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77000"/>
                            </p:stCondLst>
                            <p:childTnLst>
                              <p:par>
                                <p:cTn id="19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79000"/>
                            </p:stCondLst>
                            <p:childTnLst>
                              <p:par>
                                <p:cTn id="203" presetID="42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82000"/>
                            </p:stCondLst>
                            <p:childTnLst>
                              <p:par>
                                <p:cTn id="20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84000"/>
                            </p:stCondLst>
                            <p:childTnLst>
                              <p:par>
                                <p:cTn id="215" presetID="42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87000"/>
                            </p:stCondLst>
                            <p:childTnLst>
                              <p:par>
                                <p:cTn id="2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89000"/>
                            </p:stCondLst>
                            <p:childTnLst>
                              <p:par>
                                <p:cTn id="227" presetID="42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92000"/>
                            </p:stCondLst>
                            <p:childTnLst>
                              <p:par>
                                <p:cTn id="2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94000"/>
                            </p:stCondLst>
                            <p:childTnLst>
                              <p:par>
                                <p:cTn id="239" presetID="42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O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22" y="1785926"/>
            <a:ext cx="2876550" cy="3695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290"/>
            <a:ext cx="8572528" cy="917596"/>
          </a:xfrm>
        </p:spPr>
        <p:txBody>
          <a:bodyPr anchor="t"/>
          <a:lstStyle/>
          <a:p>
            <a:pPr algn="r"/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Възможности на мобилните телефони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643050"/>
            <a:ext cx="6715172" cy="4786346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По-важни характеристики: </a:t>
            </a:r>
          </a:p>
          <a:p>
            <a:pPr>
              <a:buNone/>
            </a:pPr>
            <a:r>
              <a:rPr lang="en-GB" sz="2200" dirty="0" smtClean="0"/>
              <a:t>• </a:t>
            </a:r>
            <a:r>
              <a:rPr lang="en-GB" sz="2200" dirty="0" err="1" smtClean="0"/>
              <a:t>втори</a:t>
            </a:r>
            <a:r>
              <a:rPr lang="en-GB" sz="2200" dirty="0" smtClean="0"/>
              <a:t> </a:t>
            </a:r>
            <a:r>
              <a:rPr lang="en-GB" sz="2200" dirty="0" err="1" smtClean="0"/>
              <a:t>дисплей</a:t>
            </a:r>
            <a:r>
              <a:rPr lang="en-GB" sz="2200" dirty="0" smtClean="0"/>
              <a:t>/</a:t>
            </a:r>
            <a:r>
              <a:rPr lang="en-GB" sz="2200" dirty="0" err="1" smtClean="0"/>
              <a:t>идентификация</a:t>
            </a:r>
            <a:r>
              <a:rPr lang="en-GB" sz="2200" dirty="0" smtClean="0"/>
              <a:t> </a:t>
            </a:r>
            <a:r>
              <a:rPr lang="en-GB" sz="2200" dirty="0" err="1" smtClean="0"/>
              <a:t>на</a:t>
            </a:r>
            <a:r>
              <a:rPr lang="en-GB" sz="2200" dirty="0" smtClean="0"/>
              <a:t> </a:t>
            </a:r>
            <a:r>
              <a:rPr lang="en-GB" sz="2200" dirty="0" err="1" smtClean="0"/>
              <a:t>повикването</a:t>
            </a:r>
            <a:endParaRPr lang="bg-BG" sz="2200" dirty="0" smtClean="0"/>
          </a:p>
          <a:p>
            <a:pPr>
              <a:buNone/>
            </a:pPr>
            <a:r>
              <a:rPr lang="en-GB" sz="2200" dirty="0" smtClean="0"/>
              <a:t>• </a:t>
            </a:r>
            <a:r>
              <a:rPr lang="en-GB" sz="2200" dirty="0" err="1" smtClean="0"/>
              <a:t>телефонен</a:t>
            </a:r>
            <a:r>
              <a:rPr lang="en-GB" sz="2200" dirty="0" smtClean="0"/>
              <a:t> </a:t>
            </a:r>
            <a:r>
              <a:rPr lang="en-GB" sz="2200" dirty="0" err="1" smtClean="0"/>
              <a:t>бележник</a:t>
            </a:r>
            <a:r>
              <a:rPr lang="en-GB" sz="2200" dirty="0" smtClean="0"/>
              <a:t> и </a:t>
            </a:r>
            <a:r>
              <a:rPr lang="en-GB" sz="2200" dirty="0" err="1" smtClean="0"/>
              <a:t>гласово</a:t>
            </a:r>
            <a:r>
              <a:rPr lang="en-GB" sz="2200" dirty="0" smtClean="0"/>
              <a:t> </a:t>
            </a:r>
            <a:r>
              <a:rPr lang="en-GB" sz="2200" dirty="0" err="1" smtClean="0"/>
              <a:t>избиране</a:t>
            </a:r>
            <a:endParaRPr lang="bg-BG" sz="2200" dirty="0" smtClean="0"/>
          </a:p>
          <a:p>
            <a:pPr>
              <a:buNone/>
            </a:pPr>
            <a:r>
              <a:rPr lang="en-GB" sz="2200" dirty="0" smtClean="0"/>
              <a:t>• WAP</a:t>
            </a:r>
            <a:endParaRPr lang="bg-BG" sz="2200" dirty="0" smtClean="0"/>
          </a:p>
          <a:p>
            <a:pPr>
              <a:buNone/>
            </a:pPr>
            <a:r>
              <a:rPr lang="en-GB" sz="2200" dirty="0" smtClean="0"/>
              <a:t>• SMS, </a:t>
            </a:r>
            <a:r>
              <a:rPr lang="en-GB" sz="2200" dirty="0" err="1" smtClean="0"/>
              <a:t>чат</a:t>
            </a:r>
            <a:r>
              <a:rPr lang="en-GB" sz="2200" dirty="0" smtClean="0"/>
              <a:t> и е-</a:t>
            </a:r>
            <a:r>
              <a:rPr lang="en-GB" sz="2200" dirty="0" err="1" smtClean="0"/>
              <a:t>поща</a:t>
            </a:r>
            <a:endParaRPr lang="bg-BG" sz="2200" dirty="0" smtClean="0"/>
          </a:p>
          <a:p>
            <a:pPr>
              <a:buNone/>
            </a:pPr>
            <a:r>
              <a:rPr lang="en-GB" sz="2200" dirty="0" smtClean="0"/>
              <a:t>• </a:t>
            </a:r>
            <a:r>
              <a:rPr lang="en-GB" sz="2200" dirty="0" err="1" smtClean="0"/>
              <a:t>фотоапарат</a:t>
            </a:r>
            <a:r>
              <a:rPr lang="en-GB" sz="2200" dirty="0" smtClean="0"/>
              <a:t>, </a:t>
            </a:r>
            <a:r>
              <a:rPr lang="en-GB" sz="2200" dirty="0" err="1" smtClean="0"/>
              <a:t>видео</a:t>
            </a:r>
            <a:r>
              <a:rPr lang="en-GB" sz="2200" dirty="0" smtClean="0"/>
              <a:t> </a:t>
            </a:r>
            <a:r>
              <a:rPr lang="en-GB" sz="2200" dirty="0" err="1" smtClean="0"/>
              <a:t>камера</a:t>
            </a:r>
            <a:r>
              <a:rPr lang="en-GB" sz="2200" dirty="0" smtClean="0"/>
              <a:t> и </a:t>
            </a:r>
            <a:r>
              <a:rPr lang="en-GB" sz="2200" dirty="0" err="1" smtClean="0"/>
              <a:t>обмен</a:t>
            </a:r>
            <a:r>
              <a:rPr lang="en-GB" sz="2200" dirty="0" smtClean="0"/>
              <a:t> </a:t>
            </a:r>
            <a:r>
              <a:rPr lang="en-GB" sz="2200" dirty="0" err="1" smtClean="0"/>
              <a:t>на</a:t>
            </a:r>
            <a:r>
              <a:rPr lang="en-GB" sz="2200" dirty="0" smtClean="0"/>
              <a:t> </a:t>
            </a:r>
            <a:r>
              <a:rPr lang="en-GB" sz="2200" dirty="0" err="1" smtClean="0"/>
              <a:t>изображения</a:t>
            </a:r>
            <a:endParaRPr lang="bg-BG" sz="2200" dirty="0" smtClean="0"/>
          </a:p>
          <a:p>
            <a:pPr>
              <a:buNone/>
            </a:pPr>
            <a:r>
              <a:rPr lang="en-GB" sz="2200" dirty="0" smtClean="0"/>
              <a:t>• </a:t>
            </a:r>
            <a:r>
              <a:rPr lang="en-GB" sz="2200" dirty="0" err="1" smtClean="0"/>
              <a:t>слушалки</a:t>
            </a:r>
            <a:r>
              <a:rPr lang="en-GB" sz="2200" dirty="0" smtClean="0"/>
              <a:t>/</a:t>
            </a:r>
            <a:r>
              <a:rPr lang="en-GB" sz="2200" dirty="0" err="1" smtClean="0"/>
              <a:t>микрофон</a:t>
            </a:r>
            <a:r>
              <a:rPr lang="en-GB" sz="2200" dirty="0" smtClean="0"/>
              <a:t>/</a:t>
            </a:r>
            <a:r>
              <a:rPr lang="en-GB" sz="2200" dirty="0" err="1" smtClean="0"/>
              <a:t>конферентно</a:t>
            </a:r>
            <a:r>
              <a:rPr lang="en-GB" sz="2200" dirty="0" smtClean="0"/>
              <a:t> </a:t>
            </a:r>
            <a:r>
              <a:rPr lang="en-GB" sz="2200" dirty="0" err="1" smtClean="0"/>
              <a:t>повикване</a:t>
            </a:r>
            <a:endParaRPr lang="bg-BG" sz="2200" dirty="0" smtClean="0"/>
          </a:p>
          <a:p>
            <a:pPr>
              <a:buNone/>
            </a:pPr>
            <a:r>
              <a:rPr lang="en-GB" sz="2200" dirty="0" smtClean="0"/>
              <a:t>• </a:t>
            </a:r>
            <a:r>
              <a:rPr lang="en-GB" sz="2200" dirty="0" err="1" smtClean="0"/>
              <a:t>функция</a:t>
            </a:r>
            <a:r>
              <a:rPr lang="en-GB" sz="2200" dirty="0" smtClean="0"/>
              <a:t> “</a:t>
            </a:r>
            <a:r>
              <a:rPr lang="en-GB" sz="2200" dirty="0" err="1" smtClean="0"/>
              <a:t>Натисни</a:t>
            </a:r>
            <a:r>
              <a:rPr lang="en-GB" sz="2200" dirty="0" smtClean="0"/>
              <a:t> и </a:t>
            </a:r>
            <a:r>
              <a:rPr lang="en-GB" sz="2200" dirty="0" err="1" smtClean="0"/>
              <a:t>говори</a:t>
            </a:r>
            <a:r>
              <a:rPr lang="en-GB" sz="2200" dirty="0" smtClean="0"/>
              <a:t>”</a:t>
            </a:r>
            <a:endParaRPr lang="bg-BG" sz="2200" dirty="0" smtClean="0"/>
          </a:p>
          <a:p>
            <a:pPr>
              <a:buNone/>
            </a:pPr>
            <a:r>
              <a:rPr lang="en-GB" sz="2200" dirty="0" smtClean="0"/>
              <a:t>• Bluetooth и </a:t>
            </a:r>
            <a:r>
              <a:rPr lang="en-GB" sz="2200" dirty="0" err="1" smtClean="0"/>
              <a:t>инфрачервен</a:t>
            </a:r>
            <a:r>
              <a:rPr lang="en-GB" sz="2200" dirty="0" smtClean="0"/>
              <a:t> </a:t>
            </a:r>
            <a:r>
              <a:rPr lang="en-GB" sz="2200" dirty="0" err="1" smtClean="0"/>
              <a:t>интерфейс</a:t>
            </a:r>
            <a:endParaRPr lang="bg-BG" sz="2200" dirty="0" smtClean="0"/>
          </a:p>
          <a:p>
            <a:pPr>
              <a:buNone/>
            </a:pPr>
            <a:r>
              <a:rPr lang="en-GB" sz="2200" dirty="0" smtClean="0"/>
              <a:t>• </a:t>
            </a:r>
            <a:r>
              <a:rPr lang="en-GB" sz="2200" dirty="0" err="1" smtClean="0"/>
              <a:t>мултимедийни</a:t>
            </a:r>
            <a:r>
              <a:rPr lang="en-GB" sz="2200" dirty="0" smtClean="0"/>
              <a:t> </a:t>
            </a:r>
            <a:r>
              <a:rPr lang="en-GB" sz="2200" dirty="0" err="1" smtClean="0"/>
              <a:t>опции</a:t>
            </a:r>
            <a:endParaRPr lang="bg-BG" sz="2200" dirty="0" smtClean="0"/>
          </a:p>
          <a:p>
            <a:pPr>
              <a:buNone/>
            </a:pPr>
            <a:r>
              <a:rPr lang="en-GB" sz="2200" dirty="0" smtClean="0"/>
              <a:t>• </a:t>
            </a:r>
            <a:r>
              <a:rPr lang="en-GB" sz="2200" dirty="0" err="1" smtClean="0"/>
              <a:t>аксесоари</a:t>
            </a:r>
            <a:endParaRPr lang="bg-BG" sz="2200" dirty="0" smtClean="0"/>
          </a:p>
          <a:p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943600" y="6492240"/>
            <a:ext cx="3200400" cy="365760"/>
          </a:xfrm>
        </p:spPr>
        <p:txBody>
          <a:bodyPr/>
          <a:lstStyle/>
          <a:p>
            <a:r>
              <a:rPr lang="bg-BG" dirty="0" smtClean="0"/>
              <a:t>                                   Петя Кубратова</a:t>
            </a:r>
            <a:endParaRPr lang="bg-B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r"/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Мобилни телефони като компютри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428736"/>
            <a:ext cx="7467600" cy="4714908"/>
          </a:xfrm>
        </p:spPr>
        <p:txBody>
          <a:bodyPr>
            <a:normAutofit/>
          </a:bodyPr>
          <a:lstStyle/>
          <a:p>
            <a:r>
              <a:rPr lang="bg-BG" dirty="0" smtClean="0"/>
              <a:t>Вградена операционна система</a:t>
            </a:r>
          </a:p>
          <a:p>
            <a:r>
              <a:rPr lang="bg-BG" dirty="0" smtClean="0"/>
              <a:t>Достатъчна оперативна памет</a:t>
            </a:r>
          </a:p>
          <a:p>
            <a:r>
              <a:rPr lang="bg-BG" dirty="0" smtClean="0"/>
              <a:t>Определени графични възможности</a:t>
            </a:r>
          </a:p>
          <a:p>
            <a:pPr>
              <a:buNone/>
            </a:pPr>
            <a:endParaRPr lang="bg-BG" dirty="0" smtClean="0"/>
          </a:p>
          <a:p>
            <a:pPr>
              <a:buNone/>
            </a:pPr>
            <a:endParaRPr lang="bg-BG" dirty="0" smtClean="0"/>
          </a:p>
        </p:txBody>
      </p:sp>
      <p:pic>
        <p:nvPicPr>
          <p:cNvPr id="5" name="Picture 4" descr="1282631118NHxf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3214686"/>
            <a:ext cx="3876356" cy="3427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5943600" y="6492240"/>
            <a:ext cx="3200400" cy="365760"/>
          </a:xfrm>
        </p:spPr>
        <p:txBody>
          <a:bodyPr/>
          <a:lstStyle/>
          <a:p>
            <a:r>
              <a:rPr lang="bg-BG" dirty="0" smtClean="0"/>
              <a:t>                                   Петя Кубратова</a:t>
            </a:r>
            <a:endParaRPr lang="bg-B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XP </a:t>
            </a:r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мобилен телефон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3657600" cy="4957778"/>
          </a:xfrm>
        </p:spPr>
        <p:txBody>
          <a:bodyPr/>
          <a:lstStyle/>
          <a:p>
            <a:r>
              <a:rPr lang="en-GB" sz="1800" dirty="0" err="1" smtClean="0"/>
              <a:t>Китайска</a:t>
            </a:r>
            <a:r>
              <a:rPr lang="en-GB" sz="1800" dirty="0" smtClean="0"/>
              <a:t> </a:t>
            </a:r>
            <a:r>
              <a:rPr lang="en-GB" sz="1800" dirty="0" err="1" smtClean="0"/>
              <a:t>компания</a:t>
            </a:r>
            <a:r>
              <a:rPr lang="en-GB" sz="1800" dirty="0" smtClean="0"/>
              <a:t> </a:t>
            </a:r>
            <a:r>
              <a:rPr lang="en-GB" sz="1800" dirty="0" err="1" smtClean="0"/>
              <a:t>създаде</a:t>
            </a:r>
            <a:r>
              <a:rPr lang="en-GB" sz="1800" dirty="0" smtClean="0"/>
              <a:t> </a:t>
            </a:r>
            <a:r>
              <a:rPr lang="en-GB" sz="1800" dirty="0" err="1" smtClean="0"/>
              <a:t>първия</a:t>
            </a:r>
            <a:r>
              <a:rPr lang="en-GB" sz="1800" dirty="0" smtClean="0"/>
              <a:t> в </a:t>
            </a:r>
            <a:r>
              <a:rPr lang="en-GB" sz="1800" dirty="0" err="1" smtClean="0"/>
              <a:t>света</a:t>
            </a:r>
            <a:r>
              <a:rPr lang="en-GB" sz="1800" dirty="0" smtClean="0"/>
              <a:t> </a:t>
            </a:r>
            <a:r>
              <a:rPr lang="en-GB" sz="1800" dirty="0" err="1" smtClean="0"/>
              <a:t>мобилен</a:t>
            </a:r>
            <a:r>
              <a:rPr lang="en-GB" sz="1800" dirty="0" smtClean="0"/>
              <a:t> </a:t>
            </a:r>
            <a:r>
              <a:rPr lang="en-GB" sz="1800" dirty="0" err="1" smtClean="0"/>
              <a:t>телефон</a:t>
            </a:r>
            <a:r>
              <a:rPr lang="en-GB" sz="1800" dirty="0" smtClean="0"/>
              <a:t> с Windows XP. </a:t>
            </a:r>
            <a:r>
              <a:rPr lang="en-GB" sz="1800" dirty="0" err="1" smtClean="0"/>
              <a:t>Моделът</a:t>
            </a:r>
            <a:r>
              <a:rPr lang="en-GB" sz="1800" dirty="0" smtClean="0"/>
              <a:t> </a:t>
            </a:r>
            <a:r>
              <a:rPr lang="en-GB" sz="1800" dirty="0" err="1" smtClean="0"/>
              <a:t>xpPhone</a:t>
            </a:r>
            <a:r>
              <a:rPr lang="en-GB" sz="1800" dirty="0" smtClean="0"/>
              <a:t> e </a:t>
            </a:r>
            <a:r>
              <a:rPr lang="en-GB" sz="1800" dirty="0" err="1" smtClean="0"/>
              <a:t>показан</a:t>
            </a:r>
            <a:r>
              <a:rPr lang="en-GB" sz="1800" dirty="0" smtClean="0"/>
              <a:t> </a:t>
            </a:r>
            <a:r>
              <a:rPr lang="en-GB" sz="1800" dirty="0" err="1" smtClean="0"/>
              <a:t>на</a:t>
            </a:r>
            <a:r>
              <a:rPr lang="en-GB" sz="1800" dirty="0" smtClean="0"/>
              <a:t> </a:t>
            </a:r>
            <a:r>
              <a:rPr lang="en-GB" sz="1800" dirty="0" err="1" smtClean="0"/>
              <a:t>изложението</a:t>
            </a:r>
            <a:r>
              <a:rPr lang="en-GB" sz="1800" dirty="0" smtClean="0"/>
              <a:t> </a:t>
            </a:r>
            <a:r>
              <a:rPr lang="en-GB" sz="1800" dirty="0" err="1" smtClean="0"/>
              <a:t>Computex</a:t>
            </a:r>
            <a:r>
              <a:rPr lang="en-GB" sz="1800" dirty="0" smtClean="0"/>
              <a:t> 2009 в </a:t>
            </a:r>
            <a:r>
              <a:rPr lang="en-GB" sz="1800" dirty="0" err="1" smtClean="0"/>
              <a:t>Тайван</a:t>
            </a:r>
            <a:r>
              <a:rPr lang="en-GB" sz="1800" dirty="0" smtClean="0"/>
              <a:t> </a:t>
            </a:r>
            <a:r>
              <a:rPr lang="en-GB" sz="1800" dirty="0" err="1" smtClean="0"/>
              <a:t>от</a:t>
            </a:r>
            <a:r>
              <a:rPr lang="en-GB" sz="1800" dirty="0" smtClean="0"/>
              <a:t> </a:t>
            </a:r>
            <a:endParaRPr lang="bg-BG" sz="1800" dirty="0" smtClean="0"/>
          </a:p>
          <a:p>
            <a:pPr>
              <a:buNone/>
            </a:pPr>
            <a:r>
              <a:rPr lang="bg-BG" sz="1800" dirty="0" smtClean="0"/>
              <a:t>  </a:t>
            </a:r>
            <a:r>
              <a:rPr lang="en-US" sz="1800" dirty="0" smtClean="0"/>
              <a:t>  </a:t>
            </a:r>
            <a:r>
              <a:rPr lang="bg-BG" sz="1800" dirty="0" smtClean="0"/>
              <a:t> </a:t>
            </a:r>
            <a:r>
              <a:rPr lang="en-GB" sz="1800" dirty="0" smtClean="0"/>
              <a:t>In Technology.</a:t>
            </a:r>
            <a:endParaRPr lang="bg-BG" sz="1800" dirty="0" smtClean="0"/>
          </a:p>
          <a:p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270248" y="1285860"/>
            <a:ext cx="4516594" cy="5143536"/>
          </a:xfrm>
        </p:spPr>
        <p:txBody>
          <a:bodyPr>
            <a:normAutofit/>
          </a:bodyPr>
          <a:lstStyle/>
          <a:p>
            <a:r>
              <a:rPr lang="bg-BG" sz="2000" b="1" u="sng" dirty="0" smtClean="0"/>
              <a:t>8</a:t>
            </a:r>
            <a:r>
              <a:rPr lang="en-US" sz="2000" b="1" u="sng" dirty="0" smtClean="0"/>
              <a:t>G Series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OS: WES 2009 (</a:t>
            </a:r>
            <a:r>
              <a:rPr lang="en-US" sz="1600" dirty="0" err="1" smtClean="0"/>
              <a:t>english</a:t>
            </a:r>
            <a:r>
              <a:rPr lang="en-US" sz="1600" dirty="0" smtClean="0"/>
              <a:t> version)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3G Module</a:t>
            </a:r>
            <a:r>
              <a:rPr lang="en-US" sz="1600" dirty="0" smtClean="0"/>
              <a:t>3G EVDO</a:t>
            </a:r>
            <a:br>
              <a:rPr lang="en-US" sz="1600" dirty="0" smtClean="0"/>
            </a:br>
            <a:r>
              <a:rPr lang="en-US" sz="1600" dirty="0" smtClean="0"/>
              <a:t>3G WCDMA(Compatible with HSUPA,EDGE,GPRS,GSM)</a:t>
            </a:r>
          </a:p>
          <a:p>
            <a:pPr>
              <a:buFont typeface="Arial" pitchFamily="34" charset="0"/>
              <a:buChar char="•"/>
            </a:pPr>
            <a:r>
              <a:rPr lang="it-IT" sz="1600" b="1" dirty="0" smtClean="0"/>
              <a:t>CPU</a:t>
            </a:r>
            <a:r>
              <a:rPr lang="it-IT" sz="1600" dirty="0" smtClean="0"/>
              <a:t>  AMD Super Mobile CPU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Memory</a:t>
            </a:r>
            <a:r>
              <a:rPr lang="en-US" sz="1600" dirty="0" smtClean="0"/>
              <a:t>  512M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SSD</a:t>
            </a:r>
            <a:r>
              <a:rPr lang="en-US" sz="1600" dirty="0" smtClean="0"/>
              <a:t>  32G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Touch Screen</a:t>
            </a:r>
            <a:r>
              <a:rPr lang="en-US" sz="1600" dirty="0" smtClean="0"/>
              <a:t>  4.8 Inch Touch Screen ,16:9 , 16.7M Color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Resolution</a:t>
            </a:r>
            <a:r>
              <a:rPr lang="en-US" sz="1600" dirty="0" smtClean="0"/>
              <a:t>  Default Resolution : 800x480, It can support 1024x768, Dual Resolution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Wireless</a:t>
            </a:r>
            <a:r>
              <a:rPr lang="en-US" sz="1600" dirty="0" smtClean="0"/>
              <a:t>  </a:t>
            </a:r>
            <a:r>
              <a:rPr lang="en-US" sz="1600" dirty="0" err="1" smtClean="0"/>
              <a:t>WiFi</a:t>
            </a:r>
            <a:r>
              <a:rPr lang="en-US" sz="1600" dirty="0" smtClean="0"/>
              <a:t> 802.11b/g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Battery</a:t>
            </a:r>
            <a:r>
              <a:rPr lang="en-US" sz="1600" dirty="0" smtClean="0"/>
              <a:t>  Removable Li-polymer Battery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Size</a:t>
            </a:r>
            <a:r>
              <a:rPr lang="en-US" sz="1600" dirty="0" smtClean="0"/>
              <a:t>  175 * 84 * 25.5 mm</a:t>
            </a:r>
          </a:p>
          <a:p>
            <a:pPr>
              <a:buFont typeface="Arial" pitchFamily="34" charset="0"/>
              <a:buChar char="•"/>
            </a:pPr>
            <a:endParaRPr lang="bg-BG" sz="1600" dirty="0"/>
          </a:p>
        </p:txBody>
      </p:sp>
      <p:pic>
        <p:nvPicPr>
          <p:cNvPr id="1026" name="Picture 2" descr="200702080920samsung_f700_qwerty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857628"/>
            <a:ext cx="28575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0" y="6492240"/>
            <a:ext cx="3200400" cy="365760"/>
          </a:xfrm>
        </p:spPr>
        <p:txBody>
          <a:bodyPr/>
          <a:lstStyle/>
          <a:p>
            <a:r>
              <a:rPr lang="bg-BG" dirty="0" smtClean="0"/>
              <a:t>                                   Петя Кубратова</a:t>
            </a:r>
            <a:endParaRPr lang="bg-BG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-___wp7_os__2011_-8_40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 rot="21441222">
            <a:off x="2861809" y="1019416"/>
            <a:ext cx="2071702" cy="1968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-___wp7_os__2011_-1_40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713186">
            <a:off x="160185" y="1137594"/>
            <a:ext cx="2214578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-___wp7_os__2011_-2_40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 rot="738289">
            <a:off x="428596" y="3143248"/>
            <a:ext cx="228601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-___wp7_os__2011_-4_400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 rot="20802344">
            <a:off x="440263" y="5094261"/>
            <a:ext cx="1903095" cy="1565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-___wp7_os__2011_-10_400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 rot="20319214">
            <a:off x="3130496" y="2865039"/>
            <a:ext cx="2000264" cy="185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-___wp7_os__2011_-6_400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 rot="181021">
            <a:off x="3113412" y="5185301"/>
            <a:ext cx="1760219" cy="1627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43890" cy="1143000"/>
          </a:xfrm>
        </p:spPr>
        <p:txBody>
          <a:bodyPr anchor="t">
            <a:normAutofit/>
          </a:bodyPr>
          <a:lstStyle/>
          <a:p>
            <a:pPr algn="r"/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Най-търсените телефони с Windows Phone 7 OS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2011г.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14942" y="1984248"/>
            <a:ext cx="3929058" cy="4873752"/>
          </a:xfrm>
        </p:spPr>
        <p:txBody>
          <a:bodyPr/>
          <a:lstStyle/>
          <a:p>
            <a:r>
              <a:rPr lang="bg-BG" b="1" dirty="0" smtClean="0"/>
              <a:t>LG Quantum </a:t>
            </a:r>
            <a:endParaRPr lang="bg-BG" dirty="0" smtClean="0"/>
          </a:p>
          <a:p>
            <a:r>
              <a:rPr lang="bg-BG" b="1" dirty="0" smtClean="0"/>
              <a:t>Samsung Focus </a:t>
            </a:r>
          </a:p>
          <a:p>
            <a:r>
              <a:rPr lang="bg-BG" b="1" dirty="0" smtClean="0"/>
              <a:t>LG E900 Optimus 7 </a:t>
            </a:r>
          </a:p>
          <a:p>
            <a:r>
              <a:rPr lang="bg-BG" b="1" dirty="0" smtClean="0"/>
              <a:t>HTC 7 Trophy </a:t>
            </a:r>
          </a:p>
          <a:p>
            <a:r>
              <a:rPr lang="bg-BG" b="1" dirty="0" smtClean="0"/>
              <a:t>HTC 7 Pro </a:t>
            </a:r>
            <a:endParaRPr lang="bg-BG" dirty="0" smtClean="0"/>
          </a:p>
          <a:p>
            <a:r>
              <a:rPr lang="bg-BG" b="1" dirty="0" smtClean="0"/>
              <a:t>Dell Venue Pro </a:t>
            </a:r>
          </a:p>
          <a:p>
            <a:r>
              <a:rPr lang="bg-BG" b="1" dirty="0" smtClean="0"/>
              <a:t>Samsung Omnia 7 </a:t>
            </a:r>
          </a:p>
          <a:p>
            <a:r>
              <a:rPr lang="bg-BG" b="1" dirty="0" smtClean="0"/>
              <a:t>LG Optimus 7 </a:t>
            </a:r>
          </a:p>
          <a:p>
            <a:r>
              <a:rPr lang="bg-BG" b="1" dirty="0" smtClean="0"/>
              <a:t>HTC 7 Mozart </a:t>
            </a:r>
          </a:p>
          <a:p>
            <a:r>
              <a:rPr lang="bg-BG" b="1" dirty="0" smtClean="0"/>
              <a:t>HTC HD7 </a:t>
            </a:r>
            <a:endParaRPr lang="bg-BG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>
          <a:xfrm>
            <a:off x="5943600" y="6492240"/>
            <a:ext cx="3200400" cy="365760"/>
          </a:xfrm>
        </p:spPr>
        <p:txBody>
          <a:bodyPr/>
          <a:lstStyle/>
          <a:p>
            <a:r>
              <a:rPr lang="bg-BG" dirty="0" smtClean="0"/>
              <a:t>                                   Петя Кубратова</a:t>
            </a:r>
            <a:endParaRPr lang="bg-BG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uturistic-Cellphones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14290"/>
            <a:ext cx="3071834" cy="30875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14290"/>
            <a:ext cx="7467600" cy="846158"/>
          </a:xfrm>
        </p:spPr>
        <p:txBody>
          <a:bodyPr anchor="t"/>
          <a:lstStyle/>
          <a:p>
            <a:pPr algn="r"/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Телефони на бъдещето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4143404" cy="5257800"/>
          </a:xfrm>
        </p:spPr>
        <p:txBody>
          <a:bodyPr>
            <a:normAutofit/>
          </a:bodyPr>
          <a:lstStyle/>
          <a:p>
            <a:endParaRPr lang="bg-BG" sz="2000" dirty="0" smtClean="0"/>
          </a:p>
          <a:p>
            <a:endParaRPr lang="bg-BG" sz="2000" dirty="0" smtClean="0"/>
          </a:p>
          <a:p>
            <a:endParaRPr lang="bg-BG" sz="2000" dirty="0" smtClean="0"/>
          </a:p>
          <a:p>
            <a:endParaRPr lang="bg-BG" sz="2000" dirty="0" smtClean="0"/>
          </a:p>
          <a:p>
            <a:endParaRPr lang="bg-BG" sz="2000" dirty="0" smtClean="0"/>
          </a:p>
          <a:p>
            <a:endParaRPr lang="bg-BG" sz="2000" dirty="0" smtClean="0"/>
          </a:p>
          <a:p>
            <a:endParaRPr lang="bg-BG" sz="2000" dirty="0" smtClean="0"/>
          </a:p>
          <a:p>
            <a:endParaRPr lang="bg-BG" sz="2000" dirty="0" smtClean="0"/>
          </a:p>
          <a:p>
            <a:endParaRPr lang="bg-BG" sz="2000" dirty="0" smtClean="0"/>
          </a:p>
          <a:p>
            <a:endParaRPr lang="bg-BG" sz="2000" dirty="0" smtClean="0"/>
          </a:p>
          <a:p>
            <a:endParaRPr lang="bg-BG" sz="2000" dirty="0" smtClean="0"/>
          </a:p>
          <a:p>
            <a:endParaRPr lang="bg-BG" sz="2000" dirty="0" smtClean="0"/>
          </a:p>
          <a:p>
            <a:r>
              <a:rPr lang="bg-BG" sz="2000" dirty="0" smtClean="0"/>
              <a:t>Да вярваме ли на прогнози?</a:t>
            </a:r>
            <a:endParaRPr lang="bg-BG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286248" y="1142984"/>
            <a:ext cx="4516594" cy="4572000"/>
          </a:xfrm>
        </p:spPr>
        <p:txBody>
          <a:bodyPr>
            <a:normAutofit/>
          </a:bodyPr>
          <a:lstStyle/>
          <a:p>
            <a:r>
              <a:rPr lang="bg-BG" sz="2000" dirty="0" smtClean="0"/>
              <a:t>Могат да заменят предмети от всекидневието...</a:t>
            </a:r>
          </a:p>
          <a:p>
            <a:r>
              <a:rPr lang="en-US" sz="2000" dirty="0" smtClean="0"/>
              <a:t>Android OS</a:t>
            </a:r>
            <a:r>
              <a:rPr lang="bg-BG" sz="2000" dirty="0" smtClean="0"/>
              <a:t> ще бъде по-популярна от </a:t>
            </a:r>
            <a:r>
              <a:rPr lang="en-US" sz="2000" dirty="0" smtClean="0"/>
              <a:t>Windows OS </a:t>
            </a:r>
            <a:r>
              <a:rPr lang="bg-BG" sz="2000" smtClean="0"/>
              <a:t>през </a:t>
            </a:r>
            <a:r>
              <a:rPr lang="bg-BG" sz="2000" smtClean="0"/>
              <a:t>2016г…</a:t>
            </a:r>
            <a:endParaRPr lang="bg-BG" sz="2000" dirty="0"/>
          </a:p>
        </p:txBody>
      </p:sp>
      <p:pic>
        <p:nvPicPr>
          <p:cNvPr id="7" name="Picture 6" descr="slide_4696_65130_lar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3357562"/>
            <a:ext cx="3545111" cy="25782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943600" y="6492240"/>
            <a:ext cx="3200400" cy="365760"/>
          </a:xfrm>
        </p:spPr>
        <p:txBody>
          <a:bodyPr/>
          <a:lstStyle/>
          <a:p>
            <a:r>
              <a:rPr lang="bg-BG" dirty="0" smtClean="0"/>
              <a:t>                                   Петя Кубратова</a:t>
            </a:r>
            <a:endParaRPr lang="bg-BG" dirty="0"/>
          </a:p>
        </p:txBody>
      </p:sp>
      <p:pic>
        <p:nvPicPr>
          <p:cNvPr id="10" name="Picture 9" descr="figh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066" y="3214686"/>
            <a:ext cx="2952750" cy="2952750"/>
          </a:xfrm>
          <a:prstGeom prst="rect">
            <a:avLst/>
          </a:prstGeom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1345</TotalTime>
  <Words>362</Words>
  <Application>Microsoft Office PowerPoint</Application>
  <PresentationFormat>On-screen Show (4:3)</PresentationFormat>
  <Paragraphs>112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 </vt:lpstr>
      <vt:lpstr> Мобилният телефон</vt:lpstr>
      <vt:lpstr>История</vt:lpstr>
      <vt:lpstr>Еволюция</vt:lpstr>
      <vt:lpstr>Възможности на мобилните телефони</vt:lpstr>
      <vt:lpstr>Мобилни телефони като компютри</vt:lpstr>
      <vt:lpstr>Windows XP на мобилен телефон</vt:lpstr>
      <vt:lpstr>Най-търсените телефони с Windows Phone 7 OS за 2011г.</vt:lpstr>
      <vt:lpstr>Телефони на бъдещето</vt:lpstr>
      <vt:lpstr>Производители</vt:lpstr>
      <vt:lpstr>Нужен ли ни е наистина смартфон?</vt:lpstr>
      <vt:lpstr>Полезни или вредни са мобилните телефони?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148</cp:revision>
  <dcterms:created xsi:type="dcterms:W3CDTF">2012-03-24T09:50:47Z</dcterms:created>
  <dcterms:modified xsi:type="dcterms:W3CDTF">2012-04-03T15:12:59Z</dcterms:modified>
</cp:coreProperties>
</file>