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custDataLst>
    <p:tags r:id="rId12"/>
  </p:custDataLst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7399140-F150-4FA9-BD8F-7884CF3EE5C9}" type="datetimeFigureOut">
              <a:rPr lang="bg-BG" smtClean="0"/>
              <a:t>1.4.2011 г.</a:t>
            </a:fld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533C204-AFEC-4DDB-B917-73BAB94E45F7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da_%28programming_language%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ter_%28SQL%29" TargetMode="External"/><Relationship Id="rId2" Type="http://schemas.openxmlformats.org/officeDocument/2006/relationships/hyperlink" Target="http://en.wikipedia.org/wiki/Create_%28SQL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rop_%28SQL%2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pdate_%28SQL%29" TargetMode="External"/><Relationship Id="rId2" Type="http://schemas.openxmlformats.org/officeDocument/2006/relationships/hyperlink" Target="http://en.wikipedia.org/wiki/Insert_%28SQL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elete_%28SQL%2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Гл. ас. Ю. </a:t>
            </a:r>
            <a:r>
              <a:rPr lang="bg-BG" dirty="0" err="1" smtClean="0"/>
              <a:t>Кузнецов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673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Управление на транзакции - </a:t>
            </a:r>
            <a:r>
              <a:rPr lang="en-US" dirty="0"/>
              <a:t>Transaction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Begin Transaction </a:t>
            </a:r>
            <a:r>
              <a:rPr lang="en-US" dirty="0" smtClean="0"/>
              <a:t>– </a:t>
            </a:r>
            <a:r>
              <a:rPr lang="bg-BG" dirty="0" smtClean="0"/>
              <a:t>Начало на транзакцията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– </a:t>
            </a:r>
            <a:r>
              <a:rPr lang="bg-BG" dirty="0" smtClean="0"/>
              <a:t>Потвърждаване на всички стъпки от транзакцията</a:t>
            </a:r>
          </a:p>
          <a:p>
            <a:r>
              <a:rPr lang="en-US" b="1" dirty="0" err="1" smtClean="0"/>
              <a:t>RollBack</a:t>
            </a:r>
            <a:r>
              <a:rPr lang="en-US" dirty="0" smtClean="0"/>
              <a:t> – </a:t>
            </a:r>
            <a:r>
              <a:rPr lang="bg-BG" dirty="0" smtClean="0"/>
              <a:t>Отказа от действията в транзакцията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236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Разработен през 1970 от </a:t>
            </a:r>
            <a:r>
              <a:rPr lang="en-US" dirty="0" smtClean="0"/>
              <a:t>IBM</a:t>
            </a:r>
            <a:endParaRPr lang="bg-BG" dirty="0" smtClean="0"/>
          </a:p>
          <a:p>
            <a:r>
              <a:rPr lang="bg-BG" dirty="0" smtClean="0"/>
              <a:t>През 1979 е първото комерсиално използване на </a:t>
            </a:r>
            <a:r>
              <a:rPr lang="en-US" dirty="0" smtClean="0"/>
              <a:t>SQL </a:t>
            </a:r>
            <a:r>
              <a:rPr lang="bg-BG" dirty="0" smtClean="0"/>
              <a:t>от </a:t>
            </a:r>
            <a:r>
              <a:rPr lang="en-US" dirty="0" smtClean="0"/>
              <a:t>Oracle</a:t>
            </a:r>
          </a:p>
          <a:p>
            <a:r>
              <a:rPr lang="en-US" dirty="0"/>
              <a:t>1986 SQL-86 </a:t>
            </a:r>
            <a:r>
              <a:rPr lang="bg-BG" dirty="0" smtClean="0"/>
              <a:t>Първи стандарт 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en-US" dirty="0" smtClean="0"/>
              <a:t>ANSI</a:t>
            </a:r>
            <a:endParaRPr lang="bg-BG" dirty="0" smtClean="0"/>
          </a:p>
          <a:p>
            <a:r>
              <a:rPr lang="en-US" dirty="0"/>
              <a:t>1992 </a:t>
            </a:r>
            <a:r>
              <a:rPr lang="en-US" dirty="0"/>
              <a:t>S</a:t>
            </a:r>
            <a:r>
              <a:rPr lang="en-US" dirty="0"/>
              <a:t>QL-92</a:t>
            </a:r>
            <a:r>
              <a:rPr lang="bg-BG" dirty="0" smtClean="0"/>
              <a:t> – Голяма промяна в стандарта</a:t>
            </a:r>
          </a:p>
          <a:p>
            <a:r>
              <a:rPr lang="en-US" dirty="0"/>
              <a:t>2008 SQL:2008 </a:t>
            </a:r>
            <a:r>
              <a:rPr lang="bg-BG" dirty="0" smtClean="0"/>
              <a:t>Текуща версия на стандарта</a:t>
            </a:r>
          </a:p>
          <a:p>
            <a:pPr marL="109728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850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Диалекти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38442"/>
              </p:ext>
            </p:extLst>
          </p:nvPr>
        </p:nvGraphicFramePr>
        <p:xfrm>
          <a:off x="683568" y="1772816"/>
          <a:ext cx="7920879" cy="3849591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2088232"/>
                <a:gridCol w="2376264"/>
                <a:gridCol w="3456383"/>
              </a:tblGrid>
              <a:tr h="265239">
                <a:tc>
                  <a:txBody>
                    <a:bodyPr/>
                    <a:lstStyle/>
                    <a:p>
                      <a:pPr algn="ctr"/>
                      <a:r>
                        <a:rPr lang="bg-BG" sz="900" dirty="0" smtClean="0"/>
                        <a:t>Създател</a:t>
                      </a:r>
                      <a:endParaRPr lang="en-US" sz="900" dirty="0"/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900" dirty="0" smtClean="0"/>
                        <a:t>Название</a:t>
                      </a:r>
                      <a:endParaRPr lang="en-US" sz="900" dirty="0"/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900" dirty="0" smtClean="0"/>
                        <a:t>Пълно название</a:t>
                      </a:r>
                      <a:endParaRPr lang="en-US" sz="900" dirty="0"/>
                    </a:p>
                  </a:txBody>
                  <a:tcPr marL="44581" marR="44581" marT="22290" marB="22290" anchor="ctr"/>
                </a:tc>
              </a:tr>
              <a:tr h="2710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ANSI/ISO Standard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SQL/PSM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SQL/Persistent Stored Modules</a:t>
                      </a:r>
                    </a:p>
                  </a:txBody>
                  <a:tcPr marL="44581" marR="44581" marT="22290" marB="22290" anchor="ctr"/>
                </a:tc>
              </a:tr>
              <a:tr h="3023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/>
                        <a:t>Interbase</a:t>
                      </a:r>
                      <a:r>
                        <a:rPr lang="bg-BG" sz="900" dirty="0" smtClean="0"/>
                        <a:t>/</a:t>
                      </a:r>
                      <a:r>
                        <a:rPr lang="en-US" sz="900" dirty="0"/>
                        <a:t/>
                      </a:r>
                      <a:br>
                        <a:rPr lang="en-US" sz="900" dirty="0"/>
                      </a:br>
                      <a:r>
                        <a:rPr lang="en-US" sz="900" dirty="0"/>
                        <a:t>Firebird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PSQL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Procedural SQL</a:t>
                      </a:r>
                    </a:p>
                  </a:txBody>
                  <a:tcPr marL="44581" marR="44581" marT="22290" marB="22290" anchor="ctr"/>
                </a:tc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IBM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SQL PL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SQL Procedural Language (implements SQL/PSM)</a:t>
                      </a:r>
                    </a:p>
                  </a:txBody>
                  <a:tcPr marL="44581" marR="44581" marT="22290" marB="22290" anchor="ctr"/>
                </a:tc>
              </a:tr>
              <a:tr h="3023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Microsoft/</a:t>
                      </a:r>
                      <a:br>
                        <a:rPr lang="en-US" sz="900" dirty="0"/>
                      </a:br>
                      <a:r>
                        <a:rPr lang="en-US" sz="900" dirty="0"/>
                        <a:t>Sybase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T-SQL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Transact-SQL</a:t>
                      </a:r>
                    </a:p>
                  </a:txBody>
                  <a:tcPr marL="44581" marR="44581" marT="22290" marB="22290" anchor="ctr"/>
                </a:tc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Mimer</a:t>
                      </a:r>
                      <a:r>
                        <a:rPr lang="en-US" sz="900" dirty="0"/>
                        <a:t> SQL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SQL/PSM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SQL/Persistent Stored Module (implements SQL/PSM)</a:t>
                      </a:r>
                    </a:p>
                  </a:txBody>
                  <a:tcPr marL="44581" marR="44581" marT="22290" marB="22290" anchor="ctr"/>
                </a:tc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MySQL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SQL/PSM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SQL/Persistent Stored Module (implements SQL/PSM)</a:t>
                      </a:r>
                    </a:p>
                  </a:txBody>
                  <a:tcPr marL="44581" marR="44581" marT="22290" marB="22290" anchor="ctr"/>
                </a:tc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Oracle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PL/SQL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Procedural Language/SQL (based on </a:t>
                      </a:r>
                      <a:r>
                        <a:rPr lang="en-US" sz="900" dirty="0">
                          <a:hlinkClick r:id="rId2" tooltip="Ada (programming language)"/>
                        </a:rPr>
                        <a:t>Ada</a:t>
                      </a:r>
                      <a:r>
                        <a:rPr lang="en-US" sz="900" dirty="0"/>
                        <a:t>)</a:t>
                      </a:r>
                    </a:p>
                  </a:txBody>
                  <a:tcPr marL="44581" marR="44581" marT="22290" marB="22290" anchor="ctr"/>
                </a:tc>
              </a:tr>
              <a:tr h="6207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PostgreSQL</a:t>
                      </a:r>
                      <a:endParaRPr lang="en-US" sz="900" dirty="0"/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PL/</a:t>
                      </a:r>
                      <a:r>
                        <a:rPr lang="en-US" sz="900" dirty="0" err="1"/>
                        <a:t>pgSQL</a:t>
                      </a:r>
                      <a:endParaRPr lang="en-US" sz="900" dirty="0"/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Procedural Language/</a:t>
                      </a:r>
                      <a:r>
                        <a:rPr lang="en-US" sz="900" dirty="0" err="1"/>
                        <a:t>PostgreSQL</a:t>
                      </a:r>
                      <a:r>
                        <a:rPr lang="en-US" sz="900" dirty="0"/>
                        <a:t> Structured Query Language (based on Oracle PL/SQL)</a:t>
                      </a:r>
                    </a:p>
                  </a:txBody>
                  <a:tcPr marL="44581" marR="44581" marT="22290" marB="22290" anchor="ctr"/>
                </a:tc>
              </a:tr>
              <a:tr h="5042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PostgreSQL</a:t>
                      </a:r>
                      <a:endParaRPr lang="en-US" sz="900" dirty="0"/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PL/PSM</a:t>
                      </a:r>
                    </a:p>
                  </a:txBody>
                  <a:tcPr marL="44581" marR="44581" marT="22290" marB="22290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Procedural Language/Persistent Stored Modules (implements SQL/PSM)</a:t>
                      </a:r>
                    </a:p>
                  </a:txBody>
                  <a:tcPr marL="44581" marR="44581" marT="22290" marB="22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Описание на данни - </a:t>
            </a:r>
            <a:r>
              <a:rPr lang="en-US" b="1" dirty="0" smtClean="0"/>
              <a:t>Data </a:t>
            </a:r>
            <a:r>
              <a:rPr lang="en-US" b="1" dirty="0"/>
              <a:t>definition</a:t>
            </a:r>
          </a:p>
          <a:p>
            <a:r>
              <a:rPr lang="bg-BG" b="1" dirty="0" smtClean="0"/>
              <a:t>Обработка на данни - </a:t>
            </a:r>
            <a:r>
              <a:rPr lang="en-US" b="1" dirty="0" smtClean="0"/>
              <a:t>Data </a:t>
            </a:r>
            <a:r>
              <a:rPr lang="en-US" b="1" dirty="0"/>
              <a:t>manipulation</a:t>
            </a:r>
          </a:p>
          <a:p>
            <a:r>
              <a:rPr lang="bg-BG" b="1" dirty="0" smtClean="0"/>
              <a:t>Запитвания - </a:t>
            </a:r>
            <a:r>
              <a:rPr lang="en-US" b="1" dirty="0" smtClean="0"/>
              <a:t>Queries</a:t>
            </a:r>
            <a:endParaRPr lang="bg-BG" b="1" dirty="0" smtClean="0"/>
          </a:p>
          <a:p>
            <a:r>
              <a:rPr lang="bg-BG" b="1" dirty="0" smtClean="0"/>
              <a:t>Управление на достъпа - </a:t>
            </a:r>
            <a:r>
              <a:rPr lang="en-US" b="1" dirty="0" smtClean="0"/>
              <a:t>Data </a:t>
            </a:r>
            <a:r>
              <a:rPr lang="en-US" b="1" dirty="0"/>
              <a:t>control</a:t>
            </a:r>
          </a:p>
          <a:p>
            <a:r>
              <a:rPr lang="bg-BG" b="1" dirty="0" smtClean="0"/>
              <a:t>Управление на транзакции - </a:t>
            </a:r>
            <a:r>
              <a:rPr lang="en-US" b="1" dirty="0" smtClean="0"/>
              <a:t>Transaction </a:t>
            </a:r>
            <a:r>
              <a:rPr lang="en-US" b="1" dirty="0"/>
              <a:t>controls</a:t>
            </a:r>
          </a:p>
          <a:p>
            <a:pPr marL="109728" indent="0">
              <a:buNone/>
            </a:pPr>
            <a:endParaRPr lang="en-US" b="1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53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Описание на данни - </a:t>
            </a:r>
            <a:r>
              <a:rPr lang="en-US" dirty="0"/>
              <a:t>Data </a:t>
            </a:r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 tooltip="Create (SQL)"/>
              </a:rPr>
              <a:t>CREATE</a:t>
            </a:r>
            <a:r>
              <a:rPr lang="bg-BG" b="1" dirty="0" smtClean="0"/>
              <a:t> </a:t>
            </a:r>
            <a:r>
              <a:rPr lang="en-US" b="1" dirty="0" smtClean="0"/>
              <a:t>– </a:t>
            </a:r>
            <a:r>
              <a:rPr lang="bg-BG" b="1" dirty="0" smtClean="0"/>
              <a:t>Създаване на обекти</a:t>
            </a:r>
          </a:p>
          <a:p>
            <a:pPr lvl="1"/>
            <a:r>
              <a:rPr lang="en-US" dirty="0"/>
              <a:t>CREATE TABLE </a:t>
            </a:r>
            <a:r>
              <a:rPr lang="en-US" dirty="0" err="1" smtClean="0"/>
              <a:t>Knigi</a:t>
            </a:r>
            <a:r>
              <a:rPr lang="en-US" dirty="0" smtClean="0"/>
              <a:t>( </a:t>
            </a:r>
            <a:r>
              <a:rPr lang="en-US" dirty="0" err="1" smtClean="0"/>
              <a:t>Nomer</a:t>
            </a:r>
            <a:r>
              <a:rPr lang="en-US" dirty="0" smtClean="0"/>
              <a:t>  </a:t>
            </a:r>
            <a:r>
              <a:rPr lang="en-US" dirty="0"/>
              <a:t>INT, </a:t>
            </a:r>
            <a:r>
              <a:rPr lang="en-US" dirty="0" err="1" smtClean="0"/>
              <a:t>Avtor</a:t>
            </a:r>
            <a:r>
              <a:rPr lang="en-US" dirty="0" smtClean="0"/>
              <a:t> </a:t>
            </a:r>
            <a:r>
              <a:rPr lang="en-US" dirty="0"/>
              <a:t>VARCHAR(50), </a:t>
            </a:r>
            <a:r>
              <a:rPr lang="en-US" dirty="0" err="1" smtClean="0"/>
              <a:t>Zaglavie</a:t>
            </a:r>
            <a:r>
              <a:rPr lang="en-US" dirty="0" smtClean="0"/>
              <a:t>  </a:t>
            </a:r>
            <a:r>
              <a:rPr lang="en-US" dirty="0"/>
              <a:t>VARCHAR(50</a:t>
            </a:r>
            <a:r>
              <a:rPr lang="en-US" dirty="0" smtClean="0"/>
              <a:t>), </a:t>
            </a:r>
            <a:r>
              <a:rPr lang="en-US" dirty="0" err="1" smtClean="0"/>
              <a:t>Cena</a:t>
            </a:r>
            <a:r>
              <a:rPr lang="en-US" dirty="0" smtClean="0"/>
              <a:t> money)</a:t>
            </a:r>
            <a:endParaRPr lang="bg-BG" b="1" dirty="0"/>
          </a:p>
          <a:p>
            <a:r>
              <a:rPr lang="en-US" b="1" dirty="0" smtClean="0">
                <a:hlinkClick r:id="rId3" tooltip="Alter (SQL)"/>
              </a:rPr>
              <a:t>ALTER</a:t>
            </a:r>
            <a:r>
              <a:rPr lang="bg-BG" b="1" dirty="0" smtClean="0"/>
              <a:t> – Промяна на обекти</a:t>
            </a:r>
            <a:endParaRPr lang="bg-BG" b="1" dirty="0"/>
          </a:p>
          <a:p>
            <a:r>
              <a:rPr lang="en-US" b="1" dirty="0" smtClean="0">
                <a:hlinkClick r:id="rId4" tooltip="Drop (SQL)"/>
              </a:rPr>
              <a:t>DROP</a:t>
            </a:r>
            <a:r>
              <a:rPr lang="bg-BG" b="1" dirty="0" smtClean="0"/>
              <a:t> – Премахване</a:t>
            </a:r>
            <a:endParaRPr lang="en-US" b="1" dirty="0" smtClean="0"/>
          </a:p>
          <a:p>
            <a:pPr lvl="1"/>
            <a:r>
              <a:rPr lang="en-US" dirty="0"/>
              <a:t>Drop Table </a:t>
            </a:r>
            <a:r>
              <a:rPr lang="en-US" dirty="0" err="1"/>
              <a:t>Knigi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45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Обработка на данни - </a:t>
            </a:r>
            <a:r>
              <a:rPr lang="en-US" dirty="0"/>
              <a:t>Data </a:t>
            </a:r>
            <a:r>
              <a:rPr lang="en-US" dirty="0" smtClean="0"/>
              <a:t>manipulation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tooltip="Insert (SQL)"/>
              </a:rPr>
              <a:t>INSERT</a:t>
            </a:r>
            <a:r>
              <a:rPr lang="en-US" dirty="0"/>
              <a:t> </a:t>
            </a:r>
            <a:r>
              <a:rPr lang="bg-BG" dirty="0" smtClean="0"/>
              <a:t>Добавяне на данни</a:t>
            </a:r>
            <a:endParaRPr lang="en-US" dirty="0"/>
          </a:p>
          <a:p>
            <a:pPr lvl="1"/>
            <a:r>
              <a:rPr lang="en-US" dirty="0"/>
              <a:t>INSERT INTO </a:t>
            </a:r>
            <a:r>
              <a:rPr lang="en-US" dirty="0" err="1" smtClean="0"/>
              <a:t>Knigi</a:t>
            </a:r>
            <a:r>
              <a:rPr lang="en-US" dirty="0" smtClean="0"/>
              <a:t>(</a:t>
            </a:r>
            <a:r>
              <a:rPr lang="en-US" dirty="0" err="1" smtClean="0"/>
              <a:t>Nomer</a:t>
            </a:r>
            <a:r>
              <a:rPr lang="en-US" dirty="0" smtClean="0"/>
              <a:t>, </a:t>
            </a:r>
            <a:r>
              <a:rPr lang="en-US" dirty="0" err="1" smtClean="0"/>
              <a:t>Avtor</a:t>
            </a:r>
            <a:r>
              <a:rPr lang="en-US" dirty="0" smtClean="0"/>
              <a:t>, </a:t>
            </a:r>
            <a:r>
              <a:rPr lang="en-US" dirty="0" err="1" smtClean="0"/>
              <a:t>Zaglavie</a:t>
            </a:r>
            <a:r>
              <a:rPr lang="en-US" dirty="0" smtClean="0"/>
              <a:t>, </a:t>
            </a:r>
            <a:r>
              <a:rPr lang="en-US" dirty="0" err="1" smtClean="0"/>
              <a:t>Cena</a:t>
            </a:r>
            <a:r>
              <a:rPr lang="en-US" dirty="0" smtClean="0"/>
              <a:t>) </a:t>
            </a:r>
            <a:r>
              <a:rPr lang="en-US" dirty="0"/>
              <a:t>VALUES </a:t>
            </a:r>
            <a:r>
              <a:rPr lang="en-US" dirty="0" smtClean="0"/>
              <a:t>(1, </a:t>
            </a:r>
            <a:r>
              <a:rPr lang="en-US" dirty="0"/>
              <a:t>'</a:t>
            </a:r>
            <a:r>
              <a:rPr lang="bg-BG" dirty="0" smtClean="0"/>
              <a:t>Иван Вазов</a:t>
            </a:r>
            <a:r>
              <a:rPr lang="en-US" dirty="0" smtClean="0"/>
              <a:t>', </a:t>
            </a:r>
            <a:r>
              <a:rPr lang="en-US" dirty="0"/>
              <a:t>'</a:t>
            </a:r>
            <a:r>
              <a:rPr lang="bg-BG" dirty="0" smtClean="0"/>
              <a:t>Под игото</a:t>
            </a:r>
            <a:r>
              <a:rPr lang="en-US" dirty="0" smtClean="0"/>
              <a:t>‚</a:t>
            </a:r>
            <a:r>
              <a:rPr lang="bg-BG" dirty="0" smtClean="0"/>
              <a:t>12.20</a:t>
            </a:r>
            <a:r>
              <a:rPr lang="en-US" dirty="0" smtClean="0"/>
              <a:t>); </a:t>
            </a:r>
            <a:endParaRPr lang="en-US" dirty="0"/>
          </a:p>
          <a:p>
            <a:r>
              <a:rPr lang="en-US" dirty="0">
                <a:hlinkClick r:id="rId3" tooltip="Update (SQL)"/>
              </a:rPr>
              <a:t>UPDATE</a:t>
            </a:r>
            <a:r>
              <a:rPr lang="en-US" dirty="0"/>
              <a:t> </a:t>
            </a:r>
            <a:r>
              <a:rPr lang="bg-BG" dirty="0" smtClean="0"/>
              <a:t>Промяна на данни</a:t>
            </a:r>
            <a:endParaRPr lang="en-US" dirty="0" smtClean="0"/>
          </a:p>
          <a:p>
            <a:pPr lvl="1"/>
            <a:r>
              <a:rPr lang="en-US" dirty="0"/>
              <a:t>UPDATE</a:t>
            </a:r>
            <a:r>
              <a:rPr lang="en-US" dirty="0"/>
              <a:t> </a:t>
            </a:r>
            <a:r>
              <a:rPr lang="en-US" dirty="0" err="1" smtClean="0"/>
              <a:t>Knigi</a:t>
            </a:r>
            <a:r>
              <a:rPr lang="en-US" dirty="0" smtClean="0"/>
              <a:t> </a:t>
            </a:r>
            <a:r>
              <a:rPr lang="en-US" dirty="0"/>
              <a:t>SET </a:t>
            </a:r>
            <a:r>
              <a:rPr lang="en-US" dirty="0" err="1" smtClean="0"/>
              <a:t>Cena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20 WHERE </a:t>
            </a:r>
            <a:r>
              <a:rPr lang="en-US" dirty="0" err="1" smtClean="0"/>
              <a:t>Zaglavie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/>
              <a:t>'</a:t>
            </a:r>
            <a:r>
              <a:rPr lang="bg-BG" dirty="0" smtClean="0"/>
              <a:t>Под игото</a:t>
            </a:r>
            <a:r>
              <a:rPr lang="en-US" dirty="0" smtClean="0"/>
              <a:t>'; </a:t>
            </a:r>
            <a:endParaRPr lang="en-US" dirty="0"/>
          </a:p>
          <a:p>
            <a:r>
              <a:rPr lang="en-US" dirty="0">
                <a:hlinkClick r:id="rId4" tooltip="Delete (SQL)"/>
              </a:rPr>
              <a:t>DELETE</a:t>
            </a:r>
            <a:r>
              <a:rPr lang="en-US" dirty="0"/>
              <a:t> </a:t>
            </a:r>
            <a:r>
              <a:rPr lang="bg-BG" dirty="0" smtClean="0"/>
              <a:t>– Премахва данни</a:t>
            </a:r>
            <a:endParaRPr lang="en-US" dirty="0"/>
          </a:p>
          <a:p>
            <a:pPr lvl="1"/>
            <a:r>
              <a:rPr lang="en-US" dirty="0"/>
              <a:t>DELETE FROM </a:t>
            </a:r>
            <a:r>
              <a:rPr lang="en-US" dirty="0" err="1" smtClean="0"/>
              <a:t>Knigi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dirty="0" err="1" smtClean="0"/>
              <a:t>Avtor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/>
              <a:t>'</a:t>
            </a:r>
            <a:r>
              <a:rPr lang="bg-BG" dirty="0" smtClean="0"/>
              <a:t>Иван Вазов</a:t>
            </a:r>
            <a:r>
              <a:rPr lang="en-US" dirty="0" smtClean="0"/>
              <a:t>'; 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13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Запитвания </a:t>
            </a:r>
            <a:r>
              <a:rPr lang="bg-BG" dirty="0" smtClean="0"/>
              <a:t>– </a:t>
            </a:r>
            <a:r>
              <a:rPr lang="en-US" dirty="0" smtClean="0"/>
              <a:t>Queries</a:t>
            </a:r>
            <a:r>
              <a:rPr lang="bg-BG" dirty="0" smtClean="0"/>
              <a:t> (1) – Структура на оператора </a:t>
            </a:r>
            <a:r>
              <a:rPr lang="en-US" dirty="0" smtClean="0"/>
              <a:t>Select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Списък на полета - * за всички полета, или списък на полетата които се извличат. Ако е използвана клаузата </a:t>
            </a:r>
            <a:r>
              <a:rPr lang="en-US" dirty="0" smtClean="0"/>
              <a:t>distinct</a:t>
            </a:r>
            <a:r>
              <a:rPr lang="bg-BG" dirty="0" smtClean="0"/>
              <a:t> няма да има дублиране на стойности.</a:t>
            </a:r>
          </a:p>
          <a:p>
            <a:r>
              <a:rPr lang="en-US" dirty="0" smtClean="0"/>
              <a:t>FROM </a:t>
            </a:r>
            <a:r>
              <a:rPr lang="bg-BG" dirty="0" smtClean="0"/>
              <a:t>От къде се извличат данните. Може да има </a:t>
            </a:r>
            <a:r>
              <a:rPr lang="en-US" dirty="0" smtClean="0"/>
              <a:t>Join </a:t>
            </a:r>
            <a:r>
              <a:rPr lang="bg-BG" dirty="0" smtClean="0"/>
              <a:t>елемент за връзка с други таблици</a:t>
            </a:r>
          </a:p>
          <a:p>
            <a:r>
              <a:rPr lang="en-US" dirty="0" smtClean="0"/>
              <a:t>WHERE </a:t>
            </a:r>
            <a:r>
              <a:rPr lang="bg-BG" dirty="0" smtClean="0"/>
              <a:t>– Редовете които се извличат</a:t>
            </a:r>
            <a:endParaRPr lang="en-US" dirty="0"/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bg-BG" dirty="0" smtClean="0"/>
              <a:t>Групиране по полета. Най-често в комбинация с </a:t>
            </a:r>
            <a:r>
              <a:rPr lang="bg-BG" dirty="0" err="1" smtClean="0"/>
              <a:t>агрегиращи</a:t>
            </a:r>
            <a:r>
              <a:rPr lang="bg-BG" dirty="0" smtClean="0"/>
              <a:t> функции</a:t>
            </a:r>
            <a:endParaRPr lang="en-US" dirty="0"/>
          </a:p>
          <a:p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bg-BG" dirty="0" smtClean="0"/>
              <a:t>По какво е сортировка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261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Запитвания – </a:t>
            </a:r>
            <a:r>
              <a:rPr lang="en-US" dirty="0"/>
              <a:t>Queries</a:t>
            </a:r>
            <a:r>
              <a:rPr lang="bg-BG" dirty="0"/>
              <a:t> </a:t>
            </a:r>
            <a:r>
              <a:rPr lang="bg-BG" dirty="0" smtClean="0"/>
              <a:t>(2) </a:t>
            </a:r>
            <a:r>
              <a:rPr lang="bg-BG" dirty="0"/>
              <a:t>– </a:t>
            </a:r>
            <a:r>
              <a:rPr lang="bg-BG" dirty="0" smtClean="0"/>
              <a:t>примери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Select * From </a:t>
            </a:r>
            <a:r>
              <a:rPr lang="en-US" b="1" dirty="0" err="1" smtClean="0"/>
              <a:t>Knigi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Показва всички полета и всички редове</a:t>
            </a:r>
            <a:endParaRPr lang="en-US" dirty="0" smtClean="0"/>
          </a:p>
          <a:p>
            <a:r>
              <a:rPr lang="en-US" b="1" dirty="0" smtClean="0"/>
              <a:t>Select </a:t>
            </a:r>
            <a:r>
              <a:rPr lang="en-US" b="1" dirty="0" err="1" smtClean="0"/>
              <a:t>Zaglavie</a:t>
            </a:r>
            <a:r>
              <a:rPr lang="en-US" b="1" dirty="0" smtClean="0"/>
              <a:t>, </a:t>
            </a:r>
            <a:r>
              <a:rPr lang="en-US" b="1" dirty="0" err="1" smtClean="0"/>
              <a:t>Cena</a:t>
            </a:r>
            <a:r>
              <a:rPr lang="en-US" b="1" dirty="0" smtClean="0"/>
              <a:t> From </a:t>
            </a:r>
            <a:r>
              <a:rPr lang="en-US" b="1" dirty="0" err="1" smtClean="0"/>
              <a:t>Knigi</a:t>
            </a:r>
            <a:r>
              <a:rPr lang="en-US" b="1" dirty="0" smtClean="0"/>
              <a:t> where </a:t>
            </a:r>
            <a:r>
              <a:rPr lang="en-US" b="1" dirty="0" err="1" smtClean="0"/>
              <a:t>Avtor</a:t>
            </a:r>
            <a:r>
              <a:rPr lang="en-US" b="1" dirty="0" smtClean="0"/>
              <a:t>=‘</a:t>
            </a:r>
            <a:r>
              <a:rPr lang="bg-BG" b="1" dirty="0" smtClean="0"/>
              <a:t>Иван </a:t>
            </a:r>
            <a:r>
              <a:rPr lang="bg-BG" b="1" dirty="0" err="1" smtClean="0"/>
              <a:t>Вазов‘</a:t>
            </a:r>
            <a:r>
              <a:rPr lang="bg-BG" dirty="0" smtClean="0"/>
              <a:t> – Показва само полетата Заглавие и Цена за книгите с автор Иван Вазов</a:t>
            </a:r>
          </a:p>
          <a:p>
            <a:r>
              <a:rPr lang="en-US" b="1" dirty="0" smtClean="0"/>
              <a:t>Select </a:t>
            </a:r>
            <a:r>
              <a:rPr lang="en-US" b="1" dirty="0"/>
              <a:t>distinct</a:t>
            </a:r>
            <a:r>
              <a:rPr lang="bg-BG" b="1" dirty="0"/>
              <a:t> </a:t>
            </a:r>
            <a:r>
              <a:rPr lang="en-US" b="1" dirty="0" err="1" smtClean="0"/>
              <a:t>Avtor</a:t>
            </a:r>
            <a:r>
              <a:rPr lang="en-US" b="1" dirty="0" smtClean="0"/>
              <a:t> From </a:t>
            </a:r>
            <a:r>
              <a:rPr lang="en-US" b="1" dirty="0" err="1" smtClean="0"/>
              <a:t>Knigi</a:t>
            </a:r>
            <a:r>
              <a:rPr lang="en-US" b="1" dirty="0" smtClean="0"/>
              <a:t> Order By </a:t>
            </a:r>
            <a:r>
              <a:rPr lang="en-US" b="1" dirty="0" err="1" smtClean="0"/>
              <a:t>Avtor</a:t>
            </a:r>
            <a:r>
              <a:rPr lang="bg-BG" b="1" dirty="0" smtClean="0"/>
              <a:t> </a:t>
            </a:r>
            <a:r>
              <a:rPr lang="bg-BG" dirty="0" smtClean="0"/>
              <a:t>– Показва авторите (само по веднъж). Резултата е подреден по азбучен ред</a:t>
            </a:r>
            <a:endParaRPr lang="en-US" dirty="0" smtClean="0"/>
          </a:p>
          <a:p>
            <a:r>
              <a:rPr lang="en-US" b="1" dirty="0" smtClean="0"/>
              <a:t>Select </a:t>
            </a:r>
            <a:r>
              <a:rPr lang="en-US" b="1" dirty="0" err="1" smtClean="0"/>
              <a:t>Avtor</a:t>
            </a:r>
            <a:r>
              <a:rPr lang="en-US" b="1" dirty="0" smtClean="0"/>
              <a:t>, Count(*) from </a:t>
            </a:r>
            <a:r>
              <a:rPr lang="en-US" b="1" dirty="0" err="1" smtClean="0"/>
              <a:t>Knigi</a:t>
            </a:r>
            <a:r>
              <a:rPr lang="en-US" b="1" dirty="0" smtClean="0"/>
              <a:t> </a:t>
            </a:r>
            <a:r>
              <a:rPr lang="en-US" b="1" dirty="0" err="1" smtClean="0"/>
              <a:t>Grop</a:t>
            </a:r>
            <a:r>
              <a:rPr lang="en-US" b="1" dirty="0" smtClean="0"/>
              <a:t> By </a:t>
            </a:r>
            <a:r>
              <a:rPr lang="en-US" b="1" dirty="0" err="1" smtClean="0"/>
              <a:t>Avtor</a:t>
            </a:r>
            <a:r>
              <a:rPr lang="bg-BG" b="1" dirty="0" smtClean="0"/>
              <a:t> </a:t>
            </a:r>
            <a:r>
              <a:rPr lang="bg-BG" dirty="0" smtClean="0"/>
              <a:t>– Групира книгите по автори и показва колко книги има от дадения автор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936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Управление на достъпа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</a:t>
            </a:r>
            <a:r>
              <a:rPr lang="bg-BG" dirty="0" smtClean="0"/>
              <a:t>Дава права</a:t>
            </a:r>
          </a:p>
          <a:p>
            <a:pPr lvl="1"/>
            <a:r>
              <a:rPr lang="en-US" b="1" dirty="0"/>
              <a:t>GRANT </a:t>
            </a:r>
            <a:r>
              <a:rPr lang="en-US" b="1" dirty="0" smtClean="0"/>
              <a:t>SELECT ON </a:t>
            </a:r>
            <a:r>
              <a:rPr lang="en-US" b="1" dirty="0" err="1" smtClean="0"/>
              <a:t>Knigi</a:t>
            </a:r>
            <a:r>
              <a:rPr lang="en-US" b="1" dirty="0" smtClean="0"/>
              <a:t> TO Student </a:t>
            </a:r>
            <a:r>
              <a:rPr lang="en-US" dirty="0" smtClean="0"/>
              <a:t>– </a:t>
            </a:r>
            <a:r>
              <a:rPr lang="bg-BG" dirty="0" smtClean="0"/>
              <a:t>дава права за </a:t>
            </a:r>
            <a:r>
              <a:rPr lang="en-US" dirty="0" smtClean="0"/>
              <a:t>Select </a:t>
            </a:r>
            <a:r>
              <a:rPr lang="bg-BG" dirty="0" smtClean="0"/>
              <a:t>на потребителя </a:t>
            </a:r>
            <a:r>
              <a:rPr lang="en-US" dirty="0" smtClean="0"/>
              <a:t>Student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/>
              <a:t>REVOKE </a:t>
            </a:r>
            <a:r>
              <a:rPr lang="bg-BG" sz="2700" dirty="0"/>
              <a:t>Отнема права</a:t>
            </a:r>
            <a:endParaRPr lang="en-US" sz="2700" dirty="0"/>
          </a:p>
          <a:p>
            <a:endParaRPr lang="bg-BG" sz="2300" dirty="0"/>
          </a:p>
        </p:txBody>
      </p:sp>
    </p:spTree>
    <p:extLst>
      <p:ext uri="{BB962C8B-B14F-4D97-AF65-F5344CB8AC3E}">
        <p14:creationId xmlns:p14="http://schemas.microsoft.com/office/powerpoint/2010/main" val="2415925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QL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История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Диалекти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Елементи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Описание на данни - Data definitio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Обработка на данни - Data manipulation&amp;quot;&quot;/&gt;&lt;property id=&quot;20307&quot; value=&quot;261&quot;/&gt;&lt;/object&gt;&lt;object type=&quot;3&quot; unique_id=&quot;10010&quot;&gt;&lt;property id=&quot;20148&quot; value=&quot;5&quot;/&gt;&lt;property id=&quot;20300&quot; value=&quot;Slide 7 - &amp;quot;Запитвания – Queries (1) – Структура на оператора Select&amp;quot;&quot;/&gt;&lt;property id=&quot;20307&quot; value=&quot;262&quot;/&gt;&lt;/object&gt;&lt;object type=&quot;3&quot; unique_id=&quot;10011&quot;&gt;&lt;property id=&quot;20148&quot; value=&quot;5&quot;/&gt;&lt;property id=&quot;20300&quot; value=&quot;Slide 8 - &amp;quot;Запитвания – Queries (2) – примери&amp;quot;&quot;/&gt;&lt;property id=&quot;20307&quot; value=&quot;263&quot;/&gt;&lt;/object&gt;&lt;object type=&quot;3&quot; unique_id=&quot;10122&quot;&gt;&lt;property id=&quot;20148&quot; value=&quot;5&quot;/&gt;&lt;property id=&quot;20300&quot; value=&quot;Slide 9 - &amp;quot;Управление на достъпа&amp;quot;&quot;/&gt;&lt;property id=&quot;20307&quot; value=&quot;264&quot;/&gt;&lt;/object&gt;&lt;object type=&quot;3&quot; unique_id=&quot;10123&quot;&gt;&lt;property id=&quot;20148&quot; value=&quot;5&quot;/&gt;&lt;property id=&quot;20300&quot; value=&quot;Slide 10 - &amp;quot;Управление на транзакции - Transaction controls&amp;quot;&quot;/&gt;&lt;property id=&quot;20307&quot; value=&quot;26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148</TotalTime>
  <Words>475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SQL </vt:lpstr>
      <vt:lpstr>История</vt:lpstr>
      <vt:lpstr>Диалекти</vt:lpstr>
      <vt:lpstr>Елементи</vt:lpstr>
      <vt:lpstr>Описание на данни - Data definition</vt:lpstr>
      <vt:lpstr>Обработка на данни - Data manipulation</vt:lpstr>
      <vt:lpstr>Запитвания – Queries (1) – Структура на оператора Select</vt:lpstr>
      <vt:lpstr>Запитвания – Queries (2) – примери</vt:lpstr>
      <vt:lpstr>Управление на достъпа</vt:lpstr>
      <vt:lpstr>Управление на транзакции - Transaction controls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yuriy</dc:creator>
  <cp:lastModifiedBy>yuriy</cp:lastModifiedBy>
  <cp:revision>9</cp:revision>
  <dcterms:created xsi:type="dcterms:W3CDTF">2011-04-01T07:36:19Z</dcterms:created>
  <dcterms:modified xsi:type="dcterms:W3CDTF">2011-04-01T10:04:32Z</dcterms:modified>
</cp:coreProperties>
</file>