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67" r:id="rId4"/>
    <p:sldId id="261" r:id="rId5"/>
    <p:sldId id="258" r:id="rId6"/>
    <p:sldId id="259" r:id="rId7"/>
    <p:sldId id="260" r:id="rId8"/>
    <p:sldId id="265" r:id="rId9"/>
    <p:sldId id="262" r:id="rId10"/>
    <p:sldId id="263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479365E-DF2B-4173-B0D9-2B0473D66D30}" type="datetimeFigureOut">
              <a:rPr lang="bg-BG" smtClean="0"/>
              <a:t>29.5.2012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bg-BG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0185EC-BCCB-4A52-A150-17A8A121E9E1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33" y="1268760"/>
            <a:ext cx="5425803" cy="206903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26000" endPos="65000" dist="50800" dir="5400000" sy="-100000" algn="bl" rotWithShape="0"/>
          </a:effectLst>
          <a:scene3d>
            <a:camera prst="perspectiveRelaxedModerately"/>
            <a:lightRig rig="threePt" dir="t"/>
          </a:scene3d>
          <a:sp3d>
            <a:bevelT/>
          </a:sp3d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988840"/>
            <a:ext cx="4824536" cy="795536"/>
          </a:xfrm>
          <a:noFill/>
          <a:ln>
            <a:noFill/>
          </a:ln>
          <a:scene3d>
            <a:camera prst="perspectiveRelaxedModerately"/>
            <a:lightRig rig="brightRoom" dir="tl">
              <a:rot lat="0" lon="0" rev="8700000"/>
            </a:lightRig>
          </a:scene3d>
          <a:sp3d contourW="12700">
            <a:bevelT/>
            <a:contourClr>
              <a:schemeClr val="accent4">
                <a:shade val="80000"/>
              </a:schemeClr>
            </a:contour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bg-BG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ОБЩИНА</a:t>
            </a:r>
            <a:endParaRPr lang="bg-BG" sz="6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63688" y="1124744"/>
            <a:ext cx="1656184" cy="50405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g-BG" sz="3000" dirty="0" smtClean="0"/>
              <a:t>история</a:t>
            </a:r>
            <a:endParaRPr lang="bg-BG" sz="30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51920" y="1124744"/>
            <a:ext cx="2232248" cy="50405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g-BG" sz="3000" dirty="0" smtClean="0"/>
              <a:t>предимства</a:t>
            </a:r>
            <a:endParaRPr lang="bg-BG" sz="3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627784" y="3068960"/>
            <a:ext cx="2520280" cy="50405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g-BG" sz="3000" dirty="0" smtClean="0"/>
              <a:t>възможности</a:t>
            </a:r>
            <a:endParaRPr lang="bg-BG" sz="30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16216" y="1124744"/>
            <a:ext cx="2520280" cy="50405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g-BG" sz="3000" dirty="0" smtClean="0"/>
              <a:t>развитие</a:t>
            </a:r>
            <a:endParaRPr lang="bg-BG" sz="3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92080" y="3068960"/>
            <a:ext cx="1944216" cy="504056"/>
          </a:xfrm>
          <a:prstGeom prst="rect">
            <a:avLst/>
          </a:prstGeom>
        </p:spPr>
        <p:txBody>
          <a:bodyPr tIns="0">
            <a:no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g-BG" sz="3000" dirty="0" smtClean="0"/>
              <a:t>иновации</a:t>
            </a:r>
            <a:endParaRPr lang="bg-BG" sz="3000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835696" y="4365104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25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ИЗГОТВИЛ</a:t>
            </a:r>
            <a:endParaRPr lang="bg-BG" sz="25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7944" y="5301208"/>
            <a:ext cx="2664296" cy="720080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bg-BG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Бончо Стоянов</a:t>
            </a:r>
            <a:endParaRPr lang="bg-BG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87824" y="522920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35896" y="4725144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55776" y="4581128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3728" y="5373216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278157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АСОЦИАЦИИ НА Е-ОБЩИНИ В БЪЛГАРИЯ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7560840" cy="4896544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НСОБР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Национално Сдружение на Общините в България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Регионално Сдружение на Общините 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Марица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Асоциация на Родопските Общини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Асоциация на Българските Черноморски Общини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Асоциация на Югозападните Общини и други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105273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3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260648"/>
            <a:ext cx="6480720" cy="864096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НЯКОЙ ПО-ИЗВЕСТНИ СИСТЕМИ ЗА СЪЗДАВАНЕ НА Е</a:t>
            </a: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ОБЩИНИ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105273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22850"/>
            <a:ext cx="2376264" cy="22277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3" y="3378596"/>
            <a:ext cx="3324809" cy="22106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9222" y="3650598"/>
            <a:ext cx="22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ДАВИД Холдинг АД</a:t>
            </a:r>
            <a:endParaRPr lang="bg-BG" dirty="0"/>
          </a:p>
        </p:txBody>
      </p:sp>
      <p:sp>
        <p:nvSpPr>
          <p:cNvPr id="11" name="TextBox 10"/>
          <p:cNvSpPr txBox="1"/>
          <p:nvPr/>
        </p:nvSpPr>
        <p:spPr>
          <a:xfrm>
            <a:off x="4512433" y="5589240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Проект с отворен код</a:t>
            </a:r>
            <a:r>
              <a:rPr lang="en-US" dirty="0" smtClean="0"/>
              <a:t>, </a:t>
            </a:r>
            <a:r>
              <a:rPr lang="bg-BG" dirty="0" smtClean="0"/>
              <a:t>разработен от</a:t>
            </a:r>
            <a:r>
              <a:rPr lang="en-US" dirty="0" smtClean="0"/>
              <a:t> </a:t>
            </a:r>
            <a:r>
              <a:rPr lang="bg-BG" dirty="0" smtClean="0"/>
              <a:t>българо-египетско-индийски екип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5407833" y="1534433"/>
            <a:ext cx="2246499" cy="12464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Corbel" pitchFamily="34" charset="0"/>
              </a:rPr>
              <a:t>E-municipality</a:t>
            </a:r>
          </a:p>
          <a:p>
            <a:endParaRPr lang="en-US" sz="2500" b="1" dirty="0">
              <a:latin typeface="Corbel" pitchFamily="34" charset="0"/>
            </a:endParaRPr>
          </a:p>
          <a:p>
            <a:endParaRPr lang="bg-BG" sz="2500" b="1" dirty="0">
              <a:latin typeface="Corbel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33" y="2038489"/>
            <a:ext cx="2246499" cy="72008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11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480720" cy="576064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Е-ОБЩИНА С ОТВОРЕН КОД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7647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39752" y="1868631"/>
            <a:ext cx="568863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000" dirty="0" smtClean="0"/>
              <a:t>Проект за е-община с отворен код</a:t>
            </a:r>
            <a:r>
              <a:rPr lang="en-US" sz="3000" dirty="0" smtClean="0"/>
              <a:t>, </a:t>
            </a:r>
            <a:r>
              <a:rPr lang="bg-BG" sz="3000" dirty="0" smtClean="0"/>
              <a:t>описание</a:t>
            </a:r>
            <a:r>
              <a:rPr lang="bg-BG" sz="3000" dirty="0"/>
              <a:t> </a:t>
            </a:r>
            <a:r>
              <a:rPr lang="bg-BG" sz="3000" dirty="0" smtClean="0"/>
              <a:t>и схема на работа на самата система</a:t>
            </a:r>
            <a:r>
              <a:rPr lang="en-US" sz="3000" dirty="0" smtClean="0"/>
              <a:t>:</a:t>
            </a:r>
          </a:p>
          <a:p>
            <a:pPr algn="ctr"/>
            <a:endParaRPr lang="en-US" sz="3000" dirty="0"/>
          </a:p>
          <a:p>
            <a:pPr algn="ctr"/>
            <a:r>
              <a:rPr lang="en-US" sz="5000" dirty="0" smtClean="0"/>
              <a:t>goo.gl/</a:t>
            </a:r>
            <a:r>
              <a:rPr lang="en-US" sz="5000" dirty="0" err="1" smtClean="0"/>
              <a:t>VyKwb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194997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480720" cy="576064"/>
          </a:xfrm>
        </p:spPr>
        <p:txBody>
          <a:bodyPr>
            <a:noAutofit/>
          </a:bodyPr>
          <a:lstStyle/>
          <a:p>
            <a:pPr algn="ctr"/>
            <a:r>
              <a:rPr lang="en-US" sz="3000" i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Archimed</a:t>
            </a: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eDMS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7647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67744" y="1124744"/>
            <a:ext cx="56886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Archimed</a:t>
            </a:r>
            <a:r>
              <a:rPr lang="en-US" dirty="0" smtClean="0"/>
              <a:t> </a:t>
            </a:r>
            <a:r>
              <a:rPr lang="bg-BG" dirty="0" smtClean="0"/>
              <a:t>Е-община е специализиран пакет</a:t>
            </a:r>
            <a:r>
              <a:rPr lang="en-US" dirty="0" smtClean="0"/>
              <a:t>, </a:t>
            </a:r>
            <a:r>
              <a:rPr lang="bg-BG" dirty="0" smtClean="0"/>
              <a:t>предназначен за цялостно управление на административните процеси в общинските администрации</a:t>
            </a:r>
            <a:r>
              <a:rPr lang="en-US" dirty="0" smtClean="0"/>
              <a:t>.</a:t>
            </a:r>
            <a:r>
              <a:rPr lang="bg-BG" dirty="0" smtClean="0"/>
              <a:t> Той включва следните модули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dirty="0" smtClean="0"/>
              <a:t> – </a:t>
            </a:r>
            <a:r>
              <a:rPr lang="bg-BG" dirty="0" smtClean="0"/>
              <a:t>модул за регистрация на документи и управление на административните процеси в общината</a:t>
            </a:r>
          </a:p>
          <a:p>
            <a:pPr algn="just"/>
            <a:endParaRPr lang="bg-BG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bg-BG" b="1" dirty="0" smtClean="0"/>
              <a:t>Каса </a:t>
            </a:r>
            <a:r>
              <a:rPr lang="bg-BG" dirty="0" smtClean="0"/>
              <a:t>– специализиран модул за отразяване на касовите операции</a:t>
            </a:r>
          </a:p>
          <a:p>
            <a:pPr algn="just"/>
            <a:endParaRPr lang="bg-BG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bg-BG" b="1" dirty="0" smtClean="0"/>
              <a:t>Наеми </a:t>
            </a:r>
            <a:r>
              <a:rPr lang="bg-BG" dirty="0" smtClean="0"/>
              <a:t>– специализиран модул за обслужване на отдадените под наем обекти</a:t>
            </a:r>
          </a:p>
          <a:p>
            <a:pPr algn="just"/>
            <a:endParaRPr lang="bg-BG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bg-BG" b="1" dirty="0" smtClean="0"/>
              <a:t>Актове </a:t>
            </a:r>
            <a:r>
              <a:rPr lang="bg-BG" dirty="0" smtClean="0"/>
              <a:t>– модул за издаване на актове за общинска собственост</a:t>
            </a:r>
          </a:p>
          <a:p>
            <a:pPr algn="just"/>
            <a:endParaRPr lang="bg-BG" dirty="0"/>
          </a:p>
          <a:p>
            <a:pPr algn="just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47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480720" cy="576064"/>
          </a:xfrm>
        </p:spPr>
        <p:txBody>
          <a:bodyPr>
            <a:noAutofit/>
          </a:bodyPr>
          <a:lstStyle/>
          <a:p>
            <a:pPr algn="ctr"/>
            <a:r>
              <a:rPr lang="en-US" sz="3000" i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Archimed</a:t>
            </a: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eDMS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7647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67744" y="1124744"/>
            <a:ext cx="56886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bg-BG" b="1" dirty="0" smtClean="0"/>
              <a:t>Наказателни Постановления </a:t>
            </a:r>
            <a:r>
              <a:rPr lang="bg-BG" dirty="0" smtClean="0"/>
              <a:t>– модул за водене на направените актове и издадените наказателни постановления</a:t>
            </a:r>
          </a:p>
          <a:p>
            <a:pPr algn="just"/>
            <a:endParaRPr lang="bg-BG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bg-BG" b="1" dirty="0" smtClean="0"/>
              <a:t>Бюджет </a:t>
            </a:r>
            <a:r>
              <a:rPr lang="bg-BG" dirty="0" smtClean="0"/>
              <a:t>– модул за анализ на приходите и разходите</a:t>
            </a:r>
          </a:p>
          <a:p>
            <a:pPr algn="just"/>
            <a:endParaRPr lang="bg-BG" dirty="0"/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b="1" dirty="0" err="1" smtClean="0"/>
              <a:t>eProcess</a:t>
            </a:r>
            <a:r>
              <a:rPr lang="en-US" b="1" dirty="0" smtClean="0"/>
              <a:t> </a:t>
            </a:r>
            <a:r>
              <a:rPr lang="en-US" b="1" dirty="0" err="1" smtClean="0"/>
              <a:t>WebCheck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bg-BG" dirty="0" smtClean="0"/>
              <a:t>модул за следене на документи през </a:t>
            </a:r>
            <a:r>
              <a:rPr lang="en-US" dirty="0" smtClean="0"/>
              <a:t>Web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396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-9875"/>
            <a:ext cx="8352928" cy="846587"/>
          </a:xfrm>
          <a:effectLst/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КАКВО ПРЕДСТАВЛЯВА Е-ОБЩИНАТА</a:t>
            </a: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1196752"/>
            <a:ext cx="7632848" cy="3960440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Е-общината представлява интегрирана административна информационна система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която играе ролята на виртуално гише за обслужване на гражданите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като цялата комуникация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попълване и подаване на документи се осъществява по интернет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Всяка община си има свой собствен уеб сайт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чрез който се осъществява достъпа на гражданите до тази информационна система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31640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5616" y="83671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-9875"/>
            <a:ext cx="8352928" cy="846587"/>
          </a:xfrm>
          <a:effectLst/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КАКВО ПРЕДСТАВЛЯВА Е-ОБЩИНАТА</a:t>
            </a:r>
            <a:r>
              <a:rPr lang="en-US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1196752"/>
            <a:ext cx="7632848" cy="4536504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тези сайтове жителите на съответната община могат да получат информация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културните обичаи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историята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предстоящите спортни събития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нови законопроекти и приети закони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както и възможност да платят текущите си данъци и такси в общината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информация за обществени поръчки и европроекти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образци на документи и формуляри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информация за кмета и институция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както и възможност за обратна връзка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31640" y="18864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15616" y="83671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ИСТОРИЯ НА Е-ОБЩИНИТЕ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412776"/>
            <a:ext cx="7560840" cy="3672408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световен мащаб идеята за електронни общини започва своето развитие още през далечната 1995-а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bg-BG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одината когато наличните уеб технологии позволяват да се изградят такива проекти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България е-общини за първи път стартират през 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2007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-та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година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като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сред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първите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общини участващи в този пилотен проект за електронни документи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 на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Казанлък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Велико Търново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Горна Оряховица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Кюстендил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47667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331640" y="105273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9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188640"/>
            <a:ext cx="7560840" cy="846587"/>
          </a:xfrm>
        </p:spPr>
        <p:txBody>
          <a:bodyPr>
            <a:noAutofit/>
          </a:bodyPr>
          <a:lstStyle/>
          <a:p>
            <a:pPr marL="182880" algn="ctr"/>
            <a:r>
              <a:rPr lang="bg-BG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ПРЕДИМСТВА НА Е-ОБЩИНАТА</a:t>
            </a:r>
            <a:r>
              <a:rPr lang="en-US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bg-BG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 ГРАЖДАНИТЕ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1556792"/>
            <a:ext cx="7632848" cy="4464496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По-бързо обслужване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сравнение с традиционния метод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Липса на необходимост от физическо присъствие в общината при попълване и подаване на документи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По-лесно редактиране на документите при допускане на грешки при тяхното попълване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75656" y="11663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98072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12068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ПРЕДИМСТВА НА Е-ОБЩИНАТА</a:t>
            </a:r>
            <a:r>
              <a:rPr lang="en-US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bg-BG" sz="3000" i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ЗА </a:t>
            </a:r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АДМИНИСТРАЦИЯТА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7560840" cy="4464496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По-лесна манипулация и работа с документите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Възможност за изпълнение на няколко сходни операции наведнъж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Много по-бързо и лесно търсене на документи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Много по-лесна редакция на документи</a:t>
            </a: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03648" y="116632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1052736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3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188640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ИЗИСКВАНИЯ КЪМ Е-ОБЩИНИТЕ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7560840" cy="4896544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Дружелюбен и интуитивен потребителски интерфейс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Възможност за изпълнение на заявки на голям брой потребители едновременно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Висока степен на защита на личната информация от неправомерен достъп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Стабилност на системата и адекватна реакция при възникване на грешки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 страна на потребителите или администраторите</a:t>
            </a: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548680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75656" y="98072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-27384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ИЗИСКВАНИЯ КЪМ Е-ОБЩИНИТЕ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1052736"/>
            <a:ext cx="7560840" cy="4608512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Наличие на раздел с новини и предстоящи събития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Поддръжка на архивни копия на всички документи в системата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bg-BG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Достъпност 24 часа в денонощие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Възможност за обратна връзка и раздел с помощна информация за работа с уеб сайта</a:t>
            </a: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75656" y="26064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15616" y="7647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2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1720" y="-27384"/>
            <a:ext cx="6480720" cy="846587"/>
          </a:xfrm>
        </p:spPr>
        <p:txBody>
          <a:bodyPr>
            <a:noAutofit/>
          </a:bodyPr>
          <a:lstStyle/>
          <a:p>
            <a:pPr algn="ctr"/>
            <a:r>
              <a:rPr lang="bg-BG" sz="3000" i="1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Е-ОБЩИНИ В БЪЛГАРИЯ</a:t>
            </a:r>
            <a:endParaRPr lang="bg-BG" sz="3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1640" y="1124744"/>
            <a:ext cx="7560840" cy="4896544"/>
          </a:xfrm>
          <a:prstGeom prst="rect">
            <a:avLst/>
          </a:prstGeom>
          <a:noFill/>
          <a:ln w="0" cap="flat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Сайтове на някои 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електронни общини в България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София</a:t>
            </a:r>
            <a:r>
              <a:rPr lang="en-US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http://www.sofia.bg/</a:t>
            </a:r>
            <a:endParaRPr lang="en-US" sz="25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Варна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http://www.varna.bg/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Бургас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http://www.obstina-bourgas.org/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Пловдив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http://www.plovdiv.bg/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Свищов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http://www.svishtov.bg/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Ботевград - 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http://www.botevgrad.org/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Сливен - 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http://www.sliven.bg/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Стара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Загора - 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http://www.starazagora.bg/</a:t>
            </a:r>
            <a:endParaRPr lang="en-US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Бобовдол и </a:t>
            </a:r>
            <a:r>
              <a:rPr lang="bg-BG" sz="25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други - </a:t>
            </a:r>
            <a:r>
              <a:rPr lang="en-US" sz="25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http://www.bobovdol.eu/</a:t>
            </a:r>
            <a:endParaRPr lang="bg-BG" sz="2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31640" y="260648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87624" y="764704"/>
            <a:ext cx="7560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204</TotalTime>
  <Words>426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ИЗГОТВИЛ</vt:lpstr>
      <vt:lpstr>      КАКВО ПРЕДСТАВЛЯВА Е-ОБЩИНАТА?</vt:lpstr>
      <vt:lpstr>      КАКВО ПРЕДСТАВЛЯВА Е-ОБЩИНАТА?</vt:lpstr>
      <vt:lpstr>ИСТОРИЯ НА Е-ОБЩИНИТЕ</vt:lpstr>
      <vt:lpstr>ПРЕДИМСТВА НА Е-ОБЩИНАТА ЗА ГРАЖДАНИТЕ</vt:lpstr>
      <vt:lpstr>ПРЕДИМСТВА НА Е-ОБЩИНАТА ЗА АДМИНИСТРАЦИЯТА</vt:lpstr>
      <vt:lpstr>ИЗИСКВАНИЯ КЪМ Е-ОБЩИНИТЕ</vt:lpstr>
      <vt:lpstr>ИЗИСКВАНИЯ КЪМ Е-ОБЩИНИТЕ</vt:lpstr>
      <vt:lpstr>Е-ОБЩИНИ В БЪЛГАРИЯ</vt:lpstr>
      <vt:lpstr>АСОЦИАЦИИ НА Е-ОБЩИНИ В БЪЛГАРИЯ</vt:lpstr>
      <vt:lpstr>НЯКОЙ ПО-ИЗВЕСТНИ СИСТЕМИ ЗА СЪЗДАВАНЕ НА Е-ОБЩИНИ</vt:lpstr>
      <vt:lpstr>Е-ОБЩИНА С ОТВОРЕН КОД</vt:lpstr>
      <vt:lpstr>Archimed eDMS</vt:lpstr>
      <vt:lpstr>Archimed eDMS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Boncho</dc:creator>
  <cp:lastModifiedBy>Boncho</cp:lastModifiedBy>
  <cp:revision>20</cp:revision>
  <dcterms:created xsi:type="dcterms:W3CDTF">2012-05-22T20:28:57Z</dcterms:created>
  <dcterms:modified xsi:type="dcterms:W3CDTF">2012-05-29T22:08:42Z</dcterms:modified>
</cp:coreProperties>
</file>