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F733F5-B337-4A7D-8736-06451B55EF6B}" type="datetimeFigureOut">
              <a:rPr lang="bg-BG" smtClean="0"/>
              <a:t>4.2.2010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94DEB5-9C0E-49E9-9758-88CA6F1D5CB0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Microinvest ®</a:t>
            </a:r>
            <a:br>
              <a:rPr lang="en-US" b="1" i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SOFTWARE COMPANY</a:t>
            </a:r>
            <a:endParaRPr lang="bg-B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752600"/>
          </a:xfrm>
        </p:spPr>
        <p:txBody>
          <a:bodyPr/>
          <a:lstStyle/>
          <a:p>
            <a:r>
              <a:rPr lang="bg-BG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Програмен продукт </a:t>
            </a:r>
            <a:br>
              <a:rPr lang="bg-BG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Microinvest </a:t>
            </a:r>
            <a:r>
              <a:rPr lang="bg-BG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Делта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4929198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Съставил: </a:t>
            </a:r>
          </a:p>
          <a:p>
            <a:r>
              <a:rPr lang="bg-B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Ева Стоянова  Стойкова,</a:t>
            </a:r>
            <a:br>
              <a:rPr lang="bg-B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bg-B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гр.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2, </a:t>
            </a:r>
            <a:r>
              <a:rPr lang="bg-B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курс 4, спец.” Финанси”,</a:t>
            </a:r>
          </a:p>
          <a:p>
            <a:r>
              <a:rPr lang="bg-B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Фак. № 061090</a:t>
            </a:r>
            <a:endParaRPr lang="bg-BG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schetot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714356"/>
            <a:ext cx="8643998" cy="57150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4214842" cy="53959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Делта дава възможност за автоматично контиране на транзитните сметки от гр.60 към гр.61, валутните месечни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разлики,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амортизационните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заявки, както и на операциите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Склад,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Коктейл,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Junior, Microinvest Invoice, 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Хотел Про,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ТРЗ и ЛС, както и от външни складови програми.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/>
              <a:t> </a:t>
            </a:r>
            <a:r>
              <a:rPr lang="ru-RU" sz="3600" b="1" dirty="0" smtClean="0"/>
              <a:t>Основните </a:t>
            </a:r>
            <a:r>
              <a:rPr lang="ru-RU" sz="3600" b="1" dirty="0" smtClean="0"/>
              <a:t>предимства на Microinvest Делта са: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Малка и компактна програма;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Лесна, подредена и удобна за работа;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Архивиране и изтриване на период;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Високо бързодействие, дори на много слаби компютри;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Възможности за редакция на произволни данни в произволен период;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Не се нуждае от поддръжка;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Съвместимост с всички Windows системи;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Работи с всички видове принтери;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Конкурентна цена;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Бърза актуализация при промяна на нормативното законодателство;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Автоматично прехвърляне на дневниците за покупки и продажби върху дискети при осчетоводяване на фактурите за покупки и продажби;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Обмен с Microinvest Склад Pro;  </a:t>
            </a:r>
            <a:r>
              <a:rPr lang="ru-RU" sz="2900" dirty="0" smtClean="0"/>
              <a:t>Обмен </a:t>
            </a:r>
            <a:r>
              <a:rPr lang="ru-RU" sz="2900" dirty="0" smtClean="0"/>
              <a:t>с Microinvest Invoice Pro;  </a:t>
            </a:r>
            <a:r>
              <a:rPr lang="ru-RU" sz="2900" dirty="0" smtClean="0"/>
              <a:t>Много</a:t>
            </a:r>
            <a:r>
              <a:rPr lang="ru-RU" sz="2900" dirty="0" smtClean="0"/>
              <a:t>, много, много справки</a:t>
            </a:r>
            <a:r>
              <a:rPr lang="ru-RU" sz="2900" dirty="0" smtClean="0"/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900" dirty="0" smtClean="0"/>
              <a:t>Microinvest </a:t>
            </a:r>
            <a:r>
              <a:rPr lang="ru-RU" sz="2900" dirty="0" smtClean="0"/>
              <a:t>Делта съставя ГФО </a:t>
            </a:r>
            <a:r>
              <a:rPr lang="en-US" sz="2900" dirty="0" smtClean="0"/>
              <a:t>(</a:t>
            </a:r>
            <a:r>
              <a:rPr lang="bg-BG" sz="2900" dirty="0" smtClean="0"/>
              <a:t>Годишни финансови отчети) </a:t>
            </a:r>
            <a:r>
              <a:rPr lang="ru-RU" sz="2900" dirty="0" smtClean="0"/>
              <a:t>на </a:t>
            </a:r>
            <a:r>
              <a:rPr lang="ru-RU" sz="2900" dirty="0" smtClean="0"/>
              <a:t>три </a:t>
            </a:r>
            <a:r>
              <a:rPr lang="ru-RU" sz="2900" dirty="0" smtClean="0"/>
              <a:t>езика.</a:t>
            </a:r>
            <a:endParaRPr lang="bg-BG" sz="2900" dirty="0"/>
          </a:p>
        </p:txBody>
      </p:sp>
    </p:spTree>
  </p:cSld>
  <p:clrMapOvr>
    <a:masterClrMapping/>
  </p:clrMapOvr>
  <p:transition spd="slow"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6786610" cy="714372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Национален сметкоплан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142984"/>
            <a:ext cx="8643998" cy="2071702"/>
          </a:xfrm>
        </p:spPr>
        <p:txBody>
          <a:bodyPr>
            <a:noAutofit/>
          </a:bodyPr>
          <a:lstStyle/>
          <a:p>
            <a:r>
              <a:rPr lang="ru-RU" sz="1600" dirty="0" smtClean="0"/>
              <a:t>Системата на счетоводните сметки е в съответствие с </a:t>
            </a:r>
            <a:r>
              <a:rPr lang="ru-RU" sz="1600" dirty="0" smtClean="0"/>
              <a:t>Националния сметкоплан</a:t>
            </a:r>
            <a:r>
              <a:rPr lang="ru-RU" sz="1600" dirty="0" smtClean="0"/>
              <a:t>, като трябва да се подчертае необходимостта и от </a:t>
            </a:r>
            <a:r>
              <a:rPr lang="ru-RU" sz="1600" dirty="0" smtClean="0"/>
              <a:t>разработване на </a:t>
            </a:r>
            <a:r>
              <a:rPr lang="ru-RU" sz="1600" dirty="0" smtClean="0"/>
              <a:t>индивидуален сметкоплан в отделните </a:t>
            </a:r>
            <a:r>
              <a:rPr lang="ru-RU" sz="1600" dirty="0" smtClean="0"/>
              <a:t>предприятия. Преди </a:t>
            </a:r>
            <a:r>
              <a:rPr lang="ru-RU" sz="1600" dirty="0" smtClean="0"/>
              <a:t>създаването на Индивидуален смeткоплан трябва да се </a:t>
            </a:r>
            <a:r>
              <a:rPr lang="ru-RU" sz="1600" dirty="0" smtClean="0"/>
              <a:t>дефинират в </a:t>
            </a:r>
            <a:r>
              <a:rPr lang="ru-RU" sz="1600" dirty="0" smtClean="0"/>
              <a:t>Националния сметкоплан кои балансови сметки са валутни (</a:t>
            </a:r>
            <a:r>
              <a:rPr lang="ru-RU" sz="1600" dirty="0" smtClean="0"/>
              <a:t>при условие</a:t>
            </a:r>
            <a:r>
              <a:rPr lang="ru-RU" sz="1600" dirty="0" smtClean="0"/>
              <a:t>, че се работи с валутни сметки</a:t>
            </a:r>
            <a:r>
              <a:rPr lang="ru-RU" sz="1600" dirty="0" smtClean="0"/>
              <a:t>).Извеждане </a:t>
            </a:r>
            <a:r>
              <a:rPr lang="ru-RU" sz="1600" dirty="0" smtClean="0"/>
              <a:t>на Националния сметкоплан на екран се осъществява </a:t>
            </a:r>
            <a:r>
              <a:rPr lang="ru-RU" sz="1600" dirty="0" smtClean="0"/>
              <a:t>от меню - Редакция - Редакция на Национален сметкоплан.</a:t>
            </a:r>
            <a:r>
              <a:rPr lang="bg-BG" sz="1600" dirty="0" smtClean="0"/>
              <a:t>Появява </a:t>
            </a:r>
            <a:r>
              <a:rPr lang="bg-BG" sz="1600" dirty="0" smtClean="0"/>
              <a:t>се следният </a:t>
            </a:r>
            <a:r>
              <a:rPr lang="bg-BG" sz="1600" dirty="0" smtClean="0"/>
              <a:t>прозорец:</a:t>
            </a:r>
            <a:endParaRPr lang="bg-BG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071810"/>
            <a:ext cx="514350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1472" y="3000372"/>
            <a:ext cx="1928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Тук програмата предоставя възможност за цялостно редактиране на Наци</a:t>
            </a:r>
            <a:r>
              <a:rPr lang="en-US" dirty="0" smtClean="0"/>
              <a:t>o</a:t>
            </a:r>
            <a:r>
              <a:rPr lang="bg-BG" dirty="0" smtClean="0"/>
              <a:t>налния сметкоплан,като може да се променят, изтриват и добавят сметки.</a:t>
            </a:r>
            <a:endParaRPr lang="bg-BG" dirty="0"/>
          </a:p>
        </p:txBody>
      </p:sp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500042"/>
            <a:ext cx="6572296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dirty="0" smtClean="0"/>
              <a:t>Модул “Сметкоплан”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285860"/>
            <a:ext cx="7786742" cy="15716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Този модул дава възможност да се дефинират синтетични сметки </a:t>
            </a:r>
            <a:r>
              <a:rPr lang="ru-RU" dirty="0" smtClean="0"/>
              <a:t>и аналитични </a:t>
            </a:r>
            <a:r>
              <a:rPr lang="ru-RU" dirty="0" smtClean="0"/>
              <a:t>подсметки, както и да се редактират или изтриват вече </a:t>
            </a:r>
            <a:r>
              <a:rPr lang="ru-RU" dirty="0" smtClean="0"/>
              <a:t>създадени в </a:t>
            </a:r>
            <a:r>
              <a:rPr lang="ru-RU" dirty="0" smtClean="0"/>
              <a:t>индивидуалния сметкоплан. Модулът може </a:t>
            </a:r>
            <a:r>
              <a:rPr lang="ru-RU" dirty="0" smtClean="0"/>
              <a:t>да се </a:t>
            </a:r>
            <a:r>
              <a:rPr lang="ru-RU" dirty="0" smtClean="0"/>
              <a:t>активира по един от следните </a:t>
            </a:r>
            <a:r>
              <a:rPr lang="ru-RU" dirty="0" smtClean="0"/>
              <a:t>начини: </a:t>
            </a:r>
            <a:r>
              <a:rPr lang="bg-BG" dirty="0" smtClean="0"/>
              <a:t>меню - Операции  - Сметкоплан; От </a:t>
            </a:r>
            <a:r>
              <a:rPr lang="bg-BG" dirty="0" smtClean="0"/>
              <a:t>клавиатурата - </a:t>
            </a:r>
            <a:r>
              <a:rPr lang="en-US" dirty="0" smtClean="0"/>
              <a:t>Ctrl+</a:t>
            </a:r>
            <a:r>
              <a:rPr lang="bg-BG" dirty="0" smtClean="0"/>
              <a:t>Н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228601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786058"/>
            <a:ext cx="5048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6786610" cy="84698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bg-BG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чални салда</a:t>
            </a:r>
            <a:endParaRPr lang="bg-BG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20002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Този модул дава възможност да се попълнят началните салда </a:t>
            </a:r>
            <a:r>
              <a:rPr lang="ru-RU" dirty="0" smtClean="0"/>
              <a:t>на сметките</a:t>
            </a:r>
            <a:r>
              <a:rPr lang="ru-RU" dirty="0" smtClean="0"/>
              <a:t>, с които се оперира. Обръщаме внимание, че началните </a:t>
            </a:r>
            <a:r>
              <a:rPr lang="ru-RU" dirty="0" smtClean="0"/>
              <a:t>салда могат </a:t>
            </a:r>
            <a:r>
              <a:rPr lang="ru-RU" dirty="0" smtClean="0"/>
              <a:t>да се въвеждат и редактират в произволен момент на </a:t>
            </a:r>
            <a:r>
              <a:rPr lang="ru-RU" dirty="0" smtClean="0"/>
              <a:t>счетоводната година</a:t>
            </a:r>
            <a:r>
              <a:rPr lang="ru-RU" dirty="0" smtClean="0"/>
              <a:t>, без това да повреди въведените до момента данни. Модулът </a:t>
            </a:r>
            <a:r>
              <a:rPr lang="ru-RU" dirty="0" smtClean="0"/>
              <a:t>може да </a:t>
            </a:r>
            <a:r>
              <a:rPr lang="ru-RU" dirty="0" smtClean="0"/>
              <a:t>се активира по един от следните </a:t>
            </a:r>
            <a:r>
              <a:rPr lang="ru-RU" dirty="0" smtClean="0"/>
              <a:t>начини: </a:t>
            </a:r>
            <a:r>
              <a:rPr lang="bg-BG" dirty="0" smtClean="0"/>
              <a:t>Избиране </a:t>
            </a:r>
            <a:r>
              <a:rPr lang="bg-BG" dirty="0" smtClean="0"/>
              <a:t>от </a:t>
            </a:r>
            <a:r>
              <a:rPr lang="bg-BG" dirty="0" smtClean="0"/>
              <a:t>менюто - Операции - Начални салда; От </a:t>
            </a:r>
            <a:r>
              <a:rPr lang="bg-BG" dirty="0" smtClean="0"/>
              <a:t>клавиатурата - </a:t>
            </a:r>
            <a:r>
              <a:rPr lang="en-US" dirty="0" smtClean="0"/>
              <a:t>Ctrl+</a:t>
            </a:r>
            <a:r>
              <a:rPr lang="bg-BG" dirty="0" smtClean="0"/>
              <a:t>В.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000372"/>
            <a:ext cx="22479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00364" y="3000372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екран се появява следният прозорец </a:t>
            </a:r>
            <a:r>
              <a:rPr lang="ru-RU" sz="1600" dirty="0" smtClean="0"/>
              <a:t>с индивидуалния сметкоплан, </a:t>
            </a:r>
            <a:r>
              <a:rPr lang="bg-BG" sz="1600" dirty="0" smtClean="0"/>
              <a:t>който </a:t>
            </a:r>
            <a:r>
              <a:rPr lang="bg-BG" sz="1600" dirty="0"/>
              <a:t>е създаден предварително.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571876"/>
            <a:ext cx="52864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428604"/>
            <a:ext cx="5972188" cy="63266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dirty="0" smtClean="0"/>
              <a:t>Контиране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1143008"/>
          </a:xfrm>
        </p:spPr>
        <p:txBody>
          <a:bodyPr>
            <a:noAutofit/>
          </a:bodyPr>
          <a:lstStyle/>
          <a:p>
            <a:r>
              <a:rPr lang="ru-RU" sz="1800" dirty="0" smtClean="0"/>
              <a:t>Този модул дава възможност за </a:t>
            </a:r>
            <a:r>
              <a:rPr lang="ru-RU" sz="1800" dirty="0" smtClean="0"/>
              <a:t>осчетоводяване </a:t>
            </a:r>
            <a:r>
              <a:rPr lang="bg-BG" sz="1800" dirty="0" smtClean="0"/>
              <a:t>на </a:t>
            </a:r>
            <a:r>
              <a:rPr lang="bg-BG" sz="1800" dirty="0" smtClean="0"/>
              <a:t>първичните счетоводни </a:t>
            </a:r>
            <a:r>
              <a:rPr lang="bg-BG" sz="1800" dirty="0" smtClean="0"/>
              <a:t>документи, </a:t>
            </a:r>
            <a:r>
              <a:rPr lang="ru-RU" sz="1800" dirty="0" smtClean="0"/>
              <a:t>както </a:t>
            </a:r>
            <a:r>
              <a:rPr lang="ru-RU" sz="1800" dirty="0" smtClean="0"/>
              <a:t>и да се редактират или изтриват. </a:t>
            </a:r>
            <a:r>
              <a:rPr lang="ru-RU" sz="1800" dirty="0" smtClean="0"/>
              <a:t>Модулът може </a:t>
            </a:r>
            <a:r>
              <a:rPr lang="ru-RU" sz="1800" dirty="0" smtClean="0"/>
              <a:t>да се активира по един от следните начини</a:t>
            </a:r>
            <a:r>
              <a:rPr lang="ru-RU" sz="1800" dirty="0" smtClean="0"/>
              <a:t>: </a:t>
            </a:r>
            <a:r>
              <a:rPr lang="bg-BG" sz="1800" dirty="0" smtClean="0"/>
              <a:t> меню - Операции  - Контиране ; От </a:t>
            </a:r>
            <a:r>
              <a:rPr lang="bg-BG" sz="1800" dirty="0" smtClean="0"/>
              <a:t>клавиатурата - </a:t>
            </a:r>
            <a:r>
              <a:rPr lang="en-US" sz="1800" dirty="0" smtClean="0"/>
              <a:t>F2</a:t>
            </a:r>
            <a:endParaRPr lang="bg-BG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71744"/>
            <a:ext cx="2524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4678" y="242886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Прозорецът за контиране има следния вид:</a:t>
            </a:r>
            <a:endParaRPr lang="bg-B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857496"/>
            <a:ext cx="5153054" cy="334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0072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Прозорецът има следните полета: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Дата на осчетоводяване</a:t>
            </a:r>
            <a:r>
              <a:rPr lang="ru-RU" sz="2200" i="1" dirty="0" smtClean="0"/>
              <a:t> </a:t>
            </a:r>
            <a:r>
              <a:rPr lang="ru-RU" sz="2200" dirty="0" smtClean="0"/>
              <a:t>- </a:t>
            </a:r>
            <a:r>
              <a:rPr lang="ru-RU" sz="2200" dirty="0" smtClean="0"/>
              <a:t>това е датата на въвеждане на </a:t>
            </a:r>
            <a:r>
              <a:rPr lang="ru-RU" sz="2200" dirty="0" smtClean="0"/>
              <a:t>контировката. Всеки </a:t>
            </a:r>
            <a:r>
              <a:rPr lang="ru-RU" sz="2200" dirty="0" smtClean="0"/>
              <a:t>персонален компютър зарежда винаги </a:t>
            </a:r>
            <a:r>
              <a:rPr lang="ru-RU" sz="2200" dirty="0" smtClean="0"/>
              <a:t>системната </a:t>
            </a:r>
            <a:r>
              <a:rPr lang="bg-BG" sz="2200" dirty="0" smtClean="0"/>
              <a:t>дата.</a:t>
            </a:r>
            <a:r>
              <a:rPr lang="ru-RU" sz="2200" dirty="0" smtClean="0"/>
              <a:t> При условие, че датата е нужно да </a:t>
            </a:r>
            <a:r>
              <a:rPr lang="ru-RU" sz="2200" dirty="0" smtClean="0"/>
              <a:t>бъде различна </a:t>
            </a:r>
            <a:r>
              <a:rPr lang="ru-RU" sz="2200" dirty="0" smtClean="0"/>
              <a:t>от системната, то тя може да </a:t>
            </a:r>
            <a:r>
              <a:rPr lang="ru-RU" sz="2200" dirty="0" smtClean="0"/>
              <a:t>се смени</a:t>
            </a:r>
            <a:r>
              <a:rPr lang="ru-RU" sz="2200" dirty="0" smtClean="0"/>
              <a:t>, като се натисне два пъти с </a:t>
            </a:r>
            <a:r>
              <a:rPr lang="ru-RU" sz="2200" dirty="0" smtClean="0"/>
              <a:t>левия бутон </a:t>
            </a:r>
            <a:r>
              <a:rPr lang="ru-RU" sz="2200" dirty="0" smtClean="0"/>
              <a:t>на мишката върху полето </a:t>
            </a:r>
            <a:r>
              <a:rPr lang="ru-RU" sz="2200" dirty="0" smtClean="0"/>
              <a:t>Дата. Отваря </a:t>
            </a:r>
            <a:r>
              <a:rPr lang="ru-RU" sz="2200" dirty="0" smtClean="0"/>
              <a:t>се прозорец, от който можете </a:t>
            </a:r>
            <a:r>
              <a:rPr lang="ru-RU" sz="2200" dirty="0" smtClean="0"/>
              <a:t>да </a:t>
            </a:r>
            <a:r>
              <a:rPr lang="bg-BG" sz="2200" dirty="0" smtClean="0"/>
              <a:t>се </a:t>
            </a:r>
            <a:r>
              <a:rPr lang="bg-BG" sz="2200" dirty="0" smtClean="0"/>
              <a:t>смени </a:t>
            </a:r>
            <a:r>
              <a:rPr lang="bg-BG" sz="2200" dirty="0" smtClean="0"/>
              <a:t>датата. </a:t>
            </a:r>
            <a:r>
              <a:rPr lang="ru-RU" sz="2200" dirty="0" smtClean="0"/>
              <a:t>Потвърждаване </a:t>
            </a:r>
            <a:r>
              <a:rPr lang="ru-RU" sz="2200" dirty="0" smtClean="0"/>
              <a:t>с Enter или </a:t>
            </a:r>
            <a:r>
              <a:rPr lang="ru-RU" sz="2200" dirty="0" smtClean="0"/>
              <a:t>ОК.</a:t>
            </a:r>
            <a:endParaRPr lang="bg-BG" sz="2200" dirty="0" smtClean="0"/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Папка</a:t>
            </a:r>
            <a:r>
              <a:rPr lang="ru-RU" sz="2200" dirty="0" smtClean="0"/>
              <a:t> </a:t>
            </a:r>
            <a:r>
              <a:rPr lang="ru-RU" sz="2200" dirty="0" smtClean="0"/>
              <a:t>- попълва се папката, в която се намират документите </a:t>
            </a:r>
            <a:r>
              <a:rPr lang="ru-RU" sz="2200" dirty="0" smtClean="0"/>
              <a:t>по конкретната сметка</a:t>
            </a:r>
            <a:r>
              <a:rPr lang="ru-RU" sz="2200" dirty="0" smtClean="0"/>
              <a:t>. Папката може да бъде с дължина до 3 </a:t>
            </a:r>
            <a:r>
              <a:rPr lang="ru-RU" sz="2200" dirty="0" smtClean="0"/>
              <a:t>символа. Полето </a:t>
            </a:r>
            <a:r>
              <a:rPr lang="ru-RU" sz="2200" dirty="0" smtClean="0"/>
              <a:t>не е задължително за попълване.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Клон</a:t>
            </a:r>
            <a:r>
              <a:rPr lang="ru-RU" sz="2200" dirty="0" smtClean="0"/>
              <a:t> - Въвежда се номера на клона на предприятието. Този </a:t>
            </a:r>
            <a:r>
              <a:rPr lang="ru-RU" sz="2200" dirty="0" smtClean="0"/>
              <a:t>номер се </a:t>
            </a:r>
            <a:r>
              <a:rPr lang="ru-RU" sz="2200" dirty="0" smtClean="0"/>
              <a:t>използва за коректното попълване на ДДС дискетите. Чрез </a:t>
            </a:r>
            <a:r>
              <a:rPr lang="ru-RU" sz="2200" dirty="0" smtClean="0"/>
              <a:t>бутон F4 </a:t>
            </a:r>
            <a:r>
              <a:rPr lang="ru-RU" sz="2200" dirty="0" smtClean="0"/>
              <a:t>може да се извика прозорец с предварително въведени клонове.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Партньор</a:t>
            </a:r>
            <a:r>
              <a:rPr lang="ru-RU" sz="2200" dirty="0" smtClean="0"/>
              <a:t> - попълва се партньора по документа, който се </a:t>
            </a:r>
            <a:r>
              <a:rPr lang="ru-RU" sz="2200" dirty="0" smtClean="0"/>
              <a:t>осчетоводява. При </a:t>
            </a:r>
            <a:r>
              <a:rPr lang="ru-RU" sz="2200" dirty="0" smtClean="0"/>
              <a:t>условие че фирмата е регистрирана по Закона за ДДС </a:t>
            </a:r>
            <a:r>
              <a:rPr lang="ru-RU" sz="2200" dirty="0" smtClean="0"/>
              <a:t>и в </a:t>
            </a:r>
            <a:r>
              <a:rPr lang="ru-RU" sz="2200" dirty="0" smtClean="0"/>
              <a:t>подменюто Настройка е включена работа с ДДС, това поле </a:t>
            </a:r>
            <a:r>
              <a:rPr lang="ru-RU" sz="2200" dirty="0" smtClean="0"/>
              <a:t>е задължително </a:t>
            </a:r>
            <a:r>
              <a:rPr lang="ru-RU" sz="2200" dirty="0" smtClean="0"/>
              <a:t>за попълване. Партньорът се избира с клавиша F4 </a:t>
            </a:r>
            <a:r>
              <a:rPr lang="ru-RU" sz="2200" dirty="0" smtClean="0"/>
              <a:t>от </a:t>
            </a:r>
            <a:r>
              <a:rPr lang="bg-BG" sz="2200" dirty="0" smtClean="0"/>
              <a:t>клавиатурата</a:t>
            </a:r>
            <a:endParaRPr lang="bg-BG" sz="2200" dirty="0"/>
          </a:p>
        </p:txBody>
      </p:sp>
    </p:spTree>
  </p:cSld>
  <p:clrMapOvr>
    <a:masterClrMapping/>
  </p:clrMapOvr>
  <p:transition spd="slow"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Модул “Амортизации”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Модулът “Амортизации” служи за картотекиране на всички </a:t>
            </a:r>
            <a:r>
              <a:rPr lang="ru-RU" dirty="0" smtClean="0"/>
              <a:t>дълготрайни активи </a:t>
            </a:r>
            <a:r>
              <a:rPr lang="ru-RU" dirty="0" smtClean="0"/>
              <a:t>на предприятието, за съставяне както на счетоводен, така </a:t>
            </a:r>
            <a:r>
              <a:rPr lang="ru-RU" dirty="0" smtClean="0"/>
              <a:t>и на </a:t>
            </a:r>
            <a:r>
              <a:rPr lang="ru-RU" dirty="0" smtClean="0"/>
              <a:t>данъчен амортизационен план на картотекираните дълготрайни </a:t>
            </a:r>
            <a:r>
              <a:rPr lang="ru-RU" dirty="0" smtClean="0"/>
              <a:t>активи и </a:t>
            </a:r>
            <a:r>
              <a:rPr lang="ru-RU" dirty="0" smtClean="0"/>
              <a:t>изчисляване на амортизационните отчисления</a:t>
            </a:r>
            <a:r>
              <a:rPr lang="ru-RU" dirty="0" smtClean="0"/>
              <a:t>. –</a:t>
            </a:r>
            <a:r>
              <a:rPr lang="en-US" dirty="0" smtClean="0"/>
              <a:t>&gt;</a:t>
            </a:r>
            <a:r>
              <a:rPr lang="bg-BG" dirty="0" smtClean="0"/>
              <a:t> </a:t>
            </a:r>
            <a:r>
              <a:rPr lang="bg-BG" dirty="0" smtClean="0"/>
              <a:t>меню </a:t>
            </a:r>
            <a:r>
              <a:rPr lang="bg-BG" dirty="0" smtClean="0"/>
              <a:t>- Операции – Амортизации.</a:t>
            </a:r>
            <a:endParaRPr lang="bg-BG" dirty="0" smtClean="0"/>
          </a:p>
          <a:p>
            <a:r>
              <a:rPr lang="ru-RU" dirty="0" smtClean="0"/>
              <a:t>Модулът “Амортизации” съдържа полетата за попълване:</a:t>
            </a:r>
          </a:p>
          <a:p>
            <a:pPr>
              <a:buFont typeface="Wingdings" pitchFamily="2" charset="2"/>
              <a:buChar char="Ø"/>
            </a:pPr>
            <a:r>
              <a:rPr lang="bg-BG" i="1" dirty="0" smtClean="0"/>
              <a:t>1. Счетоводни амортизации: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наименование</a:t>
            </a:r>
            <a:r>
              <a:rPr lang="ru-RU" dirty="0" smtClean="0"/>
              <a:t> - попълва се наименованието на основното </a:t>
            </a:r>
            <a:r>
              <a:rPr lang="ru-RU" dirty="0" smtClean="0"/>
              <a:t>средство </a:t>
            </a:r>
            <a:r>
              <a:rPr lang="bg-BG" dirty="0" smtClean="0"/>
              <a:t>за </a:t>
            </a:r>
            <a:r>
              <a:rPr lang="bg-BG" dirty="0" smtClean="0"/>
              <a:t>картотекиране;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МОЛ</a:t>
            </a:r>
            <a:r>
              <a:rPr lang="ru-RU" dirty="0" smtClean="0"/>
              <a:t>-попълват се имената на материално отговорното лице. </a:t>
            </a:r>
            <a:r>
              <a:rPr lang="ru-RU" dirty="0" smtClean="0"/>
              <a:t>Полето не </a:t>
            </a:r>
            <a:r>
              <a:rPr lang="ru-RU" dirty="0" smtClean="0"/>
              <a:t>е задължително за попълване;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стойност </a:t>
            </a:r>
            <a:r>
              <a:rPr lang="ru-RU" dirty="0" smtClean="0"/>
              <a:t>- попълва се цената на закупуване по фактура;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инвентарен номер </a:t>
            </a:r>
            <a:r>
              <a:rPr lang="ru-RU" dirty="0" smtClean="0"/>
              <a:t>- попълва се номерът на инвертаризация;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дата на закупуване </a:t>
            </a:r>
            <a:r>
              <a:rPr lang="ru-RU" dirty="0" smtClean="0"/>
              <a:t>- попълва се датата на закупуване;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дата на отписване </a:t>
            </a:r>
            <a:r>
              <a:rPr lang="ru-RU" dirty="0" smtClean="0"/>
              <a:t>- полето се попълва автоматично от </a:t>
            </a:r>
            <a:r>
              <a:rPr lang="ru-RU" dirty="0" smtClean="0"/>
              <a:t>компютъра, след </a:t>
            </a:r>
            <a:r>
              <a:rPr lang="ru-RU" dirty="0" smtClean="0"/>
              <a:t>като се зададат годините за изплащане;</a:t>
            </a:r>
            <a:endParaRPr lang="bg-BG" dirty="0"/>
          </a:p>
        </p:txBody>
      </p:sp>
    </p:spTree>
  </p:cSld>
  <p:clrMapOvr>
    <a:masterClrMapping/>
  </p:clrMapOvr>
  <p:transition spd="slow"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10178"/>
          </a:xfrm>
        </p:spPr>
        <p:txBody>
          <a:bodyPr>
            <a:noAutofit/>
          </a:bodyPr>
          <a:lstStyle/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bg-BG" sz="1600" b="1" u="sng" dirty="0" smtClean="0"/>
              <a:t>години на </a:t>
            </a:r>
            <a:r>
              <a:rPr lang="bg-BG" sz="1600" b="1" u="sng" dirty="0" smtClean="0"/>
              <a:t>изплащане </a:t>
            </a:r>
            <a:r>
              <a:rPr lang="bg-BG" sz="1600" dirty="0" smtClean="0"/>
              <a:t>– попълва се </a:t>
            </a:r>
            <a:r>
              <a:rPr lang="bg-BG" sz="1600" dirty="0" smtClean="0"/>
              <a:t>броя </a:t>
            </a:r>
            <a:r>
              <a:rPr lang="bg-BG" sz="1600" dirty="0" smtClean="0"/>
              <a:t>на годините</a:t>
            </a:r>
            <a:r>
              <a:rPr lang="bg-BG" sz="1600" dirty="0" smtClean="0"/>
              <a:t>, </a:t>
            </a:r>
            <a:r>
              <a:rPr lang="bg-BG" sz="1600" dirty="0" smtClean="0"/>
              <a:t>за които </a:t>
            </a:r>
            <a:r>
              <a:rPr lang="bg-BG" sz="1600" dirty="0" smtClean="0"/>
              <a:t>на </a:t>
            </a:r>
            <a:r>
              <a:rPr lang="bg-BG" sz="1600" dirty="0" smtClean="0"/>
              <a:t>основното средство ще </a:t>
            </a:r>
            <a:r>
              <a:rPr lang="bg-BG" sz="1600" dirty="0" smtClean="0"/>
              <a:t>се </a:t>
            </a:r>
            <a:r>
              <a:rPr lang="bg-BG" sz="1600" dirty="0" smtClean="0"/>
              <a:t>начисляват амортизации</a:t>
            </a:r>
            <a:r>
              <a:rPr lang="bg-BG" sz="1600" dirty="0" smtClean="0"/>
              <a:t>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bg-BG" sz="1600" b="1" u="sng" dirty="0" smtClean="0"/>
              <a:t>метод на </a:t>
            </a:r>
            <a:r>
              <a:rPr lang="bg-BG" sz="1600" b="1" u="sng" dirty="0" smtClean="0"/>
              <a:t>амортизация </a:t>
            </a:r>
            <a:r>
              <a:rPr lang="bg-BG" sz="1600" dirty="0" smtClean="0"/>
              <a:t>– избира се </a:t>
            </a:r>
            <a:r>
              <a:rPr lang="bg-BG" sz="1600" dirty="0" smtClean="0"/>
              <a:t>методът </a:t>
            </a:r>
            <a:r>
              <a:rPr lang="bg-BG" sz="1600" dirty="0" smtClean="0"/>
              <a:t>за амортизация на дълготрайния актив. </a:t>
            </a:r>
            <a:r>
              <a:rPr lang="ru-RU" sz="1600" dirty="0" smtClean="0"/>
              <a:t>Можете </a:t>
            </a:r>
            <a:r>
              <a:rPr lang="ru-RU" sz="1600" dirty="0" smtClean="0"/>
              <a:t>да изберете линеен метод или план, зададен </a:t>
            </a:r>
            <a:r>
              <a:rPr lang="ru-RU" sz="1600" dirty="0" smtClean="0"/>
              <a:t>от </a:t>
            </a:r>
            <a:r>
              <a:rPr lang="bg-BG" sz="1600" dirty="0" smtClean="0"/>
              <a:t>потребителя</a:t>
            </a:r>
            <a:r>
              <a:rPr lang="bg-BG" sz="1600" dirty="0" smtClean="0"/>
              <a:t>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начислени амортизации </a:t>
            </a:r>
            <a:r>
              <a:rPr lang="ru-RU" sz="1600" dirty="0" smtClean="0"/>
              <a:t>- попълват се начислените </a:t>
            </a:r>
            <a:r>
              <a:rPr lang="ru-RU" sz="1600" dirty="0" smtClean="0"/>
              <a:t>амортизационни отчисления </a:t>
            </a:r>
            <a:r>
              <a:rPr lang="ru-RU" sz="1600" dirty="0" smtClean="0"/>
              <a:t>към момента на завеждане </a:t>
            </a:r>
            <a:r>
              <a:rPr lang="ru-RU" sz="1600" dirty="0" smtClean="0"/>
              <a:t>на дълготрайния </a:t>
            </a:r>
            <a:r>
              <a:rPr lang="ru-RU" sz="1600" dirty="0" smtClean="0"/>
              <a:t>актив в картотеката на дълготрайните </a:t>
            </a:r>
            <a:r>
              <a:rPr lang="ru-RU" sz="1600" dirty="0" smtClean="0"/>
              <a:t>активи. Това </a:t>
            </a:r>
            <a:r>
              <a:rPr lang="ru-RU" sz="1600" dirty="0" smtClean="0"/>
              <a:t>поле се попълва само с </a:t>
            </a:r>
            <a:r>
              <a:rPr lang="ru-RU" sz="1600" dirty="0" smtClean="0"/>
              <a:t>цифри;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до </a:t>
            </a:r>
            <a:r>
              <a:rPr lang="ru-RU" sz="1600" b="1" u="sng" dirty="0" smtClean="0"/>
              <a:t>дата </a:t>
            </a:r>
            <a:r>
              <a:rPr lang="ru-RU" sz="1600" dirty="0" smtClean="0"/>
              <a:t>- попълва се датата, до която са начислени </a:t>
            </a:r>
            <a:r>
              <a:rPr lang="ru-RU" sz="1600" dirty="0" smtClean="0"/>
              <a:t>амортизационните </a:t>
            </a:r>
            <a:r>
              <a:rPr lang="bg-BG" sz="1600" dirty="0" smtClean="0"/>
              <a:t>отчисления </a:t>
            </a:r>
            <a:r>
              <a:rPr lang="bg-BG" sz="1600" dirty="0" smtClean="0"/>
              <a:t>по предходната точка;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сметка дебит </a:t>
            </a:r>
            <a:r>
              <a:rPr lang="ru-RU" sz="1600" dirty="0" smtClean="0"/>
              <a:t>- попълва се счетоводната сметка, с която </a:t>
            </a:r>
            <a:r>
              <a:rPr lang="ru-RU" sz="1600" dirty="0" smtClean="0"/>
              <a:t>ще </a:t>
            </a:r>
            <a:r>
              <a:rPr lang="bg-BG" sz="1600" dirty="0" smtClean="0"/>
              <a:t>се </a:t>
            </a:r>
            <a:r>
              <a:rPr lang="bg-BG" sz="1600" dirty="0" smtClean="0"/>
              <a:t>осчетоводява амортизационното отчисление;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счетоводна кредит </a:t>
            </a:r>
            <a:r>
              <a:rPr lang="ru-RU" sz="1600" dirty="0" smtClean="0"/>
              <a:t>- попълва се счетоводната сметка, с </a:t>
            </a:r>
            <a:r>
              <a:rPr lang="ru-RU" sz="1600" dirty="0" smtClean="0"/>
              <a:t>която ще </a:t>
            </a:r>
            <a:r>
              <a:rPr lang="ru-RU" sz="1600" dirty="0" smtClean="0"/>
              <a:t>се осчетоводява амортизационното отчисление;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активът се води в </a:t>
            </a:r>
            <a:r>
              <a:rPr lang="ru-RU" sz="1600" b="1" u="sng" dirty="0" smtClean="0"/>
              <a:t>сметка </a:t>
            </a:r>
            <a:r>
              <a:rPr lang="ru-RU" sz="1600" i="1" u="sng" dirty="0" smtClean="0"/>
              <a:t>(</a:t>
            </a:r>
            <a:r>
              <a:rPr lang="ru-RU" sz="1600" i="1" u="sng" dirty="0" smtClean="0"/>
              <a:t>счетоводна сметка) </a:t>
            </a:r>
            <a:r>
              <a:rPr lang="ru-RU" sz="1600" dirty="0" smtClean="0"/>
              <a:t>- попълва </a:t>
            </a:r>
            <a:r>
              <a:rPr lang="ru-RU" sz="1600" dirty="0" smtClean="0"/>
              <a:t>се счетоводната </a:t>
            </a:r>
            <a:r>
              <a:rPr lang="ru-RU" sz="1600" dirty="0" smtClean="0"/>
              <a:t>сметка, по която се води дълготрайния актив</a:t>
            </a:r>
            <a:r>
              <a:rPr lang="ru-RU" sz="1600" dirty="0" smtClean="0"/>
              <a:t>;</a:t>
            </a:r>
            <a:endParaRPr lang="ru-RU" sz="1600" dirty="0" smtClean="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ru-RU" sz="1600" dirty="0" smtClean="0"/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sz="2000" i="1" dirty="0" smtClean="0"/>
              <a:t>2. Данъчни амортизации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857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b="1" i="1" dirty="0" smtClean="0"/>
              <a:t>Модулът </a:t>
            </a:r>
            <a:r>
              <a:rPr lang="ru-RU" b="1" i="1" dirty="0" smtClean="0"/>
              <a:t>“Обмен” </a:t>
            </a:r>
            <a:r>
              <a:rPr lang="ru-RU" dirty="0" smtClean="0"/>
              <a:t>позволява прехвърлянето на различна </a:t>
            </a:r>
            <a:r>
              <a:rPr lang="ru-RU" dirty="0" smtClean="0"/>
              <a:t>информация от </a:t>
            </a:r>
            <a:r>
              <a:rPr lang="ru-RU" dirty="0" smtClean="0"/>
              <a:t>други продукти на Microinvest в счетоводната програма </a:t>
            </a:r>
            <a:r>
              <a:rPr lang="ru-RU" dirty="0" smtClean="0"/>
              <a:t>Делта.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bg-BG" b="1" i="1" dirty="0" smtClean="0"/>
              <a:t>Счетоводна година</a:t>
            </a:r>
            <a:endParaRPr lang="ru-RU" b="1" i="1" dirty="0" smtClean="0"/>
          </a:p>
          <a:p>
            <a:r>
              <a:rPr lang="ru-RU" dirty="0" smtClean="0"/>
              <a:t>Приключването на счетоводната година автоматично </a:t>
            </a:r>
            <a:r>
              <a:rPr lang="ru-RU" dirty="0" smtClean="0"/>
              <a:t>прехвърля крайните </a:t>
            </a:r>
            <a:r>
              <a:rPr lang="ru-RU" dirty="0" smtClean="0"/>
              <a:t>салда на всички сметки, включително на неприключените </a:t>
            </a:r>
            <a:r>
              <a:rPr lang="ru-RU" dirty="0" smtClean="0"/>
              <a:t>операционни, като </a:t>
            </a:r>
            <a:r>
              <a:rPr lang="ru-RU" dirty="0" smtClean="0"/>
              <a:t>начални в следващата година. При повече от една </a:t>
            </a:r>
            <a:r>
              <a:rPr lang="ru-RU" dirty="0" smtClean="0"/>
              <a:t>счетоводна година </a:t>
            </a:r>
            <a:r>
              <a:rPr lang="ru-RU" dirty="0" smtClean="0"/>
              <a:t>в една база данни в модул “Счетоводна година” може да </a:t>
            </a:r>
            <a:r>
              <a:rPr lang="ru-RU" dirty="0" smtClean="0"/>
              <a:t>се избере </a:t>
            </a:r>
            <a:r>
              <a:rPr lang="ru-RU" dirty="0" smtClean="0"/>
              <a:t>в коя да се работи, като редакциите в предходните години </a:t>
            </a:r>
            <a:r>
              <a:rPr lang="ru-RU" dirty="0" smtClean="0"/>
              <a:t>се </a:t>
            </a:r>
            <a:r>
              <a:rPr lang="bg-BG" dirty="0" smtClean="0"/>
              <a:t>отразяват </a:t>
            </a:r>
            <a:r>
              <a:rPr lang="bg-BG" dirty="0" smtClean="0"/>
              <a:t>автоматично в </a:t>
            </a:r>
            <a:r>
              <a:rPr lang="bg-BG" dirty="0" smtClean="0"/>
              <a:t>последващите.</a:t>
            </a:r>
            <a:r>
              <a:rPr lang="ru-RU" dirty="0" smtClean="0"/>
              <a:t> Изтриването на предходна година не нулира началните салда и </a:t>
            </a:r>
            <a:r>
              <a:rPr lang="ru-RU" dirty="0" smtClean="0"/>
              <a:t>се препоръчва </a:t>
            </a:r>
            <a:r>
              <a:rPr lang="ru-RU" dirty="0" smtClean="0"/>
              <a:t>при големи бази данни с цел на по-бърза обработка на </a:t>
            </a:r>
            <a:r>
              <a:rPr lang="ru-RU" dirty="0" smtClean="0"/>
              <a:t>въвежданата </a:t>
            </a:r>
            <a:r>
              <a:rPr lang="bg-BG" dirty="0" smtClean="0"/>
              <a:t>информация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7154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/>
              <a:t>Microinvest е софтуерна фирма, специализирана в разработване, разпространение и поддръжка на програмни продукти и системи</a:t>
            </a: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/>
              <a:t>  </a:t>
            </a:r>
            <a:r>
              <a:rPr lang="ru-RU" dirty="0" smtClean="0"/>
              <a:t>Фирмата е лидер в областта на складово-счетоводния софтуер и системи за управление на малки и средни предприятия. Основно предимство на продуктите на </a:t>
            </a:r>
            <a:r>
              <a:rPr lang="ru-RU" b="1" i="1" dirty="0" smtClean="0"/>
              <a:t>Microinvest </a:t>
            </a:r>
            <a:r>
              <a:rPr lang="ru-RU" dirty="0" smtClean="0"/>
              <a:t>е тяхната ниска цена и богатите фукнционални възможности. Разработените програмни продукти успешно автоматизират всички дейности, свързани със следене и контрол на стоки, валути, операции и документи.</a:t>
            </a:r>
            <a:endParaRPr lang="bg-BG" dirty="0"/>
          </a:p>
        </p:txBody>
      </p:sp>
    </p:spTree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043494" cy="653210"/>
          </a:xfrm>
        </p:spPr>
        <p:txBody>
          <a:bodyPr>
            <a:normAutofit/>
          </a:bodyPr>
          <a:lstStyle/>
          <a:p>
            <a:r>
              <a:rPr lang="bg-BG" sz="3200" b="1" i="1" dirty="0" smtClean="0"/>
              <a:t>Главна книга</a:t>
            </a:r>
            <a:endParaRPr lang="bg-BG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7209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        Един </a:t>
            </a:r>
            <a:r>
              <a:rPr lang="ru-RU" dirty="0" smtClean="0"/>
              <a:t>от съществените моменти при обработката на </a:t>
            </a:r>
            <a:r>
              <a:rPr lang="ru-RU" dirty="0" smtClean="0"/>
              <a:t>счетоводната информация </a:t>
            </a:r>
            <a:r>
              <a:rPr lang="ru-RU" dirty="0" smtClean="0"/>
              <a:t>е възможността да се следи състоянието на Главна книга. </a:t>
            </a:r>
            <a:r>
              <a:rPr lang="ru-RU" dirty="0" smtClean="0"/>
              <a:t>В нея </a:t>
            </a:r>
            <a:r>
              <a:rPr lang="ru-RU" dirty="0" smtClean="0"/>
              <a:t>се въвеждат всички първични документи от работата на фирмата. </a:t>
            </a:r>
            <a:r>
              <a:rPr lang="ru-RU" dirty="0" smtClean="0"/>
              <a:t>Тя съдържа </a:t>
            </a:r>
            <a:r>
              <a:rPr lang="ru-RU" dirty="0" smtClean="0"/>
              <a:t>информация за наличния документооборот и осчетоводявания </a:t>
            </a:r>
            <a:r>
              <a:rPr lang="ru-RU" dirty="0" smtClean="0"/>
              <a:t>по </a:t>
            </a:r>
            <a:r>
              <a:rPr lang="bg-BG" dirty="0" smtClean="0"/>
              <a:t>сметките.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bg-BG" dirty="0" smtClean="0"/>
              <a:t>	</a:t>
            </a:r>
            <a:r>
              <a:rPr lang="ru-RU" dirty="0" smtClean="0"/>
              <a:t>Необходимо </a:t>
            </a:r>
            <a:r>
              <a:rPr lang="ru-RU" dirty="0" smtClean="0"/>
              <a:t>е потребителят да може да получава обратна </a:t>
            </a:r>
            <a:r>
              <a:rPr lang="ru-RU" dirty="0" smtClean="0"/>
              <a:t>информация от </a:t>
            </a:r>
            <a:r>
              <a:rPr lang="ru-RU" dirty="0" smtClean="0"/>
              <a:t>програмата какво е въведено като данни (осчетоводявания</a:t>
            </a:r>
            <a:r>
              <a:rPr lang="ru-RU" dirty="0" smtClean="0"/>
              <a:t>), възможност </a:t>
            </a:r>
            <a:r>
              <a:rPr lang="ru-RU" dirty="0" smtClean="0"/>
              <a:t>за извеждане на различни описи на въведените документи </a:t>
            </a:r>
            <a:r>
              <a:rPr lang="ru-RU" dirty="0" smtClean="0"/>
              <a:t>и наблюдение </a:t>
            </a:r>
            <a:r>
              <a:rPr lang="ru-RU" dirty="0" smtClean="0"/>
              <a:t>на състоянието на счетоводството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	 </a:t>
            </a:r>
            <a:r>
              <a:rPr lang="ru-RU" dirty="0" smtClean="0"/>
              <a:t>Предназначението на модула </a:t>
            </a:r>
            <a:r>
              <a:rPr lang="bg-BG" dirty="0" smtClean="0"/>
              <a:t>Г</a:t>
            </a:r>
            <a:r>
              <a:rPr lang="ru-RU" dirty="0" smtClean="0"/>
              <a:t>лавна </a:t>
            </a:r>
            <a:r>
              <a:rPr lang="ru-RU" dirty="0" smtClean="0"/>
              <a:t>книга е да отговори на </a:t>
            </a:r>
            <a:r>
              <a:rPr lang="ru-RU" dirty="0" smtClean="0"/>
              <a:t>тези изисквания </a:t>
            </a:r>
            <a:r>
              <a:rPr lang="ru-RU" dirty="0" smtClean="0"/>
              <a:t>и да даде възможност на потребителя да получава справки </a:t>
            </a:r>
            <a:r>
              <a:rPr lang="ru-RU" dirty="0" smtClean="0"/>
              <a:t>по </a:t>
            </a:r>
            <a:r>
              <a:rPr lang="bg-BG" dirty="0" smtClean="0"/>
              <a:t>различни признаци.</a:t>
            </a:r>
            <a:r>
              <a:rPr lang="ru-RU" dirty="0" smtClean="0"/>
              <a:t> Програмата </a:t>
            </a:r>
            <a:r>
              <a:rPr lang="ru-RU" dirty="0" smtClean="0"/>
              <a:t>притежава </a:t>
            </a:r>
            <a:r>
              <a:rPr lang="ru-RU" dirty="0" smtClean="0"/>
              <a:t>3 различни </a:t>
            </a:r>
            <a:r>
              <a:rPr lang="ru-RU" dirty="0" smtClean="0"/>
              <a:t>справки (Главна книга, </a:t>
            </a:r>
            <a:r>
              <a:rPr lang="ru-RU" dirty="0" smtClean="0"/>
              <a:t>Главна книга </a:t>
            </a:r>
            <a:r>
              <a:rPr lang="ru-RU" dirty="0" smtClean="0"/>
              <a:t>с крайни обороти и Главна книга с крайни салда</a:t>
            </a:r>
            <a:r>
              <a:rPr lang="ru-RU" dirty="0" smtClean="0"/>
              <a:t>).</a:t>
            </a:r>
            <a:endParaRPr lang="bg-BG" dirty="0"/>
          </a:p>
        </p:txBody>
      </p:sp>
    </p:spTree>
  </p:cSld>
  <p:clrMapOvr>
    <a:masterClrMapping/>
  </p:clrMapOvr>
  <p:transition spd="slow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6686568" cy="846980"/>
          </a:xfrm>
        </p:spPr>
        <p:txBody>
          <a:bodyPr>
            <a:normAutofit/>
          </a:bodyPr>
          <a:lstStyle/>
          <a:p>
            <a:pPr algn="ctr"/>
            <a:r>
              <a:rPr lang="bg-BG" sz="3600" dirty="0" smtClean="0"/>
              <a:t>Модул “Отчети и Баланс”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/>
          <a:lstStyle/>
          <a:p>
            <a:r>
              <a:rPr lang="ru-RU" dirty="0" smtClean="0"/>
              <a:t>Този модул генерира готови Баланс Актив, Баланс Пасив, </a:t>
            </a:r>
            <a:r>
              <a:rPr lang="ru-RU" dirty="0" smtClean="0"/>
              <a:t>Отчет за </a:t>
            </a:r>
            <a:r>
              <a:rPr lang="ru-RU" dirty="0" smtClean="0"/>
              <a:t>приходите и разходите, Отчет за паричния поток и Отчет за </a:t>
            </a:r>
            <a:r>
              <a:rPr lang="ru-RU" dirty="0" smtClean="0"/>
              <a:t>собствения капитал </a:t>
            </a:r>
            <a:r>
              <a:rPr lang="ru-RU" dirty="0" smtClean="0"/>
              <a:t>на база на извършените през годината контировки </a:t>
            </a:r>
            <a:r>
              <a:rPr lang="ru-RU" dirty="0" smtClean="0"/>
              <a:t>за дадена </a:t>
            </a:r>
            <a:r>
              <a:rPr lang="ru-RU" dirty="0" smtClean="0"/>
              <a:t>фирма. Избира се от </a:t>
            </a:r>
            <a:r>
              <a:rPr lang="ru-RU" dirty="0" smtClean="0"/>
              <a:t>меню - Справки  - Отчети </a:t>
            </a:r>
            <a:r>
              <a:rPr lang="ru-RU" dirty="0" smtClean="0"/>
              <a:t>и Баланс.</a:t>
            </a:r>
            <a:endParaRPr lang="bg-BG" dirty="0"/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map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357290" y="1357298"/>
            <a:ext cx="6572295" cy="435771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90000" dir="5400000" sy="-100000" algn="bl" rotWithShape="0"/>
            <a:softEdge rad="12700"/>
          </a:effectLst>
          <a:scene3d>
            <a:camera prst="perspectiveFront" fov="3300000">
              <a:rot lat="486000" lon="19530000" rev="174000"/>
            </a:camera>
            <a:lightRig rig="glow" dir="t">
              <a:rot lat="0" lon="0" rev="0"/>
            </a:lightRig>
          </a:scene3d>
          <a:sp3d extrusionH="254000" contourW="19050" prstMaterial="dkEdge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28604"/>
            <a:ext cx="8143932" cy="6131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2148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</a:rPr>
              <a:t>Фирмата притежава широк спектър от клиенти - министерства, големи предприятия, частни фирми с различен обем на дейност и огромен брой малки фирми и частни клиенти. Едновременно с това Microinvest успява да предложи качествено обслужване на всички заявки за поддръжка и корекции, без значение от произхода им. Всички програмни продукти на Microinvest работят с операционната система MS Windows. </a:t>
            </a:r>
            <a:endParaRPr lang="bg-BG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настоящия си вид </a:t>
            </a:r>
            <a:r>
              <a:rPr lang="ru-RU" b="1" i="1" dirty="0" smtClean="0"/>
              <a:t>Microinvest </a:t>
            </a:r>
            <a:r>
              <a:rPr lang="ru-RU" dirty="0" smtClean="0"/>
              <a:t>е създадена през 1995 година, като наследник на първата българска софтуерна къща (ППП Микроинвест, 1984). За кратко време фирмата разработва своите основни продукти и през 1997 година става носител на Златен медал на Есенния Технически Панаир - Пловдив за най-добра интелектуална разработка. Това бележи и началото на стремителния търговски успех на фирмата. През 2000 година фирмата завоюва 2-ри златен медал в Пловдив. В началото на 2001 година е създаден проект за софтуер за САЩ. През лятото на 2001 </a:t>
            </a:r>
            <a:r>
              <a:rPr lang="ru-RU" b="1" dirty="0" smtClean="0"/>
              <a:t>TUCOWS</a:t>
            </a:r>
            <a:r>
              <a:rPr lang="ru-RU" dirty="0" smtClean="0"/>
              <a:t> отличи софтуер на фирмата с най-високото си отличие 5/5 Cows Rating. На Есенния Технически Панаир 2001 година </a:t>
            </a:r>
            <a:r>
              <a:rPr lang="ru-RU" b="1" i="1" dirty="0" smtClean="0"/>
              <a:t>Microinvest </a:t>
            </a:r>
            <a:r>
              <a:rPr lang="ru-RU" dirty="0" smtClean="0"/>
              <a:t>отново получи високо отличие 3-ти златен медал за разработката </a:t>
            </a:r>
            <a:r>
              <a:rPr lang="ru-RU" b="1" dirty="0" smtClean="0"/>
              <a:t>"Офис във Вашата длан"</a:t>
            </a:r>
            <a:r>
              <a:rPr lang="ru-RU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През </a:t>
            </a:r>
            <a:r>
              <a:rPr lang="ru-RU" dirty="0" smtClean="0"/>
              <a:t>2003 г. фирма </a:t>
            </a:r>
            <a:r>
              <a:rPr lang="ru-RU" b="1" i="1" dirty="0" smtClean="0"/>
              <a:t>Microinvest</a:t>
            </a:r>
            <a:r>
              <a:rPr lang="ru-RU" dirty="0" smtClean="0"/>
              <a:t> изпълни всички изисквания и стана официален </a:t>
            </a:r>
            <a:r>
              <a:rPr lang="ru-RU" b="1" dirty="0" smtClean="0"/>
              <a:t>Microsoft</a:t>
            </a:r>
            <a:r>
              <a:rPr lang="ru-RU" dirty="0" smtClean="0"/>
              <a:t> партньор! </a:t>
            </a:r>
          </a:p>
          <a:p>
            <a:r>
              <a:rPr lang="ru-RU" dirty="0" smtClean="0"/>
              <a:t>  </a:t>
            </a:r>
            <a:r>
              <a:rPr lang="bg-BG" dirty="0" smtClean="0"/>
              <a:t>Тяхната</a:t>
            </a:r>
            <a:r>
              <a:rPr lang="ru-RU" dirty="0" smtClean="0"/>
              <a:t> </a:t>
            </a:r>
            <a:r>
              <a:rPr lang="ru-RU" dirty="0" smtClean="0"/>
              <a:t>цел е да </a:t>
            </a:r>
            <a:r>
              <a:rPr lang="ru-RU" dirty="0" smtClean="0"/>
              <a:t>създадат </a:t>
            </a:r>
            <a:r>
              <a:rPr lang="ru-RU" dirty="0" smtClean="0"/>
              <a:t>качествени български продукти на достъпна цена и с отлична поддръжка. В момента продукти на </a:t>
            </a:r>
            <a:r>
              <a:rPr lang="ru-RU" b="1" i="1" dirty="0" smtClean="0"/>
              <a:t>Microinvest </a:t>
            </a:r>
            <a:r>
              <a:rPr lang="ru-RU" dirty="0" smtClean="0"/>
              <a:t>са официално внедрени на повече от 7500 работни места, като извършват около 1000000 операции дневно (без да броим продажбите на </a:t>
            </a:r>
            <a:r>
              <a:rPr lang="ru-RU" b="1" i="1" dirty="0" smtClean="0"/>
              <a:t>Microinvest </a:t>
            </a:r>
            <a:r>
              <a:rPr lang="ru-RU" b="1" dirty="0" smtClean="0"/>
              <a:t>Лингвист</a:t>
            </a:r>
            <a:r>
              <a:rPr lang="ru-RU" dirty="0" smtClean="0"/>
              <a:t>, които надминават тази цифра)! </a:t>
            </a:r>
          </a:p>
          <a:p>
            <a:endParaRPr lang="bg-BG" dirty="0"/>
          </a:p>
        </p:txBody>
      </p:sp>
      <p:pic>
        <p:nvPicPr>
          <p:cNvPr id="4" name="Picture 3" descr="microsoftpartn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428604"/>
            <a:ext cx="2857520" cy="1357322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Microinvest </a:t>
            </a:r>
            <a:r>
              <a:rPr lang="ru-RU" dirty="0" smtClean="0"/>
              <a:t>Делта е съвременна, бърза, гъвкава и мощна система за двустранно счетоводство, позволяваща на опитния счетоводител да контролира изцяло ситуацията. </a:t>
            </a:r>
            <a:r>
              <a:rPr lang="bg-BG" dirty="0" smtClean="0"/>
              <a:t>Проектирана е за </a:t>
            </a:r>
            <a:r>
              <a:rPr lang="bg-BG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както </a:t>
            </a:r>
            <a:r>
              <a:rPr lang="ru-RU" dirty="0" smtClean="0"/>
              <a:t>на самостоятелен компютър, така и за работа в мрежа.</a:t>
            </a:r>
          </a:p>
          <a:p>
            <a:r>
              <a:rPr lang="en-US" dirty="0" smtClean="0"/>
              <a:t>  </a:t>
            </a:r>
            <a:r>
              <a:rPr lang="ru-RU" dirty="0" smtClean="0"/>
              <a:t>Продуктът </a:t>
            </a:r>
            <a:r>
              <a:rPr lang="ru-RU" dirty="0" smtClean="0"/>
              <a:t>има вградена многозадачност, което я прави уникална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bg-BG" dirty="0" smtClean="0"/>
              <a:t>сравнение </a:t>
            </a:r>
            <a:r>
              <a:rPr lang="bg-BG" dirty="0" smtClean="0"/>
              <a:t>с конкурентните продукти. </a:t>
            </a:r>
            <a:r>
              <a:rPr lang="ru-RU" dirty="0" smtClean="0"/>
              <a:t>С </a:t>
            </a:r>
            <a:r>
              <a:rPr lang="ru-RU" dirty="0" smtClean="0"/>
              <a:t>тази система Вие може да работите с неограничен брой фирми, много счетоводни години едновременно за всяка фирма!</a:t>
            </a:r>
            <a:endParaRPr lang="bg-BG" dirty="0"/>
          </a:p>
        </p:txBody>
      </p:sp>
      <p:pic>
        <p:nvPicPr>
          <p:cNvPr id="5" name="Picture 4" descr="titleaccoun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642918"/>
            <a:ext cx="4286280" cy="785818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Microinvest </a:t>
            </a:r>
            <a:r>
              <a:rPr lang="ru-RU" dirty="0" smtClean="0"/>
              <a:t>Делта има следните функционални възможности: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Създаване на индивидуален сметкоплан;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Осчетоводяване на счетоводни документи;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Редактиране и изтриване на счетоводни документи;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Извеждане на Оборотна ведомост;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Главна книга, Аналитичен и Хронологичен регистър;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Декларация и Дневници по ДДС;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Работа с валути;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Отчет за приходите и разходите;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Баланс;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Амортизации на основни средства.</a:t>
            </a:r>
            <a:endParaRPr lang="bg-BG" dirty="0"/>
          </a:p>
        </p:txBody>
      </p:sp>
    </p:spTree>
  </p:cSld>
  <p:clrMapOvr>
    <a:masterClrMapping/>
  </p:clrMapOvr>
  <p:transition spd="slow"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286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Тя </a:t>
            </a:r>
            <a:r>
              <a:rPr lang="ru-RU" dirty="0" smtClean="0"/>
              <a:t>дава възможност за създаване на текущи и годишни отчети и баланси, експорт на дневниците по ДДС на дискети за програмата на данъчните служби, работа в мрежа, ограничаване на достъп чрез парола, импорт/експорт на партньори и операции между отделни бази данни, въвеждане на типове документи, запис на често използвани типове контирания, директна редакция на допуснати грешки в операциите, автоматично закриване на неплатени документи. Всички данни могат да бъдат експортирани в MS Word, MS Excel и други Windows приложения. Microinvest Делта има вградена настройка, което дава </a:t>
            </a:r>
            <a:r>
              <a:rPr lang="ru-RU" dirty="0" smtClean="0"/>
              <a:t>възможност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 smtClean="0"/>
              <a:t>по-взискателните потребители да конфигурират продукта така, </a:t>
            </a:r>
            <a:r>
              <a:rPr lang="ru-RU" dirty="0" smtClean="0"/>
              <a:t>както</a:t>
            </a:r>
            <a:r>
              <a:rPr lang="en-US" dirty="0" smtClean="0"/>
              <a:t> </a:t>
            </a:r>
            <a:r>
              <a:rPr lang="bg-BG" dirty="0" smtClean="0"/>
              <a:t>предпочитат</a:t>
            </a:r>
            <a:r>
              <a:rPr lang="bg-BG" dirty="0" smtClean="0"/>
              <a:t>. </a:t>
            </a:r>
            <a:r>
              <a:rPr lang="ru-RU" dirty="0" smtClean="0"/>
              <a:t>Неограничени </a:t>
            </a:r>
            <a:r>
              <a:rPr lang="ru-RU" dirty="0" smtClean="0"/>
              <a:t>са възможностите за редакция, което позволява пълен и цялостен контрол на информацията, въведена в </a:t>
            </a:r>
            <a:r>
              <a:rPr lang="ru-RU" dirty="0" smtClean="0"/>
              <a:t>програмата</a:t>
            </a:r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accoun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472" y="857232"/>
            <a:ext cx="4000528" cy="335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4643470" cy="52864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Системата е уникална със своето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бързо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действие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: приключва счетоводна година в рамките на 15 секунди на произволен компютър. Цялата счетоводна система включва над 50 модула, като печати над 70 справки и автоматично попълва всички счетоводни документи като: Главна Книга, Декларация по ДДС, Експорт ДДС на дискета, Баланс, ОПР, Оборотни ведомости (7 на брой) и други...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1729</Words>
  <Application>Microsoft Office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Microinvest ® SOFTWARE COMPANY</vt:lpstr>
      <vt:lpstr>Microinvest е софтуерна фирма, специализирана в разработване, разпространение и поддръжка на програмни продукти и системи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Национален сметкоплан</vt:lpstr>
      <vt:lpstr>Модул “Сметкоплан”</vt:lpstr>
      <vt:lpstr>Нaчални салда</vt:lpstr>
      <vt:lpstr>Контиране</vt:lpstr>
      <vt:lpstr>Slide 16</vt:lpstr>
      <vt:lpstr>Модул “Амортизации”</vt:lpstr>
      <vt:lpstr>Slide 18</vt:lpstr>
      <vt:lpstr>Slide 19</vt:lpstr>
      <vt:lpstr>Главна книга</vt:lpstr>
      <vt:lpstr>Модул “Отчети и Баланс”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Microinvest ® SOFTWARE COMPANY</dc:title>
  <dc:creator>Evi4ka</dc:creator>
  <cp:lastModifiedBy>Evi4ka</cp:lastModifiedBy>
  <cp:revision>79</cp:revision>
  <dcterms:created xsi:type="dcterms:W3CDTF">2010-02-04T14:53:28Z</dcterms:created>
  <dcterms:modified xsi:type="dcterms:W3CDTF">2010-02-04T23:19:45Z</dcterms:modified>
</cp:coreProperties>
</file>