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7" r:id="rId2"/>
    <p:sldId id="269" r:id="rId3"/>
    <p:sldId id="270" r:id="rId4"/>
    <p:sldId id="271" r:id="rId5"/>
    <p:sldId id="259" r:id="rId6"/>
    <p:sldId id="263" r:id="rId7"/>
    <p:sldId id="272" r:id="rId8"/>
    <p:sldId id="274" r:id="rId9"/>
    <p:sldId id="264" r:id="rId10"/>
    <p:sldId id="265" r:id="rId11"/>
    <p:sldId id="260" r:id="rId12"/>
    <p:sldId id="261" r:id="rId13"/>
    <p:sldId id="262" r:id="rId14"/>
    <p:sldId id="273" r:id="rId15"/>
    <p:sldId id="267" r:id="rId16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333CC"/>
    <a:srgbClr val="008000"/>
    <a:srgbClr val="FFCC66"/>
    <a:srgbClr val="FFFF00"/>
    <a:srgbClr val="CCFF66"/>
    <a:srgbClr val="FF9966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Ikonom/Microinvest%20Presentation%20By%20Eva.pptx" TargetMode="External"/><Relationship Id="rId1" Type="http://schemas.openxmlformats.org/officeDocument/2006/relationships/hyperlink" Target="Ikonom/AJUR-L5.5.ppt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Ikonom/WorkFlow.ppt" TargetMode="External"/><Relationship Id="rId1" Type="http://schemas.openxmlformats.org/officeDocument/2006/relationships/hyperlink" Target="Ikonom/PlusMinus.pptx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Ikonom/Microinvest%20Presentation%20By%20Eva.pptx" TargetMode="External"/><Relationship Id="rId1" Type="http://schemas.openxmlformats.org/officeDocument/2006/relationships/hyperlink" Target="Ikonom/AJUR-L5.5.ppt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Ikonom/WorkFlow.ppt" TargetMode="External"/><Relationship Id="rId1" Type="http://schemas.openxmlformats.org/officeDocument/2006/relationships/hyperlink" Target="Ikonom/PlusMinus.ppt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AECE2-EF40-4F78-8110-A7B4420AB2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B61EED82-0EBD-41C3-BE79-82021EF4333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bg-BG" sz="2000" b="1" dirty="0" smtClean="0">
            <a:solidFill>
              <a:schemeClr val="accent2">
                <a:lumMod val="50000"/>
              </a:schemeClr>
            </a:solidFill>
          </a:endParaRPr>
        </a:p>
        <a:p>
          <a:r>
            <a:rPr lang="bg-BG" sz="2000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hlinkClick xmlns:r="http://schemas.openxmlformats.org/officeDocument/2006/relationships" r:id="rId1" action="ppaction://hlinkpres?slideindex=1&amp;slidetitle="/>
            </a:rPr>
            <a:t>Ажур-</a:t>
          </a:r>
          <a:r>
            <a:rPr lang="en-US" sz="2000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hlinkClick xmlns:r="http://schemas.openxmlformats.org/officeDocument/2006/relationships" r:id="rId1" action="ppaction://hlinkpres?slideindex=1&amp;slidetitle="/>
            </a:rPr>
            <a:t>L5.5</a:t>
          </a:r>
          <a:endParaRPr lang="en-US" sz="2000" b="1" dirty="0" smtClean="0">
            <a:solidFill>
              <a:schemeClr val="accent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bg-BG" sz="2000" b="1" dirty="0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Бонев Софт</a:t>
          </a:r>
          <a:endParaRPr lang="en-US" sz="2000" b="1" dirty="0" smtClean="0">
            <a:solidFill>
              <a:schemeClr val="tx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endParaRPr lang="en-US" sz="2000" b="1" dirty="0" smtClean="0">
            <a:solidFill>
              <a:schemeClr val="tx2">
                <a:lumMod val="25000"/>
              </a:schemeClr>
            </a:solidFill>
          </a:endParaRPr>
        </a:p>
        <a:p>
          <a:endParaRPr lang="bg-BG" sz="2000" dirty="0">
            <a:solidFill>
              <a:schemeClr val="tx2">
                <a:lumMod val="25000"/>
              </a:schemeClr>
            </a:solidFill>
          </a:endParaRPr>
        </a:p>
      </dgm:t>
    </dgm:pt>
    <dgm:pt modelId="{33DD5B76-FE5A-4FFF-8A77-5E82F2DF8BC0}" type="parTrans" cxnId="{2BC66EB0-6B1D-4A11-BB24-2AA6CC42722D}">
      <dgm:prSet/>
      <dgm:spPr/>
      <dgm:t>
        <a:bodyPr/>
        <a:lstStyle/>
        <a:p>
          <a:endParaRPr lang="bg-BG"/>
        </a:p>
      </dgm:t>
    </dgm:pt>
    <dgm:pt modelId="{00F421F7-C34F-4061-AFCE-15AE4648986C}" type="sibTrans" cxnId="{2BC66EB0-6B1D-4A11-BB24-2AA6CC42722D}">
      <dgm:prSet/>
      <dgm:spPr/>
      <dgm:t>
        <a:bodyPr/>
        <a:lstStyle/>
        <a:p>
          <a:endParaRPr lang="bg-BG"/>
        </a:p>
      </dgm:t>
    </dgm:pt>
    <dgm:pt modelId="{E9669AC8-004A-4115-A287-2332F60741D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bg-BG" sz="2000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Бизнес Процесор</a:t>
          </a:r>
        </a:p>
        <a:p>
          <a:r>
            <a:rPr lang="en-US" sz="2000" b="1" dirty="0" err="1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dWare</a:t>
          </a:r>
          <a:endParaRPr lang="bg-BG" sz="2000" b="1" dirty="0" smtClean="0">
            <a:solidFill>
              <a:schemeClr val="tx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endParaRPr lang="bg-BG" sz="2000" dirty="0">
            <a:latin typeface="Times New Roman" pitchFamily="18" charset="0"/>
            <a:cs typeface="Times New Roman" pitchFamily="18" charset="0"/>
          </a:endParaRPr>
        </a:p>
      </dgm:t>
    </dgm:pt>
    <dgm:pt modelId="{B697B552-7BAF-44D9-8C63-CC7A0AD0F581}" type="parTrans" cxnId="{4C5E4B4A-5677-4A02-8AA1-CDF2E9FDE86B}">
      <dgm:prSet/>
      <dgm:spPr/>
      <dgm:t>
        <a:bodyPr/>
        <a:lstStyle/>
        <a:p>
          <a:endParaRPr lang="bg-BG"/>
        </a:p>
      </dgm:t>
    </dgm:pt>
    <dgm:pt modelId="{A4C40396-6CA1-424E-AAC8-0B3C7110AA04}" type="sibTrans" cxnId="{4C5E4B4A-5677-4A02-8AA1-CDF2E9FDE86B}">
      <dgm:prSet/>
      <dgm:spPr/>
      <dgm:t>
        <a:bodyPr/>
        <a:lstStyle/>
        <a:p>
          <a:endParaRPr lang="bg-BG"/>
        </a:p>
      </dgm:t>
    </dgm:pt>
    <dgm:pt modelId="{F7A3618A-233E-4FBB-8368-46467B656451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bg-BG" sz="2000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Бизнес навигатор</a:t>
          </a:r>
        </a:p>
        <a:p>
          <a:r>
            <a:rPr lang="bg-BG" sz="2000" b="1" dirty="0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Комерс </a:t>
          </a:r>
          <a:r>
            <a:rPr lang="bg-BG" sz="2000" b="1" dirty="0" err="1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Финанс</a:t>
          </a:r>
          <a:r>
            <a:rPr lang="bg-BG" sz="2000" b="1" dirty="0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 АД</a:t>
          </a:r>
          <a:endParaRPr lang="bg-BG" sz="2000" b="1" dirty="0">
            <a:solidFill>
              <a:schemeClr val="tx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305EACE-169E-4E4D-A9DE-25786AECA380}" type="parTrans" cxnId="{ACB08F31-211B-42BC-BAC4-A9C56B17BA0A}">
      <dgm:prSet/>
      <dgm:spPr/>
      <dgm:t>
        <a:bodyPr/>
        <a:lstStyle/>
        <a:p>
          <a:endParaRPr lang="bg-BG"/>
        </a:p>
      </dgm:t>
    </dgm:pt>
    <dgm:pt modelId="{518649B4-EDA8-4FE6-AD47-E3C95AB709B9}" type="sibTrans" cxnId="{ACB08F31-211B-42BC-BAC4-A9C56B17BA0A}">
      <dgm:prSet/>
      <dgm:spPr/>
      <dgm:t>
        <a:bodyPr/>
        <a:lstStyle/>
        <a:p>
          <a:endParaRPr lang="bg-BG"/>
        </a:p>
      </dgm:t>
    </dgm:pt>
    <dgm:pt modelId="{E172C3DD-A880-451C-9379-40E80FC0718C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bg-BG" sz="2000" b="1" dirty="0" err="1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hlinkClick xmlns:r="http://schemas.openxmlformats.org/officeDocument/2006/relationships" r:id="rId2" action="ppaction://hlinkpres?slideindex=1&amp;slidetitle="/>
            </a:rPr>
            <a:t>Микроинвест</a:t>
          </a:r>
          <a:endParaRPr lang="bg-BG" sz="2000" b="1" dirty="0" smtClean="0">
            <a:solidFill>
              <a:schemeClr val="accent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bg-BG" sz="2000" b="1" dirty="0" err="1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Микроинвест</a:t>
          </a:r>
          <a:endParaRPr lang="bg-BG" sz="2000" b="1" dirty="0" smtClean="0">
            <a:solidFill>
              <a:schemeClr val="tx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endParaRPr lang="bg-BG" sz="2000" dirty="0">
            <a:latin typeface="Times New Roman" pitchFamily="18" charset="0"/>
            <a:cs typeface="Times New Roman" pitchFamily="18" charset="0"/>
          </a:endParaRPr>
        </a:p>
      </dgm:t>
    </dgm:pt>
    <dgm:pt modelId="{9D1C1315-9CEA-44B3-B714-902BC9F74763}" type="parTrans" cxnId="{2134FFC5-AB94-41B0-A9DA-1A673140DF6E}">
      <dgm:prSet/>
      <dgm:spPr/>
      <dgm:t>
        <a:bodyPr/>
        <a:lstStyle/>
        <a:p>
          <a:endParaRPr lang="bg-BG"/>
        </a:p>
      </dgm:t>
    </dgm:pt>
    <dgm:pt modelId="{4528E263-536C-42C2-B6FB-A30048E2890C}" type="sibTrans" cxnId="{2134FFC5-AB94-41B0-A9DA-1A673140DF6E}">
      <dgm:prSet/>
      <dgm:spPr/>
      <dgm:t>
        <a:bodyPr/>
        <a:lstStyle/>
        <a:p>
          <a:endParaRPr lang="bg-BG"/>
        </a:p>
      </dgm:t>
    </dgm:pt>
    <dgm:pt modelId="{E724DBE3-CE14-471C-97FF-D4E5F4C6FB9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bg-BG" sz="2000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СУБ  </a:t>
          </a:r>
          <a:r>
            <a:rPr lang="bg-BG" sz="2000" b="1" dirty="0" err="1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Тонеган</a:t>
          </a:r>
          <a:endParaRPr lang="bg-BG" sz="2000" b="1" dirty="0" smtClean="0">
            <a:solidFill>
              <a:schemeClr val="accent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bg-BG" sz="2000" b="1" dirty="0" err="1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Тонеган</a:t>
          </a:r>
          <a:endParaRPr lang="bg-BG" sz="2000" b="1" dirty="0">
            <a:solidFill>
              <a:schemeClr val="tx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2B98328-1AD2-4327-B0EB-0FDF82BE8A3F}" type="parTrans" cxnId="{B79B7E5B-ED8E-4DD5-B2D1-CCE24C735E33}">
      <dgm:prSet/>
      <dgm:spPr/>
      <dgm:t>
        <a:bodyPr/>
        <a:lstStyle/>
        <a:p>
          <a:endParaRPr lang="bg-BG"/>
        </a:p>
      </dgm:t>
    </dgm:pt>
    <dgm:pt modelId="{50A0276B-7E4D-42A1-8001-B161017F9D0E}" type="sibTrans" cxnId="{B79B7E5B-ED8E-4DD5-B2D1-CCE24C735E33}">
      <dgm:prSet/>
      <dgm:spPr/>
      <dgm:t>
        <a:bodyPr/>
        <a:lstStyle/>
        <a:p>
          <a:endParaRPr lang="bg-BG"/>
        </a:p>
      </dgm:t>
    </dgm:pt>
    <dgm:pt modelId="{994E3591-CE10-4175-87BB-001B4A50FBD5}" type="pres">
      <dgm:prSet presAssocID="{7C0AECE2-EF40-4F78-8110-A7B4420AB2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1E73A0EE-C9F1-4E7A-A693-624E1651FECE}" type="pres">
      <dgm:prSet presAssocID="{B61EED82-0EBD-41C3-BE79-82021EF43335}" presName="node" presStyleLbl="node1" presStyleIdx="0" presStyleCnt="5" custScaleX="90769" custScaleY="98760" custLinFactNeighborX="-38501" custLinFactNeighborY="3388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FC0492B-9452-4CFA-8225-CD36EE9A13F0}" type="pres">
      <dgm:prSet presAssocID="{00F421F7-C34F-4061-AFCE-15AE4648986C}" presName="sibTrans" presStyleCnt="0"/>
      <dgm:spPr/>
    </dgm:pt>
    <dgm:pt modelId="{5327208B-5816-4E56-A647-680DEA0C5872}" type="pres">
      <dgm:prSet presAssocID="{E9669AC8-004A-4115-A287-2332F60741DC}" presName="node" presStyleLbl="node1" presStyleIdx="1" presStyleCnt="5" custLinFactNeighborX="33399" custLinFactNeighborY="4008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412C3B8-B213-4EF3-A6C0-5DCE3921B14C}" type="pres">
      <dgm:prSet presAssocID="{A4C40396-6CA1-424E-AAC8-0B3C7110AA04}" presName="sibTrans" presStyleCnt="0"/>
      <dgm:spPr/>
    </dgm:pt>
    <dgm:pt modelId="{36075BFE-ECD9-4586-8175-E44783E7DB8D}" type="pres">
      <dgm:prSet presAssocID="{F7A3618A-233E-4FBB-8368-46467B656451}" presName="node" presStyleLbl="node1" presStyleIdx="2" presStyleCnt="5" custLinFactNeighborX="-103" custLinFactNeighborY="-4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8B8793B-133B-4591-8F04-03595F1A3FB5}" type="pres">
      <dgm:prSet presAssocID="{518649B4-EDA8-4FE6-AD47-E3C95AB709B9}" presName="sibTrans" presStyleCnt="0"/>
      <dgm:spPr/>
    </dgm:pt>
    <dgm:pt modelId="{BDA8EC27-3F29-4506-9594-49E1B846BC6D}" type="pres">
      <dgm:prSet presAssocID="{E172C3DD-A880-451C-9379-40E80FC0718C}" presName="node" presStyleLbl="node1" presStyleIdx="3" presStyleCnt="5" custLinFactNeighborX="-5000" custLinFactNeighborY="-4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52DE26EC-A2BE-49E3-AB5D-F0ABC85460B0}" type="pres">
      <dgm:prSet presAssocID="{4528E263-536C-42C2-B6FB-A30048E2890C}" presName="sibTrans" presStyleCnt="0"/>
      <dgm:spPr/>
    </dgm:pt>
    <dgm:pt modelId="{59D7EDA6-79BF-404C-85D7-6A121D1DEF31}" type="pres">
      <dgm:prSet presAssocID="{E724DBE3-CE14-471C-97FF-D4E5F4C6FB9D}" presName="node" presStyleLbl="node1" presStyleIdx="4" presStyleCnt="5" custLinFactNeighborX="12463" custLinFactNeighborY="-410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4C5E4B4A-5677-4A02-8AA1-CDF2E9FDE86B}" srcId="{7C0AECE2-EF40-4F78-8110-A7B4420AB2D0}" destId="{E9669AC8-004A-4115-A287-2332F60741DC}" srcOrd="1" destOrd="0" parTransId="{B697B552-7BAF-44D9-8C63-CC7A0AD0F581}" sibTransId="{A4C40396-6CA1-424E-AAC8-0B3C7110AA04}"/>
    <dgm:cxn modelId="{0C01BA94-B8A8-4159-9D3E-45EB42620359}" type="presOf" srcId="{F7A3618A-233E-4FBB-8368-46467B656451}" destId="{36075BFE-ECD9-4586-8175-E44783E7DB8D}" srcOrd="0" destOrd="0" presId="urn:microsoft.com/office/officeart/2005/8/layout/default"/>
    <dgm:cxn modelId="{0FDCEDC7-F847-4CF3-B165-3D07E64BAEEE}" type="presOf" srcId="{E9669AC8-004A-4115-A287-2332F60741DC}" destId="{5327208B-5816-4E56-A647-680DEA0C5872}" srcOrd="0" destOrd="0" presId="urn:microsoft.com/office/officeart/2005/8/layout/default"/>
    <dgm:cxn modelId="{52B17A9F-EB2B-4075-B2B8-D5C9C5C34858}" type="presOf" srcId="{7C0AECE2-EF40-4F78-8110-A7B4420AB2D0}" destId="{994E3591-CE10-4175-87BB-001B4A50FBD5}" srcOrd="0" destOrd="0" presId="urn:microsoft.com/office/officeart/2005/8/layout/default"/>
    <dgm:cxn modelId="{D0FAF4F3-A5D6-41DE-9936-142C834AB659}" type="presOf" srcId="{B61EED82-0EBD-41C3-BE79-82021EF43335}" destId="{1E73A0EE-C9F1-4E7A-A693-624E1651FECE}" srcOrd="0" destOrd="0" presId="urn:microsoft.com/office/officeart/2005/8/layout/default"/>
    <dgm:cxn modelId="{D838F09C-C028-482A-A3C2-9DB2B5F6B987}" type="presOf" srcId="{E724DBE3-CE14-471C-97FF-D4E5F4C6FB9D}" destId="{59D7EDA6-79BF-404C-85D7-6A121D1DEF31}" srcOrd="0" destOrd="0" presId="urn:microsoft.com/office/officeart/2005/8/layout/default"/>
    <dgm:cxn modelId="{ACB08F31-211B-42BC-BAC4-A9C56B17BA0A}" srcId="{7C0AECE2-EF40-4F78-8110-A7B4420AB2D0}" destId="{F7A3618A-233E-4FBB-8368-46467B656451}" srcOrd="2" destOrd="0" parTransId="{7305EACE-169E-4E4D-A9DE-25786AECA380}" sibTransId="{518649B4-EDA8-4FE6-AD47-E3C95AB709B9}"/>
    <dgm:cxn modelId="{F06A2582-A4B6-4E23-B1B6-1ACAC12C5968}" type="presOf" srcId="{E172C3DD-A880-451C-9379-40E80FC0718C}" destId="{BDA8EC27-3F29-4506-9594-49E1B846BC6D}" srcOrd="0" destOrd="0" presId="urn:microsoft.com/office/officeart/2005/8/layout/default"/>
    <dgm:cxn modelId="{B79B7E5B-ED8E-4DD5-B2D1-CCE24C735E33}" srcId="{7C0AECE2-EF40-4F78-8110-A7B4420AB2D0}" destId="{E724DBE3-CE14-471C-97FF-D4E5F4C6FB9D}" srcOrd="4" destOrd="0" parTransId="{F2B98328-1AD2-4327-B0EB-0FDF82BE8A3F}" sibTransId="{50A0276B-7E4D-42A1-8001-B161017F9D0E}"/>
    <dgm:cxn modelId="{2134FFC5-AB94-41B0-A9DA-1A673140DF6E}" srcId="{7C0AECE2-EF40-4F78-8110-A7B4420AB2D0}" destId="{E172C3DD-A880-451C-9379-40E80FC0718C}" srcOrd="3" destOrd="0" parTransId="{9D1C1315-9CEA-44B3-B714-902BC9F74763}" sibTransId="{4528E263-536C-42C2-B6FB-A30048E2890C}"/>
    <dgm:cxn modelId="{2BC66EB0-6B1D-4A11-BB24-2AA6CC42722D}" srcId="{7C0AECE2-EF40-4F78-8110-A7B4420AB2D0}" destId="{B61EED82-0EBD-41C3-BE79-82021EF43335}" srcOrd="0" destOrd="0" parTransId="{33DD5B76-FE5A-4FFF-8A77-5E82F2DF8BC0}" sibTransId="{00F421F7-C34F-4061-AFCE-15AE4648986C}"/>
    <dgm:cxn modelId="{57B5607C-D533-470A-A901-9A2527848E00}" type="presParOf" srcId="{994E3591-CE10-4175-87BB-001B4A50FBD5}" destId="{1E73A0EE-C9F1-4E7A-A693-624E1651FECE}" srcOrd="0" destOrd="0" presId="urn:microsoft.com/office/officeart/2005/8/layout/default"/>
    <dgm:cxn modelId="{E4C6EA7A-38E7-4107-888C-4A7FE74771D3}" type="presParOf" srcId="{994E3591-CE10-4175-87BB-001B4A50FBD5}" destId="{6FC0492B-9452-4CFA-8225-CD36EE9A13F0}" srcOrd="1" destOrd="0" presId="urn:microsoft.com/office/officeart/2005/8/layout/default"/>
    <dgm:cxn modelId="{6655C5C0-8822-45D2-99C8-F09698A7CFD7}" type="presParOf" srcId="{994E3591-CE10-4175-87BB-001B4A50FBD5}" destId="{5327208B-5816-4E56-A647-680DEA0C5872}" srcOrd="2" destOrd="0" presId="urn:microsoft.com/office/officeart/2005/8/layout/default"/>
    <dgm:cxn modelId="{FEB81C1D-751F-4009-8E31-36852858D921}" type="presParOf" srcId="{994E3591-CE10-4175-87BB-001B4A50FBD5}" destId="{B412C3B8-B213-4EF3-A6C0-5DCE3921B14C}" srcOrd="3" destOrd="0" presId="urn:microsoft.com/office/officeart/2005/8/layout/default"/>
    <dgm:cxn modelId="{6E37E023-A9C0-4A1A-9D0A-70A551C8FDF9}" type="presParOf" srcId="{994E3591-CE10-4175-87BB-001B4A50FBD5}" destId="{36075BFE-ECD9-4586-8175-E44783E7DB8D}" srcOrd="4" destOrd="0" presId="urn:microsoft.com/office/officeart/2005/8/layout/default"/>
    <dgm:cxn modelId="{45CDB0DB-27D1-4F50-BB28-ECFCCC9209C8}" type="presParOf" srcId="{994E3591-CE10-4175-87BB-001B4A50FBD5}" destId="{E8B8793B-133B-4591-8F04-03595F1A3FB5}" srcOrd="5" destOrd="0" presId="urn:microsoft.com/office/officeart/2005/8/layout/default"/>
    <dgm:cxn modelId="{01DA7B96-0EAF-454B-BDAB-DA0A316AF68E}" type="presParOf" srcId="{994E3591-CE10-4175-87BB-001B4A50FBD5}" destId="{BDA8EC27-3F29-4506-9594-49E1B846BC6D}" srcOrd="6" destOrd="0" presId="urn:microsoft.com/office/officeart/2005/8/layout/default"/>
    <dgm:cxn modelId="{B859BC2F-2310-42CF-A41A-9272C72190C7}" type="presParOf" srcId="{994E3591-CE10-4175-87BB-001B4A50FBD5}" destId="{52DE26EC-A2BE-49E3-AB5D-F0ABC85460B0}" srcOrd="7" destOrd="0" presId="urn:microsoft.com/office/officeart/2005/8/layout/default"/>
    <dgm:cxn modelId="{D69E390D-C3A0-47E1-9BF6-064E297094E6}" type="presParOf" srcId="{994E3591-CE10-4175-87BB-001B4A50FBD5}" destId="{59D7EDA6-79BF-404C-85D7-6A121D1DEF31}" srcOrd="8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0AECE2-EF40-4F78-8110-A7B4420AB2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B61EED82-0EBD-41C3-BE79-82021EF4333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bg-BG" sz="2000" b="1" dirty="0" smtClean="0">
            <a:solidFill>
              <a:schemeClr val="accent2">
                <a:lumMod val="50000"/>
              </a:schemeClr>
            </a:solidFill>
          </a:endParaRPr>
        </a:p>
        <a:p>
          <a:r>
            <a:rPr lang="bg-BG" sz="2000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hlinkClick xmlns:r="http://schemas.openxmlformats.org/officeDocument/2006/relationships" r:id="rId1" action="ppaction://hlinkpres?slideindex=1&amp;slidetitle="/>
            </a:rPr>
            <a:t>Плюс Минус</a:t>
          </a:r>
          <a:endParaRPr lang="en-US" sz="2000" b="1" dirty="0" smtClean="0">
            <a:solidFill>
              <a:schemeClr val="accent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endParaRPr lang="en-US" sz="2000" b="1" dirty="0" smtClean="0">
            <a:solidFill>
              <a:schemeClr val="tx2">
                <a:lumMod val="25000"/>
              </a:schemeClr>
            </a:solidFill>
          </a:endParaRPr>
        </a:p>
        <a:p>
          <a:endParaRPr lang="bg-BG" sz="2000" dirty="0">
            <a:solidFill>
              <a:schemeClr val="tx2">
                <a:lumMod val="25000"/>
              </a:schemeClr>
            </a:solidFill>
          </a:endParaRPr>
        </a:p>
      </dgm:t>
    </dgm:pt>
    <dgm:pt modelId="{33DD5B76-FE5A-4FFF-8A77-5E82F2DF8BC0}" type="parTrans" cxnId="{2BC66EB0-6B1D-4A11-BB24-2AA6CC42722D}">
      <dgm:prSet/>
      <dgm:spPr/>
      <dgm:t>
        <a:bodyPr/>
        <a:lstStyle/>
        <a:p>
          <a:endParaRPr lang="bg-BG"/>
        </a:p>
      </dgm:t>
    </dgm:pt>
    <dgm:pt modelId="{00F421F7-C34F-4061-AFCE-15AE4648986C}" type="sibTrans" cxnId="{2BC66EB0-6B1D-4A11-BB24-2AA6CC42722D}">
      <dgm:prSet/>
      <dgm:spPr/>
      <dgm:t>
        <a:bodyPr/>
        <a:lstStyle/>
        <a:p>
          <a:endParaRPr lang="bg-BG"/>
        </a:p>
      </dgm:t>
    </dgm:pt>
    <dgm:pt modelId="{E172C3DD-A880-451C-9379-40E80FC0718C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bg-BG" sz="2000" b="1" dirty="0" err="1" smtClean="0">
              <a:solidFill>
                <a:schemeClr val="accent2">
                  <a:lumMod val="75000"/>
                </a:schemeClr>
              </a:solidFill>
              <a:hlinkClick xmlns:r="http://schemas.openxmlformats.org/officeDocument/2006/relationships" r:id="rId2" action="ppaction://hlinkpres?slideindex=1&amp;slidetitle="/>
            </a:rPr>
            <a:t>WorkFlow</a:t>
          </a:r>
          <a:endParaRPr lang="bg-BG" sz="2000" b="1" dirty="0" smtClean="0">
            <a:solidFill>
              <a:schemeClr val="accent2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endParaRPr lang="bg-BG" sz="2000" dirty="0">
            <a:latin typeface="Times New Roman" pitchFamily="18" charset="0"/>
            <a:cs typeface="Times New Roman" pitchFamily="18" charset="0"/>
          </a:endParaRPr>
        </a:p>
      </dgm:t>
    </dgm:pt>
    <dgm:pt modelId="{9D1C1315-9CEA-44B3-B714-902BC9F74763}" type="parTrans" cxnId="{2134FFC5-AB94-41B0-A9DA-1A673140DF6E}">
      <dgm:prSet/>
      <dgm:spPr/>
      <dgm:t>
        <a:bodyPr/>
        <a:lstStyle/>
        <a:p>
          <a:endParaRPr lang="bg-BG"/>
        </a:p>
      </dgm:t>
    </dgm:pt>
    <dgm:pt modelId="{4528E263-536C-42C2-B6FB-A30048E2890C}" type="sibTrans" cxnId="{2134FFC5-AB94-41B0-A9DA-1A673140DF6E}">
      <dgm:prSet/>
      <dgm:spPr/>
      <dgm:t>
        <a:bodyPr/>
        <a:lstStyle/>
        <a:p>
          <a:endParaRPr lang="bg-BG"/>
        </a:p>
      </dgm:t>
    </dgm:pt>
    <dgm:pt modelId="{994E3591-CE10-4175-87BB-001B4A50FBD5}" type="pres">
      <dgm:prSet presAssocID="{7C0AECE2-EF40-4F78-8110-A7B4420AB2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1E73A0EE-C9F1-4E7A-A693-624E1651FECE}" type="pres">
      <dgm:prSet presAssocID="{B61EED82-0EBD-41C3-BE79-82021EF43335}" presName="node" presStyleLbl="node1" presStyleIdx="0" presStyleCnt="2" custScaleX="90769" custScaleY="98760" custLinFactNeighborX="-38501" custLinFactNeighborY="3388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FC0492B-9452-4CFA-8225-CD36EE9A13F0}" type="pres">
      <dgm:prSet presAssocID="{00F421F7-C34F-4061-AFCE-15AE4648986C}" presName="sibTrans" presStyleCnt="0"/>
      <dgm:spPr/>
    </dgm:pt>
    <dgm:pt modelId="{BDA8EC27-3F29-4506-9594-49E1B846BC6D}" type="pres">
      <dgm:prSet presAssocID="{E172C3DD-A880-451C-9379-40E80FC0718C}" presName="node" presStyleLbl="node1" presStyleIdx="1" presStyleCnt="2" custLinFactNeighborX="-5000" custLinFactNeighborY="-4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D2364ABC-34F6-4619-8C00-0F8F248F83E3}" type="presOf" srcId="{E172C3DD-A880-451C-9379-40E80FC0718C}" destId="{BDA8EC27-3F29-4506-9594-49E1B846BC6D}" srcOrd="0" destOrd="0" presId="urn:microsoft.com/office/officeart/2005/8/layout/default"/>
    <dgm:cxn modelId="{DACF722B-8B66-412D-8C4F-32ACAB23EC1D}" type="presOf" srcId="{B61EED82-0EBD-41C3-BE79-82021EF43335}" destId="{1E73A0EE-C9F1-4E7A-A693-624E1651FECE}" srcOrd="0" destOrd="0" presId="urn:microsoft.com/office/officeart/2005/8/layout/default"/>
    <dgm:cxn modelId="{655EB6DE-186D-448A-8F7D-EAE273A1ADEB}" type="presOf" srcId="{7C0AECE2-EF40-4F78-8110-A7B4420AB2D0}" destId="{994E3591-CE10-4175-87BB-001B4A50FBD5}" srcOrd="0" destOrd="0" presId="urn:microsoft.com/office/officeart/2005/8/layout/default"/>
    <dgm:cxn modelId="{2134FFC5-AB94-41B0-A9DA-1A673140DF6E}" srcId="{7C0AECE2-EF40-4F78-8110-A7B4420AB2D0}" destId="{E172C3DD-A880-451C-9379-40E80FC0718C}" srcOrd="1" destOrd="0" parTransId="{9D1C1315-9CEA-44B3-B714-902BC9F74763}" sibTransId="{4528E263-536C-42C2-B6FB-A30048E2890C}"/>
    <dgm:cxn modelId="{2BC66EB0-6B1D-4A11-BB24-2AA6CC42722D}" srcId="{7C0AECE2-EF40-4F78-8110-A7B4420AB2D0}" destId="{B61EED82-0EBD-41C3-BE79-82021EF43335}" srcOrd="0" destOrd="0" parTransId="{33DD5B76-FE5A-4FFF-8A77-5E82F2DF8BC0}" sibTransId="{00F421F7-C34F-4061-AFCE-15AE4648986C}"/>
    <dgm:cxn modelId="{7C826966-4CDA-4C67-B109-85F2AB8FA95E}" type="presParOf" srcId="{994E3591-CE10-4175-87BB-001B4A50FBD5}" destId="{1E73A0EE-C9F1-4E7A-A693-624E1651FECE}" srcOrd="0" destOrd="0" presId="urn:microsoft.com/office/officeart/2005/8/layout/default"/>
    <dgm:cxn modelId="{ABE25E60-0CEC-4602-BE52-DFDB494440F4}" type="presParOf" srcId="{994E3591-CE10-4175-87BB-001B4A50FBD5}" destId="{6FC0492B-9452-4CFA-8225-CD36EE9A13F0}" srcOrd="1" destOrd="0" presId="urn:microsoft.com/office/officeart/2005/8/layout/default"/>
    <dgm:cxn modelId="{4D1D0DCB-C07D-41CE-BC39-C99CDB73AC35}" type="presParOf" srcId="{994E3591-CE10-4175-87BB-001B4A50FBD5}" destId="{BDA8EC27-3F29-4506-9594-49E1B846BC6D}" srcOrd="2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73A0EE-C9F1-4E7A-A693-624E1651FECE}">
      <dsp:nvSpPr>
        <dsp:cNvPr id="0" name=""/>
        <dsp:cNvSpPr/>
      </dsp:nvSpPr>
      <dsp:spPr>
        <a:xfrm>
          <a:off x="228602" y="50802"/>
          <a:ext cx="1842624" cy="1202906"/>
        </a:xfrm>
        <a:prstGeom prst="rect">
          <a:avLst/>
        </a:prstGeom>
        <a:gradFill rotWithShape="1">
          <a:gsLst>
            <a:gs pos="0">
              <a:schemeClr val="accent1">
                <a:tint val="48000"/>
                <a:satMod val="138000"/>
              </a:schemeClr>
            </a:gs>
            <a:gs pos="25000">
              <a:schemeClr val="accent1">
                <a:tint val="85000"/>
              </a:schemeClr>
            </a:gs>
            <a:gs pos="40000">
              <a:schemeClr val="accent1">
                <a:tint val="92000"/>
              </a:schemeClr>
            </a:gs>
            <a:gs pos="50000">
              <a:schemeClr val="accent1">
                <a:tint val="93000"/>
              </a:schemeClr>
            </a:gs>
            <a:gs pos="60000">
              <a:schemeClr val="accent1">
                <a:tint val="92000"/>
              </a:schemeClr>
            </a:gs>
            <a:gs pos="75000">
              <a:schemeClr val="accent1">
                <a:tint val="83000"/>
                <a:satMod val="108000"/>
              </a:schemeClr>
            </a:gs>
            <a:gs pos="100000">
              <a:schemeClr val="accent1">
                <a:tint val="48000"/>
                <a:satMod val="150000"/>
              </a:schemeClr>
            </a:gs>
          </a:gsLst>
          <a:lin ang="5400000" scaled="0"/>
        </a:gradFill>
        <a:ln w="12000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1">
              <a:tint val="70000"/>
            </a:schemeClr>
          </a:contourClr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2000" b="1" kern="1200" dirty="0" smtClean="0">
            <a:solidFill>
              <a:schemeClr val="accent2">
                <a:lumMod val="50000"/>
              </a:schemeClr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hlinkClick xmlns:r="http://schemas.openxmlformats.org/officeDocument/2006/relationships" r:id="rId1" action="ppaction://hlinkpres?slideindex=1&amp;slidetitle="/>
            </a:rPr>
            <a:t>Ажур-</a:t>
          </a:r>
          <a:r>
            <a:rPr lang="en-US" sz="2000" b="1" kern="1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hlinkClick xmlns:r="http://schemas.openxmlformats.org/officeDocument/2006/relationships" r:id="rId1" action="ppaction://hlinkpres?slideindex=1&amp;slidetitle="/>
            </a:rPr>
            <a:t>L5.5</a:t>
          </a:r>
          <a:endParaRPr lang="en-US" sz="2000" b="1" kern="1200" dirty="0" smtClean="0">
            <a:solidFill>
              <a:schemeClr val="accent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Бонев Софт</a:t>
          </a:r>
          <a:endParaRPr lang="en-US" sz="2000" b="1" kern="1200" dirty="0" smtClean="0">
            <a:solidFill>
              <a:schemeClr val="tx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2">
                <a:lumMod val="25000"/>
              </a:schemeClr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20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228602" y="50802"/>
        <a:ext cx="1842624" cy="1202906"/>
      </dsp:txXfrm>
    </dsp:sp>
    <dsp:sp modelId="{5327208B-5816-4E56-A647-680DEA0C5872}">
      <dsp:nvSpPr>
        <dsp:cNvPr id="0" name=""/>
        <dsp:cNvSpPr/>
      </dsp:nvSpPr>
      <dsp:spPr>
        <a:xfrm>
          <a:off x="3733810" y="50802"/>
          <a:ext cx="2030015" cy="1218009"/>
        </a:xfrm>
        <a:prstGeom prst="rect">
          <a:avLst/>
        </a:prstGeom>
        <a:gradFill rotWithShape="1">
          <a:gsLst>
            <a:gs pos="0">
              <a:schemeClr val="accent3">
                <a:tint val="25000"/>
                <a:satMod val="125000"/>
              </a:schemeClr>
            </a:gs>
            <a:gs pos="40000">
              <a:schemeClr val="accent3">
                <a:tint val="55000"/>
                <a:satMod val="130000"/>
              </a:schemeClr>
            </a:gs>
            <a:gs pos="50000">
              <a:schemeClr val="accent3">
                <a:tint val="59000"/>
                <a:satMod val="130000"/>
              </a:schemeClr>
            </a:gs>
            <a:gs pos="65000">
              <a:schemeClr val="accent3">
                <a:tint val="55000"/>
                <a:satMod val="130000"/>
              </a:schemeClr>
            </a:gs>
            <a:gs pos="100000">
              <a:schemeClr val="accent3">
                <a:tint val="20000"/>
                <a:satMod val="125000"/>
              </a:schemeClr>
            </a:gs>
          </a:gsLst>
          <a:lin ang="5400000" scaled="0"/>
        </a:gradFill>
        <a:ln w="12000" cap="flat" cmpd="sng" algn="ctr">
          <a:solidFill>
            <a:schemeClr val="accent3"/>
          </a:solidFill>
          <a:prstDash val="solid"/>
        </a:ln>
        <a:effectLst>
          <a:glow rad="63500">
            <a:schemeClr val="accent3">
              <a:alpha val="45000"/>
              <a:satMod val="120000"/>
            </a:schemeClr>
          </a:glo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Бизнес Процесор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dWare</a:t>
          </a:r>
          <a:endParaRPr lang="bg-BG" sz="2000" b="1" kern="1200" dirty="0" smtClean="0">
            <a:solidFill>
              <a:schemeClr val="tx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733810" y="50802"/>
        <a:ext cx="2030015" cy="1218009"/>
      </dsp:txXfrm>
    </dsp:sp>
    <dsp:sp modelId="{36075BFE-ECD9-4586-8175-E44783E7DB8D}">
      <dsp:nvSpPr>
        <dsp:cNvPr id="0" name=""/>
        <dsp:cNvSpPr/>
      </dsp:nvSpPr>
      <dsp:spPr>
        <a:xfrm>
          <a:off x="914392" y="1422398"/>
          <a:ext cx="2030015" cy="1218009"/>
        </a:xfrm>
        <a:prstGeom prst="rect">
          <a:avLst/>
        </a:prstGeom>
        <a:gradFill rotWithShape="1">
          <a:gsLst>
            <a:gs pos="0">
              <a:schemeClr val="accent5">
                <a:tint val="25000"/>
                <a:satMod val="125000"/>
              </a:schemeClr>
            </a:gs>
            <a:gs pos="40000">
              <a:schemeClr val="accent5">
                <a:tint val="55000"/>
                <a:satMod val="130000"/>
              </a:schemeClr>
            </a:gs>
            <a:gs pos="50000">
              <a:schemeClr val="accent5">
                <a:tint val="59000"/>
                <a:satMod val="130000"/>
              </a:schemeClr>
            </a:gs>
            <a:gs pos="65000">
              <a:schemeClr val="accent5">
                <a:tint val="55000"/>
                <a:satMod val="130000"/>
              </a:schemeClr>
            </a:gs>
            <a:gs pos="100000">
              <a:schemeClr val="accent5">
                <a:tint val="20000"/>
                <a:satMod val="125000"/>
              </a:schemeClr>
            </a:gs>
          </a:gsLst>
          <a:lin ang="5400000" scaled="0"/>
        </a:gradFill>
        <a:ln w="12000" cap="flat" cmpd="sng" algn="ctr">
          <a:solidFill>
            <a:schemeClr val="accent5"/>
          </a:solidFill>
          <a:prstDash val="solid"/>
        </a:ln>
        <a:effectLst>
          <a:glow rad="63500">
            <a:schemeClr val="accent5">
              <a:alpha val="45000"/>
              <a:satMod val="120000"/>
            </a:schemeClr>
          </a:glo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Бизнес навигатор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Комерс </a:t>
          </a:r>
          <a:r>
            <a:rPr lang="bg-BG" sz="2000" b="1" kern="1200" dirty="0" err="1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Финанс</a:t>
          </a:r>
          <a:r>
            <a:rPr lang="bg-BG" sz="2000" b="1" kern="1200" dirty="0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 АД</a:t>
          </a:r>
          <a:endParaRPr lang="bg-BG" sz="2000" b="1" kern="1200" dirty="0">
            <a:solidFill>
              <a:schemeClr val="tx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14392" y="1422398"/>
        <a:ext cx="2030015" cy="1218009"/>
      </dsp:txXfrm>
    </dsp:sp>
    <dsp:sp modelId="{BDA8EC27-3F29-4506-9594-49E1B846BC6D}">
      <dsp:nvSpPr>
        <dsp:cNvPr id="0" name=""/>
        <dsp:cNvSpPr/>
      </dsp:nvSpPr>
      <dsp:spPr>
        <a:xfrm>
          <a:off x="3048000" y="1422398"/>
          <a:ext cx="2030015" cy="1218009"/>
        </a:xfrm>
        <a:prstGeom prst="rect">
          <a:avLst/>
        </a:prstGeom>
        <a:gradFill rotWithShape="1">
          <a:gsLst>
            <a:gs pos="0">
              <a:schemeClr val="accent4">
                <a:tint val="25000"/>
                <a:satMod val="125000"/>
              </a:schemeClr>
            </a:gs>
            <a:gs pos="40000">
              <a:schemeClr val="accent4">
                <a:tint val="55000"/>
                <a:satMod val="130000"/>
              </a:schemeClr>
            </a:gs>
            <a:gs pos="50000">
              <a:schemeClr val="accent4">
                <a:tint val="59000"/>
                <a:satMod val="130000"/>
              </a:schemeClr>
            </a:gs>
            <a:gs pos="65000">
              <a:schemeClr val="accent4">
                <a:tint val="55000"/>
                <a:satMod val="130000"/>
              </a:schemeClr>
            </a:gs>
            <a:gs pos="100000">
              <a:schemeClr val="accent4">
                <a:tint val="20000"/>
                <a:satMod val="125000"/>
              </a:schemeClr>
            </a:gs>
          </a:gsLst>
          <a:lin ang="5400000" scaled="0"/>
        </a:gradFill>
        <a:ln w="12000" cap="flat" cmpd="sng" algn="ctr">
          <a:solidFill>
            <a:schemeClr val="accent4"/>
          </a:solidFill>
          <a:prstDash val="solid"/>
        </a:ln>
        <a:effectLst>
          <a:glow rad="63500">
            <a:schemeClr val="accent4">
              <a:alpha val="45000"/>
              <a:satMod val="120000"/>
            </a:schemeClr>
          </a:glo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err="1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hlinkClick xmlns:r="http://schemas.openxmlformats.org/officeDocument/2006/relationships" r:id="rId2" action="ppaction://hlinkpres?slideindex=1&amp;slidetitle="/>
            </a:rPr>
            <a:t>Микроинвест</a:t>
          </a:r>
          <a:endParaRPr lang="bg-BG" sz="2000" b="1" kern="1200" dirty="0" smtClean="0">
            <a:solidFill>
              <a:schemeClr val="accent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err="1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Микроинвест</a:t>
          </a:r>
          <a:endParaRPr lang="bg-BG" sz="2000" b="1" kern="1200" dirty="0" smtClean="0">
            <a:solidFill>
              <a:schemeClr val="tx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48000" y="1422398"/>
        <a:ext cx="2030015" cy="1218009"/>
      </dsp:txXfrm>
    </dsp:sp>
    <dsp:sp modelId="{59D7EDA6-79BF-404C-85D7-6A121D1DEF31}">
      <dsp:nvSpPr>
        <dsp:cNvPr id="0" name=""/>
        <dsp:cNvSpPr/>
      </dsp:nvSpPr>
      <dsp:spPr>
        <a:xfrm>
          <a:off x="2285993" y="2793994"/>
          <a:ext cx="2030015" cy="1218009"/>
        </a:xfrm>
        <a:prstGeom prst="rect">
          <a:avLst/>
        </a:prstGeom>
        <a:gradFill rotWithShape="1">
          <a:gsLst>
            <a:gs pos="0">
              <a:schemeClr val="accent2">
                <a:tint val="25000"/>
                <a:satMod val="125000"/>
              </a:schemeClr>
            </a:gs>
            <a:gs pos="40000">
              <a:schemeClr val="accent2">
                <a:tint val="55000"/>
                <a:satMod val="130000"/>
              </a:schemeClr>
            </a:gs>
            <a:gs pos="50000">
              <a:schemeClr val="accent2">
                <a:tint val="59000"/>
                <a:satMod val="130000"/>
              </a:schemeClr>
            </a:gs>
            <a:gs pos="65000">
              <a:schemeClr val="accent2">
                <a:tint val="55000"/>
                <a:satMod val="130000"/>
              </a:schemeClr>
            </a:gs>
            <a:gs pos="100000">
              <a:schemeClr val="accent2">
                <a:tint val="20000"/>
                <a:satMod val="125000"/>
              </a:schemeClr>
            </a:gs>
          </a:gsLst>
          <a:lin ang="5400000" scaled="0"/>
        </a:gradFill>
        <a:ln w="12000" cap="flat" cmpd="sng" algn="ctr">
          <a:solidFill>
            <a:schemeClr val="accent2"/>
          </a:solidFill>
          <a:prstDash val="solid"/>
        </a:ln>
        <a:effectLst>
          <a:glow rad="63500">
            <a:schemeClr val="accent2">
              <a:alpha val="45000"/>
              <a:satMod val="120000"/>
            </a:schemeClr>
          </a:glo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СУБ  </a:t>
          </a:r>
          <a:r>
            <a:rPr lang="bg-BG" sz="2000" b="1" kern="1200" dirty="0" err="1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Тонеган</a:t>
          </a:r>
          <a:endParaRPr lang="bg-BG" sz="2000" b="1" kern="1200" dirty="0" smtClean="0">
            <a:solidFill>
              <a:schemeClr val="accent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err="1" smtClean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Тонеган</a:t>
          </a:r>
          <a:endParaRPr lang="bg-BG" sz="2000" b="1" kern="1200" dirty="0">
            <a:solidFill>
              <a:schemeClr val="tx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285993" y="2793994"/>
        <a:ext cx="2030015" cy="121800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73A0EE-C9F1-4E7A-A693-624E1651FECE}">
      <dsp:nvSpPr>
        <dsp:cNvPr id="0" name=""/>
        <dsp:cNvSpPr/>
      </dsp:nvSpPr>
      <dsp:spPr>
        <a:xfrm>
          <a:off x="411269" y="64476"/>
          <a:ext cx="2853096" cy="1862564"/>
        </a:xfrm>
        <a:prstGeom prst="rect">
          <a:avLst/>
        </a:prstGeom>
        <a:gradFill rotWithShape="1">
          <a:gsLst>
            <a:gs pos="0">
              <a:schemeClr val="accent1">
                <a:tint val="48000"/>
                <a:satMod val="138000"/>
              </a:schemeClr>
            </a:gs>
            <a:gs pos="25000">
              <a:schemeClr val="accent1">
                <a:tint val="85000"/>
              </a:schemeClr>
            </a:gs>
            <a:gs pos="40000">
              <a:schemeClr val="accent1">
                <a:tint val="92000"/>
              </a:schemeClr>
            </a:gs>
            <a:gs pos="50000">
              <a:schemeClr val="accent1">
                <a:tint val="93000"/>
              </a:schemeClr>
            </a:gs>
            <a:gs pos="60000">
              <a:schemeClr val="accent1">
                <a:tint val="92000"/>
              </a:schemeClr>
            </a:gs>
            <a:gs pos="75000">
              <a:schemeClr val="accent1">
                <a:tint val="83000"/>
                <a:satMod val="108000"/>
              </a:schemeClr>
            </a:gs>
            <a:gs pos="100000">
              <a:schemeClr val="accent1">
                <a:tint val="48000"/>
                <a:satMod val="150000"/>
              </a:schemeClr>
            </a:gs>
          </a:gsLst>
          <a:lin ang="5400000" scaled="0"/>
        </a:gradFill>
        <a:ln w="12000" cap="flat" cmpd="sng" algn="ctr">
          <a:solidFill>
            <a:schemeClr val="accent1"/>
          </a:solidFill>
          <a:prstDash val="solid"/>
        </a:ln>
        <a:effectLst>
          <a:glow rad="63500">
            <a:schemeClr val="accent1"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1">
              <a:tint val="70000"/>
            </a:schemeClr>
          </a:contourClr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2000" b="1" kern="1200" dirty="0" smtClean="0">
            <a:solidFill>
              <a:schemeClr val="accent2">
                <a:lumMod val="50000"/>
              </a:schemeClr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hlinkClick xmlns:r="http://schemas.openxmlformats.org/officeDocument/2006/relationships" r:id="rId1" action="ppaction://hlinkpres?slideindex=1&amp;slidetitle="/>
            </a:rPr>
            <a:t>Плюс Минус</a:t>
          </a:r>
          <a:endParaRPr lang="en-US" sz="2000" b="1" kern="1200" dirty="0" smtClean="0">
            <a:solidFill>
              <a:schemeClr val="accent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2">
                <a:lumMod val="25000"/>
              </a:schemeClr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20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411269" y="64476"/>
        <a:ext cx="2853096" cy="1862564"/>
      </dsp:txXfrm>
    </dsp:sp>
    <dsp:sp modelId="{BDA8EC27-3F29-4506-9594-49E1B846BC6D}">
      <dsp:nvSpPr>
        <dsp:cNvPr id="0" name=""/>
        <dsp:cNvSpPr/>
      </dsp:nvSpPr>
      <dsp:spPr>
        <a:xfrm>
          <a:off x="1319212" y="2176545"/>
          <a:ext cx="3143249" cy="1885950"/>
        </a:xfrm>
        <a:prstGeom prst="rect">
          <a:avLst/>
        </a:prstGeom>
        <a:gradFill rotWithShape="1">
          <a:gsLst>
            <a:gs pos="0">
              <a:schemeClr val="accent4">
                <a:tint val="25000"/>
                <a:satMod val="125000"/>
              </a:schemeClr>
            </a:gs>
            <a:gs pos="40000">
              <a:schemeClr val="accent4">
                <a:tint val="55000"/>
                <a:satMod val="130000"/>
              </a:schemeClr>
            </a:gs>
            <a:gs pos="50000">
              <a:schemeClr val="accent4">
                <a:tint val="59000"/>
                <a:satMod val="130000"/>
              </a:schemeClr>
            </a:gs>
            <a:gs pos="65000">
              <a:schemeClr val="accent4">
                <a:tint val="55000"/>
                <a:satMod val="130000"/>
              </a:schemeClr>
            </a:gs>
            <a:gs pos="100000">
              <a:schemeClr val="accent4">
                <a:tint val="20000"/>
                <a:satMod val="125000"/>
              </a:schemeClr>
            </a:gs>
          </a:gsLst>
          <a:lin ang="5400000" scaled="0"/>
        </a:gradFill>
        <a:ln w="12000" cap="flat" cmpd="sng" algn="ctr">
          <a:solidFill>
            <a:schemeClr val="accent4"/>
          </a:solidFill>
          <a:prstDash val="solid"/>
        </a:ln>
        <a:effectLst>
          <a:glow rad="63500">
            <a:schemeClr val="accent4">
              <a:alpha val="45000"/>
              <a:satMod val="120000"/>
            </a:schemeClr>
          </a:glo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err="1" smtClean="0">
              <a:solidFill>
                <a:schemeClr val="accent2">
                  <a:lumMod val="75000"/>
                </a:schemeClr>
              </a:solidFill>
              <a:hlinkClick xmlns:r="http://schemas.openxmlformats.org/officeDocument/2006/relationships" r:id="rId2" action="ppaction://hlinkpres?slideindex=1&amp;slidetitle="/>
            </a:rPr>
            <a:t>WorkFlow</a:t>
          </a:r>
          <a:endParaRPr lang="bg-BG" sz="2000" b="1" kern="1200" dirty="0" smtClean="0">
            <a:solidFill>
              <a:schemeClr val="accent2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19212" y="2176545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4A016E-34B5-4C59-ADEE-6CA4E888C1E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D33E18-79D6-415B-8EF4-7A47FB91D86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B6BA93-BAD2-4480-9A69-B93CE38C445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77DF12-FE9D-451F-92EE-BD3C386305E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27465-A1AC-4444-B266-B0F5C700C87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6F47A-753A-4701-A066-1315DF3A460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0459D1-F0D8-4934-B432-51016BD9894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11C5A2-F665-4F17-A8F9-B38DE50173A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FCAC77-371C-4B6A-BDB1-8169566A8BB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294426-D056-4CD7-ACF2-E08C82057C6D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300D5EC-7560-48B6-8D71-7E39A783D54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54D07E4-EF55-4FFC-9BAC-DAC396C4628E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Ikonom/&#1054;&#1052;&#1045;&#1050;&#1057;%202000.ppt" TargetMode="External"/><Relationship Id="rId2" Type="http://schemas.openxmlformats.org/officeDocument/2006/relationships/hyperlink" Target="Ikonom/TRZ%20i%20drugi.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omega%20grajdanski%20dogovori.pp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ylg.aktivi.ppt" TargetMode="External"/><Relationship Id="rId2" Type="http://schemas.openxmlformats.org/officeDocument/2006/relationships/hyperlink" Target="Sklad.p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676400"/>
            <a:ext cx="6870700" cy="1600200"/>
          </a:xfrm>
        </p:spPr>
        <p:txBody>
          <a:bodyPr>
            <a:noAutofit/>
          </a:bodyPr>
          <a:lstStyle/>
          <a:p>
            <a:pPr algn="ctr"/>
            <a:r>
              <a:rPr lang="bg-BG" sz="6000" b="1" dirty="0" smtClean="0">
                <a:solidFill>
                  <a:srgbClr val="CCFF66"/>
                </a:solidFill>
                <a:latin typeface="Times New Roman" pitchFamily="18" charset="0"/>
                <a:cs typeface="Times New Roman" pitchFamily="18" charset="0"/>
              </a:rPr>
              <a:t>Икономически софтуер</a:t>
            </a:r>
            <a:endParaRPr lang="bg-BG" sz="6000" b="1" dirty="0">
              <a:solidFill>
                <a:srgbClr val="CCFF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Маркетинг и продажби</a:t>
            </a:r>
            <a:endParaRPr lang="bg-BG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bg2"/>
              </a:buClr>
            </a:pPr>
            <a:r>
              <a:rPr lang="bg-BG" b="1" dirty="0">
                <a:solidFill>
                  <a:schemeClr val="folHlink"/>
                </a:solidFill>
                <a:latin typeface="Times New Roman" pitchFamily="18" charset="0"/>
              </a:rPr>
              <a:t>Модул “Маркетинг” подпомага кореспонденцията и контактите  с контрагентите. </a:t>
            </a:r>
            <a:endParaRPr lang="bg-BG" b="1" dirty="0" smtClean="0">
              <a:solidFill>
                <a:schemeClr val="folHlink"/>
              </a:solidFill>
              <a:latin typeface="Times New Roman" pitchFamily="18" charset="0"/>
            </a:endParaRPr>
          </a:p>
          <a:p>
            <a:pPr algn="just">
              <a:buClr>
                <a:schemeClr val="bg2"/>
              </a:buClr>
            </a:pPr>
            <a:r>
              <a:rPr lang="bg-BG" b="1" dirty="0" smtClean="0">
                <a:solidFill>
                  <a:schemeClr val="folHlink"/>
                </a:solidFill>
                <a:latin typeface="Times New Roman" pitchFamily="18" charset="0"/>
              </a:rPr>
              <a:t>Позволява </a:t>
            </a:r>
            <a:r>
              <a:rPr lang="bg-BG" b="1" dirty="0">
                <a:solidFill>
                  <a:schemeClr val="folHlink"/>
                </a:solidFill>
                <a:latin typeface="Times New Roman" pitchFamily="18" charset="0"/>
              </a:rPr>
              <a:t>планиране на дейността на маркетинговите специалисти и анализ на резултатите от нея.</a:t>
            </a:r>
            <a:r>
              <a:rPr lang="bg-BG" b="1" dirty="0">
                <a:latin typeface="Times New Roman" pitchFamily="18" charset="0"/>
              </a:rPr>
              <a:t> </a:t>
            </a:r>
          </a:p>
          <a:p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3600" dirty="0" smtClean="0"/>
              <a:t> </a:t>
            </a:r>
            <a:r>
              <a:rPr lang="bg-BG" sz="3600" dirty="0"/>
              <a:t>Кадри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CC00"/>
              </a:buClr>
              <a:buFont typeface="Courier New" pitchFamily="49" charset="0"/>
              <a:buChar char="•"/>
            </a:pPr>
            <a:endParaRPr lang="bg-BG" sz="2800" b="1" dirty="0" smtClean="0">
              <a:solidFill>
                <a:srgbClr val="FFFF9F"/>
              </a:solidFill>
              <a:latin typeface="Times New Roman" pitchFamily="18" charset="0"/>
            </a:endParaRPr>
          </a:p>
          <a:p>
            <a:pPr algn="just">
              <a:buClr>
                <a:srgbClr val="FFCC00"/>
              </a:buClr>
              <a:buFont typeface="Courier New" pitchFamily="49" charset="0"/>
              <a:buChar char="•"/>
            </a:pPr>
            <a:r>
              <a:rPr lang="bg-BG" sz="2800" b="1" dirty="0" smtClean="0">
                <a:solidFill>
                  <a:srgbClr val="FFFF9F"/>
                </a:solidFill>
                <a:latin typeface="Times New Roman" pitchFamily="18" charset="0"/>
              </a:rPr>
              <a:t>Модулът </a:t>
            </a:r>
            <a:r>
              <a:rPr lang="bg-BG" sz="2800" b="1" dirty="0">
                <a:solidFill>
                  <a:srgbClr val="FFFF9F"/>
                </a:solidFill>
                <a:latin typeface="Times New Roman" pitchFamily="18" charset="0"/>
              </a:rPr>
              <a:t>автоматизира дейността по изграждането на структурата и щатното разписание, поддържането на картотеката на назначените и напусналите служители, подбора на кандидатите, изготвянето и отпечатването на документите по трудово и служебно правоотношение. </a:t>
            </a:r>
          </a:p>
          <a:p>
            <a:pPr>
              <a:buClr>
                <a:srgbClr val="FFCC00"/>
              </a:buClr>
              <a:buFont typeface="Courier New" pitchFamily="49" charset="0"/>
              <a:buChar char="•"/>
            </a:pPr>
            <a:endParaRPr lang="bg-BG" sz="2800" b="1" dirty="0">
              <a:latin typeface="Times New Roman" pitchFamily="18" charset="0"/>
            </a:endParaRPr>
          </a:p>
          <a:p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pPr algn="ctr"/>
            <a:r>
              <a:rPr lang="bg-BG" sz="3600" dirty="0" smtClean="0"/>
              <a:t>Работна </a:t>
            </a:r>
            <a:r>
              <a:rPr lang="bg-BG" sz="3600" dirty="0"/>
              <a:t>заплата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7924800" cy="5486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>
                <a:srgbClr val="FFCC00"/>
              </a:buClr>
              <a:buFont typeface="Courier New" pitchFamily="49" charset="0"/>
              <a:buChar char="•"/>
            </a:pPr>
            <a:r>
              <a:rPr lang="bg-BG" sz="2400" b="1" dirty="0">
                <a:solidFill>
                  <a:srgbClr val="CCFF66"/>
                </a:solidFill>
                <a:latin typeface="Times New Roman" pitchFamily="18" charset="0"/>
              </a:rPr>
              <a:t>Модулът автоматизира изчислението на работните заплати, изготвянето и отпечатването на фишове, ведомости, рекапитулации, справки и служебни бележки. Функционалните добавки решават проблемите, свързани със заплащането на норма, </a:t>
            </a:r>
            <a:r>
              <a:rPr lang="bg-BG" sz="2400" b="1" dirty="0" smtClean="0">
                <a:solidFill>
                  <a:srgbClr val="CCFF66"/>
                </a:solidFill>
                <a:latin typeface="Times New Roman" pitchFamily="18" charset="0"/>
              </a:rPr>
              <a:t>изготвянето </a:t>
            </a:r>
            <a:r>
              <a:rPr lang="bg-BG" sz="2400" b="1" dirty="0">
                <a:solidFill>
                  <a:srgbClr val="CCFF66"/>
                </a:solidFill>
                <a:latin typeface="Times New Roman" pitchFamily="18" charset="0"/>
              </a:rPr>
              <a:t>на статистическите справки, разплащането с персонала по банков път, изчислението и превеждането на осигурителните вноски и данъците, предаването на данните за осигурените лица в </a:t>
            </a:r>
            <a:r>
              <a:rPr lang="bg-BG" sz="2400" b="1" dirty="0" smtClean="0">
                <a:solidFill>
                  <a:srgbClr val="CCFF66"/>
                </a:solidFill>
                <a:latin typeface="Times New Roman" pitchFamily="18" charset="0"/>
              </a:rPr>
              <a:t>НОИ.</a:t>
            </a:r>
            <a:endParaRPr lang="bg-BG" sz="2400" b="1" dirty="0">
              <a:solidFill>
                <a:srgbClr val="CCFF66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CC00"/>
              </a:buClr>
              <a:buFont typeface="Courier New" pitchFamily="49" charset="0"/>
              <a:buChar char="•"/>
            </a:pPr>
            <a:endParaRPr lang="bg-BG" sz="2400" b="1" dirty="0">
              <a:solidFill>
                <a:srgbClr val="CCFF66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bg-BG" sz="24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3600" dirty="0" smtClean="0">
                <a:solidFill>
                  <a:srgbClr val="9999FF"/>
                </a:solidFill>
              </a:rPr>
              <a:t>Платежни </a:t>
            </a:r>
            <a:r>
              <a:rPr lang="bg-BG" sz="3600" dirty="0">
                <a:solidFill>
                  <a:srgbClr val="9999FF"/>
                </a:solidFill>
              </a:rPr>
              <a:t>документи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CCCC00"/>
              </a:buClr>
              <a:buFont typeface="Courier New" pitchFamily="49" charset="0"/>
              <a:buChar char="•"/>
            </a:pPr>
            <a:r>
              <a:rPr lang="bg-BG" sz="2400" b="1" dirty="0">
                <a:solidFill>
                  <a:schemeClr val="tx2"/>
                </a:solidFill>
                <a:latin typeface="Times New Roman" pitchFamily="18" charset="0"/>
              </a:rPr>
              <a:t>Модул “Платежни документи” автоматизира процеса по подготовката и изчислението, изготвянето и отпечатването на касовите и банковите платежни документи. </a:t>
            </a:r>
            <a:endParaRPr lang="bg-BG" sz="2400" b="1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CCCC00"/>
              </a:buClr>
              <a:buFont typeface="Courier New" pitchFamily="49" charset="0"/>
              <a:buChar char="•"/>
            </a:pPr>
            <a:r>
              <a:rPr lang="bg-BG" sz="2400" b="1" dirty="0" smtClean="0">
                <a:solidFill>
                  <a:schemeClr val="tx2"/>
                </a:solidFill>
                <a:latin typeface="Times New Roman" pitchFamily="18" charset="0"/>
              </a:rPr>
              <a:t>Всички </a:t>
            </a:r>
            <a:r>
              <a:rPr lang="bg-BG" sz="2400" b="1" dirty="0">
                <a:solidFill>
                  <a:schemeClr val="tx2"/>
                </a:solidFill>
                <a:latin typeface="Times New Roman" pitchFamily="18" charset="0"/>
              </a:rPr>
              <a:t>видове платежни документи могат да се </a:t>
            </a:r>
            <a:r>
              <a:rPr lang="bg-BG" sz="2400" b="1" dirty="0" err="1">
                <a:solidFill>
                  <a:schemeClr val="tx2"/>
                </a:solidFill>
                <a:latin typeface="Times New Roman" pitchFamily="18" charset="0"/>
              </a:rPr>
              <a:t>контират</a:t>
            </a:r>
            <a:r>
              <a:rPr lang="bg-BG" sz="2400" b="1" dirty="0">
                <a:solidFill>
                  <a:schemeClr val="tx2"/>
                </a:solidFill>
                <a:latin typeface="Times New Roman" pitchFamily="18" charset="0"/>
              </a:rPr>
              <a:t> автоматично в </a:t>
            </a:r>
            <a:r>
              <a:rPr lang="bg-BG" sz="2400" b="1" dirty="0" smtClean="0">
                <a:solidFill>
                  <a:schemeClr val="tx2"/>
                </a:solidFill>
                <a:latin typeface="Times New Roman" pitchFamily="18" charset="0"/>
              </a:rPr>
              <a:t>счетоводството.</a:t>
            </a:r>
            <a:endParaRPr lang="bg-BG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CC00"/>
              </a:buClr>
              <a:buFont typeface="Courier New" pitchFamily="49" charset="0"/>
              <a:buChar char="•"/>
            </a:pPr>
            <a:endParaRPr lang="bg-BG" sz="3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CC00"/>
              </a:buClr>
              <a:buFont typeface="Courier New" pitchFamily="49" charset="0"/>
              <a:buChar char="•"/>
            </a:pPr>
            <a:endParaRPr lang="bg-BG" sz="2400" b="1" dirty="0">
              <a:solidFill>
                <a:srgbClr val="FFFF9F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CC00"/>
              </a:buClr>
              <a:buFont typeface="Courier New" pitchFamily="49" charset="0"/>
              <a:buChar char="•"/>
            </a:pPr>
            <a:endParaRPr lang="bg-BG" sz="3600" b="1" dirty="0">
              <a:solidFill>
                <a:srgbClr val="FFFF9F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bg-BG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pPr algn="ctr"/>
            <a:r>
              <a:rPr lang="bg-BG" sz="3600" dirty="0" smtClean="0"/>
              <a:t>Работна </a:t>
            </a:r>
            <a:r>
              <a:rPr lang="bg-BG" sz="3600" dirty="0"/>
              <a:t>заплата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79248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rgbClr val="FFCC00"/>
              </a:buClr>
              <a:buNone/>
            </a:pPr>
            <a:endParaRPr lang="bg-BG" sz="2400" b="1" dirty="0">
              <a:solidFill>
                <a:srgbClr val="CCFF66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bg-BG" sz="2400" dirty="0"/>
          </a:p>
        </p:txBody>
      </p:sp>
      <p:sp>
        <p:nvSpPr>
          <p:cNvPr id="5" name="Oval 4"/>
          <p:cNvSpPr/>
          <p:nvPr/>
        </p:nvSpPr>
        <p:spPr>
          <a:xfrm>
            <a:off x="1447800" y="1447800"/>
            <a:ext cx="2057400" cy="1066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Терез</a:t>
            </a:r>
            <a:endParaRPr lang="bg-BG" dirty="0"/>
          </a:p>
        </p:txBody>
      </p:sp>
      <p:sp>
        <p:nvSpPr>
          <p:cNvPr id="6" name="Oval 5"/>
          <p:cNvSpPr/>
          <p:nvPr/>
        </p:nvSpPr>
        <p:spPr>
          <a:xfrm>
            <a:off x="3962400" y="1524000"/>
            <a:ext cx="20574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>
                <a:hlinkClick r:id="rId2" action="ppaction://hlinkpres?slideindex=1&amp;slidetitle="/>
              </a:rPr>
              <a:t>Стил</a:t>
            </a:r>
            <a:endParaRPr lang="bg-BG" dirty="0"/>
          </a:p>
        </p:txBody>
      </p:sp>
      <p:sp>
        <p:nvSpPr>
          <p:cNvPr id="7" name="Oval 6"/>
          <p:cNvSpPr/>
          <p:nvPr/>
        </p:nvSpPr>
        <p:spPr>
          <a:xfrm>
            <a:off x="6324600" y="1447800"/>
            <a:ext cx="20574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err="1" smtClean="0">
                <a:hlinkClick r:id="rId3" action="ppaction://hlinkpres?slideindex=1&amp;slidetitle="/>
              </a:rPr>
              <a:t>Омекс</a:t>
            </a:r>
            <a:endParaRPr lang="bg-BG" dirty="0"/>
          </a:p>
        </p:txBody>
      </p:sp>
      <p:sp>
        <p:nvSpPr>
          <p:cNvPr id="8" name="Oval 7"/>
          <p:cNvSpPr/>
          <p:nvPr/>
        </p:nvSpPr>
        <p:spPr>
          <a:xfrm>
            <a:off x="2743200" y="2895600"/>
            <a:ext cx="2057400" cy="1066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>
                <a:hlinkClick r:id="rId4" action="ppaction://hlinkpres?slideindex=1&amp;slidetitle="/>
              </a:rPr>
              <a:t>Омега </a:t>
            </a:r>
            <a:endParaRPr lang="bg-BG" dirty="0"/>
          </a:p>
        </p:txBody>
      </p:sp>
      <p:sp>
        <p:nvSpPr>
          <p:cNvPr id="9" name="Oval 8"/>
          <p:cNvSpPr/>
          <p:nvPr/>
        </p:nvSpPr>
        <p:spPr>
          <a:xfrm>
            <a:off x="5334000" y="2819400"/>
            <a:ext cx="2057400" cy="1066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err="1" smtClean="0"/>
              <a:t>Тонеган</a:t>
            </a:r>
            <a:endParaRPr lang="bg-BG" dirty="0"/>
          </a:p>
        </p:txBody>
      </p:sp>
      <p:sp>
        <p:nvSpPr>
          <p:cNvPr id="10" name="Oval 9"/>
          <p:cNvSpPr/>
          <p:nvPr/>
        </p:nvSpPr>
        <p:spPr>
          <a:xfrm>
            <a:off x="6705600" y="4267200"/>
            <a:ext cx="2057400" cy="1066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Терез</a:t>
            </a:r>
            <a:r>
              <a:rPr lang="en-US" dirty="0" smtClean="0"/>
              <a:t> +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11" name="Oval 10"/>
          <p:cNvSpPr/>
          <p:nvPr/>
        </p:nvSpPr>
        <p:spPr>
          <a:xfrm>
            <a:off x="4191000" y="4343400"/>
            <a:ext cx="2057400" cy="106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Тереза</a:t>
            </a:r>
            <a:endParaRPr lang="bg-BG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WordArt 5"/>
          <p:cNvSpPr>
            <a:spLocks noChangeArrowheads="1" noChangeShapeType="1" noTextEdit="1"/>
          </p:cNvSpPr>
          <p:nvPr/>
        </p:nvSpPr>
        <p:spPr bwMode="auto">
          <a:xfrm>
            <a:off x="1062038" y="2057400"/>
            <a:ext cx="7167562" cy="1338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Благодаря за вниманието!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5943600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bg-BG" sz="2000" b="1" u="sng" dirty="0">
              <a:solidFill>
                <a:srgbClr val="CCFF66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bg-BG" sz="2000" b="1" dirty="0">
              <a:solidFill>
                <a:srgbClr val="9999FF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bg-BG" sz="2400" b="1" u="sng" dirty="0">
              <a:solidFill>
                <a:srgbClr val="9999F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bg-BG" sz="2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81400" y="533400"/>
            <a:ext cx="2286000" cy="13716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Икономически</a:t>
            </a:r>
          </a:p>
          <a:p>
            <a:pPr algn="ctr"/>
            <a:r>
              <a:rPr lang="bg-BG" dirty="0" smtClean="0"/>
              <a:t>софтуер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5562600" y="2819400"/>
            <a:ext cx="2438400" cy="1295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Специализиран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1447800" y="2819400"/>
            <a:ext cx="2362200" cy="12954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err="1" smtClean="0"/>
              <a:t>Общо-економически</a:t>
            </a:r>
            <a:endParaRPr lang="bg-BG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5943600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bg-BG" sz="2000" b="1" u="sng" dirty="0">
              <a:solidFill>
                <a:srgbClr val="CCFF66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bg-BG" sz="2000" b="1" dirty="0">
              <a:solidFill>
                <a:srgbClr val="9999FF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bg-BG" sz="2400" b="1" u="sng" dirty="0">
              <a:solidFill>
                <a:srgbClr val="9999F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bg-BG" sz="2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0" y="1676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Кадри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438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Фактури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4400" y="3200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Складове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3962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Производство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4724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Маркетинг и продажби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4400" y="1676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Счетоводство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4400" y="3200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Счетоводство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2438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Работни заплати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4400" y="2438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Фактури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14400" y="3200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Складове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4000" y="40386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Платежни документи, 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34000" y="3200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err="1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Нормена</a:t>
            </a:r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bg-BG" b="1" dirty="0" err="1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заработка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71800" y="228600"/>
            <a:ext cx="2743200" cy="12954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Общо-икономически</a:t>
            </a:r>
            <a:endParaRPr lang="bg-BG" sz="2000" b="1" dirty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34000" y="48768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Граждански договори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5943600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bg-BG" sz="2000" b="1" u="sng" dirty="0">
              <a:solidFill>
                <a:srgbClr val="CCFF66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bg-BG" sz="2000" b="1" dirty="0">
              <a:solidFill>
                <a:srgbClr val="9999FF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bg-BG" sz="2400" b="1" u="sng" dirty="0">
              <a:solidFill>
                <a:srgbClr val="9999F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bg-BG" sz="2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0" y="1676400"/>
            <a:ext cx="22860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Социално подпомагане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438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Фактури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4400" y="3200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Складове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3962400"/>
            <a:ext cx="22860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Застрахователен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4724400"/>
            <a:ext cx="22860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НОИ – Осигурени лица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4400" y="1676400"/>
            <a:ext cx="22860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Финансов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4400" y="3200400"/>
            <a:ext cx="22860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Счетоводство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2438400"/>
            <a:ext cx="22860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Бюро по труда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4400" y="2438400"/>
            <a:ext cx="22860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Банков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14400" y="3200400"/>
            <a:ext cx="22860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Електронно банкиране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4000" y="4038600"/>
            <a:ext cx="22860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Стокова борса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34000" y="3200400"/>
            <a:ext cx="22860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err="1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Здравеопазваване</a:t>
            </a:r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124200" y="228600"/>
            <a:ext cx="2362200" cy="1295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Специализиран</a:t>
            </a:r>
            <a:endParaRPr lang="bg-BG" sz="2000" b="1" dirty="0">
              <a:solidFill>
                <a:schemeClr val="tx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34000" y="4876800"/>
            <a:ext cx="22860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smtClean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Търговски системи</a:t>
            </a:r>
          </a:p>
          <a:p>
            <a:pPr algn="ctr"/>
            <a:endParaRPr lang="bg-BG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000" dirty="0" smtClean="0">
                <a:solidFill>
                  <a:srgbClr val="FFFF00"/>
                </a:solidFill>
              </a:rPr>
              <a:t>Счетоводство</a:t>
            </a:r>
            <a:endParaRPr lang="bg-BG" sz="4000" dirty="0">
              <a:solidFill>
                <a:srgbClr val="FFFF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Clr>
                <a:srgbClr val="FFFF66"/>
              </a:buClr>
            </a:pPr>
            <a:r>
              <a:rPr lang="bg-BG" sz="2400" b="1" dirty="0" smtClean="0">
                <a:solidFill>
                  <a:srgbClr val="FFCC66"/>
                </a:solidFill>
              </a:rPr>
              <a:t>Модулът </a:t>
            </a:r>
            <a:r>
              <a:rPr lang="bg-BG" sz="2400" b="1" dirty="0">
                <a:solidFill>
                  <a:srgbClr val="FFCC66"/>
                </a:solidFill>
              </a:rPr>
              <a:t>“Счетоводство” автоматизира финансово – счетоводната дейност на фирмата и повишава ефективността на счетоводния труд. </a:t>
            </a:r>
            <a:endParaRPr lang="bg-BG" sz="2400" b="1" dirty="0" smtClean="0">
              <a:solidFill>
                <a:srgbClr val="FFCC66"/>
              </a:solidFill>
            </a:endParaRPr>
          </a:p>
          <a:p>
            <a:pPr algn="just">
              <a:lnSpc>
                <a:spcPct val="150000"/>
              </a:lnSpc>
              <a:buClr>
                <a:srgbClr val="FFFF66"/>
              </a:buClr>
            </a:pPr>
            <a:r>
              <a:rPr lang="bg-BG" sz="2400" b="1" dirty="0" smtClean="0">
                <a:solidFill>
                  <a:srgbClr val="FFCC66"/>
                </a:solidFill>
              </a:rPr>
              <a:t>Той </a:t>
            </a:r>
            <a:r>
              <a:rPr lang="bg-BG" sz="2400" b="1" dirty="0">
                <a:solidFill>
                  <a:srgbClr val="FFCC66"/>
                </a:solidFill>
              </a:rPr>
              <a:t>улеснява текущите и </a:t>
            </a:r>
            <a:r>
              <a:rPr lang="bg-BG" sz="2400" b="1" dirty="0" err="1">
                <a:solidFill>
                  <a:srgbClr val="FFCC66"/>
                </a:solidFill>
              </a:rPr>
              <a:t>приключвателните</a:t>
            </a:r>
            <a:r>
              <a:rPr lang="bg-BG" sz="2400" b="1" dirty="0">
                <a:solidFill>
                  <a:srgbClr val="FFCC66"/>
                </a:solidFill>
              </a:rPr>
              <a:t> счетоводни записвания, отчитането по ДДС, валутните операции, касовите и банковите плащания, оценяването на материалните запаси, отчитането на вземанията и задълженията. </a:t>
            </a:r>
            <a:endParaRPr lang="bg-BG" sz="2400" b="1" dirty="0" smtClean="0">
              <a:solidFill>
                <a:srgbClr val="FFCC66"/>
              </a:solidFill>
            </a:endParaRPr>
          </a:p>
          <a:p>
            <a:pPr algn="just">
              <a:lnSpc>
                <a:spcPct val="150000"/>
              </a:lnSpc>
              <a:buClr>
                <a:srgbClr val="FFFF66"/>
              </a:buClr>
            </a:pPr>
            <a:r>
              <a:rPr lang="bg-BG" sz="2400" b="1" dirty="0" smtClean="0">
                <a:solidFill>
                  <a:srgbClr val="FFCC66"/>
                </a:solidFill>
              </a:rPr>
              <a:t>Служи </a:t>
            </a:r>
            <a:r>
              <a:rPr lang="bg-BG" sz="2400" b="1" dirty="0">
                <a:solidFill>
                  <a:srgbClr val="FFCC66"/>
                </a:solidFill>
              </a:rPr>
              <a:t>за изготвяне на оперативни справки и финансови отчети, подпомага проследяването на операциите, анализа и управлението на предприятието.  </a:t>
            </a:r>
            <a:endParaRPr lang="en-US" sz="2400" b="1" dirty="0">
              <a:solidFill>
                <a:srgbClr val="FFCC66"/>
              </a:solidFill>
            </a:endParaRPr>
          </a:p>
          <a:p>
            <a:pPr>
              <a:lnSpc>
                <a:spcPct val="80000"/>
              </a:lnSpc>
              <a:buClr>
                <a:schemeClr val="tx2"/>
              </a:buClr>
            </a:pPr>
            <a:endParaRPr lang="en-US" sz="2400" b="1" u="sng" dirty="0">
              <a:solidFill>
                <a:srgbClr val="FFCC66"/>
              </a:solidFill>
            </a:endParaRPr>
          </a:p>
          <a:p>
            <a:pPr>
              <a:lnSpc>
                <a:spcPct val="80000"/>
              </a:lnSpc>
            </a:pPr>
            <a:endParaRPr lang="bg-BG" sz="2400" dirty="0">
              <a:solidFill>
                <a:srgbClr val="FFCC66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3686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pPr algn="ctr"/>
            <a:r>
              <a:rPr lang="bg-BG" sz="3600" dirty="0" smtClean="0">
                <a:solidFill>
                  <a:srgbClr val="FFFFCC"/>
                </a:solidFill>
              </a:rPr>
              <a:t>Фактури</a:t>
            </a:r>
            <a:endParaRPr lang="bg-BG" sz="3600" dirty="0">
              <a:solidFill>
                <a:srgbClr val="FFFFCC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schemeClr val="bg2"/>
              </a:buClr>
            </a:pPr>
            <a:r>
              <a:rPr lang="bg-BG" sz="2400" b="1" dirty="0">
                <a:solidFill>
                  <a:srgbClr val="FFCC66"/>
                </a:solidFill>
              </a:rPr>
              <a:t>Модул “Фактури” автоматизира дейността по изготвянето и отпечатване на документите, свързани с продажбите на фирмата: фактури, </a:t>
            </a:r>
            <a:r>
              <a:rPr lang="bg-BG" sz="2400" b="1" dirty="0" err="1">
                <a:solidFill>
                  <a:srgbClr val="FFCC66"/>
                </a:solidFill>
              </a:rPr>
              <a:t>проформи</a:t>
            </a:r>
            <a:r>
              <a:rPr lang="bg-BG" sz="2400" b="1" dirty="0">
                <a:solidFill>
                  <a:srgbClr val="FFCC66"/>
                </a:solidFill>
              </a:rPr>
              <a:t>, известия. Поддържа богат набор от справки за реализацията по различни признаци и разрези. Модулът позволява създаването на фактури на базата на складови </a:t>
            </a:r>
            <a:r>
              <a:rPr lang="bg-BG" sz="2400" b="1" dirty="0" smtClean="0">
                <a:solidFill>
                  <a:srgbClr val="FFCC66"/>
                </a:solidFill>
              </a:rPr>
              <a:t>документи.</a:t>
            </a:r>
          </a:p>
          <a:p>
            <a:pPr algn="just">
              <a:lnSpc>
                <a:spcPct val="150000"/>
              </a:lnSpc>
              <a:buClr>
                <a:schemeClr val="bg2"/>
              </a:buClr>
            </a:pPr>
            <a:r>
              <a:rPr lang="bg-BG" sz="2400" b="1" dirty="0" smtClean="0">
                <a:solidFill>
                  <a:srgbClr val="FFCC66"/>
                </a:solidFill>
              </a:rPr>
              <a:t> </a:t>
            </a:r>
            <a:r>
              <a:rPr lang="bg-BG" sz="2400" b="1" dirty="0">
                <a:solidFill>
                  <a:srgbClr val="FFCC66"/>
                </a:solidFill>
              </a:rPr>
              <a:t>Съществува възможност за автоматично </a:t>
            </a:r>
            <a:r>
              <a:rPr lang="bg-BG" sz="2400" b="1" dirty="0" err="1">
                <a:solidFill>
                  <a:srgbClr val="FFCC66"/>
                </a:solidFill>
              </a:rPr>
              <a:t>контиране</a:t>
            </a:r>
            <a:r>
              <a:rPr lang="bg-BG" sz="2400" b="1" dirty="0">
                <a:solidFill>
                  <a:srgbClr val="FFCC66"/>
                </a:solidFill>
              </a:rPr>
              <a:t> на документите за </a:t>
            </a:r>
            <a:r>
              <a:rPr lang="bg-BG" sz="2400" b="1" dirty="0" smtClean="0">
                <a:solidFill>
                  <a:srgbClr val="FFCC66"/>
                </a:solidFill>
              </a:rPr>
              <a:t>продажбите.</a:t>
            </a:r>
            <a:endParaRPr lang="bg-BG" sz="2400" b="1" dirty="0">
              <a:solidFill>
                <a:srgbClr val="FFCC66"/>
              </a:solidFill>
            </a:endParaRPr>
          </a:p>
          <a:p>
            <a:pPr>
              <a:lnSpc>
                <a:spcPct val="80000"/>
              </a:lnSpc>
              <a:buClr>
                <a:schemeClr val="bg2"/>
              </a:buClr>
            </a:pPr>
            <a:endParaRPr lang="bg-BG" sz="2800" u="sng" dirty="0">
              <a:solidFill>
                <a:srgbClr val="FFCC66"/>
              </a:solidFill>
            </a:endParaRPr>
          </a:p>
          <a:p>
            <a:pPr>
              <a:lnSpc>
                <a:spcPct val="80000"/>
              </a:lnSpc>
            </a:pPr>
            <a:endParaRPr lang="bg-BG" sz="2400" dirty="0">
              <a:solidFill>
                <a:srgbClr val="FFCC66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000" dirty="0" smtClean="0">
                <a:solidFill>
                  <a:srgbClr val="FFFF00"/>
                </a:solidFill>
              </a:rPr>
              <a:t>Счетоводство</a:t>
            </a:r>
            <a:endParaRPr lang="bg-BG" sz="4000" dirty="0">
              <a:solidFill>
                <a:srgbClr val="FFFF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2"/>
              </a:buClr>
            </a:pPr>
            <a:endParaRPr lang="en-US" sz="2400" b="1" u="sng" dirty="0">
              <a:solidFill>
                <a:srgbClr val="FFCC66"/>
              </a:solidFill>
            </a:endParaRPr>
          </a:p>
          <a:p>
            <a:pPr>
              <a:lnSpc>
                <a:spcPct val="80000"/>
              </a:lnSpc>
            </a:pPr>
            <a:endParaRPr lang="bg-BG" sz="2400" dirty="0">
              <a:solidFill>
                <a:srgbClr val="FFCC66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3686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000" dirty="0" smtClean="0">
                <a:solidFill>
                  <a:srgbClr val="FFFF00"/>
                </a:solidFill>
              </a:rPr>
              <a:t>Счетоводство</a:t>
            </a:r>
            <a:endParaRPr lang="bg-BG" sz="4000" dirty="0">
              <a:solidFill>
                <a:srgbClr val="FFFF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2"/>
              </a:buClr>
            </a:pPr>
            <a:endParaRPr lang="en-US" sz="2400" b="1" u="sng" dirty="0">
              <a:solidFill>
                <a:srgbClr val="FFCC66"/>
              </a:solidFill>
            </a:endParaRPr>
          </a:p>
          <a:p>
            <a:pPr>
              <a:lnSpc>
                <a:spcPct val="80000"/>
              </a:lnSpc>
            </a:pPr>
            <a:endParaRPr lang="bg-BG" sz="2400" dirty="0">
              <a:solidFill>
                <a:srgbClr val="FFCC66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3686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870700" cy="685800"/>
          </a:xfrm>
        </p:spPr>
        <p:txBody>
          <a:bodyPr/>
          <a:lstStyle/>
          <a:p>
            <a:pPr algn="ctr"/>
            <a:r>
              <a:rPr lang="bg-BG" sz="3600" dirty="0" smtClean="0">
                <a:solidFill>
                  <a:srgbClr val="FF9966"/>
                </a:solidFill>
              </a:rPr>
              <a:t>Складове</a:t>
            </a:r>
            <a:endParaRPr lang="bg-BG" sz="3600" dirty="0">
              <a:solidFill>
                <a:srgbClr val="FF9966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696200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sz="2400" b="1" dirty="0"/>
              <a:t>Модул “Складове” автоматизира обработката на данни за движението на стоково – материалните потоци на предприятието. </a:t>
            </a:r>
            <a:endParaRPr lang="bg-BG" sz="2400" b="1" dirty="0" smtClean="0"/>
          </a:p>
          <a:p>
            <a:pPr>
              <a:lnSpc>
                <a:spcPct val="150000"/>
              </a:lnSpc>
            </a:pPr>
            <a:r>
              <a:rPr lang="bg-BG" sz="2400" b="1" dirty="0" smtClean="0"/>
              <a:t>Той </a:t>
            </a:r>
            <a:r>
              <a:rPr lang="bg-BG" sz="2400" b="1" dirty="0"/>
              <a:t>служи за изготвяне и отпечатване на складовите документи, за </a:t>
            </a:r>
            <a:r>
              <a:rPr lang="bg-BG" sz="2400" b="1" dirty="0" smtClean="0"/>
              <a:t> следене </a:t>
            </a:r>
            <a:r>
              <a:rPr lang="bg-BG" sz="2400" b="1" dirty="0"/>
              <a:t>на приходите и разходите на материални запаси, за оценяване на разходите</a:t>
            </a:r>
            <a:r>
              <a:rPr lang="bg-BG" sz="2400" b="1" dirty="0" smtClean="0"/>
              <a:t>.</a:t>
            </a:r>
            <a:endParaRPr lang="bg-BG" sz="2400" b="1" dirty="0"/>
          </a:p>
        </p:txBody>
      </p:sp>
      <p:sp>
        <p:nvSpPr>
          <p:cNvPr id="4" name="Rounded Rectangle 3">
            <a:hlinkClick r:id="rId2" action="ppaction://hlinkpres?slideindex=1&amp;slidetitle="/>
          </p:cNvPr>
          <p:cNvSpPr/>
          <p:nvPr/>
        </p:nvSpPr>
        <p:spPr>
          <a:xfrm>
            <a:off x="2057400" y="5867400"/>
            <a:ext cx="6096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ounded Rectangle 5">
            <a:hlinkClick r:id="rId3" action="ppaction://hlinkpres?slideindex=1&amp;slidetitle="/>
          </p:cNvPr>
          <p:cNvSpPr/>
          <p:nvPr/>
        </p:nvSpPr>
        <p:spPr>
          <a:xfrm>
            <a:off x="2895600" y="5867400"/>
            <a:ext cx="609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225</TotalTime>
  <Words>428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Икономически софтуер</vt:lpstr>
      <vt:lpstr>Slide 2</vt:lpstr>
      <vt:lpstr>Slide 3</vt:lpstr>
      <vt:lpstr>Slide 4</vt:lpstr>
      <vt:lpstr>Счетоводство</vt:lpstr>
      <vt:lpstr>Фактури</vt:lpstr>
      <vt:lpstr>Счетоводство</vt:lpstr>
      <vt:lpstr>Счетоводство</vt:lpstr>
      <vt:lpstr>Складове</vt:lpstr>
      <vt:lpstr>Маркетинг и продажби</vt:lpstr>
      <vt:lpstr> Кадри</vt:lpstr>
      <vt:lpstr>Работна заплата</vt:lpstr>
      <vt:lpstr>Платежни документи</vt:lpstr>
      <vt:lpstr>Работна заплата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Zorni4ka</dc:creator>
  <cp:lastModifiedBy>Teacher</cp:lastModifiedBy>
  <cp:revision>28</cp:revision>
  <cp:lastPrinted>1601-01-01T00:00:00Z</cp:lastPrinted>
  <dcterms:created xsi:type="dcterms:W3CDTF">2008-12-03T11:47:28Z</dcterms:created>
  <dcterms:modified xsi:type="dcterms:W3CDTF">2010-05-19T07:59:42Z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