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F733F5-B337-4A7D-8736-06451B55EF6B}" type="datetimeFigureOut">
              <a:rPr lang="bg-BG" smtClean="0"/>
              <a:pPr/>
              <a:t>19.5.2010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94DEB5-9C0E-49E9-9758-88CA6F1D5CB0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>
                    <a:lumMod val="50000"/>
                  </a:schemeClr>
                </a:solidFill>
              </a:rPr>
              <a:t>Microinvest ®</a:t>
            </a:r>
            <a:br>
              <a:rPr lang="en-US" b="1" i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SOFTWARE COMPANY</a:t>
            </a:r>
            <a:endParaRPr lang="bg-B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752600"/>
          </a:xfrm>
        </p:spPr>
        <p:txBody>
          <a:bodyPr/>
          <a:lstStyle/>
          <a:p>
            <a:r>
              <a:rPr lang="bg-BG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Програмен продукт </a:t>
            </a:r>
            <a:br>
              <a:rPr lang="bg-BG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Microinvest </a:t>
            </a:r>
            <a:r>
              <a:rPr lang="bg-BG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Делта</a:t>
            </a:r>
          </a:p>
          <a:p>
            <a:endParaRPr lang="bg-BG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schetot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714356"/>
            <a:ext cx="8643998" cy="57150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4214842" cy="53959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Делта дава възможност за автоматично контиране на транзитните сметки от гр.60 към гр.61, валутните месечни разлики,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амортизационните заявки, както и на операциите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Склад,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Коктейл,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Junior, Microinvest Invoice, 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Хотел Про,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Microinvest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ТРЗ и ЛС, както и от външни складови програми.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/>
              <a:t> </a:t>
            </a:r>
            <a:r>
              <a:rPr lang="ru-RU" sz="3600" b="1" dirty="0" smtClean="0"/>
              <a:t>Основните предимства на Microinvest Делта са: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Малка и компактна програма;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Лесна, подредена и удобна за работа;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Архивиране и изтриване на период;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Високо бързодействие, дори на много слаби компютри;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Възможности за редакция на произволни данни в произволен период;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Не се нуждае от поддръжка;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Съвместимост с всички Windows системи;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Работи с всички видове принтери;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Конкурентна цена;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Бърза актуализация при промяна на нормативното законодателство;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Автоматично прехвърляне на дневниците за покупки и продажби върху дискети при осчетоводяване на фактурите за покупки и продажби;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sz="2900" dirty="0" smtClean="0"/>
              <a:t>     Обмен с Microinvest Склад Pro;  Обмен с Microinvest Invoice Pro;  Много, много, много справки...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900" dirty="0" smtClean="0"/>
              <a:t>Microinvest Делта съставя ГФО </a:t>
            </a:r>
            <a:r>
              <a:rPr lang="en-US" sz="2900" dirty="0" smtClean="0"/>
              <a:t>(</a:t>
            </a:r>
            <a:r>
              <a:rPr lang="bg-BG" sz="2900" dirty="0" smtClean="0"/>
              <a:t>Годишни финансови отчети) </a:t>
            </a:r>
            <a:r>
              <a:rPr lang="ru-RU" sz="2900" dirty="0" smtClean="0"/>
              <a:t>на три езика.</a:t>
            </a:r>
            <a:endParaRPr lang="bg-BG" sz="2900" dirty="0"/>
          </a:p>
        </p:txBody>
      </p:sp>
    </p:spTree>
  </p:cSld>
  <p:clrMapOvr>
    <a:masterClrMapping/>
  </p:clrMapOvr>
  <p:transition spd="slow"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6786610" cy="714372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Национален сметкоплан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142984"/>
            <a:ext cx="8643998" cy="2071702"/>
          </a:xfrm>
        </p:spPr>
        <p:txBody>
          <a:bodyPr>
            <a:noAutofit/>
          </a:bodyPr>
          <a:lstStyle/>
          <a:p>
            <a:r>
              <a:rPr lang="ru-RU" sz="1600" dirty="0" smtClean="0"/>
              <a:t>Системата на счетоводните сметки е в съответствие с Националния сметкоплан, като трябва да се подчертае необходимостта и от разработване на индивидуален сметкоплан в отделните предприятия. Преди създаването на Индивидуален смeткоплан трябва да се дефинират в Националния сметкоплан кои балансови сметки са валутни (при условие, че се работи с валутни сметки).Извеждане на Националния сметкоплан на екран се осъществява от меню - Редакция - Редакция на Национален сметкоплан.</a:t>
            </a:r>
            <a:r>
              <a:rPr lang="bg-BG" sz="1600" dirty="0" smtClean="0"/>
              <a:t>Появява се следният прозорец:</a:t>
            </a:r>
            <a:endParaRPr lang="bg-BG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071810"/>
            <a:ext cx="514350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1472" y="3000372"/>
            <a:ext cx="1928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Тук програмата предоставя възможност за цялостно редактиране на Наци</a:t>
            </a:r>
            <a:r>
              <a:rPr lang="en-US" dirty="0" smtClean="0"/>
              <a:t>o</a:t>
            </a:r>
            <a:r>
              <a:rPr lang="bg-BG" dirty="0" smtClean="0"/>
              <a:t>налния сметкоплан,като може да се променят, изтриват и добавят сметки.</a:t>
            </a:r>
            <a:endParaRPr lang="bg-BG" dirty="0"/>
          </a:p>
        </p:txBody>
      </p:sp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500042"/>
            <a:ext cx="6572296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dirty="0" smtClean="0"/>
              <a:t>Модул “Сметкоплан”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285860"/>
            <a:ext cx="7786742" cy="157163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Този модул дава възможност да се дефинират синтетични сметки и аналитични подсметки, както и да се редактират или изтриват вече създадени в индивидуалния сметкоплан. Модулът може да се активира по един от следните начини: </a:t>
            </a:r>
            <a:r>
              <a:rPr lang="bg-BG" dirty="0" smtClean="0"/>
              <a:t>меню - Операции  - Сметкоплан; От клавиатурата - </a:t>
            </a:r>
            <a:r>
              <a:rPr lang="en-US" dirty="0" smtClean="0"/>
              <a:t>Ctrl+</a:t>
            </a:r>
            <a:r>
              <a:rPr lang="bg-BG" dirty="0" smtClean="0"/>
              <a:t>Н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228601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786058"/>
            <a:ext cx="50482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6786610" cy="846980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Н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bg-BG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чални салда</a:t>
            </a:r>
            <a:endParaRPr lang="bg-BG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501122" cy="200026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Този модул дава възможност да се попълнят началните салда на сметките, с които се оперира. Обръщаме внимание, че началните салда могат да се въвеждат и редактират в произволен момент на счетоводната година, без това да повреди въведените до момента данни. Модулът може да се активира по един от следните начини: </a:t>
            </a:r>
            <a:r>
              <a:rPr lang="bg-BG" dirty="0" smtClean="0"/>
              <a:t>Избиране от менюто - Операции - Начални салда; От клавиатурата - </a:t>
            </a:r>
            <a:r>
              <a:rPr lang="en-US" dirty="0" smtClean="0"/>
              <a:t>Ctrl+</a:t>
            </a:r>
            <a:r>
              <a:rPr lang="bg-BG" dirty="0" smtClean="0"/>
              <a:t>В.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000372"/>
            <a:ext cx="22479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00364" y="3000372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екран се появява следният прозорец </a:t>
            </a:r>
            <a:r>
              <a:rPr lang="ru-RU" sz="1600" dirty="0" smtClean="0"/>
              <a:t>с индивидуалния сметкоплан, </a:t>
            </a:r>
            <a:r>
              <a:rPr lang="bg-BG" sz="1600" dirty="0" smtClean="0"/>
              <a:t>който </a:t>
            </a:r>
            <a:r>
              <a:rPr lang="bg-BG" sz="1600" dirty="0"/>
              <a:t>е създаден предварително.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571876"/>
            <a:ext cx="528641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428604"/>
            <a:ext cx="5972188" cy="63266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dirty="0" smtClean="0"/>
              <a:t>Контиране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1143008"/>
          </a:xfrm>
        </p:spPr>
        <p:txBody>
          <a:bodyPr>
            <a:noAutofit/>
          </a:bodyPr>
          <a:lstStyle/>
          <a:p>
            <a:r>
              <a:rPr lang="ru-RU" sz="1800" dirty="0" smtClean="0"/>
              <a:t>Този модул дава възможност за осчетоводяване </a:t>
            </a:r>
            <a:r>
              <a:rPr lang="bg-BG" sz="1800" dirty="0" smtClean="0"/>
              <a:t>на първичните счетоводни документи, </a:t>
            </a:r>
            <a:r>
              <a:rPr lang="ru-RU" sz="1800" dirty="0" smtClean="0"/>
              <a:t>както и да се редактират или изтриват. Модулът може да се активира по един от следните начини: </a:t>
            </a:r>
            <a:r>
              <a:rPr lang="bg-BG" sz="1800" dirty="0" smtClean="0"/>
              <a:t> меню - Операции  - Контиране ; От клавиатурата - </a:t>
            </a:r>
            <a:r>
              <a:rPr lang="en-US" sz="1800" dirty="0" smtClean="0"/>
              <a:t>F2</a:t>
            </a:r>
            <a:endParaRPr lang="bg-BG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571744"/>
            <a:ext cx="2524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4678" y="2428868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Прозорецът за контиране има следния вид:</a:t>
            </a:r>
            <a:endParaRPr lang="bg-B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857496"/>
            <a:ext cx="5153054" cy="334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0072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Прозорецът има следните полета:</a:t>
            </a:r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Дата на осчетоводяване</a:t>
            </a:r>
            <a:r>
              <a:rPr lang="ru-RU" sz="2200" i="1" dirty="0" smtClean="0"/>
              <a:t> </a:t>
            </a:r>
            <a:r>
              <a:rPr lang="ru-RU" sz="2200" dirty="0" smtClean="0"/>
              <a:t>- това е датата на въвеждане на контировката. Всеки персонален компютър зарежда винаги системната </a:t>
            </a:r>
            <a:r>
              <a:rPr lang="bg-BG" sz="2200" dirty="0" smtClean="0"/>
              <a:t>дата.</a:t>
            </a:r>
            <a:r>
              <a:rPr lang="ru-RU" sz="2200" dirty="0" smtClean="0"/>
              <a:t> При условие, че датата е нужно да бъде различна от системната, то тя може да се смени, като се натисне два пъти с левия бутон на мишката върху полето Дата. Отваря се прозорец, от който можете да </a:t>
            </a:r>
            <a:r>
              <a:rPr lang="bg-BG" sz="2200" dirty="0" smtClean="0"/>
              <a:t>се смени датата. </a:t>
            </a:r>
            <a:r>
              <a:rPr lang="ru-RU" sz="2200" dirty="0" smtClean="0"/>
              <a:t>Потвърждаване с Enter или ОК.</a:t>
            </a:r>
            <a:endParaRPr lang="bg-BG" sz="2200" dirty="0" smtClean="0"/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Папка</a:t>
            </a:r>
            <a:r>
              <a:rPr lang="ru-RU" sz="2200" dirty="0" smtClean="0"/>
              <a:t> - попълва се папката, в която се намират документите по конкретната сметка. Папката може да бъде с дължина до 3 символа. Полето не е задължително за попълване.</a:t>
            </a:r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Клон</a:t>
            </a:r>
            <a:r>
              <a:rPr lang="ru-RU" sz="2200" dirty="0" smtClean="0"/>
              <a:t> - Въвежда се номера на клона на предприятието. Този номер се използва за коректното попълване на ДДС дискетите. Чрез бутон F4 може да се извика прозорец с предварително въведени клонове.</a:t>
            </a:r>
          </a:p>
          <a:p>
            <a:pPr>
              <a:buFont typeface="Wingdings" pitchFamily="2" charset="2"/>
              <a:buChar char="Ø"/>
            </a:pPr>
            <a:r>
              <a:rPr lang="ru-RU" sz="2200" i="1" u="sng" dirty="0" smtClean="0"/>
              <a:t>Партньор</a:t>
            </a:r>
            <a:r>
              <a:rPr lang="ru-RU" sz="2200" dirty="0" smtClean="0"/>
              <a:t> - попълва се партньора по документа, който се осчетоводява. При условие че фирмата е регистрирана по Закона за ДДС и в подменюто Настройка е включена работа с ДДС, това поле е задължително за попълване. Партньорът се избира с клавиша F4 от </a:t>
            </a:r>
            <a:r>
              <a:rPr lang="bg-BG" sz="2200" dirty="0" smtClean="0"/>
              <a:t>клавиатурата</a:t>
            </a:r>
            <a:endParaRPr lang="bg-BG" sz="2200" dirty="0"/>
          </a:p>
        </p:txBody>
      </p:sp>
    </p:spTree>
  </p:cSld>
  <p:clrMapOvr>
    <a:masterClrMapping/>
  </p:clrMapOvr>
  <p:transition spd="slow"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bg-BG" sz="4000" dirty="0" smtClean="0"/>
              <a:t>Модул “Амортизации”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Модулът “Амортизации” служи за картотекиране на всички дълготрайни активи на предприятието, за съставяне както на счетоводен, така и на данъчен амортизационен план на картотекираните дълготрайни активи и изчисляване на амортизационните отчисления. –</a:t>
            </a:r>
            <a:r>
              <a:rPr lang="en-US" dirty="0" smtClean="0"/>
              <a:t>&gt;</a:t>
            </a:r>
            <a:r>
              <a:rPr lang="bg-BG" dirty="0" smtClean="0"/>
              <a:t> меню - Операции – Амортизации.</a:t>
            </a:r>
          </a:p>
          <a:p>
            <a:r>
              <a:rPr lang="ru-RU" dirty="0" smtClean="0"/>
              <a:t>Модулът “Амортизации” съдържа полетата за попълване:</a:t>
            </a:r>
          </a:p>
          <a:p>
            <a:pPr>
              <a:buFont typeface="Wingdings" pitchFamily="2" charset="2"/>
              <a:buChar char="Ø"/>
            </a:pPr>
            <a:r>
              <a:rPr lang="bg-BG" i="1" dirty="0" smtClean="0"/>
              <a:t>1. Счетоводни амортизации: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наименование</a:t>
            </a:r>
            <a:r>
              <a:rPr lang="ru-RU" dirty="0" smtClean="0"/>
              <a:t> - попълва се наименованието на основното средство </a:t>
            </a:r>
            <a:r>
              <a:rPr lang="bg-BG" dirty="0" smtClean="0"/>
              <a:t>за картотекиране;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МОЛ</a:t>
            </a:r>
            <a:r>
              <a:rPr lang="ru-RU" dirty="0" smtClean="0"/>
              <a:t>-попълват се имената на материално отговорното лице. Полето не е задължително за попълване;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стойност </a:t>
            </a:r>
            <a:r>
              <a:rPr lang="ru-RU" dirty="0" smtClean="0"/>
              <a:t>- попълва се цената на закупуване по фактура;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инвентарен номер </a:t>
            </a:r>
            <a:r>
              <a:rPr lang="ru-RU" dirty="0" smtClean="0"/>
              <a:t>- попълва се номерът на инвертаризация;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дата на закупуване </a:t>
            </a:r>
            <a:r>
              <a:rPr lang="ru-RU" dirty="0" smtClean="0"/>
              <a:t>- попълва се датата на закупуване;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§"/>
            </a:pPr>
            <a:r>
              <a:rPr lang="ru-RU" b="1" u="sng" dirty="0" smtClean="0"/>
              <a:t>дата на отписване </a:t>
            </a:r>
            <a:r>
              <a:rPr lang="ru-RU" dirty="0" smtClean="0"/>
              <a:t>- полето се попълва автоматично от компютъра, след като се зададат годините за изплащане;</a:t>
            </a:r>
            <a:endParaRPr lang="bg-BG" dirty="0"/>
          </a:p>
        </p:txBody>
      </p:sp>
    </p:spTree>
  </p:cSld>
  <p:clrMapOvr>
    <a:masterClrMapping/>
  </p:clrMapOvr>
  <p:transition spd="slow"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110178"/>
          </a:xfrm>
        </p:spPr>
        <p:txBody>
          <a:bodyPr>
            <a:noAutofit/>
          </a:bodyPr>
          <a:lstStyle/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bg-BG" sz="1600" b="1" u="sng" dirty="0" smtClean="0"/>
              <a:t>години на изплащане </a:t>
            </a:r>
            <a:r>
              <a:rPr lang="bg-BG" sz="1600" dirty="0" smtClean="0"/>
              <a:t>– попълва се броя на годините, за които на основното средство ще се начисляват амортизации;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bg-BG" sz="1600" b="1" u="sng" dirty="0" smtClean="0"/>
              <a:t>метод на амортизация </a:t>
            </a:r>
            <a:r>
              <a:rPr lang="bg-BG" sz="1600" dirty="0" smtClean="0"/>
              <a:t>– избира се методът за амортизация на дълготрайния актив. </a:t>
            </a:r>
            <a:r>
              <a:rPr lang="ru-RU" sz="1600" dirty="0" smtClean="0"/>
              <a:t>Можете да изберете линеен метод или план, зададен от </a:t>
            </a:r>
            <a:r>
              <a:rPr lang="bg-BG" sz="1600" dirty="0" smtClean="0"/>
              <a:t>потребителя;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начислени амортизации </a:t>
            </a:r>
            <a:r>
              <a:rPr lang="ru-RU" sz="1600" dirty="0" smtClean="0"/>
              <a:t>- попълват се начислените амортизационни отчисления към момента на завеждане на дълготрайния актив в картотеката на дълготрайните активи. Това поле се попълва само с цифри;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до дата </a:t>
            </a:r>
            <a:r>
              <a:rPr lang="ru-RU" sz="1600" dirty="0" smtClean="0"/>
              <a:t>- попълва се датата, до която са начислени амортизационните </a:t>
            </a:r>
            <a:r>
              <a:rPr lang="bg-BG" sz="1600" dirty="0" smtClean="0"/>
              <a:t>отчисления по предходната точка;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сметка дебит </a:t>
            </a:r>
            <a:r>
              <a:rPr lang="ru-RU" sz="1600" dirty="0" smtClean="0"/>
              <a:t>- попълва се счетоводната сметка, с която ще </a:t>
            </a:r>
            <a:r>
              <a:rPr lang="bg-BG" sz="1600" dirty="0" smtClean="0"/>
              <a:t>се осчетоводява амортизационното отчисление;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счетоводна кредит </a:t>
            </a:r>
            <a:r>
              <a:rPr lang="ru-RU" sz="1600" dirty="0" smtClean="0"/>
              <a:t>- попълва се счетоводната сметка, с която ще се осчетоводява амортизационното отчисление;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ru-RU" sz="1600" b="1" u="sng" dirty="0" smtClean="0"/>
              <a:t>активът се води в сметка </a:t>
            </a:r>
            <a:r>
              <a:rPr lang="ru-RU" sz="1600" i="1" u="sng" dirty="0" smtClean="0"/>
              <a:t>(счетоводна сметка) </a:t>
            </a:r>
            <a:r>
              <a:rPr lang="ru-RU" sz="1600" dirty="0" smtClean="0"/>
              <a:t>- попълва се счетоводната сметка, по която се води дълготрайния актив;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ru-RU" sz="1600" dirty="0" smtClean="0"/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sz="2000" i="1" dirty="0" smtClean="0"/>
              <a:t>2. Данъчни амортизации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857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b="1" i="1" dirty="0" smtClean="0"/>
              <a:t>Модулът “Обмен” </a:t>
            </a:r>
            <a:r>
              <a:rPr lang="ru-RU" dirty="0" smtClean="0"/>
              <a:t>позволява прехвърлянето на различна информация от други продукти на Microinvest в счетоводната програма Делта.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bg-BG" b="1" i="1" dirty="0" smtClean="0"/>
              <a:t>Счетоводна година</a:t>
            </a:r>
            <a:endParaRPr lang="ru-RU" b="1" i="1" dirty="0" smtClean="0"/>
          </a:p>
          <a:p>
            <a:r>
              <a:rPr lang="ru-RU" dirty="0" smtClean="0"/>
              <a:t>Приключването на счетоводната година автоматично прехвърля крайните салда на всички сметки, включително на неприключените операционни, като начални в следващата година. При повече от една счетоводна година в една база данни в модул “Счетоводна година” може да се избере в коя да се работи, като редакциите в предходните години се </a:t>
            </a:r>
            <a:r>
              <a:rPr lang="bg-BG" dirty="0" smtClean="0"/>
              <a:t>отразяват автоматично в последващите.</a:t>
            </a:r>
            <a:r>
              <a:rPr lang="ru-RU" dirty="0" smtClean="0"/>
              <a:t> Изтриването на предходна година не нулира началните салда и се препоръчва при големи бази данни с цел на по-бърза обработка на въвежданата </a:t>
            </a:r>
            <a:r>
              <a:rPr lang="bg-BG" dirty="0" smtClean="0"/>
              <a:t>информация.</a:t>
            </a:r>
            <a:endParaRPr lang="bg-BG" dirty="0"/>
          </a:p>
        </p:txBody>
      </p:sp>
    </p:spTree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7154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/>
              <a:t>Microinvest е софтуерна фирма, специализирана в разработване, разпространение и поддръжка на програмни продукти и системи</a:t>
            </a: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/>
              <a:t>  </a:t>
            </a:r>
            <a:r>
              <a:rPr lang="ru-RU" dirty="0" smtClean="0"/>
              <a:t>Фирмата е лидер в областта на складово-счетоводния софтуер и системи за управление на малки и средни предприятия. Основно предимство на продуктите на </a:t>
            </a:r>
            <a:r>
              <a:rPr lang="ru-RU" b="1" i="1" dirty="0" smtClean="0"/>
              <a:t>Microinvest </a:t>
            </a:r>
            <a:r>
              <a:rPr lang="ru-RU" dirty="0" smtClean="0"/>
              <a:t>е тяхната ниска цена и богатите фукнционални възможности. Разработените програмни продукти успешно автоматизират всички дейности, свързани със следене и контрол на стоки, валути, операции и документи.</a:t>
            </a:r>
            <a:endParaRPr lang="bg-BG" dirty="0"/>
          </a:p>
        </p:txBody>
      </p:sp>
    </p:spTree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043494" cy="653210"/>
          </a:xfrm>
        </p:spPr>
        <p:txBody>
          <a:bodyPr>
            <a:normAutofit/>
          </a:bodyPr>
          <a:lstStyle/>
          <a:p>
            <a:r>
              <a:rPr lang="bg-BG" sz="3200" b="1" i="1" dirty="0" smtClean="0"/>
              <a:t>Главна книга</a:t>
            </a:r>
            <a:endParaRPr lang="bg-BG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7209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        Един от съществените моменти при обработката на счетоводната информация е възможността да се следи състоянието на Главна книга. В нея се въвеждат всички първични документи от работата на фирмата. Тя съдържа информация за наличния документооборот и осчетоводявания по </a:t>
            </a:r>
            <a:r>
              <a:rPr lang="bg-BG" dirty="0" smtClean="0"/>
              <a:t>сметките.</a:t>
            </a:r>
          </a:p>
          <a:p>
            <a:pPr>
              <a:buNone/>
            </a:pPr>
            <a:r>
              <a:rPr lang="bg-BG" dirty="0" smtClean="0"/>
              <a:t>		</a:t>
            </a:r>
            <a:r>
              <a:rPr lang="ru-RU" dirty="0" smtClean="0"/>
              <a:t>Необходимо е потребителят да може да получава обратна информация от програмата какво е въведено като данни (осчетоводявания), възможност за извеждане на различни описи на въведените документи и наблюдение на състоянието на счетоводството.</a:t>
            </a:r>
            <a:br>
              <a:rPr lang="ru-RU" dirty="0" smtClean="0"/>
            </a:br>
            <a:r>
              <a:rPr lang="ru-RU" dirty="0" smtClean="0"/>
              <a:t>	 Предназначението на модула </a:t>
            </a:r>
            <a:r>
              <a:rPr lang="bg-BG" dirty="0" smtClean="0"/>
              <a:t>Г</a:t>
            </a:r>
            <a:r>
              <a:rPr lang="ru-RU" dirty="0" smtClean="0"/>
              <a:t>лавна книга е да отговори на тези изисквания и да даде възможност на потребителя да получава справки по </a:t>
            </a:r>
            <a:r>
              <a:rPr lang="bg-BG" dirty="0" smtClean="0"/>
              <a:t>различни признаци.</a:t>
            </a:r>
            <a:r>
              <a:rPr lang="ru-RU" dirty="0" smtClean="0"/>
              <a:t> Програмата притежава 3 различни справки (Главна книга, Главна книга с крайни обороти и Главна книга с крайни салда).</a:t>
            </a:r>
            <a:endParaRPr lang="bg-BG" dirty="0"/>
          </a:p>
        </p:txBody>
      </p:sp>
    </p:spTree>
  </p:cSld>
  <p:clrMapOvr>
    <a:masterClrMapping/>
  </p:clrMapOvr>
  <p:transition spd="slow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642918"/>
            <a:ext cx="6686568" cy="846980"/>
          </a:xfrm>
        </p:spPr>
        <p:txBody>
          <a:bodyPr>
            <a:normAutofit/>
          </a:bodyPr>
          <a:lstStyle/>
          <a:p>
            <a:pPr algn="ctr"/>
            <a:r>
              <a:rPr lang="bg-BG" sz="3600" dirty="0" smtClean="0"/>
              <a:t>Модул “Отчети и Баланс”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/>
          <a:lstStyle/>
          <a:p>
            <a:r>
              <a:rPr lang="ru-RU" dirty="0" smtClean="0"/>
              <a:t>Този модул генерира готови Баланс Актив, Баланс Пасив, Отчет за приходите и разходите, Отчет за паричния поток и Отчет за собствения капитал на база на извършените през годината контировки за дадена фирма. Избира се от меню - Справки  - Отчети и Баланс.</a:t>
            </a:r>
            <a:endParaRPr lang="bg-BG" dirty="0"/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map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357290" y="1357298"/>
            <a:ext cx="6572295" cy="435771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90000" dir="5400000" sy="-100000" algn="bl" rotWithShape="0"/>
            <a:softEdge rad="12700"/>
          </a:effectLst>
          <a:scene3d>
            <a:camera prst="perspectiveFront" fov="3300000">
              <a:rot lat="486000" lon="19530000" rev="174000"/>
            </a:camera>
            <a:lightRig rig="glow" dir="t">
              <a:rot lat="0" lon="0" rev="0"/>
            </a:lightRig>
          </a:scene3d>
          <a:sp3d extrusionH="254000" contourW="19050" prstMaterial="dkEdge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ransition spd="slow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28604"/>
            <a:ext cx="8143932" cy="6131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21484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sz="3000" b="1" dirty="0" smtClean="0">
                <a:solidFill>
                  <a:schemeClr val="accent1">
                    <a:lumMod val="50000"/>
                  </a:schemeClr>
                </a:solidFill>
              </a:rPr>
              <a:t>Фирмата притежава широк спектър от клиенти - министерства, големи предприятия, частни фирми с различен обем на дейност и огромен брой малки фирми и частни клиенти. Едновременно с това Microinvest успява да предложи качествено обслужване на всички заявки за поддръжка и корекции, без значение от произхода им. Всички програмни продукти на Microinvest работят с операционната система MS Windows. </a:t>
            </a:r>
            <a:endParaRPr lang="bg-BG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diamond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настоящия си вид </a:t>
            </a:r>
            <a:r>
              <a:rPr lang="ru-RU" b="1" i="1" dirty="0" smtClean="0"/>
              <a:t>Microinvest </a:t>
            </a:r>
            <a:r>
              <a:rPr lang="ru-RU" dirty="0" smtClean="0"/>
              <a:t>е създадена през 1995 година, като наследник на първата българска софтуерна къща (ППП Микроинвест, 1984). За кратко време фирмата разработва своите основни продукти и през 1997 година става носител на Златен медал на Есенния Технически Панаир - Пловдив за най-добра интелектуална разработка. Това бележи и началото на стремителния търговски успех на фирмата. През 2000 година фирмата завоюва 2-ри златен медал в Пловдив. В началото на 2001 година е създаден проект за софтуер за САЩ. През лятото на 2001 </a:t>
            </a:r>
            <a:r>
              <a:rPr lang="ru-RU" b="1" dirty="0" smtClean="0"/>
              <a:t>TUCOWS</a:t>
            </a:r>
            <a:r>
              <a:rPr lang="ru-RU" dirty="0" smtClean="0"/>
              <a:t> отличи софтуер на фирмата с най-високото си отличие 5/5 Cows Rating. На Есенния Технически Панаир 2001 година </a:t>
            </a:r>
            <a:r>
              <a:rPr lang="ru-RU" b="1" i="1" dirty="0" smtClean="0"/>
              <a:t>Microinvest </a:t>
            </a:r>
            <a:r>
              <a:rPr lang="ru-RU" dirty="0" smtClean="0"/>
              <a:t>отново получи високо отличие 3-ти златен медал за разработката </a:t>
            </a:r>
            <a:r>
              <a:rPr lang="ru-RU" b="1" dirty="0" smtClean="0"/>
              <a:t>"Офис във Вашата длан"</a:t>
            </a:r>
            <a:r>
              <a:rPr lang="ru-RU" dirty="0" smtClean="0"/>
              <a:t>.</a:t>
            </a:r>
            <a:endParaRPr lang="bg-BG" dirty="0"/>
          </a:p>
        </p:txBody>
      </p:sp>
    </p:spTree>
  </p:cSld>
  <p:clrMapOvr>
    <a:masterClrMapping/>
  </p:clrMapOvr>
  <p:transition spd="slow">
    <p:cover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През 2003 г. фирма </a:t>
            </a:r>
            <a:r>
              <a:rPr lang="ru-RU" b="1" i="1" dirty="0" smtClean="0"/>
              <a:t>Microinvest</a:t>
            </a:r>
            <a:r>
              <a:rPr lang="ru-RU" dirty="0" smtClean="0"/>
              <a:t> изпълни всички изисквания и стана официален </a:t>
            </a:r>
            <a:r>
              <a:rPr lang="ru-RU" b="1" dirty="0" smtClean="0"/>
              <a:t>Microsoft</a:t>
            </a:r>
            <a:r>
              <a:rPr lang="ru-RU" dirty="0" smtClean="0"/>
              <a:t> партньор! </a:t>
            </a:r>
          </a:p>
          <a:p>
            <a:r>
              <a:rPr lang="ru-RU" dirty="0" smtClean="0"/>
              <a:t>  </a:t>
            </a:r>
            <a:r>
              <a:rPr lang="bg-BG" dirty="0" smtClean="0"/>
              <a:t>Тяхната</a:t>
            </a:r>
            <a:r>
              <a:rPr lang="ru-RU" dirty="0" smtClean="0"/>
              <a:t> цел е да създадат качествени български продукти на достъпна цена и с отлична поддръжка. В момента продукти на </a:t>
            </a:r>
            <a:r>
              <a:rPr lang="ru-RU" b="1" i="1" dirty="0" smtClean="0"/>
              <a:t>Microinvest </a:t>
            </a:r>
            <a:r>
              <a:rPr lang="ru-RU" dirty="0" smtClean="0"/>
              <a:t>са официално внедрени на повече от 7500 работни места, като извършват около 1000000 операции дневно (без да броим продажбите на </a:t>
            </a:r>
            <a:r>
              <a:rPr lang="ru-RU" b="1" i="1" dirty="0" smtClean="0"/>
              <a:t>Microinvest </a:t>
            </a:r>
            <a:r>
              <a:rPr lang="ru-RU" b="1" dirty="0" smtClean="0"/>
              <a:t>Лингвист</a:t>
            </a:r>
            <a:r>
              <a:rPr lang="ru-RU" dirty="0" smtClean="0"/>
              <a:t>, които надминават тази цифра)! </a:t>
            </a:r>
          </a:p>
          <a:p>
            <a:endParaRPr lang="bg-BG" dirty="0"/>
          </a:p>
        </p:txBody>
      </p:sp>
      <p:pic>
        <p:nvPicPr>
          <p:cNvPr id="4" name="Picture 3" descr="microsoftpartn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428604"/>
            <a:ext cx="2857520" cy="1357322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Microinvest Делта е съвременна, бърза, гъвкава и мощна система за двустранно счетоводство, позволяваща на опитния счетоводител да контролира изцяло ситуацията. </a:t>
            </a:r>
            <a:r>
              <a:rPr lang="bg-BG" dirty="0" smtClean="0"/>
              <a:t>Проектирана е за работа</a:t>
            </a:r>
            <a:r>
              <a:rPr lang="en-US" dirty="0" smtClean="0"/>
              <a:t> </a:t>
            </a:r>
            <a:r>
              <a:rPr lang="ru-RU" dirty="0" smtClean="0"/>
              <a:t>както на самостоятелен компютър, така и за работа в мрежа.</a:t>
            </a:r>
          </a:p>
          <a:p>
            <a:r>
              <a:rPr lang="en-US" dirty="0" smtClean="0"/>
              <a:t>  </a:t>
            </a:r>
            <a:r>
              <a:rPr lang="ru-RU" dirty="0" smtClean="0"/>
              <a:t>Продуктът има вградена многозадачност, което я прави уникална в</a:t>
            </a:r>
            <a:r>
              <a:rPr lang="en-US" dirty="0" smtClean="0"/>
              <a:t> </a:t>
            </a:r>
            <a:r>
              <a:rPr lang="bg-BG" dirty="0" smtClean="0"/>
              <a:t>сравнение с конкурентните продукти. </a:t>
            </a:r>
            <a:r>
              <a:rPr lang="ru-RU" dirty="0" smtClean="0"/>
              <a:t>С тази система Вие може да работите с неограничен брой фирми, много счетоводни години едновременно за всяка фирма!</a:t>
            </a:r>
            <a:endParaRPr lang="bg-BG" dirty="0"/>
          </a:p>
        </p:txBody>
      </p:sp>
      <p:pic>
        <p:nvPicPr>
          <p:cNvPr id="5" name="Picture 4" descr="titleaccoun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642918"/>
            <a:ext cx="4286280" cy="785818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Microinvest Делта има следните функционални възможности: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Създаване на индивидуален сметкоплан;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Осчетоводяване на счетоводни документи;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Редактиране и изтриване на счетоводни документи;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Извеждане на Оборотна ведомост;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Главна книга, Аналитичен и Хронологичен регистър;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Декларация и Дневници по ДДС;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Работа с валути;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ru-RU" dirty="0" smtClean="0"/>
              <a:t> Отчет за приходите и разходите;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Баланс;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bg-BG" dirty="0" smtClean="0"/>
              <a:t> Амортизации на основни средства.</a:t>
            </a:r>
            <a:endParaRPr lang="bg-BG" dirty="0"/>
          </a:p>
        </p:txBody>
      </p:sp>
    </p:spTree>
  </p:cSld>
  <p:clrMapOvr>
    <a:masterClrMapping/>
  </p:clrMapOvr>
  <p:transition spd="slow">
    <p:wheel spokes="3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286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Тя дава възможност за създаване на текущи и годишни отчети и баланси, експорт на дневниците по ДДС на дискети за програмата на данъчните служби, работа в мрежа, ограничаване на достъп чрез парола, импорт/експорт на партньори и операции между отделни бази данни, въвеждане на типове документи, запис на често използвани типове контирания, директна редакция на допуснати грешки в операциите, автоматично закриване на неплатени документи. Всички данни могат да бъдат експортирани в MS Word, MS Excel и други Windows приложения. Microinvest Делта има вградена настройка, което дава възможност</a:t>
            </a:r>
            <a:r>
              <a:rPr lang="en-US" dirty="0" smtClean="0"/>
              <a:t> </a:t>
            </a:r>
            <a:r>
              <a:rPr lang="ru-RU" dirty="0" smtClean="0"/>
              <a:t>на по-взискателните потребители да конфигурират продукта така, както</a:t>
            </a:r>
            <a:r>
              <a:rPr lang="en-US" dirty="0" smtClean="0"/>
              <a:t> </a:t>
            </a:r>
            <a:r>
              <a:rPr lang="bg-BG" dirty="0" smtClean="0"/>
              <a:t>предпочитат. </a:t>
            </a:r>
            <a:r>
              <a:rPr lang="ru-RU" dirty="0" smtClean="0"/>
              <a:t>Неограничени са възможностите за редакция, което позволява пълен и цялостен контрол на информацията, въведена в програмата</a:t>
            </a:r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accoun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472" y="857232"/>
            <a:ext cx="4000528" cy="3357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4643470" cy="52864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Системата е уникална със своето бързо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действие: приключва счетоводна година в рамките на 15 секунди на произволен компютър. Цялата счетоводна система включва над 50 модула, като печати над 70 справки и автоматично попълва всички счетоводни документи като: Главна Книга, Декларация по ДДС, Експорт ДДС на дискета, Баланс, ОПР, Оборотни ведомости (7 на брой) и други...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507</TotalTime>
  <Words>1723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Microinvest ® SOFTWARE COMPANY</vt:lpstr>
      <vt:lpstr>Microinvest е софтуерна фирма, специализирана в разработване, разпространение и поддръжка на програмни продукти и системи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Национален сметкоплан</vt:lpstr>
      <vt:lpstr>Модул “Сметкоплан”</vt:lpstr>
      <vt:lpstr>Нaчални салда</vt:lpstr>
      <vt:lpstr>Контиране</vt:lpstr>
      <vt:lpstr>Slide 16</vt:lpstr>
      <vt:lpstr>Модул “Амортизации”</vt:lpstr>
      <vt:lpstr>Slide 18</vt:lpstr>
      <vt:lpstr>Slide 19</vt:lpstr>
      <vt:lpstr>Главна книга</vt:lpstr>
      <vt:lpstr>Модул “Отчети и Баланс”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Microinvest ® SOFTWARE COMPANY</dc:title>
  <dc:creator>Evi4ka</dc:creator>
  <cp:lastModifiedBy>User</cp:lastModifiedBy>
  <cp:revision>80</cp:revision>
  <dcterms:created xsi:type="dcterms:W3CDTF">2010-02-04T14:53:28Z</dcterms:created>
  <dcterms:modified xsi:type="dcterms:W3CDTF">2010-05-18T22:35:59Z</dcterms:modified>
</cp:coreProperties>
</file>