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9" r:id="rId3"/>
    <p:sldId id="257" r:id="rId4"/>
    <p:sldId id="258" r:id="rId5"/>
    <p:sldId id="260" r:id="rId6"/>
    <p:sldId id="266" r:id="rId7"/>
    <p:sldId id="261" r:id="rId8"/>
    <p:sldId id="267" r:id="rId9"/>
    <p:sldId id="262" r:id="rId10"/>
    <p:sldId id="268" r:id="rId11"/>
    <p:sldId id="269" r:id="rId12"/>
    <p:sldId id="270" r:id="rId13"/>
    <p:sldId id="271" r:id="rId14"/>
    <p:sldId id="264" r:id="rId1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8" autoAdjust="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6981-C39A-4C54-AAD9-86DB143074B1}" type="datetimeFigureOut">
              <a:rPr lang="bg-BG" smtClean="0"/>
              <a:pPr/>
              <a:t>19.5.2010 г.</a:t>
            </a:fld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CD5D927-4188-4C47-BDB8-AD7D80F5DAF1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6981-C39A-4C54-AAD9-86DB143074B1}" type="datetimeFigureOut">
              <a:rPr lang="bg-BG" smtClean="0"/>
              <a:pPr/>
              <a:t>19.5.2010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D927-4188-4C47-BDB8-AD7D80F5DAF1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6981-C39A-4C54-AAD9-86DB143074B1}" type="datetimeFigureOut">
              <a:rPr lang="bg-BG" smtClean="0"/>
              <a:pPr/>
              <a:t>19.5.2010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D927-4188-4C47-BDB8-AD7D80F5DAF1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6981-C39A-4C54-AAD9-86DB143074B1}" type="datetimeFigureOut">
              <a:rPr lang="bg-BG" smtClean="0"/>
              <a:pPr/>
              <a:t>19.5.2010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bg-B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CD5D927-4188-4C47-BDB8-AD7D80F5DAF1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6981-C39A-4C54-AAD9-86DB143074B1}" type="datetimeFigureOut">
              <a:rPr lang="bg-BG" smtClean="0"/>
              <a:pPr/>
              <a:t>19.5.2010 г.</a:t>
            </a:fld>
            <a:endParaRPr lang="bg-BG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D927-4188-4C47-BDB8-AD7D80F5DAF1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6981-C39A-4C54-AAD9-86DB143074B1}" type="datetimeFigureOut">
              <a:rPr lang="bg-BG" smtClean="0"/>
              <a:pPr/>
              <a:t>19.5.2010 г.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D927-4188-4C47-BDB8-AD7D80F5DAF1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6981-C39A-4C54-AAD9-86DB143074B1}" type="datetimeFigureOut">
              <a:rPr lang="bg-BG" smtClean="0"/>
              <a:pPr/>
              <a:t>19.5.2010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CD5D927-4188-4C47-BDB8-AD7D80F5DAF1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6981-C39A-4C54-AAD9-86DB143074B1}" type="datetimeFigureOut">
              <a:rPr lang="bg-BG" smtClean="0"/>
              <a:pPr/>
              <a:t>19.5.2010 г.</a:t>
            </a:fld>
            <a:endParaRPr lang="bg-B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D927-4188-4C47-BDB8-AD7D80F5DAF1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6981-C39A-4C54-AAD9-86DB143074B1}" type="datetimeFigureOut">
              <a:rPr lang="bg-BG" smtClean="0"/>
              <a:pPr/>
              <a:t>19.5.2010 г.</a:t>
            </a:fld>
            <a:endParaRPr lang="bg-BG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D927-4188-4C47-BDB8-AD7D80F5DAF1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6981-C39A-4C54-AAD9-86DB143074B1}" type="datetimeFigureOut">
              <a:rPr lang="bg-BG" smtClean="0"/>
              <a:pPr/>
              <a:t>19.5.2010 г.</a:t>
            </a:fld>
            <a:endParaRPr lang="bg-BG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D927-4188-4C47-BDB8-AD7D80F5DAF1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6981-C39A-4C54-AAD9-86DB143074B1}" type="datetimeFigureOut">
              <a:rPr lang="bg-BG" smtClean="0"/>
              <a:pPr/>
              <a:t>19.5.2010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D927-4188-4C47-BDB8-AD7D80F5DAF1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0B6981-C39A-4C54-AAD9-86DB143074B1}" type="datetimeFigureOut">
              <a:rPr lang="bg-BG" smtClean="0"/>
              <a:pPr/>
              <a:t>19.5.2010 г.</a:t>
            </a:fld>
            <a:endParaRPr lang="bg-BG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CD5D927-4188-4C47-BDB8-AD7D80F5DAF1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lum bright="-10000" contrast="40000"/>
          </a:blip>
          <a:srcRect/>
          <a:stretch>
            <a:fillRect/>
          </a:stretch>
        </p:blipFill>
        <p:spPr bwMode="auto">
          <a:xfrm>
            <a:off x="990600" y="838200"/>
            <a:ext cx="7467600" cy="5105400"/>
          </a:xfrm>
          <a:prstGeom prst="rect">
            <a:avLst/>
          </a:prstGeom>
          <a:noFill/>
          <a:ln w="34925">
            <a:solidFill>
              <a:srgbClr val="FFFFFF"/>
            </a:solidFill>
            <a:miter lim="800000"/>
            <a:headEnd/>
            <a:tailEnd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6096000"/>
            <a:ext cx="2032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066800" y="2209800"/>
            <a:ext cx="694273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Счетоводна програма </a:t>
            </a:r>
          </a:p>
          <a:p>
            <a:pPr algn="ctr"/>
            <a:r>
              <a:rPr lang="bg-BG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“Плюс-минус”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2032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90000" dir="5400000" sy="-100000" algn="bl" rotWithShape="0"/>
          </a:effectLst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9" presetClass="entr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800" decel="100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2032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90000" dir="5400000" sy="-100000" algn="bl" rotWithShape="0"/>
          </a:effectLst>
        </p:spPr>
      </p:pic>
      <p:sp>
        <p:nvSpPr>
          <p:cNvPr id="4" name="Rectangle 3"/>
          <p:cNvSpPr/>
          <p:nvPr/>
        </p:nvSpPr>
        <p:spPr>
          <a:xfrm>
            <a:off x="3810000" y="152400"/>
            <a:ext cx="27709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2800" b="1" cap="all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Модул ТРЗ и ЛС</a:t>
            </a:r>
            <a:endParaRPr lang="en-US" sz="2800" b="1" cap="all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" y="762000"/>
            <a:ext cx="8458200" cy="533400"/>
          </a:xfrm>
        </p:spPr>
        <p:txBody>
          <a:bodyPr>
            <a:normAutofit lnSpcReduction="10000"/>
          </a:bodyPr>
          <a:lstStyle/>
          <a:p>
            <a:r>
              <a:rPr lang="bg-BG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Модул ТРЗ и ЛС се предлага в 4 варианта, като вариантите Професионал и Предприятие предлагат многофирменост и работа в мрежа</a:t>
            </a:r>
            <a:endParaRPr lang="bg-BG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371601"/>
          <a:ext cx="8610600" cy="5390068"/>
        </p:xfrm>
        <a:graphic>
          <a:graphicData uri="http://schemas.openxmlformats.org/drawingml/2006/table">
            <a:tbl>
              <a:tblPr firstRow="1" bandRow="1">
                <a:effectLst>
                  <a:outerShdw blurRad="152400" dist="317500" dir="5400000" sx="90000" sy="-19000" rotWithShape="0">
                    <a:prstClr val="black">
                      <a:alpha val="15000"/>
                    </a:prstClr>
                  </a:outerShdw>
                </a:effectLst>
                <a:tableStyleId>{5C22544A-7EE6-4342-B048-85BDC9FD1C3A}</a:tableStyleId>
              </a:tblPr>
              <a:tblGrid>
                <a:gridCol w="4267200"/>
                <a:gridCol w="1106311"/>
                <a:gridCol w="1027289"/>
                <a:gridCol w="1106311"/>
                <a:gridCol w="1103489"/>
              </a:tblGrid>
              <a:tr h="356198">
                <a:tc>
                  <a:txBody>
                    <a:bodyPr/>
                    <a:lstStyle/>
                    <a:p>
                      <a:endParaRPr lang="bg-BG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bg-BG" sz="1400" dirty="0" smtClean="0"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експрес</a:t>
                      </a:r>
                      <a:endParaRPr lang="bg-BG" sz="1400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bg-BG" sz="1400" dirty="0" smtClean="0"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стандарт</a:t>
                      </a:r>
                      <a:endParaRPr lang="bg-BG" sz="1400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bg-BG" sz="1200" dirty="0" smtClean="0"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професионал</a:t>
                      </a:r>
                      <a:endParaRPr lang="bg-BG" sz="1200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bg-BG" sz="1200" dirty="0" smtClean="0"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предприятие</a:t>
                      </a:r>
                      <a:endParaRPr lang="bg-BG" sz="1200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</a:tr>
              <a:tr h="330388">
                <a:tc>
                  <a:txBody>
                    <a:bodyPr/>
                    <a:lstStyle/>
                    <a:p>
                      <a:r>
                        <a:rPr kumimoji="0" lang="bg-BG" sz="1200" b="0" i="0" kern="1200" dirty="0" smtClean="0">
                          <a:solidFill>
                            <a:schemeClr val="dk1"/>
                          </a:solidFill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  <a:ea typeface="+mn-ea"/>
                          <a:cs typeface="+mn-cs"/>
                        </a:rPr>
                        <a:t>Водене на персонал до</a:t>
                      </a:r>
                      <a:endParaRPr lang="bg-BG" sz="1200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kumimoji="0" lang="bg-BG" sz="1200" b="0" i="0" kern="1200" dirty="0" smtClean="0">
                          <a:solidFill>
                            <a:schemeClr val="dk1"/>
                          </a:solidFill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  <a:ea typeface="+mn-ea"/>
                          <a:cs typeface="+mn-cs"/>
                        </a:rPr>
                        <a:t>До 10</a:t>
                      </a:r>
                      <a:endParaRPr lang="bg-BG" sz="1200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bg-BG" sz="1200" dirty="0" smtClean="0"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От 11 до 50</a:t>
                      </a:r>
                      <a:endParaRPr lang="bg-BG" sz="1200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bg-BG" sz="1200" dirty="0" smtClean="0"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От 51 до 200</a:t>
                      </a:r>
                      <a:endParaRPr lang="bg-BG" sz="1200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bg-BG" sz="1200" dirty="0" smtClean="0"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Над 200</a:t>
                      </a:r>
                      <a:endParaRPr lang="bg-BG" sz="1200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</a:tr>
              <a:tr h="445248">
                <a:tc>
                  <a:txBody>
                    <a:bodyPr/>
                    <a:lstStyle/>
                    <a:p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  <a:ea typeface="+mn-ea"/>
                          <a:cs typeface="+mn-cs"/>
                        </a:rPr>
                        <a:t>Начисляване на аванси, заплати, осигуровки за всички видове осигурителни случаи</a:t>
                      </a:r>
                      <a:endParaRPr lang="bg-BG" sz="1200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</a:tr>
              <a:tr h="356198">
                <a:tc>
                  <a:txBody>
                    <a:bodyPr/>
                    <a:lstStyle/>
                    <a:p>
                      <a:r>
                        <a:rPr kumimoji="0" lang="bg-BG" sz="1200" b="0" i="0" kern="1200" dirty="0" smtClean="0">
                          <a:solidFill>
                            <a:schemeClr val="dk1"/>
                          </a:solidFill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  <a:ea typeface="+mn-ea"/>
                          <a:cs typeface="+mn-cs"/>
                        </a:rPr>
                        <a:t>Ведомости за заплати</a:t>
                      </a:r>
                      <a:endParaRPr lang="bg-BG" sz="1200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</a:tr>
              <a:tr h="356198">
                <a:tc>
                  <a:txBody>
                    <a:bodyPr/>
                    <a:lstStyle/>
                    <a:p>
                      <a:r>
                        <a:rPr kumimoji="0" lang="bg-BG" sz="1200" b="0" i="0" kern="1200" dirty="0" smtClean="0">
                          <a:solidFill>
                            <a:schemeClr val="dk1"/>
                          </a:solidFill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  <a:ea typeface="+mn-ea"/>
                          <a:cs typeface="+mn-cs"/>
                        </a:rPr>
                        <a:t>Изчисляване на трудов стаж</a:t>
                      </a:r>
                      <a:endParaRPr lang="bg-BG" sz="1200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</a:tr>
              <a:tr h="445248">
                <a:tc>
                  <a:txBody>
                    <a:bodyPr/>
                    <a:lstStyle/>
                    <a:p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  <a:ea typeface="+mn-ea"/>
                          <a:cs typeface="+mn-cs"/>
                        </a:rPr>
                        <a:t>Автоматичен печат на платежни нареждания по кодове за вид плащане</a:t>
                      </a:r>
                      <a:endParaRPr lang="bg-BG" sz="1200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</a:tr>
              <a:tr h="356198">
                <a:tc>
                  <a:txBody>
                    <a:bodyPr/>
                    <a:lstStyle/>
                    <a:p>
                      <a:r>
                        <a:rPr kumimoji="0" lang="bg-BG" sz="1200" b="0" i="0" kern="1200" dirty="0" smtClean="0">
                          <a:solidFill>
                            <a:schemeClr val="dk1"/>
                          </a:solidFill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  <a:ea typeface="+mn-ea"/>
                          <a:cs typeface="+mn-cs"/>
                        </a:rPr>
                        <a:t>Преводи по дебитни карти</a:t>
                      </a:r>
                      <a:endParaRPr lang="bg-BG" sz="1200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</a:tr>
              <a:tr h="356198">
                <a:tc>
                  <a:txBody>
                    <a:bodyPr/>
                    <a:lstStyle/>
                    <a:p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  <a:ea typeface="+mn-ea"/>
                          <a:cs typeface="+mn-cs"/>
                        </a:rPr>
                        <a:t>Образци за пенсиониране УП2 и УП3</a:t>
                      </a:r>
                      <a:endParaRPr lang="bg-BG" sz="1200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</a:tr>
              <a:tr h="415565">
                <a:tc>
                  <a:txBody>
                    <a:bodyPr/>
                    <a:lstStyle/>
                    <a:p>
                      <a:r>
                        <a:rPr kumimoji="0" lang="ru-RU" sz="1100" b="0" i="0" kern="1200" dirty="0" smtClean="0">
                          <a:solidFill>
                            <a:schemeClr val="dk1"/>
                          </a:solidFill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  <a:ea typeface="+mn-ea"/>
                          <a:cs typeface="+mn-cs"/>
                        </a:rPr>
                        <a:t>Сделно заплащане - изчисляване на дневна заработка на база предварително зададени разценки</a:t>
                      </a:r>
                      <a:endParaRPr lang="bg-BG" sz="1100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</a:tr>
              <a:tr h="356198">
                <a:tc>
                  <a:txBody>
                    <a:bodyPr/>
                    <a:lstStyle/>
                    <a:p>
                      <a:r>
                        <a:rPr kumimoji="0" lang="bg-BG" sz="1200" b="0" i="0" kern="1200" dirty="0" smtClean="0">
                          <a:solidFill>
                            <a:schemeClr val="dk1"/>
                          </a:solidFill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  <a:ea typeface="+mn-ea"/>
                          <a:cs typeface="+mn-cs"/>
                        </a:rPr>
                        <a:t>Провизии за неизползван отпуск</a:t>
                      </a:r>
                      <a:endParaRPr lang="bg-BG" sz="1200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</a:tr>
              <a:tr h="356198">
                <a:tc>
                  <a:txBody>
                    <a:bodyPr/>
                    <a:lstStyle/>
                    <a:p>
                      <a:r>
                        <a:rPr kumimoji="0" lang="bg-BG" sz="1200" b="0" i="0" kern="1200" dirty="0" smtClean="0">
                          <a:solidFill>
                            <a:schemeClr val="dk1"/>
                          </a:solidFill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  <a:ea typeface="+mn-ea"/>
                          <a:cs typeface="+mn-cs"/>
                        </a:rPr>
                        <a:t>Щатни разписания</a:t>
                      </a:r>
                      <a:endParaRPr lang="bg-BG" sz="1200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</a:tr>
              <a:tr h="415565">
                <a:tc>
                  <a:txBody>
                    <a:bodyPr/>
                    <a:lstStyle/>
                    <a:p>
                      <a:r>
                        <a:rPr kumimoji="0" lang="ru-RU" sz="1100" b="0" i="0" kern="1200" dirty="0" smtClean="0">
                          <a:solidFill>
                            <a:schemeClr val="dk1"/>
                          </a:solidFill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  <a:ea typeface="+mn-ea"/>
                          <a:cs typeface="+mn-cs"/>
                        </a:rPr>
                        <a:t>Почасово заплащане – изчисляване на база часова ставка и работа с графици и смени</a:t>
                      </a:r>
                      <a:endParaRPr lang="bg-BG" sz="1100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</a:tr>
              <a:tr h="356198">
                <a:tc>
                  <a:txBody>
                    <a:bodyPr/>
                    <a:lstStyle/>
                    <a:p>
                      <a:r>
                        <a:rPr kumimoji="0" lang="bg-BG" sz="1200" b="0" i="0" kern="1200" dirty="0" smtClean="0">
                          <a:solidFill>
                            <a:schemeClr val="dk1"/>
                          </a:solidFill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  <a:ea typeface="+mn-ea"/>
                          <a:cs typeface="+mn-cs"/>
                        </a:rPr>
                        <a:t>Дискети за НАП</a:t>
                      </a:r>
                      <a:endParaRPr lang="bg-BG" sz="1200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</a:tr>
              <a:tr h="356198">
                <a:tc>
                  <a:txBody>
                    <a:bodyPr/>
                    <a:lstStyle/>
                    <a:p>
                      <a:r>
                        <a:rPr kumimoji="0" lang="bg-BG" sz="1200" b="0" i="0" kern="1200" dirty="0" smtClean="0">
                          <a:solidFill>
                            <a:schemeClr val="dk1"/>
                          </a:solidFill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  <a:ea typeface="+mn-ea"/>
                          <a:cs typeface="+mn-cs"/>
                        </a:rPr>
                        <a:t>Фишове за заплати</a:t>
                      </a:r>
                      <a:endParaRPr lang="bg-BG" sz="1200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4800600" y="22098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5943600" y="22098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7010400" y="22098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8077200" y="22098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4800600" y="25908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5943600" y="25908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7010400" y="25908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8077200" y="25908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4800600" y="29718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5943600" y="29718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7010400" y="3048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8077200" y="29718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4800600" y="33528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5943600" y="33528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7010400" y="33528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4800600" y="3810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5943600" y="3810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7010400" y="3810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8077200" y="3429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8077200" y="3810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7010400" y="4191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8077200" y="4191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7010400" y="4572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8077200" y="4572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7010400" y="4953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8077200" y="4953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8077200" y="5334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7010400" y="5715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8077200" y="5715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8077200" y="61722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4876800" y="61722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5943600" y="61722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7010400" y="61722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4876800" y="6477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5943600" y="6477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7010400" y="6477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8077200" y="6477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6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7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8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9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2032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90000" dir="5400000" sy="-100000" algn="bl" rotWithShape="0"/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172200"/>
            <a:ext cx="2032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276600" y="152400"/>
            <a:ext cx="394409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2800" b="1" cap="all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reflection blurRad="6350" stA="55000" endA="50" endPos="85000" dist="29997" dir="5400000" sy="-100000" algn="bl" rotWithShape="0"/>
                </a:effectLst>
              </a:rPr>
              <a:t>Модул производство</a:t>
            </a:r>
            <a:endParaRPr lang="en-US" sz="2800" b="1" cap="all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reflection blurRad="6350" stA="55000" endA="50" endPos="85000" dist="29997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914400"/>
            <a:ext cx="7620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Модул ПРОИЗВОДСТВО е предназначен за изчисляване плановата себестойност на продукцията, формиране на калкулации на произвежданите продукти, автоматично изписване на вложените материали</a:t>
            </a:r>
            <a:r>
              <a:rPr lang="ru-RU" dirty="0" smtClean="0"/>
              <a:t>.</a:t>
            </a:r>
            <a:endParaRPr lang="bg-B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1" y="1981200"/>
          <a:ext cx="7010400" cy="4064000"/>
        </p:xfrm>
        <a:graphic>
          <a:graphicData uri="http://schemas.openxmlformats.org/drawingml/2006/table">
            <a:tbl>
              <a:tblPr/>
              <a:tblGrid>
                <a:gridCol w="7010400"/>
              </a:tblGrid>
              <a:tr h="4064000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ПЛЮС-МИНУС Производство съдържа:</a:t>
                      </a:r>
                      <a:endParaRPr lang="ru-RU" sz="1600" dirty="0"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Гъвкава структура на номенклатурите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Номенклатурите могат да бъдат организирани в неограничен брой групи и подгрупи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Създаване на неограничен брой разходни норми към даден продукт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Работа с партиди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Работа с различни валути и валутни курсове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Следене на неограничен брой складове и техните наличности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Генериране на справки за движение на стоки/продукция и материали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Гъвкави и лесни за настройка документи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Следене на цялостния производствен процес с възможност за генериране междинни себестойности и след това генериране на крайна себестойност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Следене на дистрибуцията на готовата продукция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Планиране на производство и продажби и следене за изпълнението на плана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Планиране на доставката от материали на база производство, продажби или план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Корекция на цените на материали и преизчисляване на записана себестойност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Контрол на достъпа на операторите посредством права на достъп</a:t>
                      </a:r>
                    </a:p>
                  </a:txBody>
                  <a:tcPr marL="53474" marR="53474" marT="26737" marB="2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752600"/>
            <a:ext cx="2552700" cy="2533650"/>
          </a:xfrm>
          <a:prstGeom prst="rect">
            <a:avLst/>
          </a:prstGeom>
          <a:noFill/>
          <a:ln w="34925">
            <a:solidFill>
              <a:srgbClr val="FFFFFF"/>
            </a:solidFill>
            <a:miter lim="800000"/>
            <a:headEnd/>
            <a:tailEnd/>
          </a:ln>
          <a:effectLst>
            <a:outerShdw blurRad="317500" dir="2700000" algn="ctr">
              <a:srgbClr val="000000">
                <a:alpha val="43000"/>
              </a:srgbClr>
            </a:outerShdw>
            <a:softEdge rad="317500"/>
          </a:effectLst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200"/>
                            </p:stCondLst>
                            <p:childTnLst>
                              <p:par>
                                <p:cTn id="27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7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770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2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4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200"/>
                            </p:stCondLst>
                            <p:childTnLst>
                              <p:par>
                                <p:cTn id="37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2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4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200"/>
                            </p:stCondLst>
                            <p:childTnLst>
                              <p:par>
                                <p:cTn id="47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2032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90000" dir="5400000" sy="-100000" algn="bl" rotWithShape="0"/>
          </a:effec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6172200"/>
            <a:ext cx="2032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114800" y="152400"/>
            <a:ext cx="16786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bg-BG" sz="2800" b="1" cap="all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магазин</a:t>
            </a:r>
            <a:endParaRPr lang="en-US" sz="2800" b="1" cap="all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685801"/>
            <a:ext cx="80772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Основни възможности на системата:</a:t>
            </a:r>
          </a:p>
          <a:p>
            <a:endParaRPr lang="ru-RU" sz="14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Касиер - работното място от което се продава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възможност за работа при ниска разделителна способност (на малък монитор)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възможност за работа с touch screen екран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издаване на касови бележки и фактури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въвеждане и промяна на данните на клиентите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търсене на стоките по код/баркод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работа с различни типове клиентски карти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отчитане на операторите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контрол на операциите, които може да се извършват от оператора посредством права на </a:t>
            </a:r>
          </a:p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достъп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връзка с различни фискални устройства и баркод четци</a:t>
            </a:r>
          </a:p>
          <a:p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Мениджър</a:t>
            </a:r>
            <a:br>
              <a:rPr lang="ru-RU" sz="1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следене на номенклатурите по групи и подгрупи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възможност за дефиниране на потребителски параметри в картона на даден артикул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блокиране на артикули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неограничен брой складове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следене на наличности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справки за намаляващи наличности, движение на стоки - подробно и обобщено 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въвеждане на доставки, продажби, трансфер на стоки от склад в склад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следене на издадените документи 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информация за всички доставчици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информация за всички клиенти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настройка на видове клиентски карти и управление на карти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генериране на клиентски карти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разпечатване на етикети за стоките (възможност за автоматично разпечатване на етикетите при извършване на доставка)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експорт на информацията в различни формати (Excel, HTML, TXT, CVS) 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управление на потребителите и техните права на достъп 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архивиране и възстановяване на базата данни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04800"/>
            <a:ext cx="25527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200"/>
                            </p:stCondLst>
                            <p:childTnLst>
                              <p:par>
                                <p:cTn id="27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600" decel="100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600" decel="100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00" decel="100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00" decel="100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200"/>
                            </p:stCondLst>
                            <p:childTnLst>
                              <p:par>
                                <p:cTn id="36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7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77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1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3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2032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90000" dir="5400000" sy="-100000" algn="bl" rotWithShape="0"/>
          </a:effec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172200"/>
            <a:ext cx="2032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733800" y="152400"/>
            <a:ext cx="195989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2800" b="1" cap="all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ресторант</a:t>
            </a:r>
            <a:endParaRPr lang="en-US" sz="2800" b="1" cap="all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8229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Ресторант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възможност за работа с touch screen екран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издаване на касови бележки, поръчки и фактури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въвеждане и промяна на данните на клиентите по определени клиенски карти 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търсене на стоките по код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визуален избор на маси 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визуално избиране на стоките - посредством картинки 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работа с различни типове клиенски карти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отчитане на операторите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контрол на операциите, които може да се извършват от оператора посредством права на достъп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връзка с различни фискални устройства и баркод четци 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задаване на отстъпки за стоки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+ печат на отделните артикули на различни принтери - бар, кухня и т.н.</a:t>
            </a:r>
          </a:p>
          <a:p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                      Ресторант - мениджър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                     + следене на номенклатурите по групи и подгрупи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                     + възможност за дефиниране на потребителски параметри в картона на даден артикул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                     + блокиране на артикули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                     + неограничен брой складове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                     + следене на наличности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                     + справки за намаляващи наличности, движение на стоки - подробно и обобщено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                     + работа с рецепти (включително и вложени рецепти) 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                     + автоматично изписване на материалите по рецепти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                     + редактор на масите с цел създаване на визуален модел на заведението 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                     + въвеждане на доставки, продажби, трансфер на стоки от склад в склад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                     + следене на издадените документи 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                     + информация за всички доставчици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                     + информация за всички клиенти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                     + настройка на видове клиентски карти и управление на карти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                     + генериране на клиентски карти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                     + експорт на информацията в различни формати (Excel, HTML, TXT, CSV) 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                     + управление на потребителите и техните права на достъп 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                     + архивиране и възстановяване на базата данни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28600"/>
            <a:ext cx="25527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3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8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800"/>
                            </p:stCondLst>
                            <p:childTnLst>
                              <p:par>
                                <p:cTn id="3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838200"/>
            <a:ext cx="8458200" cy="5029200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ru-RU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Какво отличава ПЛЮС-МИНУС™:</a:t>
            </a:r>
          </a:p>
          <a:p>
            <a:endParaRPr lang="ru-RU" b="1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 Комплексни и индивидуални решения за всеки вид дейност. Представяне на проекти относно специфичните изисквания на клиентите; </a:t>
            </a:r>
            <a:b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 Намаляване разходите и оптимално натоварване ресурсите на предприятието; </a:t>
            </a:r>
            <a:b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 Гъвкавост, удобство и скорост на работа. Пестене на време; </a:t>
            </a:r>
            <a:b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 Използване на многофункционални документи - без ограничения за броя на въведените номенклатури и външен вид идентичен на стандартните бланки; </a:t>
            </a:r>
            <a:b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 Пълна видимост и възможност за редактиране или изтриване на всички въведени операции и документи; </a:t>
            </a:r>
            <a:b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 Опериране в произволен интервал от време без архивиране на периоди; </a:t>
            </a:r>
            <a:b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 Трансфер на данни между отдалечени офиси; </a:t>
            </a:r>
            <a:b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 Без ограничения за броя на фирмите и на използваните аналитични нива, номенклатури и обекти в тях; </a:t>
            </a:r>
            <a:b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 </a:t>
            </a:r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Вграден редактор на документи отчети, аналогичен на MS Excel</a:t>
            </a: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- Поради голямата популярност на продуктите на Microsoft, всеки имащ компютърна грамотност е запознат с работата с MS Excel и веднага без предварителна подготовка може да работи с редактора. С помощта на този редактор може да се задава произволен външен вид на документите и отчетите, включени в инсталацията на програмата, както и да се създават нови, съобразени с индивидуалните особености на фирмата; извежданите отчети могат да бъдат записвани в MS Excel (.xls), текстов или HTML формат. Редакторът може да бъде използван и отделно от ПЛЮС-МИНУС, което води до икономия на парични средства, необходими за закупуването на скъпия Microsoft Office. </a:t>
            </a:r>
            <a:b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 Активна система за предупреждаване, фиксиране и своевременно отстраняване на грешки; </a:t>
            </a:r>
            <a:b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bg-BG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2032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90000" dir="5400000" sy="-100000" algn="bl" rotWithShape="0"/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172200"/>
            <a:ext cx="2032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2032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90000" dir="5400000" sy="-100000" algn="bl" rotWithShape="0"/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172200"/>
            <a:ext cx="2032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1524000"/>
            <a:ext cx="8458200" cy="47041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bg-BG" sz="2000" dirty="0" smtClean="0">
                <a:solidFill>
                  <a:schemeClr val="accent1">
                    <a:lumMod val="75000"/>
                  </a:schemeClr>
                </a:solidFill>
              </a:rPr>
              <a:t>І. Обща информация</a:t>
            </a:r>
            <a:br>
              <a:rPr lang="bg-BG" sz="2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bg-BG" sz="2000" dirty="0" smtClean="0">
                <a:solidFill>
                  <a:schemeClr val="accent1">
                    <a:lumMod val="75000"/>
                  </a:schemeClr>
                </a:solidFill>
              </a:rPr>
              <a:t>ІІ. Модул счетоводство </a:t>
            </a:r>
            <a:br>
              <a:rPr lang="bg-BG" sz="2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bg-BG" sz="2000" dirty="0" smtClean="0">
                <a:solidFill>
                  <a:schemeClr val="accent1">
                    <a:lumMod val="75000"/>
                  </a:schemeClr>
                </a:solidFill>
              </a:rPr>
              <a:t>ІІІ. Модул склад </a:t>
            </a:r>
            <a:br>
              <a:rPr lang="bg-BG" sz="2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bg-BG" sz="2000" dirty="0" smtClean="0">
                <a:solidFill>
                  <a:schemeClr val="accent1">
                    <a:lumMod val="75000"/>
                  </a:schemeClr>
                </a:solidFill>
              </a:rPr>
              <a:t>І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V. </a:t>
            </a:r>
            <a:r>
              <a:rPr lang="bg-BG" sz="2000" dirty="0" smtClean="0">
                <a:solidFill>
                  <a:schemeClr val="accent1">
                    <a:lumMod val="75000"/>
                  </a:schemeClr>
                </a:solidFill>
              </a:rPr>
              <a:t>Модул ТРЗ и ЛС </a:t>
            </a:r>
            <a:br>
              <a:rPr lang="bg-BG" sz="2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V.</a:t>
            </a:r>
            <a:r>
              <a:rPr lang="bg-BG" sz="2000" dirty="0" smtClean="0">
                <a:solidFill>
                  <a:schemeClr val="accent1">
                    <a:lumMod val="75000"/>
                  </a:schemeClr>
                </a:solidFill>
              </a:rPr>
              <a:t> Модул производство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bg-BG" sz="2000" dirty="0" smtClean="0">
                <a:solidFill>
                  <a:schemeClr val="accent1">
                    <a:lumMod val="75000"/>
                  </a:schemeClr>
                </a:solidFill>
              </a:rPr>
              <a:t>І. магазин</a:t>
            </a:r>
            <a:br>
              <a:rPr lang="bg-BG" sz="2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bg-BG" sz="2000" dirty="0" smtClean="0">
                <a:solidFill>
                  <a:schemeClr val="accent1">
                    <a:lumMod val="75000"/>
                  </a:schemeClr>
                </a:solidFill>
              </a:rPr>
              <a:t>ІІ. ресторант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bg-BG" sz="2000" dirty="0" smtClean="0">
                <a:solidFill>
                  <a:schemeClr val="accent1">
                    <a:lumMod val="75000"/>
                  </a:schemeClr>
                </a:solidFill>
              </a:rPr>
              <a:t>ІІІ. Предимства на плюс-минус</a:t>
            </a:r>
            <a:br>
              <a:rPr lang="bg-BG" sz="200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bg-BG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3505200" cy="5334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bg-BG" sz="3000" b="1" cap="all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Times New Roman" pitchFamily="18" charset="0"/>
              </a:rPr>
              <a:t>Съдържание:</a:t>
            </a:r>
            <a:endParaRPr lang="bg-BG" sz="3000" b="1" cap="all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2032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90000" dir="5400000" sy="-100000" algn="bl" rotWithShape="0"/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2032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304800"/>
            <a:ext cx="81534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ru-RU" sz="1600" dirty="0"/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Съвременен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 професионален и напълно интегриран финансово-счетоводен продукт, включващ Счетоводство, Склад, ТРЗ и Личен състав, Производство.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Разработен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през 1996г., той се развива, като съвкупност от уникални технологии, постоянен диалог с потребителите и вложен труд на висококвалифицирани специалисти. На този етап са реализирани над 5000 внедрявания във фирми с различни видове дейност и форма на собственост. Програмата е носител на златен медал от 56-тия Международен Пловдивски панаир Есен'2000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sz="1600" dirty="0" smtClean="0"/>
          </a:p>
          <a:p>
            <a:pPr algn="just"/>
            <a:endParaRPr lang="ru-RU" sz="1600" dirty="0"/>
          </a:p>
        </p:txBody>
      </p:sp>
      <p:sp>
        <p:nvSpPr>
          <p:cNvPr id="10" name="Rectangle 9"/>
          <p:cNvSpPr/>
          <p:nvPr/>
        </p:nvSpPr>
        <p:spPr>
          <a:xfrm>
            <a:off x="228600" y="3124200"/>
            <a:ext cx="800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ПЛЮС-МИНУС™ е интегрирано решение за Вашият бизнес, включващо СЧЕТОВОДСТВО, СКЛАД, ТРЗ и ЛС, ПРОИЗВОДСТВО и ТЪРГОВИЯ. ПЛЮС-МИНУС™ е гъвкава система за фирмено управление под Windows, която удовлетворява изискванията на различни по характер дейности. Това основно предимство на продукта позволява да бъдат разработени уникални решения за всеки тип дейност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bg-BG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bg-BG" sz="1600" dirty="0"/>
          </a:p>
        </p:txBody>
      </p:sp>
      <p:sp>
        <p:nvSpPr>
          <p:cNvPr id="11" name="Rectangle 10"/>
          <p:cNvSpPr/>
          <p:nvPr/>
        </p:nvSpPr>
        <p:spPr>
          <a:xfrm>
            <a:off x="228600" y="4495800"/>
            <a:ext cx="822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Пълната автоматизация на цялостната дейност на предприятието спестява голяма част от рутинната работа на служителите на различни нива. Посредством ПЛЮС-МИНУС™ Вие може да контролирате информацията от всички сфери на дейността, което осигурява по-лесен контрол и ефективно спомага за изработването на управленски решения.</a:t>
            </a:r>
            <a:endParaRPr lang="bg-BG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800" y="152400"/>
            <a:ext cx="35814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bg-BG" sz="2800" b="1" cap="all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Обща информация</a:t>
            </a:r>
            <a:endParaRPr lang="en-US" sz="2800" b="1" cap="all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600" decel="100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600" decel="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00" decel="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00" decel="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5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5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10" grpId="1"/>
      <p:bldP spid="11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2032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2032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90000" dir="5400000" sy="-100000" algn="bl" rotWithShape="0"/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172200"/>
            <a:ext cx="2032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5"/>
          <p:cNvSpPr>
            <a:spLocks noGrp="1"/>
          </p:cNvSpPr>
          <p:nvPr>
            <p:ph type="ctrTitle" idx="4294967295"/>
          </p:nvPr>
        </p:nvSpPr>
        <p:spPr>
          <a:xfrm>
            <a:off x="152400" y="2667000"/>
            <a:ext cx="8458200" cy="1222375"/>
          </a:xfrm>
        </p:spPr>
        <p:txBody>
          <a:bodyPr>
            <a:noAutofit/>
          </a:bodyPr>
          <a:lstStyle/>
          <a:p>
            <a:r>
              <a:rPr lang="ru-RU" sz="16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ПЛЮС-МИНУС™ е разработен така, че Ви позволява да започнете работа веднага, с минимални усилия за настройка на програмата. Вие разполагате с предварително въведен сметкоплан и настроени документи съобразно изискванията на българското законодателството, които бързо могат да бъдат променяни спрямо Вашите нужди.</a:t>
            </a:r>
            <a:br>
              <a:rPr lang="ru-RU" sz="16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ПЛЮС-МИНУС™ Ви позволява работа с неограничен брой фирми, неограничен брой обекти и номенклатури в тях. Аналитичната структура е организира под формата на дърво, което я прави достъпна, прегледна и лесна за употреба. Заложен е удобен механизъм за търсене.</a:t>
            </a:r>
            <a:br>
              <a:rPr lang="ru-RU" sz="16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допълнителни операции - автоматично приключване на сметки, автоматично начисляване на амортизации и заплати, валутни разлики. По този начин счетоводителят спестява време и трябва само да проследи тези операции.</a:t>
            </a:r>
            <a:br>
              <a:rPr lang="ru-RU" sz="16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ПЛЮС-МИНУС™ Ви дава възможност за следене на разплащанията с контрагентите.В складовата част е заложена система за анализ на дейността.ПЛЮС-МИНУС™ притежава система за изчисление на труд и работна заплата и управление на личният състав.Програмен продукт ПЛЮС-МИНУС е напълно съвместим с новата версия на Microsoft Windows 7.</a:t>
            </a:r>
            <a:endParaRPr lang="bg-BG" sz="1600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228600"/>
            <a:ext cx="3549370" cy="523220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bg-BG" sz="2800" b="1" cap="all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Обща информация</a:t>
            </a:r>
            <a:endParaRPr lang="en-US" sz="2800" b="1" cap="all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300"/>
                            </p:stCondLst>
                            <p:childTnLst>
                              <p:par>
                                <p:cTn id="24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066800"/>
            <a:ext cx="8458200" cy="2971800"/>
          </a:xfrm>
        </p:spPr>
        <p:txBody>
          <a:bodyPr>
            <a:noAutofit/>
          </a:bodyPr>
          <a:lstStyle/>
          <a:p>
            <a:r>
              <a:rPr lang="ru-RU" sz="1600" cap="none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Модул СЧЕТОВОДСТВО се отличава със следните възможности: </a:t>
            </a:r>
            <a:br>
              <a:rPr lang="ru-RU" sz="1600" cap="none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cap="none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none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cap="none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</a:t>
            </a:r>
            <a: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 Предварително въведени Национален сметкоплан и Национален бюджетен сметкоплан; </a:t>
            </a:r>
            <a:b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+ Документално-ориентиран подход на отчитане с автоматично контиране, чрез    </a:t>
            </a:r>
            <a:r>
              <a:rPr lang="bg-BG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bg-BG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bg-BG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</a:t>
            </a:r>
            <a: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             предварително подготвени статии; </a:t>
            </a:r>
            <a:b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+ Генериране на типови и сложни операции; </a:t>
            </a:r>
            <a:b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+ Печат на всички документи и отчети с опции за настройка от всеки потребител; </a:t>
            </a:r>
            <a:b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+ Дълготрайни активи и амортизации по всички методи. Ревалоризация с автоматично </a:t>
            </a:r>
            <a:r>
              <a:rPr lang="bg-BG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bg-BG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bg-BG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</a:t>
            </a:r>
            <a: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контиране; </a:t>
            </a:r>
            <a:b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+ Банкови и касови операции, осигуряващи текущото проследяване и последващото </a:t>
            </a:r>
            <a:r>
              <a:rPr lang="bg-BG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bg-BG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bg-BG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</a:t>
            </a:r>
            <a: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конкретизиране или обобщаване на разплащанията с контрагентите; </a:t>
            </a:r>
            <a:b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+ Едновременно многовалутно разплащане по документ чрез автоматично изчисляване на </a:t>
            </a:r>
            <a:b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кръстосани курсове;</a:t>
            </a:r>
            <a:b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 Многовалутен режим на отчитане. Автоматично изчисляване на валутни разлики; </a:t>
            </a:r>
            <a:b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 Генериране дневници и дискета по ДДС. Справка-Декларация по ДДС - месечна и годишна; </a:t>
            </a:r>
            <a:b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 Автоматично приключване на счетоводните сметки с разбиване за всяка аналитинчост. Възможност за бързо разпределяне на реализираните приходи и разходи по дейности; </a:t>
            </a:r>
            <a:b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 Касова книга - левова и валутна. Касово изпълнение за бюджетните предприятия; </a:t>
            </a:r>
            <a:b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 Оборотни ведомости - синтетична, аналитична, хронологична, за сметка и между отделни аналитичности. Стойностно, натурално и валутно отчитане; </a:t>
            </a:r>
            <a:b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 Главна книга; </a:t>
            </a:r>
            <a:b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 Амортизационен план и начислени амортизации; </a:t>
            </a:r>
            <a:b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 Баланс, Отчет за приходите и разходите, Отчет за паричния поток и Отчет за собствения капитал. Отчети за бюджетните предприятия. Формиране на произволни отчети; </a:t>
            </a:r>
            <a:b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 Финансов анализ; </a:t>
            </a:r>
            <a:b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2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 Многоезични отчети</a:t>
            </a:r>
            <a:r>
              <a:rPr lang="ru-RU" sz="1200" cap="none" dirty="0" smtClean="0">
                <a:latin typeface="Times New Roman" pitchFamily="18" charset="0"/>
                <a:cs typeface="Times New Roman" pitchFamily="18" charset="0"/>
              </a:rPr>
              <a:t>. </a:t>
            </a:r>
            <a:endParaRPr lang="bg-BG" sz="1200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0"/>
            <a:ext cx="8458200" cy="914400"/>
          </a:xfrm>
        </p:spPr>
        <p:txBody>
          <a:bodyPr>
            <a:normAutofit/>
            <a:scene3d>
              <a:camera prst="perspectiveRelaxedModerately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g-BG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Модул счетоводство</a:t>
            </a:r>
            <a:endParaRPr lang="bg-BG" sz="2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2032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90000" dir="5400000" sy="-100000" algn="bl" rotWithShape="0"/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6172200"/>
            <a:ext cx="2032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990600"/>
            <a:ext cx="25527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600" decel="100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600" decel="100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00" decel="100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00" decel="100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70" decel="1000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770" decel="100000"/>
                                        <p:tgtEl>
                                          <p:spTgt spid="921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2032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90000" dir="5400000" sy="-100000" algn="bl" rotWithShape="0"/>
          </a:effec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248400"/>
            <a:ext cx="2032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124200" y="152400"/>
            <a:ext cx="4003981" cy="4616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bg-BG" sz="2400" b="1" cap="all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Модул счетоводство</a:t>
            </a:r>
            <a:endParaRPr lang="en-US" sz="2400" b="1" cap="all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876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Молул 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Счетоводство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 на 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ПП ПЛЮС-МИНУС™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 се предлага в два варианта - 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Счетоводство-Стандарт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 и 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Счетоводство-Професионал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Предлагаме Ви сравнителна таблица на възможностите на двата варианта</a:t>
            </a:r>
            <a:endParaRPr lang="bg-BG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1828799"/>
          <a:ext cx="6629400" cy="489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1219200"/>
                <a:gridCol w="1219200"/>
              </a:tblGrid>
              <a:tr h="2946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 smtClean="0"/>
                        <a:t>стандарт</a:t>
                      </a:r>
                      <a:endParaRPr lang="bg-BG" sz="16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bg-BG" sz="1400" dirty="0" smtClean="0"/>
                        <a:t>професионал</a:t>
                      </a:r>
                      <a:endParaRPr lang="bg-BG" sz="14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Автоматично попълване и печат на документи и автоматично контиране</a:t>
                      </a:r>
                      <a:endParaRPr lang="bg-BG" sz="12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kumimoji="0" lang="bg-BG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Работа с валути</a:t>
                      </a:r>
                      <a:endParaRPr lang="bg-BG" sz="12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Дневници по ДДС и дискета , VIES декларация</a:t>
                      </a:r>
                      <a:endParaRPr lang="bg-BG" sz="12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Амортизации, Данъчен и счетоводен амортизационен план</a:t>
                      </a:r>
                      <a:endParaRPr lang="bg-BG" sz="12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bg-BG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Счетоводни справки</a:t>
                      </a:r>
                      <a:endParaRPr lang="bg-BG" sz="12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Извеждане на БАЛАНС, ОПР, ОПП , ОСК</a:t>
                      </a:r>
                      <a:endParaRPr lang="bg-BG" sz="12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Автоматично приключване на счетоводната година</a:t>
                      </a:r>
                      <a:endParaRPr lang="bg-BG" sz="12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 smtClean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bg-BG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Работа в мрежа</a:t>
                      </a:r>
                      <a:endParaRPr lang="bg-BG" sz="12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 smtClean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Автоматично приключване на счетоводни сметки</a:t>
                      </a:r>
                      <a:endParaRPr lang="bg-BG" sz="12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 smtClean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bg-BG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Многофирменост</a:t>
                      </a:r>
                      <a:endParaRPr lang="bg-BG" sz="12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 smtClean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bg-BG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Интрастат декларации</a:t>
                      </a:r>
                      <a:endParaRPr lang="bg-BG" sz="12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 smtClean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bg-BG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Валутни разлики</a:t>
                      </a:r>
                      <a:endParaRPr lang="bg-BG" sz="12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 smtClean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4800600" y="3048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4800600" y="3429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4800600" y="3810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4800600" y="4191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4800600" y="4572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4800600" y="27432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4800600" y="2286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6096000" y="2286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6096000" y="2667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6096000" y="3048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6096000" y="3429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6096000" y="3810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6096000" y="4191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6096000" y="44958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6096000" y="4953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6096000" y="5334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6096000" y="56388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6096000" y="60198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6096000" y="64008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6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6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81000" y="990600"/>
            <a:ext cx="8153400" cy="1222375"/>
          </a:xfrm>
        </p:spPr>
        <p:txBody>
          <a:bodyPr>
            <a:noAutofit/>
          </a:bodyPr>
          <a:lstStyle/>
          <a:p>
            <a:r>
              <a:rPr lang="ru-RU" sz="1600" b="1" cap="none" dirty="0" smtClean="0">
                <a:solidFill>
                  <a:schemeClr val="accent1"/>
                </a:solidFill>
              </a:rPr>
              <a:t>Възможности</a:t>
            </a:r>
            <a:r>
              <a:rPr lang="ru-RU" sz="1200" b="1" cap="none" dirty="0" smtClean="0">
                <a:solidFill>
                  <a:schemeClr val="tx1"/>
                </a:solidFill>
              </a:rPr>
              <a:t/>
            </a:r>
            <a:br>
              <a:rPr lang="ru-RU" sz="1200" b="1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+ Автоматично зареждане на началното състояние по обекти - в количествено и стойностно изражение;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+ Разработена е система за планиране и следене на доставките, както и възможност за бюджетиране на разходите по направления;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+ Интегриране на множество документи в един, избягвайки повторното въвеждане на голям брой номенклатури;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+ Възможност за създаване на документ от вече съществуващ (Например от записана Стокова разписка да се създаде Фактура);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+ Автоматично разпределение на допълнителните доставни разходи от транспорт, мита, акцизи и др. Висока степен на контрол върху продажбите и постъпленията от тях. Реализация чрез лизингова схема;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                                                                  + Свободно и бързо трансфериране на стоки между обектите;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                                                                  + Внос и Износ;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                                                                  + Пакет от консигнационни документи с опции за следене на плащанията и </a:t>
            </a:r>
            <a:r>
              <a:rPr lang="bg-BG" sz="1200" cap="none" dirty="0" smtClean="0">
                <a:solidFill>
                  <a:schemeClr val="tx1"/>
                </a:solidFill>
              </a:rPr>
              <a:t/>
            </a:r>
            <a:br>
              <a:rPr lang="bg-BG" sz="1200" cap="none" dirty="0" smtClean="0">
                <a:solidFill>
                  <a:schemeClr val="tx1"/>
                </a:solidFill>
              </a:rPr>
            </a:br>
            <a:r>
              <a:rPr lang="bg-BG" sz="1200" cap="none" dirty="0" smtClean="0">
                <a:solidFill>
                  <a:schemeClr val="tx1"/>
                </a:solidFill>
              </a:rPr>
              <a:t>                                                                   </a:t>
            </a:r>
            <a:r>
              <a:rPr lang="ru-RU" sz="1200" cap="none" dirty="0" smtClean="0">
                <a:solidFill>
                  <a:schemeClr val="tx1"/>
                </a:solidFill>
              </a:rPr>
              <a:t>върнати количества;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                                                                  + Брак, Разносна търговия, Акцизи;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                                                                  + Минимални и блокирани количества. Срок на годност;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                                                                  + Изписване по метода на средно-претеглената цена и по партиди;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                                                                  + Множество продажни цени в лева и други валути;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                                                                  + Следене на разплащанията с контрагентите, падежи и напомнително писмо;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                                                                  + Търговски отстъпки и надценки;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                                                                  + Склад-Каса. Каса по партньори, обекти или по техните групи;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                                                                  + Ценоразпис, Инвентаризационен опис, Наличност към дата, Подробни  </a:t>
            </a:r>
            <a:r>
              <a:rPr lang="bg-BG" sz="1200" cap="none" dirty="0" smtClean="0">
                <a:solidFill>
                  <a:schemeClr val="tx1"/>
                </a:solidFill>
              </a:rPr>
              <a:t/>
            </a:r>
            <a:br>
              <a:rPr lang="bg-BG" sz="1200" cap="none" dirty="0" smtClean="0">
                <a:solidFill>
                  <a:schemeClr val="tx1"/>
                </a:solidFill>
              </a:rPr>
            </a:br>
            <a:r>
              <a:rPr lang="bg-BG" sz="1200" cap="none" dirty="0" smtClean="0">
                <a:solidFill>
                  <a:schemeClr val="tx1"/>
                </a:solidFill>
              </a:rPr>
              <a:t>                                                                   </a:t>
            </a:r>
            <a:r>
              <a:rPr lang="ru-RU" sz="1200" cap="none" dirty="0" smtClean="0">
                <a:solidFill>
                  <a:schemeClr val="tx1"/>
                </a:solidFill>
              </a:rPr>
              <a:t>складови отчети, Анализни справки рентабилност на стоки и клиенти, </a:t>
            </a:r>
            <a:r>
              <a:rPr lang="bg-BG" sz="1200" cap="none" dirty="0" smtClean="0">
                <a:solidFill>
                  <a:schemeClr val="tx1"/>
                </a:solidFill>
              </a:rPr>
              <a:t/>
            </a:r>
            <a:br>
              <a:rPr lang="bg-BG" sz="1200" cap="none" dirty="0" smtClean="0">
                <a:solidFill>
                  <a:schemeClr val="tx1"/>
                </a:solidFill>
              </a:rPr>
            </a:br>
            <a:r>
              <a:rPr lang="bg-BG" sz="1200" cap="none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r>
              <a:rPr lang="ru-RU" sz="1200" cap="none" dirty="0" smtClean="0">
                <a:solidFill>
                  <a:schemeClr val="tx1"/>
                </a:solidFill>
              </a:rPr>
              <a:t>Преоценка на материалните запаси;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                                                                  + Връзка с фискални устройства и баркод-четци.</a:t>
            </a:r>
            <a:r>
              <a:rPr lang="ru-RU" sz="1200" dirty="0" smtClean="0">
                <a:solidFill>
                  <a:schemeClr val="tx1"/>
                </a:solidFill>
              </a:rPr>
              <a:t> </a:t>
            </a:r>
            <a:endParaRPr lang="bg-BG" sz="1200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2032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90000" dir="5400000" sy="-100000" algn="bl" rotWithShape="0"/>
          </a:effec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248400"/>
            <a:ext cx="2032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819400"/>
            <a:ext cx="25527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8" name="Rectangle 7"/>
          <p:cNvSpPr/>
          <p:nvPr/>
        </p:nvSpPr>
        <p:spPr>
          <a:xfrm>
            <a:off x="3048000" y="228600"/>
            <a:ext cx="27458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bg-BG" sz="3200" b="1" cap="all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Модул склад</a:t>
            </a:r>
            <a:endParaRPr lang="en-US" sz="3200" b="1" cap="all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4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6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6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6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2032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90000" dir="5400000" sy="-100000" algn="bl" rotWithShape="0"/>
          </a:effec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248400"/>
            <a:ext cx="2032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733800" y="152400"/>
            <a:ext cx="2424703" cy="52322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</a:bodyPr>
          <a:lstStyle/>
          <a:p>
            <a:pPr algn="ctr"/>
            <a:r>
              <a:rPr lang="bg-BG" sz="2800" b="1" cap="all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Модул склад</a:t>
            </a:r>
            <a:endParaRPr lang="en-US" sz="2800" b="1" cap="all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7620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Молул Склад на ПП ПЛЮС-МИНУС се предлага в два варианта - Склад-Стандарт и Склад-Професионал. Предлагаме Ви сравнителна таблица на възможностите на двата варианта.</a:t>
            </a:r>
            <a:endParaRPr lang="bg-BG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1676400"/>
          <a:ext cx="6553200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bg-BG" sz="1400" dirty="0" smtClean="0"/>
                        <a:t>стандарт</a:t>
                      </a:r>
                      <a:endParaRPr lang="bg-BG" sz="1400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bg-BG" sz="1200" dirty="0" smtClean="0"/>
                        <a:t>професионал</a:t>
                      </a:r>
                      <a:endParaRPr lang="bg-BG" sz="1200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Водене на неограничен брой складове</a:t>
                      </a:r>
                      <a:endParaRPr lang="bg-BG" sz="1200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Водене на всички видове складови операции (доставки, продажби, Преместване, Производство, Консигнации</a:t>
                      </a:r>
                      <a:r>
                        <a:rPr kumimoji="0" lang="ru-RU" sz="12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и др.)</a:t>
                      </a:r>
                      <a:endParaRPr lang="bg-BG" sz="1200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Справки за движения на стоки, наличности, следене на минимални количества</a:t>
                      </a:r>
                      <a:endParaRPr lang="bg-BG" sz="1200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bg-BG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Трансфер на операции</a:t>
                      </a:r>
                      <a:endParaRPr lang="bg-BG" sz="1200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bg-BG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Аналитични справки</a:t>
                      </a:r>
                      <a:endParaRPr lang="bg-BG" sz="1200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bg-BG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Многофирменост</a:t>
                      </a:r>
                      <a:endParaRPr lang="bg-BG" sz="1200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bg-BG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Работа с калкулации</a:t>
                      </a:r>
                      <a:endParaRPr lang="bg-BG" sz="1200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bg-BG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Работа в мрежа</a:t>
                      </a:r>
                      <a:endParaRPr lang="bg-BG" sz="1200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bg-BG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Връзка с баркод четец</a:t>
                      </a:r>
                      <a:endParaRPr lang="bg-BG" sz="1200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bg-BG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Вътрешна складова каса</a:t>
                      </a:r>
                      <a:endParaRPr lang="bg-BG" sz="1200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bg-BG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Връзка с фискално устройство</a:t>
                      </a:r>
                      <a:endParaRPr lang="bg-BG" sz="1200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4876800" y="21336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4876800" y="25908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4876800" y="29718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4876800" y="3429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6019800" y="21336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6019800" y="25908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6019800" y="3048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6019800" y="3429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6019800" y="3810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6019800" y="4191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6019800" y="4572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6019800" y="49530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6019800" y="52578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6019800" y="56388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6019800" y="6019800"/>
            <a:ext cx="1524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38200"/>
            <a:ext cx="8382000" cy="1222375"/>
          </a:xfrm>
        </p:spPr>
        <p:txBody>
          <a:bodyPr>
            <a:noAutofit/>
          </a:bodyPr>
          <a:lstStyle/>
          <a:p>
            <a:r>
              <a:rPr lang="ru-RU" sz="1600" b="1" cap="none" dirty="0" smtClean="0">
                <a:solidFill>
                  <a:schemeClr val="accent1"/>
                </a:solidFill>
              </a:rPr>
              <a:t>Възможности:</a:t>
            </a:r>
            <a:br>
              <a:rPr lang="ru-RU" sz="1600" b="1" cap="none" dirty="0" smtClean="0">
                <a:solidFill>
                  <a:schemeClr val="accent1"/>
                </a:solidFill>
              </a:rPr>
            </a:br>
            <a:r>
              <a:rPr lang="ru-RU" sz="1200" b="1" cap="none" dirty="0" smtClean="0"/>
              <a:t/>
            </a:r>
            <a:br>
              <a:rPr lang="ru-RU" sz="1200" b="1" cap="none" dirty="0" smtClean="0"/>
            </a:br>
            <a:r>
              <a:rPr lang="ru-RU" sz="1200" cap="none" dirty="0" smtClean="0">
                <a:solidFill>
                  <a:schemeClr val="tx1"/>
                </a:solidFill>
              </a:rPr>
              <a:t>+ База данни за персонала по азбучен ред и по отдели;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+ Трудови и граждански договори, молби, заповеди, допълнителни споразумения, сметка 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за изплатени суми по граждански договори, служебни бележки, удостоврения за доход;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+ Печат на всички документи и справки на формата A4;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+ Справка за личния състав. Справки за статистиката;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+ Образци за пенсиониране УП-2, УП-3;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+ Автоматично изчисляване на трудов стаж, аванси, заплати, осигуровки, болнични, 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отпуски за всички осигурителни случаи, общо за фирмата и по отдели;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+ Следене на полагаемият годишен отпуск, справки за използван и неизползван полагаем отпуск, автоматично прехвърляне на неизползваният полагаем отпуск;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+ Ведомости, Фишове, Рекапитулация, Отсъствия за текущия месец и общо през годината;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+ Сделно заплащане;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+ Почасово заплащане;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+ ДОО, Фонд безработица и Здравни осигуровки за сметка на работодателя, рекапитулации;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+ Изплатени суми по граждански договори и по избрано перо. Начислен ДОД през годината с изравняване;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+ Дискети за НОИ и придружително писмо - образец 1 и образец 6;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+ Запис на дискета по чл. 57 от ЗОДФЛ;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+ Дискета за Трудовите договори и придружително писмо;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+ Дискета обезщетения ДОО и придружително писмо;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+ Автоматично осчетоводяване на заплати и аванс с предварително зададени контировки и суми по отделните аналитичности (осчетоводяването може да бъде както за цялата фирма, така и по отдели);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+ Автоматично попълване на платежните нареждания към бюджета с разбиване на сумите по кодове за вид плащане (вкл. и за ДОД);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+ Справка за начислените суми по кодове за вид плащане; </a:t>
            </a:r>
            <a:br>
              <a:rPr lang="ru-RU" sz="1200" cap="none" dirty="0" smtClean="0">
                <a:solidFill>
                  <a:schemeClr val="tx1"/>
                </a:solidFill>
              </a:rPr>
            </a:br>
            <a:r>
              <a:rPr lang="ru-RU" sz="1200" cap="none" dirty="0" smtClean="0">
                <a:solidFill>
                  <a:schemeClr val="tx1"/>
                </a:solidFill>
              </a:rPr>
              <a:t>+ Файлове за преводи на аванси и заплати по дебитни карти към повечето търговски банки в страната. </a:t>
            </a:r>
            <a:endParaRPr lang="bg-BG" sz="1200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228600"/>
            <a:ext cx="3581400" cy="5334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bg-BG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Модул ТРЗ и ЛС</a:t>
            </a:r>
            <a:endParaRPr lang="bg-BG" sz="2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2032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6172200"/>
            <a:ext cx="2032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457200"/>
            <a:ext cx="2552700" cy="25336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</TotalTime>
  <Words>711</Words>
  <Application>Microsoft Office PowerPoint</Application>
  <PresentationFormat>On-screen Show (4:3)</PresentationFormat>
  <Paragraphs>104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Trek</vt:lpstr>
      <vt:lpstr>Slide 1</vt:lpstr>
      <vt:lpstr>І. Обща информация ІІ. Модул счетоводство  ІІІ. Модул склад  ІV. Модул ТРЗ и ЛС  V. Модул производство VІ. магазин VІІ. ресторант VІІІ. Предимства на плюс-минус </vt:lpstr>
      <vt:lpstr>Slide 3</vt:lpstr>
      <vt:lpstr>ПЛЮС-МИНУС™ е разработен така, че Ви позволява да започнете работа веднага, с минимални усилия за настройка на програмата. Вие разполагате с предварително въведен сметкоплан и настроени документи съобразно изискванията на българското законодателството, които бързо могат да бъдат променяни спрямо Вашите нужди.  ПЛЮС-МИНУС™ Ви позволява работа с неограничен брой фирми, неограничен брой обекти и номенклатури в тях. Аналитичната структура е организира под формата на дърво, което я прави достъпна, прегледна и лесна за употреба. Заложен е удобен механизъм за търсене. допълнителни операции - автоматично приключване на сметки, автоматично начисляване на амортизации и заплати, валутни разлики. По този начин счетоводителят спестява време и трябва само да проследи тези операции.  ПЛЮС-МИНУС™ Ви дава възможност за следене на разплащанията с контрагентите.В складовата част е заложена система за анализ на дейността.ПЛЮС-МИНУС™ притежава система за изчисление на труд и работна заплата и управление на личният състав.Програмен продукт ПЛЮС-МИНУС е напълно съвместим с новата версия на Microsoft Windows 7.</vt:lpstr>
      <vt:lpstr>                                               Модул СЧЕТОВОДСТВО се отличава със следните възможности:                                                  + Предварително въведени Национален сметкоплан и Национален бюджетен сметкоплан;                                                                + Документално-ориентиран подход на отчитане с автоматично контиране, чрез                                                                    предварително подготвени статии;                                                                + Генериране на типови и сложни операции;                                                                + Печат на всички документи и отчети с опции за настройка от всеки потребител;                                                                + Дълготрайни активи и амортизации по всички методи. Ревалоризация с автоматично                                                                 контиране;                                                                + Банкови и касови операции, осигуряващи текущото проследяване и последващото                                                                 конкретизиране или обобщаване на разплащанията с контрагентите;                                                                + Едновременно многовалутно разплащане по документ чрез автоматично изчисляване на   кръстосани курсове; + Многовалутен режим на отчитане. Автоматично изчисляване на валутни разлики;  + Генериране дневници и дискета по ДДС. Справка-Декларация по ДДС - месечна и годишна;  + Автоматично приключване на счетоводните сметки с разбиване за всяка аналитинчост. Възможност за бързо разпределяне на реализираните приходи и разходи по дейности;  + Касова книга - левова и валутна. Касово изпълнение за бюджетните предприятия;  + Оборотни ведомости - синтетична, аналитична, хронологична, за сметка и между отделни аналитичности. Стойностно, натурално и валутно отчитане;  + Главна книга;  + Амортизационен план и начислени амортизации;  + Баланс, Отчет за приходите и разходите, Отчет за паричния поток и Отчет за собствения капитал. Отчети за бюджетните предприятия. Формиране на произволни отчети;  + Финансов анализ;  + Многоезични отчети. </vt:lpstr>
      <vt:lpstr>Slide 6</vt:lpstr>
      <vt:lpstr>Възможности + Автоматично зареждане на началното състояние по обекти - в количествено и стойностно изражение;  + Разработена е система за планиране и следене на доставките, както и възможност за бюджетиране на разходите по направления;  + Интегриране на множество документи в един, избягвайки повторното въвеждане на голям брой номенклатури; + Възможност за създаване на документ от вече съществуващ (Например от записана Стокова разписка да се създаде Фактура);  + Автоматично разпределение на допълнителните доставни разходи от транспорт, мита, акцизи и др. Висока степен на контрол върху продажбите и постъпленията от тях. Реализация чрез лизингова схема;                                                                    + Свободно и бързо трансфериране на стоки между обектите;                                                                    + Внос и Износ;                                                                    + Пакет от консигнационни документи с опции за следене на плащанията и                                                                     върнати количества;                                                                    + Брак, Разносна търговия, Акцизи;                                                                    + Минимални и блокирани количества. Срок на годност;                                                                    + Изписване по метода на средно-претеглената цена и по партиди;                                                                    + Множество продажни цени в лева и други валути;                                                                    + Следене на разплащанията с контрагентите, падежи и напомнително писмо;                                                                    + Търговски отстъпки и надценки;                                                                    + Склад-Каса. Каса по партньори, обекти или по техните групи;                                                                    + Ценоразпис, Инвентаризационен опис, Наличност към дата, Подробни                                                                      складови отчети, Анализни справки рентабилност на стоки и клиенти,                                                                      Преоценка на материалните запаси;                                                                    + Връзка с фискални устройства и баркод-четци. </vt:lpstr>
      <vt:lpstr>Slide 8</vt:lpstr>
      <vt:lpstr>Възможности:  + База данни за персонала по азбучен ред и по отдели;  + Трудови и граждански договори, молби, заповеди, допълнителни споразумения, сметка  за изплатени суми по граждански договори, служебни бележки, удостоврения за доход;  + Печат на всички документи и справки на формата A4;  + Справка за личния състав. Справки за статистиката;  + Образци за пенсиониране УП-2, УП-3;  + Автоматично изчисляване на трудов стаж, аванси, заплати, осигуровки, болнични,  отпуски за всички осигурителни случаи, общо за фирмата и по отдели;  + Следене на полагаемият годишен отпуск, справки за използван и неизползван полагаем отпуск, автоматично прехвърляне на неизползваният полагаем отпуск;  + Ведомости, Фишове, Рекапитулация, Отсъствия за текущия месец и общо през годината;  + Сделно заплащане;  + Почасово заплащане;  + ДОО, Фонд безработица и Здравни осигуровки за сметка на работодателя, рекапитулации;  + Изплатени суми по граждански договори и по избрано перо. Начислен ДОД през годината с изравняване;  + Дискети за НОИ и придружително писмо - образец 1 и образец 6;  + Запис на дискета по чл. 57 от ЗОДФЛ;  + Дискета за Трудовите договори и придружително писмо;  + Дискета обезщетения ДОО и придружително писмо;  + Автоматично осчетоводяване на заплати и аванс с предварително зададени контировки и суми по отделните аналитичности (осчетоводяването може да бъде както за цялата фирма, така и по отдели);  + Автоматично попълване на платежните нареждания към бюджета с разбиване на сумите по кодове за вид плащане (вкл. и за ДОД);  + Справка за начислените суми по кодове за вид плащане;  + Файлове за преводи на аванси и заплати по дебитни карти към повечето търговски банки в страната. </vt:lpstr>
      <vt:lpstr>Slide 10</vt:lpstr>
      <vt:lpstr>Slide 11</vt:lpstr>
      <vt:lpstr>Slide 12</vt:lpstr>
      <vt:lpstr>Slide 13</vt:lpstr>
      <vt:lpstr>Slide 14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Name</dc:creator>
  <cp:lastModifiedBy>User</cp:lastModifiedBy>
  <cp:revision>113</cp:revision>
  <dcterms:created xsi:type="dcterms:W3CDTF">2009-11-26T13:13:16Z</dcterms:created>
  <dcterms:modified xsi:type="dcterms:W3CDTF">2010-05-18T22:43:15Z</dcterms:modified>
</cp:coreProperties>
</file>