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1" r:id="rId26"/>
    <p:sldId id="280" r:id="rId27"/>
    <p:sldId id="283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65" d="100"/>
          <a:sy n="65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7A439C4-4F4B-40BB-865C-CBFBDDFDC921}" type="datetimeFigureOut">
              <a:rPr lang="bg-BG" smtClean="0"/>
              <a:pPr/>
              <a:t>25.04.2012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AE6DE08-8ACE-4E84-8132-7C81A4FE9A8F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2G" TargetMode="External"/><Relationship Id="rId2" Type="http://schemas.openxmlformats.org/officeDocument/2006/relationships/hyperlink" Target="http://en.akihabaranews.com/17122/phones/softbank-launches-the-first-mecha-like-3g-mobile-phone-in-the-worl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icomm.bg/" TargetMode="External"/><Relationship Id="rId5" Type="http://schemas.openxmlformats.org/officeDocument/2006/relationships/hyperlink" Target="http://en.wikipedia.org/wiki/4G" TargetMode="External"/><Relationship Id="rId4" Type="http://schemas.openxmlformats.org/officeDocument/2006/relationships/hyperlink" Target="http://en.wikipedia.org/wiki/3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Технология и възможности на мобилните технологии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481328"/>
            <a:ext cx="8329642" cy="4525963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	Мобилните телефони са най-популярното средство за комуникация в наши дни. Буквално за няколко години те се превърнаха от преносими апарати само за телефонни разговори в мултимедийни устройства, комбиниращи възможностите на цифровите фотоапарати, FM радиото, МР3 плейърите, Интернет комуникацията и др.</a:t>
            </a:r>
            <a:endParaRPr lang="bg-BG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44" y="1481328"/>
            <a:ext cx="5572164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bg-BG" sz="2300" dirty="0" smtClean="0"/>
              <a:t> 		През близките 10-15 години мобилният телефон ще се превърне в "слуга, който винаги е до теб и практически може всичко", твърдят канадски експерти.</a:t>
            </a:r>
            <a:r>
              <a:rPr lang="ru-RU" sz="2300" dirty="0" smtClean="0"/>
              <a:t> Според тях</a:t>
            </a:r>
            <a:r>
              <a:rPr lang="en-US" sz="2300" dirty="0" smtClean="0"/>
              <a:t> </a:t>
            </a:r>
            <a:r>
              <a:rPr lang="ru-RU" sz="2300" dirty="0" smtClean="0"/>
              <a:t>промените преди всичко ще засегнат качените в паметта на телефоните компютърни игри, а също качеството на излъчваните видеозаписи. В по-далечно бъдеще ще могат да се гледат и холографски изображения...</a:t>
            </a:r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Поглед в бъдещето...</a:t>
            </a:r>
            <a:endParaRPr lang="bg-BG" dirty="0"/>
          </a:p>
        </p:txBody>
      </p:sp>
      <p:pic>
        <p:nvPicPr>
          <p:cNvPr id="4" name="Picture 3" descr="Superior Hi-Tech Transparent Mobile Phone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1571612"/>
            <a:ext cx="3143272" cy="4000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14346" y="857232"/>
            <a:ext cx="5715040" cy="5168905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sz="2300" dirty="0" smtClean="0"/>
              <a:t>		Към 2015 година мобилните връзки от трето поколение ще бъдат заменени от такива от четвърто поколение, които осигуряват много по-висока скорост на предаване на данните от която и да било точка на планетата. Съставянето и изпращането на текстови съобщения ще става чрез гласови команди. Мобилните телефони ще могат да се използват като универсален пулт за управление на различни електронни прибори, а също вместо кредитна карта при заплащане на покупки в магазините. </a:t>
            </a:r>
            <a:endParaRPr lang="bg-BG" sz="2300" dirty="0"/>
          </a:p>
        </p:txBody>
      </p:sp>
      <p:pic>
        <p:nvPicPr>
          <p:cNvPr id="4" name="Picture 3" descr="egg-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500042"/>
            <a:ext cx="3086106" cy="23599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 descr="Cordless-Ph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20116">
            <a:off x="5715008" y="3286124"/>
            <a:ext cx="3082464" cy="2379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643050"/>
            <a:ext cx="4572000" cy="46688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2300" dirty="0" smtClean="0"/>
              <a:t>		Напоследък масово се произвеждат мобилни телефони с възможностите на персонален компютър – вградена операционна система </a:t>
            </a:r>
            <a:r>
              <a:rPr lang="en-US" sz="2300" dirty="0" smtClean="0"/>
              <a:t>(Windows Mobile</a:t>
            </a:r>
            <a:r>
              <a:rPr lang="bg-BG" sz="2300" dirty="0" smtClean="0"/>
              <a:t>,</a:t>
            </a:r>
            <a:r>
              <a:rPr lang="en-US" sz="2300" dirty="0" smtClean="0"/>
              <a:t> </a:t>
            </a:r>
            <a:r>
              <a:rPr lang="en-US" sz="2300" dirty="0" err="1" smtClean="0"/>
              <a:t>Symbian</a:t>
            </a:r>
            <a:r>
              <a:rPr lang="bg-BG" sz="2300" dirty="0" smtClean="0"/>
              <a:t>,</a:t>
            </a:r>
            <a:r>
              <a:rPr lang="en-US" sz="2300" dirty="0" smtClean="0"/>
              <a:t> Android </a:t>
            </a:r>
            <a:r>
              <a:rPr lang="bg-BG" sz="2300" dirty="0" smtClean="0"/>
              <a:t>и др.</a:t>
            </a:r>
            <a:r>
              <a:rPr lang="en-US" sz="2300" dirty="0" smtClean="0"/>
              <a:t>)</a:t>
            </a:r>
            <a:r>
              <a:rPr lang="bg-BG" sz="2300" dirty="0" smtClean="0"/>
              <a:t>, голям набор от приложения, достатъчна оперативна памет, подобрени графични възможности. </a:t>
            </a:r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Мобилните телефони могат да се използват като компютри...</a:t>
            </a:r>
            <a:endParaRPr lang="bg-BG" dirty="0"/>
          </a:p>
        </p:txBody>
      </p:sp>
      <p:pic>
        <p:nvPicPr>
          <p:cNvPr id="4" name="Picture 3" descr="google-phone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714356"/>
            <a:ext cx="3786246" cy="550072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92D050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3174" y="1643050"/>
            <a:ext cx="321471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300" dirty="0" smtClean="0"/>
              <a:t>	2</a:t>
            </a:r>
            <a:r>
              <a:rPr lang="en-US" sz="2300" dirty="0" smtClean="0"/>
              <a:t>G </a:t>
            </a:r>
            <a:r>
              <a:rPr lang="bg-BG" sz="2300" dirty="0" smtClean="0"/>
              <a:t>означава втора генерация. Това са дигиталните мобилните устройства, които са заменили оригиналната аналогова технология.</a:t>
            </a:r>
          </a:p>
          <a:p>
            <a:pPr>
              <a:buNone/>
            </a:pPr>
            <a:r>
              <a:rPr lang="bg-BG" sz="2300" dirty="0" smtClean="0"/>
              <a:t>	</a:t>
            </a:r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Старите телефони – 2</a:t>
            </a:r>
            <a:r>
              <a:rPr lang="en-US" dirty="0" smtClean="0"/>
              <a:t>G.</a:t>
            </a:r>
            <a:endParaRPr lang="bg-BG" dirty="0"/>
          </a:p>
        </p:txBody>
      </p:sp>
      <p:pic>
        <p:nvPicPr>
          <p:cNvPr id="5" name="Picture 4" descr="2g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1643050"/>
            <a:ext cx="3214678" cy="392909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pic>
        <p:nvPicPr>
          <p:cNvPr id="6" name="Picture 5" descr="33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1000108"/>
            <a:ext cx="1757362" cy="3357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124129">
            <a:off x="5469097" y="5298070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Най-популярният модел 2</a:t>
            </a:r>
            <a:r>
              <a:rPr lang="en-US" dirty="0" smtClean="0"/>
              <a:t>G </a:t>
            </a:r>
            <a:r>
              <a:rPr lang="bg-BG" dirty="0" smtClean="0"/>
              <a:t>телефон е добре познатата ни </a:t>
            </a:r>
            <a:r>
              <a:rPr lang="en-US" dirty="0" smtClean="0"/>
              <a:t>Nokia 3310.</a:t>
            </a:r>
            <a:endParaRPr lang="bg-BG" dirty="0"/>
          </a:p>
        </p:txBody>
      </p:sp>
      <p:sp>
        <p:nvSpPr>
          <p:cNvPr id="8" name="Up Arrow 7"/>
          <p:cNvSpPr/>
          <p:nvPr/>
        </p:nvSpPr>
        <p:spPr>
          <a:xfrm rot="1460528">
            <a:off x="6743967" y="4350138"/>
            <a:ext cx="500066" cy="88961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4678" y="1500174"/>
            <a:ext cx="2857520" cy="492922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bg-BG" sz="2300" dirty="0" smtClean="0"/>
              <a:t>		Това са устройства поддържащи допълнителни функции или иначе казано с повече мрежови възможности от 2G, тук става въпрос за EDGE и GPRS.</a:t>
            </a:r>
          </a:p>
          <a:p>
            <a:pPr algn="just"/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Следващо поколение – 2,5G.</a:t>
            </a:r>
            <a:endParaRPr lang="bg-BG" dirty="0"/>
          </a:p>
        </p:txBody>
      </p:sp>
      <p:pic>
        <p:nvPicPr>
          <p:cNvPr id="4" name="Picture 3" descr="2,5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" y="1357298"/>
            <a:ext cx="3429023" cy="4476750"/>
          </a:xfrm>
          <a:prstGeom prst="rect">
            <a:avLst/>
          </a:prstGeom>
        </p:spPr>
      </p:pic>
      <p:pic>
        <p:nvPicPr>
          <p:cNvPr id="5" name="Picture 4" descr="se_5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1285860"/>
            <a:ext cx="2714644" cy="4572032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0562" y="1500174"/>
            <a:ext cx="392909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300" dirty="0" smtClean="0"/>
              <a:t>		3G включва 3 стандарта – UMTS, WCDMA  и CDMA2000. 3G предоставя скорости от 384 kbit/s до 2.4 Mbit/s. Новите услуги са видеоразговор, радио- и тв-приемане и др. 3G стартира първо в Япония през 2002</a:t>
            </a:r>
            <a:r>
              <a:rPr lang="bg-BG" sz="2300" dirty="0" smtClean="0"/>
              <a:t> година</a:t>
            </a:r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 smtClean="0"/>
              <a:t>Трето поколение мобилни комуникации – 3G.</a:t>
            </a:r>
            <a:endParaRPr lang="bg-BG" dirty="0"/>
          </a:p>
        </p:txBody>
      </p:sp>
      <p:pic>
        <p:nvPicPr>
          <p:cNvPr id="5" name="Picture 4" descr="blackberry-bold-9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428736"/>
            <a:ext cx="2928958" cy="4643470"/>
          </a:xfrm>
          <a:prstGeom prst="rect">
            <a:avLst/>
          </a:prstGeom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obot-mobile-phone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357298"/>
            <a:ext cx="3929090" cy="20002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Нещо любопитно...</a:t>
            </a:r>
            <a:endParaRPr lang="bg-BG" dirty="0"/>
          </a:p>
        </p:txBody>
      </p:sp>
      <p:pic>
        <p:nvPicPr>
          <p:cNvPr id="5" name="Picture 4" descr="robot-mobile-ph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3357562"/>
            <a:ext cx="3078449" cy="3105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7818" y="1357298"/>
            <a:ext cx="35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SoftBank – третия по големина мобилен оператор в Япония ще пусне на пазара Toshiba 815T PB –  3G телефон, който може да се превръща в робот!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4000504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dirty="0" smtClean="0"/>
              <a:t>Телефонът лесно се трансоформира, просто трябва да му се добавят приставки отстрани наречени “Mecha”.</a:t>
            </a:r>
            <a:endParaRPr lang="bg-BG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14876" y="3071810"/>
            <a:ext cx="857256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481328"/>
            <a:ext cx="4143404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300" dirty="0" smtClean="0"/>
              <a:t>		Тази технология позволява обмен на данни до 1 </a:t>
            </a:r>
            <a:r>
              <a:rPr lang="bg-BG" sz="2300" dirty="0" smtClean="0"/>
              <a:t>Gbit/s в неповижно състояние за</a:t>
            </a:r>
            <a:r>
              <a:rPr lang="ru-RU" sz="2300" dirty="0" smtClean="0"/>
              <a:t> секунда. Това е напълно достатъчно за предаване на телевизионен сигнал в реално време. Друга новост е преносът на глас през интернет чрез протокола VoIP </a:t>
            </a:r>
            <a:r>
              <a:rPr lang="bg-BG" sz="2300" dirty="0" smtClean="0"/>
              <a:t>(Voice over Internet Protocol)</a:t>
            </a:r>
            <a:r>
              <a:rPr lang="ru-RU" sz="2300" dirty="0" smtClean="0"/>
              <a:t>.</a:t>
            </a:r>
          </a:p>
          <a:p>
            <a:pPr algn="just"/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4G – четвърто поколение</a:t>
            </a:r>
            <a:endParaRPr lang="bg-BG" dirty="0"/>
          </a:p>
        </p:txBody>
      </p:sp>
      <p:pic>
        <p:nvPicPr>
          <p:cNvPr id="5" name="Picture 4" descr="iphone4gpl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357298"/>
            <a:ext cx="3357586" cy="4810118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357718"/>
          </a:xfrm>
        </p:spPr>
        <p:txBody>
          <a:bodyPr>
            <a:normAutofit/>
          </a:bodyPr>
          <a:lstStyle/>
          <a:p>
            <a:pPr lvl="1" algn="just">
              <a:buSzPct val="130000"/>
              <a:buNone/>
            </a:pPr>
            <a:endParaRPr lang="bg-BG" sz="19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2300" dirty="0" smtClean="0"/>
              <a:t> 	</a:t>
            </a:r>
            <a:r>
              <a:rPr lang="bg-BG" sz="1900" dirty="0" smtClean="0"/>
              <a:t>GPS - Global Positioning System (Глобална система за позициониране), GPS се използва за локализиране на местоположението чрез поне 3 сателита.</a:t>
            </a:r>
          </a:p>
          <a:p>
            <a:pPr algn="just">
              <a:buNone/>
            </a:pPr>
            <a:endParaRPr lang="bg-BG" sz="1900" dirty="0" smtClean="0"/>
          </a:p>
          <a:p>
            <a:pPr marL="365760" lvl="1" indent="-256032" algn="just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bg-BG" sz="2300" dirty="0" smtClean="0"/>
              <a:t> 	</a:t>
            </a:r>
            <a:r>
              <a:rPr lang="bg-BG" sz="1900" dirty="0" smtClean="0"/>
              <a:t>Конферентни	разговори - позволява на трима или повече от трима човека да са в един разговор като и тримата говорят и се чуват едновременно, нещо като функцията за конферентни разговори в Skype. Хоста на разговора е един и по всяко едно време към обаждането могат да се присъединяват или напускат клиенти.Много удобно за бизнес разговори.</a:t>
            </a:r>
          </a:p>
          <a:p>
            <a:pPr algn="just"/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Какво трябва да има един съвременен мобилен телефон?</a:t>
            </a:r>
            <a:endParaRPr lang="bg-BG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ru-RU" sz="3300" dirty="0" smtClean="0"/>
              <a:t>Мобилният телефон (още клетъчен</a:t>
            </a:r>
            <a:r>
              <a:rPr lang="ru-RU" sz="3300" b="1" dirty="0" smtClean="0"/>
              <a:t> </a:t>
            </a:r>
            <a:r>
              <a:rPr lang="ru-RU" sz="3300" dirty="0" smtClean="0"/>
              <a:t>телефон</a:t>
            </a:r>
            <a:r>
              <a:rPr lang="ru-RU" sz="3300" dirty="0"/>
              <a:t>)</a:t>
            </a:r>
            <a:r>
              <a:rPr lang="ru-RU" sz="3300" dirty="0" smtClean="0"/>
              <a:t> е електронно телекомуникационно средство, вид телефон.</a:t>
            </a:r>
          </a:p>
          <a:p>
            <a:pPr>
              <a:buNone/>
            </a:pPr>
            <a:endParaRPr lang="ru-RU" sz="3300" dirty="0" smtClean="0"/>
          </a:p>
          <a:p>
            <a:pPr algn="just"/>
            <a:r>
              <a:rPr lang="ru-RU" sz="3300" dirty="0" smtClean="0"/>
              <a:t>Повечето съвременни мобилни телефони се свързват към клетъчна мрежа от базови станции, която от своя страна е свързана с обществена телефонна мрежа (изключение правят сателитните телефони). В зависимост от мрежовия стандарт се различават GSM-телефони и NMT - телефони. В България исторически първа е NMT мрежата.</a:t>
            </a:r>
          </a:p>
          <a:p>
            <a:pPr>
              <a:buNone/>
            </a:pPr>
            <a:endParaRPr lang="ru-RU" sz="3300" dirty="0" smtClean="0"/>
          </a:p>
          <a:p>
            <a:pPr algn="just"/>
            <a:r>
              <a:rPr lang="ru-RU" sz="3300" dirty="0" smtClean="0"/>
              <a:t>Освен стандартните гласови функции мобилният телефон може да поддържа и множество допълнителни услуги като SMS (кратки текстови съобщения), достъп до Интернет и MMS (за изпращане и получаване на снимки, звуци и видео).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Какво представлява един мобилен телефон?</a:t>
            </a:r>
            <a:endParaRPr lang="bg-BG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07848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sz="1900" kern="1400" dirty="0" smtClean="0"/>
              <a:t>        Liquid Crystal Display (LCD) - технология използвана за създаване на телефонни дисплеи.</a:t>
            </a:r>
          </a:p>
          <a:p>
            <a:pPr algn="just">
              <a:buNone/>
            </a:pPr>
            <a:endParaRPr lang="bg-BG" sz="1900" kern="1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kern="1400" dirty="0" smtClean="0"/>
              <a:t>        Operating System или Операционна система - софтуера, който телефона ви използва за да работи. Symbian, OSX, Windows Mobile са примери за операционни системи.</a:t>
            </a:r>
          </a:p>
          <a:p>
            <a:pPr algn="just"/>
            <a:endParaRPr lang="bg-BG" sz="1900" kern="14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International Mobile Equipment Identity (IMEI) е уникален сериен номер, който всеки телефон има и често се намира принтиран под батерията на телефона; ако мобилният телефон е откраднат, мобилният оператор може да използва IMEI кода за да го блокира.</a:t>
            </a:r>
          </a:p>
          <a:p>
            <a:pPr algn="just"/>
            <a:endParaRPr lang="bg-BG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457855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		Вградена	памет - паметта отделена за изображения, съобщения, песни и други.</a:t>
            </a:r>
          </a:p>
          <a:p>
            <a:pPr algn="just">
              <a:buNone/>
            </a:pPr>
            <a:r>
              <a:rPr lang="bg-BG" sz="1900" dirty="0" smtClean="0"/>
              <a:t>      </a:t>
            </a:r>
          </a:p>
          <a:p>
            <a:pPr algn="just"/>
            <a:endParaRPr lang="bg-BG" sz="1900" dirty="0"/>
          </a:p>
        </p:txBody>
      </p:sp>
      <p:pic>
        <p:nvPicPr>
          <p:cNvPr id="4" name="Picture 3" descr="hands_f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857364"/>
            <a:ext cx="3643338" cy="357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1785926"/>
            <a:ext cx="4429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SzPct val="80000"/>
              <a:buFont typeface="Wingdings" pitchFamily="2" charset="2"/>
              <a:buChar char="Ø"/>
            </a:pPr>
            <a:r>
              <a:rPr lang="bg-BG" dirty="0" smtClean="0"/>
              <a:t>	Hands-free - буквалният превод е “Свободни Ръце”. Дава възможност провеждането на разговори да става без нуждата от държане на телефона в ръцете. Използва се често от шофьорите - в колата е монтиран микрофон и високоговорител, шофьора провежда разговори без да използва ръцете си, по този начин не се затруднява управлението на превозното средство. Има и жична версия - слушалки с микрофон.</a:t>
            </a:r>
            <a:endParaRPr lang="bg-BG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bg-BG" sz="3300" dirty="0" smtClean="0"/>
              <a:t>QWERTY клавиатура и Touchscreen...</a:t>
            </a:r>
            <a:endParaRPr lang="bg-BG"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714488"/>
            <a:ext cx="2286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SzPct val="75000"/>
              <a:buFont typeface="Wingdings" pitchFamily="2" charset="2"/>
              <a:buChar char="Ø"/>
            </a:pPr>
            <a:r>
              <a:rPr lang="bg-BG" dirty="0" smtClean="0"/>
              <a:t>	QWERTY</a:t>
            </a:r>
            <a:r>
              <a:rPr lang="bg-BG" b="1" dirty="0" smtClean="0"/>
              <a:t> -  </a:t>
            </a:r>
            <a:r>
              <a:rPr lang="bg-BG" dirty="0" smtClean="0"/>
              <a:t>това са първите шест букви от най-горния ред на клавиатурата. При мобилните телефони QWERTY означава, че телефона има пълна клавиатура, а не стандартните 12 цифрови копчета.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1643050"/>
            <a:ext cx="2357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50000"/>
                </a:schemeClr>
              </a:buClr>
              <a:buSzPct val="75000"/>
              <a:buFont typeface="Wingdings" pitchFamily="2" charset="2"/>
              <a:buChar char="Ø"/>
            </a:pPr>
            <a:r>
              <a:rPr lang="bg-BG" dirty="0" smtClean="0"/>
              <a:t>     Тоuchscreen -</a:t>
            </a:r>
            <a:r>
              <a:rPr lang="bg-BG" b="1" dirty="0" smtClean="0"/>
              <a:t>  </a:t>
            </a:r>
            <a:r>
              <a:rPr lang="bg-BG" dirty="0" smtClean="0"/>
              <a:t>Тъчскрина позволява контролирането на телефона чрез натискане върху самият дисплей. Тъчскрийновете често предлагат и QWERTY клавиатура, както и разпознаване на ръкописен текст и други.</a:t>
            </a:r>
            <a:endParaRPr lang="bg-BG" dirty="0"/>
          </a:p>
        </p:txBody>
      </p:sp>
      <p:pic>
        <p:nvPicPr>
          <p:cNvPr id="7" name="Picture 6" descr="qwer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1000108"/>
            <a:ext cx="3357586" cy="2643206"/>
          </a:xfrm>
          <a:prstGeom prst="rect">
            <a:avLst/>
          </a:prstGeom>
        </p:spPr>
      </p:pic>
      <p:pic>
        <p:nvPicPr>
          <p:cNvPr id="8" name="Picture 7" descr="TouchScreenPhone_2007_11_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3429000"/>
            <a:ext cx="2143140" cy="314327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Universal Serial Bus (USB) - телефоните с USB се свързват директно към USB слота в компютъра. Хубавото при този метод е бързия трансфер на файлове, повечето телефони използва miniUSB или microUSB.</a:t>
            </a:r>
          </a:p>
          <a:p>
            <a:pPr algn="just">
              <a:buNone/>
            </a:pPr>
            <a:endParaRPr lang="bg-BG" sz="19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Телефоните с TV-OUT поддръжка имат възможност да изкарат картината от дисплея на телевизор през жаковете за видео. Функцията е много удобна, можете да разглеждате снимки, видео файлове или други на по-голям дисплей.</a:t>
            </a:r>
          </a:p>
          <a:p>
            <a:pPr algn="just"/>
            <a:endParaRPr lang="bg-BG" sz="19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IrDA -Технологията определено вече замира, става въпрос за пренос на данни м/у две устройства през инфрачервен порт</a:t>
            </a:r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bg-BG" dirty="0" smtClean="0"/>
              <a:t>Свързване с други устройства и трансфер на данни...</a:t>
            </a:r>
            <a:endParaRPr lang="bg-BG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GPRS - General Packet Radio Service - първата високоскоростна услуга за трансфер на данни при мобилните телефони.</a:t>
            </a:r>
          </a:p>
          <a:p>
            <a:pPr algn="just"/>
            <a:endParaRPr lang="bg-BG" sz="19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Bluetooth технологията дава възможност да свържете две устройства без нуждата от жичен кабел. Плюсовете са изключително много, технологията е много удобна - може да ви послужи за прехвъргане на файлове от едно устройство на друго, за свързване на Bluetooth слушалки, GPS приемници и прочие. Bluetooth технологията работи в радиус до 10-15 метра.</a:t>
            </a:r>
          </a:p>
          <a:p>
            <a:pPr algn="just"/>
            <a:endParaRPr lang="bg-BG" sz="1900" dirty="0"/>
          </a:p>
        </p:txBody>
      </p:sp>
      <p:pic>
        <p:nvPicPr>
          <p:cNvPr id="4" name="Picture 3" descr="bluetoo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4214818"/>
            <a:ext cx="6915150" cy="24669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WiFi (Wireless Fidelity) - безжичен стандарт за локална мрежа с безжична свързаност.</a:t>
            </a:r>
          </a:p>
          <a:p>
            <a:pPr algn="just"/>
            <a:endParaRPr lang="bg-BG" sz="19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UMTS - Universal Mobile Telecommunications Service - използва се универсално за трета генерация мобилни мрежи. Тази технология е трето поколение и поддържа скорост на трансфер от 1920 Kbit/s.</a:t>
            </a:r>
          </a:p>
          <a:p>
            <a:pPr algn="just"/>
            <a:endParaRPr lang="bg-BG" sz="1900" dirty="0" smtClean="0"/>
          </a:p>
          <a:p>
            <a:pPr algn="just">
              <a:buFont typeface="Wingdings" pitchFamily="2" charset="2"/>
              <a:buChar char="Ø"/>
            </a:pPr>
            <a:r>
              <a:rPr lang="bg-BG" sz="1900" dirty="0" smtClean="0"/>
              <a:t>        WLAN - Wireless Local Area Network - група от компютри или електронни устройства свързани през WiFi.</a:t>
            </a:r>
          </a:p>
          <a:p>
            <a:pPr algn="just"/>
            <a:endParaRPr lang="bg-BG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1900" dirty="0" smtClean="0"/>
              <a:t>        Мегапиксел - еквивалент на един милион пиксела. Колкото по-висока резолюцията има една камера, толкова снимките са по-изчистени и ясни.</a:t>
            </a:r>
          </a:p>
          <a:p>
            <a:pPr algn="just">
              <a:buNone/>
            </a:pPr>
            <a:endParaRPr lang="bg-BG" sz="1900" dirty="0" smtClean="0"/>
          </a:p>
          <a:p>
            <a:pPr algn="just"/>
            <a:r>
              <a:rPr lang="bg-BG" sz="1900" dirty="0" smtClean="0"/>
              <a:t>        XENON	светкавица - много ярка светлина, използва се при някои мобилни телефони като светкавица - много по-ефективна от LED.</a:t>
            </a:r>
          </a:p>
          <a:p>
            <a:pPr algn="just"/>
            <a:endParaRPr lang="bg-BG" sz="1900" dirty="0" smtClean="0"/>
          </a:p>
          <a:p>
            <a:pPr algn="just"/>
            <a:r>
              <a:rPr lang="bg-BG" sz="1900" dirty="0" smtClean="0"/>
              <a:t>        Разпознаване на лица - Face Recognition</a:t>
            </a:r>
            <a:br>
              <a:rPr lang="bg-BG" sz="1900" dirty="0" smtClean="0"/>
            </a:br>
            <a:r>
              <a:rPr lang="bg-BG" sz="1900" dirty="0" smtClean="0"/>
              <a:t>Функция при дигиталните камери - софтуер се опитва да намери лицата на хората на снимката и се опитва да ги сложи на фокус - така лицата им са много по-изчистени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Функции на камерата...</a:t>
            </a:r>
            <a:endParaRPr lang="bg-BG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hlinkClick r:id="rId2"/>
              </a:rPr>
              <a:t>http://bg.wikipedia.org/wiki/</a:t>
            </a:r>
            <a:r>
              <a:rPr lang="bg-BG" sz="1900" dirty="0" smtClean="0">
                <a:hlinkClick r:id="rId2"/>
              </a:rPr>
              <a:t>Клетъчна мрежа</a:t>
            </a:r>
          </a:p>
          <a:p>
            <a:r>
              <a:rPr lang="en-US" sz="1900" dirty="0" smtClean="0">
                <a:hlinkClick r:id="rId2"/>
              </a:rPr>
              <a:t>http://en.akihabaranews.com/17122/phones/softbank-launches-the-first-mecha-like-3g-mobile-phone-in-the-world</a:t>
            </a:r>
            <a:endParaRPr lang="en-US" sz="1900" dirty="0" smtClean="0"/>
          </a:p>
          <a:p>
            <a:r>
              <a:rPr lang="en-US" sz="1900" dirty="0" smtClean="0">
                <a:hlinkClick r:id="rId3"/>
              </a:rPr>
              <a:t>http://en.wikipedia.org/wiki/2G</a:t>
            </a:r>
            <a:endParaRPr lang="en-US" sz="1900" dirty="0" smtClean="0"/>
          </a:p>
          <a:p>
            <a:r>
              <a:rPr lang="en-US" sz="1900" dirty="0" smtClean="0">
                <a:hlinkClick r:id="rId4"/>
              </a:rPr>
              <a:t>http://en.wikipedia.org/wiki/3G</a:t>
            </a:r>
            <a:endParaRPr lang="en-US" sz="1900" dirty="0" smtClean="0"/>
          </a:p>
          <a:p>
            <a:r>
              <a:rPr lang="en-US" sz="1900" dirty="0" smtClean="0">
                <a:hlinkClick r:id="rId5"/>
              </a:rPr>
              <a:t>http://en.wikipedia.org/wiki/4G</a:t>
            </a:r>
            <a:endParaRPr lang="bg-BG" sz="1900" dirty="0" smtClean="0"/>
          </a:p>
          <a:p>
            <a:r>
              <a:rPr lang="en-US" sz="1900" dirty="0" smtClean="0">
                <a:hlinkClick r:id="rId6"/>
              </a:rPr>
              <a:t>http://HiComm.bg</a:t>
            </a:r>
            <a:endParaRPr lang="en-US" sz="1900" dirty="0" smtClean="0"/>
          </a:p>
          <a:p>
            <a:endParaRPr lang="en-US" sz="1900" dirty="0" smtClean="0"/>
          </a:p>
          <a:p>
            <a:endParaRPr lang="bg-BG" sz="1900" dirty="0"/>
          </a:p>
        </p:txBody>
      </p:sp>
      <p:sp>
        <p:nvSpPr>
          <p:cNvPr id="4" name="Rectangle 3"/>
          <p:cNvSpPr/>
          <p:nvPr/>
        </p:nvSpPr>
        <p:spPr>
          <a:xfrm>
            <a:off x="2000232" y="285728"/>
            <a:ext cx="3930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bg-BG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Източници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492919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b="1" dirty="0" smtClean="0"/>
              <a:t>		</a:t>
            </a:r>
            <a:r>
              <a:rPr lang="ru-RU" dirty="0" smtClean="0"/>
              <a:t>Клетъчната мрежа представлява разпределена телефонна мрежа чрез радиовръзка, съставена от множество съседни една на друга „клетки“, всяка от които се обслужвана от отделен предавател с фиксирано местоположение, наречен базова станция. Всяка клетка покрива определена площ и всички клетки заедно осигуряват радио покритие на значително по-широк географски регион. Това дава възможност да бъдат обслужвани едновременно множество мобилни приемо-предавателни устройства.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Клетъчна мрежа.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214422"/>
            <a:ext cx="7643898" cy="452596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ru-RU" dirty="0" smtClean="0"/>
              <a:t>		За да се реализира клетъчната мрежа, цялата териотрия, която трябва да се покрие с радиосигнал, се разделя на клетки, чиято форма може да е шестоъгълник, квадрат, кръг или друга, макар че най-честа е хексагоналната форма. На всяка от клетки те се определят няколко работни честоти (</a:t>
            </a:r>
            <a:r>
              <a:rPr lang="ru-RU" i="1" dirty="0" smtClean="0"/>
              <a:t>f</a:t>
            </a:r>
            <a:r>
              <a:rPr lang="ru-RU" baseline="-25000" dirty="0" smtClean="0"/>
              <a:t>1</a:t>
            </a:r>
            <a:r>
              <a:rPr lang="ru-RU" dirty="0" smtClean="0"/>
              <a:t> - </a:t>
            </a:r>
            <a:r>
              <a:rPr lang="ru-RU" i="1" dirty="0" smtClean="0"/>
              <a:t>f</a:t>
            </a:r>
            <a:r>
              <a:rPr lang="ru-RU" baseline="-25000" dirty="0" smtClean="0"/>
              <a:t>6</a:t>
            </a:r>
            <a:r>
              <a:rPr lang="ru-RU" dirty="0" smtClean="0"/>
              <a:t>) на които съответстват базови станции. Същата група от честоти може да бъде повторно използвана и в други клетки, при положение че са достатъчно отдалечени, защото в противен случай се създава интерференция на сигналите, което е нежелателно.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за клетъчната мрежа:</a:t>
            </a:r>
            <a:endParaRPr lang="bg-BG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14998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/>
              <a:t>повишен капацитет (обслужване на много потребители едновременно)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понижен разход на енергия (както от индивидуалните устройства, така и от базовата станция)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по-широко покритие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/>
              <a:t>ниски смущения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Предимства на клетъчните мрежи:</a:t>
            </a:r>
            <a:endParaRPr lang="bg-BG" dirty="0"/>
          </a:p>
        </p:txBody>
      </p:sp>
      <p:pic>
        <p:nvPicPr>
          <p:cNvPr id="4" name="Picture 3" descr="antenna-mobile-communication--thumb174501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1214421"/>
            <a:ext cx="2714644" cy="3505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6286512" y="4857760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Антена на мобилен оператор</a:t>
            </a:r>
            <a:endParaRPr lang="bg-BG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85860"/>
            <a:ext cx="76867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300" dirty="0" smtClean="0"/>
              <a:t>		Основната характеристика на клетъчната мрежа е повторното използване на една и съща честота в различни клетки, за да може да се увеличи покритието и капацитетът за осъществяване на радиовръзка. За тази цел трябва всяка отделна базова станция да различава сигнала, произведен от нейния собствен приемо-предавател, от другите сигнали, получени от съседните на нея базови станции. Понастоящем се използват основно две стандартизирани решения на този проблем</a:t>
            </a:r>
          </a:p>
          <a:p>
            <a:pPr lvl="1" algn="just">
              <a:buFont typeface="Courier New" pitchFamily="49" charset="0"/>
              <a:buChar char="o"/>
            </a:pPr>
            <a:r>
              <a:rPr lang="ru-RU" i="1" dirty="0" smtClean="0"/>
              <a:t>честотен достъп за мултиплексиране (FDMA)</a:t>
            </a:r>
          </a:p>
          <a:p>
            <a:pPr lvl="1" algn="just">
              <a:buFont typeface="Courier New" pitchFamily="49" charset="0"/>
              <a:buChar char="o"/>
            </a:pPr>
            <a:r>
              <a:rPr lang="bg-BG" i="1" dirty="0" smtClean="0"/>
              <a:t>покодов достъп за мултиплексиране </a:t>
            </a:r>
            <a:r>
              <a:rPr lang="en-US" i="1" dirty="0" smtClean="0"/>
              <a:t>(CDMA)</a:t>
            </a:r>
            <a:endParaRPr lang="bg-BG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Мултиплексиране.</a:t>
            </a:r>
            <a:endParaRPr lang="bg-BG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		</a:t>
            </a:r>
            <a:r>
              <a:rPr lang="ru-RU" sz="2500" dirty="0" smtClean="0"/>
              <a:t>FDMA работи, използвайки различни честоти за всяка съседна клетка. Чрез настройване към честотата на избрана клетка отделните станции могат да избегнат сигнала от други клетки.</a:t>
            </a:r>
            <a:endParaRPr lang="en-US" sz="2500" dirty="0" smtClean="0"/>
          </a:p>
          <a:p>
            <a:pPr algn="just">
              <a:buNone/>
            </a:pPr>
            <a:r>
              <a:rPr lang="en-US" sz="2500" dirty="0" smtClean="0"/>
              <a:t>		</a:t>
            </a:r>
            <a:r>
              <a:rPr lang="bg-BG" sz="2500" dirty="0" smtClean="0"/>
              <a:t>П</a:t>
            </a:r>
            <a:r>
              <a:rPr lang="ru-RU" sz="2500" dirty="0" smtClean="0"/>
              <a:t>ринципът на CDMA е по-сложен, но дава същият резултат; отделните приемо-предаватели могат да изберат една клетка и да я слушат. Той позволява на няколко потребители да използват един и същ времеви и честотен интервал за дадена честотна лента и местоположение, по-високо качество на връзката и по-ниска инвестиция за операторите.</a:t>
            </a:r>
            <a:endParaRPr lang="bg-BG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Честотен (</a:t>
            </a:r>
            <a:r>
              <a:rPr lang="en-US" dirty="0" smtClean="0"/>
              <a:t>FDMA)</a:t>
            </a:r>
            <a:r>
              <a:rPr lang="bg-BG" dirty="0" smtClean="0"/>
              <a:t> и покодов </a:t>
            </a:r>
            <a:r>
              <a:rPr lang="en-US" dirty="0" smtClean="0"/>
              <a:t>(CDMA) </a:t>
            </a:r>
            <a:r>
              <a:rPr lang="bg-BG" dirty="0" smtClean="0"/>
              <a:t>достъп за мултиплексиране</a:t>
            </a:r>
            <a:r>
              <a:rPr lang="en-US" dirty="0" smtClean="0"/>
              <a:t>.</a:t>
            </a:r>
            <a:endParaRPr lang="bg-BG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85860"/>
            <a:ext cx="8215370" cy="42862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 smtClean="0"/>
              <a:t>		Всяка клетъчна мрежа си има някакъв вид излъчващ механизъм. Той може да бъде използван директно за подаване на информация до множество мобилни устройства, например в системите за мобилна телефония най-важната задача на излъчваната информация е да нагласи каналите за комуникация (едно към едно) между мобилния приемо-предавател и базовата станция. Това се нарича пейджинг (страниране).</a:t>
            </a:r>
            <a:endParaRPr lang="bg-BG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Пейджинг.</a:t>
            </a:r>
            <a:endParaRPr lang="bg-BG" dirty="0"/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44" y="1071546"/>
            <a:ext cx="5643602" cy="471490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300" dirty="0" smtClean="0"/>
              <a:t>		Мобилният телефон представлява  преносим телефон, който приема и инициира обаждания, като установява радиовръзка с базовата станция или с приемо-предавателя на клетката, в която се намира. Тъй като почти всички мобилни телефони използват клетъчните технологии, включително GSM, CDMA и аналогова, в ежедневието терминът "мобилен телефон" се използва взаимозаменяемо с «клетъчен телефон».</a:t>
            </a:r>
            <a:endParaRPr lang="bg-BG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Мобилна телефония.</a:t>
            </a:r>
            <a:endParaRPr lang="bg-BG" dirty="0"/>
          </a:p>
        </p:txBody>
      </p:sp>
      <p:pic>
        <p:nvPicPr>
          <p:cNvPr id="4" name="Picture 3" descr="mini_boombox_cellph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8" y="4000504"/>
            <a:ext cx="3324221" cy="2857496"/>
          </a:xfrm>
          <a:prstGeom prst="rect">
            <a:avLst/>
          </a:prstGeom>
        </p:spPr>
      </p:pic>
      <p:pic>
        <p:nvPicPr>
          <p:cNvPr id="5" name="Picture 4" descr="cell-pho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7" y="1000108"/>
            <a:ext cx="3357554" cy="3071834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</TotalTime>
  <Words>707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Технология и възможности на мобилните технологии</vt:lpstr>
      <vt:lpstr>Какво представлява един мобилен телефон?</vt:lpstr>
      <vt:lpstr>Клетъчна мрежа.</vt:lpstr>
      <vt:lpstr>Още за клетъчната мрежа:</vt:lpstr>
      <vt:lpstr>Предимства на клетъчните мрежи:</vt:lpstr>
      <vt:lpstr>Мултиплексиране.</vt:lpstr>
      <vt:lpstr>Честотен (FDMA) и покодов (CDMA) достъп за мултиплексиране.</vt:lpstr>
      <vt:lpstr>Пейджинг.</vt:lpstr>
      <vt:lpstr>Мобилна телефония.</vt:lpstr>
      <vt:lpstr>PowerPoint Presentation</vt:lpstr>
      <vt:lpstr>Поглед в бъдещето...</vt:lpstr>
      <vt:lpstr>PowerPoint Presentation</vt:lpstr>
      <vt:lpstr>Мобилните телефони могат да се използват като компютри...</vt:lpstr>
      <vt:lpstr>Старите телефони – 2G.</vt:lpstr>
      <vt:lpstr>Следващо поколение – 2,5G.</vt:lpstr>
      <vt:lpstr>Трето поколение мобилни комуникации – 3G.</vt:lpstr>
      <vt:lpstr>Нещо любопитно...</vt:lpstr>
      <vt:lpstr>4G – четвърто поколение</vt:lpstr>
      <vt:lpstr>Какво трябва да има един съвременен мобилен телефон?</vt:lpstr>
      <vt:lpstr>PowerPoint Presentation</vt:lpstr>
      <vt:lpstr>PowerPoint Presentation</vt:lpstr>
      <vt:lpstr>QWERTY клавиатура и Touchscreen...</vt:lpstr>
      <vt:lpstr>Свързване с други устройства и трансфер на данни...</vt:lpstr>
      <vt:lpstr>PowerPoint Presentation</vt:lpstr>
      <vt:lpstr>PowerPoint Presentation</vt:lpstr>
      <vt:lpstr>Функции на камерата...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на мобилните комуникации</dc:title>
  <dc:creator>TWINS</dc:creator>
  <cp:lastModifiedBy>User</cp:lastModifiedBy>
  <cp:revision>53</cp:revision>
  <dcterms:created xsi:type="dcterms:W3CDTF">2011-03-24T19:39:11Z</dcterms:created>
  <dcterms:modified xsi:type="dcterms:W3CDTF">2012-04-25T05:57:30Z</dcterms:modified>
</cp:coreProperties>
</file>