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C3980B-A2FD-423D-A76B-D59FC52A748A}" type="datetimeFigureOut">
              <a:rPr lang="bg-BG" smtClean="0"/>
              <a:pPr/>
              <a:t>14.4.2010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2E56D8-92FE-40C5-BE6D-1D33601DAA4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Телефония за целите на бизнеса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 трето поколение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Мобилната телефония 3-то поколение е широко понятие, което обхваща различни технологии за предаване и демодулация на данни, насочени към подобряването на преносния капацитет на мрежите чрез използването на не-ортогонални кодове.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Организации, създаващи стандарти за 3</a:t>
            </a:r>
            <a:r>
              <a:rPr lang="en-US" dirty="0" smtClean="0"/>
              <a:t>G </a:t>
            </a:r>
            <a:r>
              <a:rPr lang="bg-BG" dirty="0" smtClean="0"/>
              <a:t>телефония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Partnership Project (3GPP)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Partnership Project 2 (3GPP2)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</a:t>
            </a:r>
            <a:r>
              <a:rPr lang="en-US" dirty="0" smtClean="0"/>
              <a:t>G </a:t>
            </a:r>
            <a:r>
              <a:rPr lang="bg-BG" dirty="0" smtClean="0"/>
              <a:t>основни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UMTS (</a:t>
            </a:r>
            <a:r>
              <a:rPr lang="bg-BG" dirty="0" smtClean="0"/>
              <a:t>насочен към заменянето на </a:t>
            </a:r>
            <a:r>
              <a:rPr lang="en-US" dirty="0" smtClean="0"/>
              <a:t>GSM </a:t>
            </a:r>
            <a:r>
              <a:rPr lang="bg-BG" dirty="0" smtClean="0"/>
              <a:t>мрежите</a:t>
            </a:r>
            <a:r>
              <a:rPr lang="en-US" dirty="0" smtClean="0"/>
              <a:t>, 3GPP)</a:t>
            </a:r>
          </a:p>
          <a:p>
            <a:r>
              <a:rPr lang="en-US" dirty="0" smtClean="0"/>
              <a:t>CDMA2000 (</a:t>
            </a:r>
            <a:r>
              <a:rPr lang="bg-BG" dirty="0" smtClean="0"/>
              <a:t>насочен към обновяването на </a:t>
            </a:r>
            <a:r>
              <a:rPr lang="en-US" dirty="0" smtClean="0"/>
              <a:t>IS-95 </a:t>
            </a:r>
            <a:r>
              <a:rPr lang="bg-BG" dirty="0" smtClean="0"/>
              <a:t>мрежите</a:t>
            </a:r>
            <a:r>
              <a:rPr lang="en-US" dirty="0" smtClean="0"/>
              <a:t>, 3GPP2)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Повечето от </a:t>
            </a:r>
            <a:r>
              <a:rPr lang="en-US" dirty="0" smtClean="0"/>
              <a:t>UMTS </a:t>
            </a:r>
            <a:r>
              <a:rPr lang="bg-BG" dirty="0" smtClean="0"/>
              <a:t>телефоните поддържат и </a:t>
            </a:r>
            <a:r>
              <a:rPr lang="en-US" dirty="0" smtClean="0"/>
              <a:t>GSM </a:t>
            </a:r>
            <a:r>
              <a:rPr lang="bg-BG" dirty="0" smtClean="0"/>
              <a:t>технологията като мярка за съвместимост.</a:t>
            </a:r>
            <a:r>
              <a:rPr lang="en-US" dirty="0" smtClean="0"/>
              <a:t> UMTS </a:t>
            </a:r>
            <a:r>
              <a:rPr lang="bg-BG" dirty="0" smtClean="0"/>
              <a:t>изисква пълна подмяна на базовите станции </a:t>
            </a:r>
            <a:r>
              <a:rPr lang="en-US" dirty="0" smtClean="0"/>
              <a:t>(</a:t>
            </a:r>
            <a:r>
              <a:rPr lang="bg-BG" dirty="0" smtClean="0"/>
              <a:t>клетките</a:t>
            </a:r>
            <a:r>
              <a:rPr lang="en-US" dirty="0" smtClean="0"/>
              <a:t>)</a:t>
            </a:r>
            <a:r>
              <a:rPr lang="bg-BG" dirty="0" smtClean="0"/>
              <a:t>.</a:t>
            </a:r>
          </a:p>
          <a:p>
            <a:pPr>
              <a:buNone/>
            </a:pPr>
            <a:r>
              <a:rPr lang="en-US" dirty="0" smtClean="0"/>
              <a:t>Nokia 7373</a:t>
            </a:r>
          </a:p>
          <a:p>
            <a:pPr>
              <a:buNone/>
            </a:pPr>
            <a:r>
              <a:rPr lang="en-US" dirty="0" smtClean="0"/>
              <a:t>Nokia 7390</a:t>
            </a:r>
          </a:p>
          <a:p>
            <a:pPr>
              <a:buNone/>
            </a:pPr>
            <a:r>
              <a:rPr lang="en-US" dirty="0" smtClean="0"/>
              <a:t>Nokia 7600</a:t>
            </a:r>
          </a:p>
          <a:p>
            <a:pPr>
              <a:buNone/>
            </a:pPr>
            <a:r>
              <a:rPr lang="en-US" dirty="0" smtClean="0"/>
              <a:t>Sony Ericsson C510</a:t>
            </a:r>
          </a:p>
          <a:p>
            <a:pPr>
              <a:buNone/>
            </a:pPr>
            <a:r>
              <a:rPr lang="en-US" dirty="0" smtClean="0"/>
              <a:t>Sony Ericsson C702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Наличен в големите градове на България от 2005г.</a:t>
            </a:r>
          </a:p>
          <a:p>
            <a:r>
              <a:rPr lang="bg-BG" dirty="0" smtClean="0"/>
              <a:t>Скорост на предаване на данни ~ 10</a:t>
            </a:r>
            <a:r>
              <a:rPr lang="en-US" dirty="0" err="1" smtClean="0"/>
              <a:t>Mbit</a:t>
            </a:r>
            <a:r>
              <a:rPr lang="en-US" dirty="0" smtClean="0"/>
              <a:t>/s </a:t>
            </a:r>
            <a:r>
              <a:rPr lang="bg-BG" dirty="0" smtClean="0"/>
              <a:t>теоретична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IP networking</a:t>
            </a:r>
            <a:endParaRPr lang="bg-BG" dirty="0" smtClean="0"/>
          </a:p>
          <a:p>
            <a:r>
              <a:rPr lang="en-US" dirty="0" smtClean="0"/>
              <a:t>Mesh networking protocols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Конвенционална телефония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Аналогови телефонни линии</a:t>
            </a:r>
          </a:p>
          <a:p>
            <a:r>
              <a:rPr lang="bg-BG" dirty="0" smtClean="0"/>
              <a:t>Цифрови телефонни линии</a:t>
            </a:r>
          </a:p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Тоново набиране</a:t>
            </a:r>
          </a:p>
          <a:p>
            <a:r>
              <a:rPr lang="bg-BG" dirty="0" err="1" smtClean="0"/>
              <a:t>Пулсово</a:t>
            </a:r>
            <a:r>
              <a:rPr lang="bg-BG" dirty="0" smtClean="0"/>
              <a:t> набиране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</a:t>
            </a:r>
            <a:r>
              <a:rPr lang="en-US" dirty="0" smtClean="0"/>
              <a:t> – </a:t>
            </a:r>
            <a:r>
              <a:rPr lang="bg-BG" dirty="0" smtClean="0"/>
              <a:t>първо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AMPS – Advanced Mobile Telephone System (</a:t>
            </a:r>
            <a:r>
              <a:rPr lang="bg-BG" dirty="0" smtClean="0"/>
              <a:t>предложена </a:t>
            </a:r>
            <a:r>
              <a:rPr lang="en-US" dirty="0" smtClean="0"/>
              <a:t>1973; </a:t>
            </a:r>
            <a:r>
              <a:rPr lang="bg-BG" dirty="0" smtClean="0"/>
              <a:t>влязла в действие 1982</a:t>
            </a:r>
            <a:r>
              <a:rPr lang="en-US" dirty="0" smtClean="0"/>
              <a:t>)</a:t>
            </a:r>
          </a:p>
          <a:p>
            <a:r>
              <a:rPr lang="en-US" dirty="0" smtClean="0"/>
              <a:t>NMT – Nordic Mobile Telephone (</a:t>
            </a:r>
            <a:r>
              <a:rPr lang="bg-BG" dirty="0" smtClean="0"/>
              <a:t>предложена 1970</a:t>
            </a:r>
            <a:r>
              <a:rPr lang="en-US" dirty="0" smtClean="0"/>
              <a:t>; </a:t>
            </a:r>
            <a:r>
              <a:rPr lang="bg-BG" dirty="0" smtClean="0"/>
              <a:t>влязла в действие 1981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143380"/>
            <a:ext cx="1714497" cy="240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071942"/>
            <a:ext cx="1214446" cy="227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</a:t>
            </a:r>
            <a:r>
              <a:rPr lang="en-US" dirty="0" smtClean="0"/>
              <a:t> – </a:t>
            </a:r>
            <a:r>
              <a:rPr lang="bg-BG" dirty="0" smtClean="0"/>
              <a:t>първо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Характеристики на първото поколение технологии</a:t>
            </a:r>
            <a:r>
              <a:rPr lang="en-US" dirty="0" smtClean="0"/>
              <a:t>:</a:t>
            </a:r>
          </a:p>
          <a:p>
            <a:pPr marL="633222" indent="-514350"/>
            <a:r>
              <a:rPr lang="bg-BG" dirty="0" smtClean="0"/>
              <a:t>използване на аналогова модулация</a:t>
            </a:r>
          </a:p>
          <a:p>
            <a:pPr marL="633222" indent="-514350"/>
            <a:r>
              <a:rPr lang="en-US" dirty="0" smtClean="0"/>
              <a:t>Frequency Division </a:t>
            </a:r>
            <a:r>
              <a:rPr lang="en-US" dirty="0" smtClean="0"/>
              <a:t>M</a:t>
            </a:r>
            <a:r>
              <a:rPr lang="en-US" dirty="0" smtClean="0"/>
              <a:t>ultiple Access</a:t>
            </a:r>
          </a:p>
          <a:p>
            <a:pPr marL="633222" indent="-514350"/>
            <a:endParaRPr lang="en-US" dirty="0" smtClean="0"/>
          </a:p>
          <a:p>
            <a:pPr marL="633222" indent="-514350">
              <a:buNone/>
            </a:pPr>
            <a:endParaRPr lang="en-US" dirty="0" smtClean="0"/>
          </a:p>
          <a:p>
            <a:pPr marL="633222" indent="-514350"/>
            <a:endParaRPr lang="en-US" dirty="0" smtClean="0"/>
          </a:p>
          <a:p>
            <a:pPr marL="633222" indent="-51435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</a:t>
            </a:r>
            <a:r>
              <a:rPr lang="en-US" dirty="0" smtClean="0"/>
              <a:t> – </a:t>
            </a:r>
            <a:r>
              <a:rPr lang="bg-BG" dirty="0" smtClean="0"/>
              <a:t>първо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None/>
            </a:pPr>
            <a:r>
              <a:rPr lang="bg-BG" dirty="0" smtClean="0"/>
              <a:t>Ограничения и проблеми на първото поколение мобилни технологии</a:t>
            </a:r>
          </a:p>
          <a:p>
            <a:pPr marL="633222" indent="-514350"/>
            <a:r>
              <a:rPr lang="bg-BG" dirty="0" smtClean="0"/>
              <a:t>неефективно използване на честотите </a:t>
            </a:r>
            <a:r>
              <a:rPr lang="en-US" dirty="0" smtClean="0"/>
              <a:t>= </a:t>
            </a:r>
            <a:r>
              <a:rPr lang="bg-BG" dirty="0" smtClean="0"/>
              <a:t>ограничен брой потребители</a:t>
            </a:r>
          </a:p>
          <a:p>
            <a:pPr marL="633222" indent="-514350"/>
            <a:r>
              <a:rPr lang="bg-BG" dirty="0" smtClean="0"/>
              <a:t>невъзможност за </a:t>
            </a:r>
            <a:r>
              <a:rPr lang="en-US" dirty="0" smtClean="0"/>
              <a:t>data </a:t>
            </a:r>
            <a:r>
              <a:rPr lang="bg-BG" dirty="0" smtClean="0"/>
              <a:t>връзки </a:t>
            </a:r>
            <a:r>
              <a:rPr lang="en-US" dirty="0" smtClean="0"/>
              <a:t>(</a:t>
            </a:r>
            <a:r>
              <a:rPr lang="bg-BG" dirty="0" smtClean="0"/>
              <a:t>коригирано в последствие</a:t>
            </a:r>
            <a:r>
              <a:rPr lang="en-US" dirty="0" smtClean="0"/>
              <a:t>)</a:t>
            </a:r>
          </a:p>
          <a:p>
            <a:pPr marL="633222" indent="-514350"/>
            <a:r>
              <a:rPr lang="bg-BG" dirty="0" smtClean="0"/>
              <a:t>невъзможност за изпращане на текстови съобщения </a:t>
            </a:r>
            <a:r>
              <a:rPr lang="en-US" dirty="0" smtClean="0"/>
              <a:t>(</a:t>
            </a:r>
            <a:r>
              <a:rPr lang="bg-BG" dirty="0" smtClean="0"/>
              <a:t>коригирано в последствие</a:t>
            </a:r>
            <a:r>
              <a:rPr lang="en-US" dirty="0" smtClean="0"/>
              <a:t>)</a:t>
            </a:r>
          </a:p>
          <a:p>
            <a:pPr marL="633222" indent="-514350"/>
            <a:endParaRPr lang="en-US" dirty="0" smtClean="0"/>
          </a:p>
          <a:p>
            <a:pPr marL="633222" indent="-514350">
              <a:buNone/>
            </a:pPr>
            <a:endParaRPr lang="en-US" dirty="0" smtClean="0"/>
          </a:p>
          <a:p>
            <a:pPr marL="633222" indent="-514350"/>
            <a:endParaRPr lang="en-US" dirty="0" smtClean="0"/>
          </a:p>
          <a:p>
            <a:pPr marL="633222" indent="-51435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 – второ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Характеристики на второто поколение технологии</a:t>
            </a:r>
          </a:p>
          <a:p>
            <a:r>
              <a:rPr lang="bg-BG" dirty="0" smtClean="0"/>
              <a:t>преход от аналогови към цифрови комуникации</a:t>
            </a:r>
            <a:r>
              <a:rPr lang="en-US" dirty="0" smtClean="0"/>
              <a:t> (Time Division Multiple Access, Code Division Multiple Access)</a:t>
            </a:r>
            <a:endParaRPr lang="bg-BG" dirty="0" smtClean="0"/>
          </a:p>
          <a:p>
            <a:r>
              <a:rPr lang="bg-BG" dirty="0" smtClean="0"/>
              <a:t>кодиране на разговорите</a:t>
            </a:r>
          </a:p>
          <a:p>
            <a:r>
              <a:rPr lang="bg-BG" dirty="0" smtClean="0"/>
              <a:t>възможност за предаване на данни</a:t>
            </a: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 – второ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Стандарти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</a:t>
            </a:r>
            <a:r>
              <a:rPr lang="en-US" dirty="0" smtClean="0"/>
              <a:t>DMA – </a:t>
            </a:r>
            <a:r>
              <a:rPr lang="bg-BG" dirty="0" smtClean="0"/>
              <a:t>базирани</a:t>
            </a:r>
          </a:p>
          <a:p>
            <a:r>
              <a:rPr lang="en-US" dirty="0" smtClean="0"/>
              <a:t>GSM – 1991, </a:t>
            </a:r>
            <a:r>
              <a:rPr lang="bg-BG" dirty="0" smtClean="0"/>
              <a:t>Европа</a:t>
            </a:r>
            <a:r>
              <a:rPr lang="en-US" dirty="0" smtClean="0"/>
              <a:t>, 80% </a:t>
            </a:r>
            <a:r>
              <a:rPr lang="bg-BG" dirty="0" smtClean="0"/>
              <a:t>от всички потр. в света</a:t>
            </a:r>
            <a:endParaRPr lang="en-US" dirty="0" smtClean="0"/>
          </a:p>
          <a:p>
            <a:r>
              <a:rPr lang="en-US" dirty="0" smtClean="0"/>
              <a:t>PDC  - 1991, </a:t>
            </a:r>
            <a:r>
              <a:rPr lang="bg-BG" dirty="0" smtClean="0"/>
              <a:t>Япония, 80 млн. Потребители</a:t>
            </a:r>
          </a:p>
          <a:p>
            <a:r>
              <a:rPr lang="en-US" dirty="0" err="1" smtClean="0"/>
              <a:t>iDEN</a:t>
            </a:r>
            <a:r>
              <a:rPr lang="en-US" dirty="0" smtClean="0"/>
              <a:t> – 1994, </a:t>
            </a:r>
            <a:r>
              <a:rPr lang="bg-BG" dirty="0" smtClean="0"/>
              <a:t>САЩ и Канада</a:t>
            </a:r>
            <a:endParaRPr lang="bg-BG" dirty="0" smtClean="0"/>
          </a:p>
          <a:p>
            <a:r>
              <a:rPr lang="en-US" dirty="0" smtClean="0"/>
              <a:t>IS-136 – 1994, </a:t>
            </a:r>
            <a:r>
              <a:rPr lang="bg-BG" dirty="0" smtClean="0"/>
              <a:t>САЩ и Канада</a:t>
            </a: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 – второ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Стандарти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CDMA – </a:t>
            </a:r>
            <a:r>
              <a:rPr lang="bg-BG" dirty="0" smtClean="0"/>
              <a:t>базирани</a:t>
            </a:r>
            <a:endParaRPr lang="en-US" dirty="0" smtClean="0"/>
          </a:p>
          <a:p>
            <a:r>
              <a:rPr lang="en-US" dirty="0" smtClean="0"/>
              <a:t>Is-95 (</a:t>
            </a:r>
            <a:r>
              <a:rPr lang="en-US" dirty="0" err="1" smtClean="0"/>
              <a:t>cdmaOne</a:t>
            </a:r>
            <a:r>
              <a:rPr lang="en-US" dirty="0" smtClean="0"/>
              <a:t>) –</a:t>
            </a:r>
            <a:r>
              <a:rPr lang="bg-BG" dirty="0" smtClean="0"/>
              <a:t> 1995,</a:t>
            </a:r>
            <a:r>
              <a:rPr lang="en-US" dirty="0" smtClean="0"/>
              <a:t> </a:t>
            </a:r>
            <a:r>
              <a:rPr lang="bg-BG" dirty="0" smtClean="0"/>
              <a:t>Северна и Южна Америка, Азия, 13% от световните потребители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Мобилна телефония – второ поколение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bg-BG" dirty="0" smtClean="0"/>
              <a:t>Технологии за разширяване капацитета </a:t>
            </a:r>
            <a:r>
              <a:rPr lang="bg-BG" dirty="0" smtClean="0"/>
              <a:t>з</a:t>
            </a:r>
            <a:r>
              <a:rPr lang="bg-BG" dirty="0" smtClean="0"/>
              <a:t>а предаване на данни в 2</a:t>
            </a:r>
            <a:r>
              <a:rPr lang="en-US" dirty="0" smtClean="0"/>
              <a:t>G </a:t>
            </a:r>
            <a:r>
              <a:rPr lang="bg-BG" dirty="0" smtClean="0"/>
              <a:t>мрежите</a:t>
            </a:r>
          </a:p>
          <a:p>
            <a:r>
              <a:rPr lang="en-US" dirty="0" smtClean="0"/>
              <a:t>General Packet Radio Service (GPRS, 2.5G)</a:t>
            </a:r>
          </a:p>
          <a:p>
            <a:pPr>
              <a:buNone/>
            </a:pPr>
            <a:r>
              <a:rPr lang="bg-BG" dirty="0" smtClean="0"/>
              <a:t>Скорости до 56</a:t>
            </a:r>
            <a:r>
              <a:rPr lang="en-US" dirty="0" smtClean="0"/>
              <a:t>Kbps (140 </a:t>
            </a:r>
            <a:r>
              <a:rPr lang="bg-BG" dirty="0" smtClean="0"/>
              <a:t>теоретични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Enhanced Data Rates for GSM evolution</a:t>
            </a:r>
            <a:r>
              <a:rPr lang="bg-BG" dirty="0" smtClean="0"/>
              <a:t> </a:t>
            </a:r>
            <a:r>
              <a:rPr lang="en-US" dirty="0" smtClean="0"/>
              <a:t>(EDGE, 2,75G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bg-BG" dirty="0" smtClean="0"/>
              <a:t>Скорости до 236</a:t>
            </a:r>
            <a:r>
              <a:rPr lang="en-US" dirty="0" smtClean="0"/>
              <a:t>Kbps (473.6 </a:t>
            </a:r>
            <a:r>
              <a:rPr lang="bg-BG" dirty="0" smtClean="0"/>
              <a:t>теоретични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</TotalTime>
  <Words>426</Words>
  <Application>Microsoft Office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Телефония за целите на бизнеса</vt:lpstr>
      <vt:lpstr>Конвенционална телефония</vt:lpstr>
      <vt:lpstr>Мобилна телефония – първо поколение</vt:lpstr>
      <vt:lpstr>Мобилна телефония – първо поколение</vt:lpstr>
      <vt:lpstr>Мобилна телефония – първо поколение</vt:lpstr>
      <vt:lpstr>Мобилна телефония – второ поколение</vt:lpstr>
      <vt:lpstr>Мобилна телефония – второ поколение</vt:lpstr>
      <vt:lpstr>Мобилна телефония – второ поколение</vt:lpstr>
      <vt:lpstr>Мобилна телефония – второ поколение</vt:lpstr>
      <vt:lpstr>Мобилна телефония трето поколение</vt:lpstr>
      <vt:lpstr>Организации, създаващи стандарти за 3G телефония</vt:lpstr>
      <vt:lpstr>3G основни технологии</vt:lpstr>
      <vt:lpstr>UMTS</vt:lpstr>
      <vt:lpstr>UMTS</vt:lpstr>
      <vt:lpstr>4G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Телефония за целите на бизнеса</dc:title>
  <dc:creator>student</dc:creator>
  <cp:lastModifiedBy>Ownjo</cp:lastModifiedBy>
  <cp:revision>16</cp:revision>
  <dcterms:created xsi:type="dcterms:W3CDTF">2010-04-13T17:04:57Z</dcterms:created>
  <dcterms:modified xsi:type="dcterms:W3CDTF">2010-04-14T17:57:50Z</dcterms:modified>
</cp:coreProperties>
</file>