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259"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4/4/2011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0" b="-20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4/4/2011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54762"/>
          </a:xfrm>
        </p:spPr>
        <p:txBody>
          <a:bodyPr>
            <a:normAutofit fontScale="90000"/>
          </a:bodyPr>
          <a:lstStyle/>
          <a:p>
            <a:r>
              <a:rPr lang="bg-BG" sz="6600" b="1" dirty="0" smtClean="0"/>
              <a:t/>
            </a:r>
            <a:br>
              <a:rPr lang="bg-BG" sz="6600" b="1" dirty="0" smtClean="0"/>
            </a:br>
            <a:r>
              <a:rPr lang="bg-BG" sz="6600" b="1" dirty="0" smtClean="0">
                <a:solidFill>
                  <a:srgbClr val="C00000"/>
                </a:solidFill>
              </a:rPr>
              <a:t>Охранителни</a:t>
            </a:r>
            <a:br>
              <a:rPr lang="bg-BG" sz="6600" b="1" dirty="0" smtClean="0">
                <a:solidFill>
                  <a:srgbClr val="C00000"/>
                </a:solidFill>
              </a:rPr>
            </a:br>
            <a:r>
              <a:rPr lang="bg-BG" sz="6600" b="1" dirty="0" smtClean="0">
                <a:solidFill>
                  <a:srgbClr val="C00000"/>
                </a:solidFill>
              </a:rPr>
              <a:t/>
            </a:r>
            <a:br>
              <a:rPr lang="bg-BG" sz="6600" b="1" dirty="0" smtClean="0">
                <a:solidFill>
                  <a:srgbClr val="C00000"/>
                </a:solidFill>
              </a:rPr>
            </a:br>
            <a:r>
              <a:rPr lang="bg-BG" sz="6600" b="1" dirty="0" smtClean="0">
                <a:solidFill>
                  <a:srgbClr val="C00000"/>
                </a:solidFill>
              </a:rPr>
              <a:t>системи</a:t>
            </a:r>
            <a:r>
              <a:rPr lang="bg-BG" sz="6600" b="1" dirty="0" smtClean="0"/>
              <a:t/>
            </a:r>
            <a:br>
              <a:rPr lang="bg-BG" sz="6600" b="1" dirty="0" smtClean="0"/>
            </a:br>
            <a:r>
              <a:rPr lang="bg-BG" sz="6600" b="1" dirty="0" smtClean="0"/>
              <a:t/>
            </a:r>
            <a:br>
              <a:rPr lang="bg-BG" sz="6600" b="1" dirty="0" smtClean="0"/>
            </a:br>
            <a:r>
              <a:rPr lang="bg-BG" sz="6600" dirty="0" smtClean="0"/>
              <a:t/>
            </a:r>
            <a:br>
              <a:rPr lang="bg-BG" sz="6600" dirty="0" smtClean="0"/>
            </a:br>
            <a:endParaRPr lang="bg-BG" sz="6600"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334000"/>
            <a:ext cx="6477000" cy="1524000"/>
          </a:xfrm>
        </p:spPr>
        <p:txBody>
          <a:bodyPr>
            <a:normAutofit/>
          </a:bodyPr>
          <a:lstStyle/>
          <a:p>
            <a:r>
              <a:rPr lang="bg-BG" dirty="0" smtClean="0">
                <a:solidFill>
                  <a:srgbClr val="FFFF00"/>
                </a:solidFill>
              </a:rPr>
              <a:t>Благодаря </a:t>
            </a:r>
            <a:r>
              <a:rPr lang="bg-BG" smtClean="0">
                <a:solidFill>
                  <a:srgbClr val="FFFF00"/>
                </a:solidFill>
              </a:rPr>
              <a:t>за </a:t>
            </a:r>
            <a:r>
              <a:rPr lang="bg-BG" smtClean="0">
                <a:solidFill>
                  <a:srgbClr val="FFFF00"/>
                </a:solidFill>
              </a:rPr>
              <a:t>внимание</a:t>
            </a:r>
            <a:r>
              <a:rPr lang="bg-BG" smtClean="0">
                <a:solidFill>
                  <a:srgbClr val="FFFF00"/>
                </a:solidFill>
              </a:rPr>
              <a:t>то</a:t>
            </a:r>
            <a:r>
              <a:rPr lang="bg-BG" smtClean="0">
                <a:solidFill>
                  <a:srgbClr val="FFFF00"/>
                </a:solidFill>
              </a:rPr>
              <a:t> </a:t>
            </a:r>
            <a:r>
              <a:rPr lang="bg-BG" dirty="0" smtClean="0">
                <a:solidFill>
                  <a:srgbClr val="FFFF00"/>
                </a:solidFill>
                <a:sym typeface="Wingdings" pitchFamily="2" charset="2"/>
              </a:rPr>
              <a:t></a:t>
            </a:r>
            <a:endParaRPr lang="bg-BG" dirty="0">
              <a:solidFill>
                <a:srgbClr val="FFFF00"/>
              </a:solidFill>
            </a:endParaRPr>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858000"/>
          </a:xfrm>
        </p:spPr>
        <p:txBody>
          <a:bodyPr>
            <a:noAutofit/>
          </a:bodyPr>
          <a:lstStyle/>
          <a:p>
            <a:pPr algn="just"/>
            <a:r>
              <a:rPr lang="bg-BG" sz="2200" dirty="0" smtClean="0">
                <a:solidFill>
                  <a:srgbClr val="FF0000"/>
                </a:solidFill>
                <a:latin typeface="Arial Black" pitchFamily="34" charset="0"/>
              </a:rPr>
              <a:t>Алармеинте системи са едни от най – разпространените технически средства за защита срещу несанкционирано проникване. Обикновено инсталирането на АС е първата стъпка към създаването на цялостна система за сигурност на организацията.</a:t>
            </a:r>
            <a:r>
              <a:rPr lang="bg-BG" sz="2200" dirty="0" smtClean="0">
                <a:solidFill>
                  <a:srgbClr val="00B050"/>
                </a:solidFill>
                <a:latin typeface="Arial Black" pitchFamily="34" charset="0"/>
              </a:rPr>
              <a:t> </a:t>
            </a:r>
            <a:r>
              <a:rPr lang="en-US" sz="2200" dirty="0" smtClean="0">
                <a:solidFill>
                  <a:srgbClr val="00B050"/>
                </a:solidFill>
                <a:latin typeface="Arial Black" pitchFamily="34" charset="0"/>
              </a:rPr>
              <a:t/>
            </a:r>
            <a:br>
              <a:rPr lang="en-US" sz="2200" dirty="0" smtClean="0">
                <a:solidFill>
                  <a:srgbClr val="00B050"/>
                </a:solidFill>
                <a:latin typeface="Arial Black" pitchFamily="34" charset="0"/>
              </a:rPr>
            </a:br>
            <a:r>
              <a:rPr lang="en-US" sz="2200" dirty="0" smtClean="0">
                <a:solidFill>
                  <a:srgbClr val="00B050"/>
                </a:solidFill>
                <a:latin typeface="Arial Black" pitchFamily="34" charset="0"/>
              </a:rPr>
              <a:t/>
            </a:r>
            <a:br>
              <a:rPr lang="en-US" sz="2200" dirty="0" smtClean="0">
                <a:solidFill>
                  <a:srgbClr val="00B050"/>
                </a:solidFill>
                <a:latin typeface="Arial Black" pitchFamily="34" charset="0"/>
              </a:rPr>
            </a:br>
            <a:r>
              <a:rPr lang="bg-BG" sz="2200" dirty="0" smtClean="0">
                <a:solidFill>
                  <a:schemeClr val="accent4">
                    <a:lumMod val="50000"/>
                  </a:schemeClr>
                </a:solidFill>
                <a:latin typeface="Arial Black" pitchFamily="34" charset="0"/>
              </a:rPr>
              <a:t>Съгласно </a:t>
            </a:r>
            <a:r>
              <a:rPr lang="bg-BG" sz="2200" dirty="0" smtClean="0">
                <a:solidFill>
                  <a:schemeClr val="accent4">
                    <a:lumMod val="50000"/>
                  </a:schemeClr>
                </a:solidFill>
                <a:latin typeface="Arial Black" pitchFamily="34" charset="0"/>
              </a:rPr>
              <a:t>БДС АС е електрическа инсталация, предназначена да открива и сигнализира наличието на отклонение от нормалните условия, показващо наличие на опасност. Аларма е предупреждение за наличието на опасност за човешки живот, за имуществото или околната среда. </a:t>
            </a:r>
            <a:endParaRPr lang="bg-BG" sz="2400" dirty="0">
              <a:solidFill>
                <a:schemeClr val="accent4">
                  <a:lumMod val="50000"/>
                </a:schemeClr>
              </a:solidFill>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6858000"/>
          </a:xfrm>
        </p:spPr>
        <p:txBody>
          <a:bodyPr>
            <a:noAutofit/>
          </a:bodyPr>
          <a:lstStyle/>
          <a:p>
            <a:pPr algn="l"/>
            <a:r>
              <a:rPr lang="bg-BG" sz="2000" dirty="0" smtClean="0">
                <a:solidFill>
                  <a:srgbClr val="FF0000"/>
                </a:solidFill>
                <a:latin typeface="Arial Black" pitchFamily="34" charset="0"/>
              </a:rPr>
              <a:t>Съвременните АС изпълняват следните функции</a:t>
            </a:r>
            <a:r>
              <a:rPr lang="bg-BG" sz="2000" dirty="0" smtClean="0">
                <a:solidFill>
                  <a:srgbClr val="FF0000"/>
                </a:solidFill>
                <a:latin typeface="Arial Black" pitchFamily="34" charset="0"/>
              </a:rPr>
              <a:t>:</a:t>
            </a:r>
            <a:r>
              <a:rPr lang="en-US" sz="2000" dirty="0" smtClean="0">
                <a:solidFill>
                  <a:srgbClr val="FF0000"/>
                </a:solidFill>
                <a:latin typeface="Arial Black" pitchFamily="34" charset="0"/>
              </a:rPr>
              <a:t/>
            </a:r>
            <a:br>
              <a:rPr lang="en-US" sz="2000" dirty="0" smtClean="0">
                <a:solidFill>
                  <a:srgbClr val="FF0000"/>
                </a:solidFill>
                <a:latin typeface="Arial Black" pitchFamily="34" charset="0"/>
              </a:rPr>
            </a:br>
            <a:r>
              <a:rPr lang="bg-BG" sz="2000" dirty="0" smtClean="0">
                <a:solidFill>
                  <a:srgbClr val="FF0000"/>
                </a:solidFill>
                <a:latin typeface="Arial Black" pitchFamily="34" charset="0"/>
              </a:rPr>
              <a:t/>
            </a:r>
            <a:br>
              <a:rPr lang="bg-BG" sz="2000" dirty="0" smtClean="0">
                <a:solidFill>
                  <a:srgbClr val="FF0000"/>
                </a:solidFill>
                <a:latin typeface="Arial Black" pitchFamily="34" charset="0"/>
              </a:rPr>
            </a:br>
            <a:r>
              <a:rPr lang="bg-BG" sz="2000" dirty="0" smtClean="0">
                <a:solidFill>
                  <a:schemeClr val="accent4">
                    <a:lumMod val="50000"/>
                  </a:schemeClr>
                </a:solidFill>
                <a:latin typeface="Arial Black" pitchFamily="34" charset="0"/>
              </a:rPr>
              <a:t>*регистрираща – свързана е с откриването на всяка опасност за наблюдавания обект при злоумишлени действия или </a:t>
            </a:r>
            <a:r>
              <a:rPr lang="bg-BG" sz="2000" dirty="0" smtClean="0">
                <a:solidFill>
                  <a:schemeClr val="accent4">
                    <a:lumMod val="50000"/>
                  </a:schemeClr>
                </a:solidFill>
                <a:latin typeface="Arial Black" pitchFamily="34" charset="0"/>
              </a:rPr>
              <a:t>пожар</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*известяваща – тъй като са системи за </a:t>
            </a:r>
            <a:r>
              <a:rPr lang="bg-BG" sz="2000" dirty="0" smtClean="0">
                <a:solidFill>
                  <a:schemeClr val="accent4">
                    <a:lumMod val="50000"/>
                  </a:schemeClr>
                </a:solidFill>
                <a:latin typeface="Arial Black" pitchFamily="34" charset="0"/>
              </a:rPr>
              <a:t>известяване</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*задържаща или възпираща – създава пречки, които забавят, смущават или пречат на изпълнението на задачата, която си е поставил </a:t>
            </a:r>
            <a:r>
              <a:rPr lang="bg-BG" sz="2000" dirty="0" smtClean="0">
                <a:solidFill>
                  <a:schemeClr val="accent4">
                    <a:lumMod val="50000"/>
                  </a:schemeClr>
                </a:solidFill>
                <a:latin typeface="Arial Black" pitchFamily="34" charset="0"/>
              </a:rPr>
              <a:t>нарушителя</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*контролно – пропускателна – документираща и или управляваща преминаването на лица и транспортни </a:t>
            </a:r>
            <a:r>
              <a:rPr lang="bg-BG" sz="2000" dirty="0" smtClean="0">
                <a:solidFill>
                  <a:schemeClr val="accent4">
                    <a:lumMod val="50000"/>
                  </a:schemeClr>
                </a:solidFill>
                <a:latin typeface="Arial Black" pitchFamily="34" charset="0"/>
              </a:rPr>
              <a:t>средства </a:t>
            </a:r>
            <a:r>
              <a:rPr lang="bg-BG" sz="2000" dirty="0" smtClean="0">
                <a:solidFill>
                  <a:schemeClr val="accent4">
                    <a:lumMod val="50000"/>
                  </a:schemeClr>
                </a:solidFill>
                <a:latin typeface="Arial Black" pitchFamily="34" charset="0"/>
              </a:rPr>
              <a:t>през контролно – </a:t>
            </a:r>
            <a:r>
              <a:rPr lang="bg-BG" sz="2000" dirty="0" smtClean="0">
                <a:solidFill>
                  <a:schemeClr val="accent4">
                    <a:lumMod val="50000"/>
                  </a:schemeClr>
                </a:solidFill>
                <a:latin typeface="Arial Black" pitchFamily="34" charset="0"/>
              </a:rPr>
              <a:t>пропускателни пунктове</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en-US" sz="2000" dirty="0" smtClean="0">
                <a:solidFill>
                  <a:schemeClr val="accent4">
                    <a:lumMod val="50000"/>
                  </a:schemeClr>
                </a:solidFill>
                <a:latin typeface="Arial Black" pitchFamily="34" charset="0"/>
              </a:rPr>
              <a:t>*</a:t>
            </a:r>
            <a:r>
              <a:rPr lang="bg-BG" sz="2000" dirty="0" err="1" smtClean="0">
                <a:solidFill>
                  <a:schemeClr val="accent4">
                    <a:lumMod val="50000"/>
                  </a:schemeClr>
                </a:solidFill>
                <a:latin typeface="Arial Black" pitchFamily="34" charset="0"/>
              </a:rPr>
              <a:t>д</a:t>
            </a:r>
            <a:r>
              <a:rPr lang="bg-BG" sz="2000" dirty="0" err="1" smtClean="0">
                <a:solidFill>
                  <a:schemeClr val="accent4">
                    <a:lumMod val="50000"/>
                  </a:schemeClr>
                </a:solidFill>
                <a:latin typeface="Arial Black" pitchFamily="34" charset="0"/>
              </a:rPr>
              <a:t>оказателствена</a:t>
            </a:r>
            <a:r>
              <a:rPr lang="bg-BG" sz="2000" dirty="0" smtClean="0">
                <a:solidFill>
                  <a:schemeClr val="accent4">
                    <a:lumMod val="50000"/>
                  </a:schemeClr>
                </a:solidFill>
                <a:latin typeface="Arial Black" pitchFamily="34" charset="0"/>
              </a:rPr>
              <a:t> </a:t>
            </a:r>
            <a:r>
              <a:rPr lang="bg-BG" sz="2000" dirty="0" smtClean="0">
                <a:solidFill>
                  <a:schemeClr val="accent4">
                    <a:lumMod val="50000"/>
                  </a:schemeClr>
                </a:solidFill>
                <a:latin typeface="Arial Black" pitchFamily="34" charset="0"/>
              </a:rPr>
              <a:t>– подпомага идентифицирането и уличаването на </a:t>
            </a:r>
            <a:r>
              <a:rPr lang="bg-BG" sz="2000" dirty="0" smtClean="0">
                <a:solidFill>
                  <a:schemeClr val="accent4">
                    <a:lumMod val="50000"/>
                  </a:schemeClr>
                </a:solidFill>
                <a:latin typeface="Arial Black" pitchFamily="34" charset="0"/>
              </a:rPr>
              <a:t>извършителя</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en-US" sz="2000" dirty="0" smtClean="0">
                <a:solidFill>
                  <a:schemeClr val="accent4">
                    <a:lumMod val="50000"/>
                  </a:schemeClr>
                </a:solidFill>
                <a:latin typeface="Arial Black" pitchFamily="34" charset="0"/>
              </a:rPr>
              <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a:t>
            </a:r>
            <a:endParaRPr lang="bg-BG" sz="2000" dirty="0">
              <a:solidFill>
                <a:srgbClr val="00B050"/>
              </a:solidFill>
              <a:latin typeface="Arial Black" pitchFamily="34" charset="0"/>
            </a:endParaRP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6858000"/>
          </a:xfrm>
        </p:spPr>
        <p:txBody>
          <a:bodyPr>
            <a:noAutofit/>
          </a:bodyPr>
          <a:lstStyle/>
          <a:p>
            <a:pPr algn="l"/>
            <a:r>
              <a:rPr lang="bg-BG" sz="2000" dirty="0" smtClean="0">
                <a:solidFill>
                  <a:srgbClr val="FF0000"/>
                </a:solidFill>
                <a:latin typeface="Arial Black" pitchFamily="34" charset="0"/>
              </a:rPr>
              <a:t>Съвременните АС изпълняват следните функции</a:t>
            </a:r>
            <a:r>
              <a:rPr lang="bg-BG" sz="2000" dirty="0" smtClean="0">
                <a:solidFill>
                  <a:srgbClr val="FF0000"/>
                </a:solidFill>
                <a:latin typeface="Arial Black" pitchFamily="34" charset="0"/>
              </a:rPr>
              <a:t>:</a:t>
            </a:r>
            <a:r>
              <a:rPr lang="en-US" sz="2000" dirty="0" smtClean="0">
                <a:solidFill>
                  <a:srgbClr val="FF0000"/>
                </a:solidFill>
                <a:latin typeface="Arial Black" pitchFamily="34" charset="0"/>
              </a:rPr>
              <a:t/>
            </a:r>
            <a:br>
              <a:rPr lang="en-US" sz="2000" dirty="0" smtClean="0">
                <a:solidFill>
                  <a:srgbClr val="FF0000"/>
                </a:solidFill>
                <a:latin typeface="Arial Black" pitchFamily="34" charset="0"/>
              </a:rPr>
            </a:br>
            <a:r>
              <a:rPr lang="bg-BG" sz="2000" dirty="0" smtClean="0">
                <a:solidFill>
                  <a:srgbClr val="FF0000"/>
                </a:solidFill>
                <a:latin typeface="Arial Black" pitchFamily="34" charset="0"/>
              </a:rPr>
              <a:t/>
            </a:r>
            <a:br>
              <a:rPr lang="bg-BG" sz="2000" dirty="0" smtClean="0">
                <a:solidFill>
                  <a:srgbClr val="FF0000"/>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*информационна – подпомага бързата и правилна реакция на оперативния </a:t>
            </a:r>
            <a:r>
              <a:rPr lang="bg-BG" sz="2000" dirty="0" smtClean="0">
                <a:solidFill>
                  <a:schemeClr val="accent4">
                    <a:lumMod val="50000"/>
                  </a:schemeClr>
                </a:solidFill>
                <a:latin typeface="Arial Black" pitchFamily="34" charset="0"/>
              </a:rPr>
              <a:t>персонал</a:t>
            </a:r>
            <a:r>
              <a:rPr lang="en-US" sz="2000" dirty="0" smtClean="0">
                <a:solidFill>
                  <a:schemeClr val="accent4">
                    <a:lumMod val="50000"/>
                  </a:schemeClr>
                </a:solidFill>
                <a:latin typeface="Arial Black" pitchFamily="34" charset="0"/>
              </a:rPr>
              <a:t>;</a:t>
            </a:r>
            <a:br>
              <a:rPr lang="en-US"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
            </a:r>
            <a:br>
              <a:rPr lang="bg-BG" sz="2000" dirty="0" smtClean="0">
                <a:solidFill>
                  <a:schemeClr val="accent4">
                    <a:lumMod val="50000"/>
                  </a:schemeClr>
                </a:solidFill>
                <a:latin typeface="Arial Black" pitchFamily="34" charset="0"/>
              </a:rPr>
            </a:br>
            <a:r>
              <a:rPr lang="bg-BG" sz="2000" dirty="0" smtClean="0">
                <a:solidFill>
                  <a:schemeClr val="accent4">
                    <a:lumMod val="50000"/>
                  </a:schemeClr>
                </a:solidFill>
                <a:latin typeface="Arial Black" pitchFamily="34" charset="0"/>
              </a:rPr>
              <a:t>*диагностична – индикация за работоспособността или не на системата и отделните възли; подпомага дейността на персонала, който е техническа поддръжка на алармената система</a:t>
            </a:r>
            <a:r>
              <a:rPr lang="bg-BG" sz="2000" dirty="0" smtClean="0">
                <a:solidFill>
                  <a:schemeClr val="accent4">
                    <a:lumMod val="50000"/>
                  </a:schemeClr>
                </a:solidFill>
                <a:latin typeface="Arial Black" pitchFamily="34" charset="0"/>
              </a:rPr>
              <a:t>.</a:t>
            </a:r>
            <a:br>
              <a:rPr lang="bg-BG" sz="2000" dirty="0" smtClean="0">
                <a:solidFill>
                  <a:schemeClr val="accent4">
                    <a:lumMod val="50000"/>
                  </a:schemeClr>
                </a:solidFill>
                <a:latin typeface="Arial Black" pitchFamily="34" charset="0"/>
              </a:rPr>
            </a:br>
            <a:r>
              <a:rPr lang="bg-BG" sz="2000" dirty="0" smtClean="0">
                <a:solidFill>
                  <a:srgbClr val="00B050"/>
                </a:solidFill>
                <a:latin typeface="Arial Black" pitchFamily="34" charset="0"/>
              </a:rPr>
              <a:t/>
            </a:r>
            <a:br>
              <a:rPr lang="bg-BG" sz="2000" dirty="0" smtClean="0">
                <a:solidFill>
                  <a:srgbClr val="00B050"/>
                </a:solidFill>
                <a:latin typeface="Arial Black" pitchFamily="34" charset="0"/>
              </a:rPr>
            </a:br>
            <a:r>
              <a:rPr lang="bg-BG" sz="2000" dirty="0" smtClean="0">
                <a:solidFill>
                  <a:schemeClr val="bg1">
                    <a:lumMod val="95000"/>
                    <a:lumOff val="5000"/>
                  </a:schemeClr>
                </a:solidFill>
                <a:latin typeface="Arial Black" pitchFamily="34" charset="0"/>
              </a:rPr>
              <a:t>Основните изисквания към алармената система са максимална чувствиетелност на детекторите, минимален брой на </a:t>
            </a:r>
            <a:r>
              <a:rPr lang="bg-BG" sz="2000" dirty="0" smtClean="0">
                <a:solidFill>
                  <a:schemeClr val="bg1">
                    <a:lumMod val="95000"/>
                    <a:lumOff val="5000"/>
                  </a:schemeClr>
                </a:solidFill>
                <a:latin typeface="Arial Black" pitchFamily="34" charset="0"/>
              </a:rPr>
              <a:t>фалшивите задействания.</a:t>
            </a:r>
            <a:r>
              <a:rPr lang="bg-BG" sz="2000" dirty="0" smtClean="0">
                <a:solidFill>
                  <a:schemeClr val="bg1">
                    <a:lumMod val="95000"/>
                    <a:lumOff val="5000"/>
                  </a:schemeClr>
                </a:solidFill>
                <a:latin typeface="Arial Black" pitchFamily="34" charset="0"/>
              </a:rPr>
              <a:t/>
            </a:r>
            <a:br>
              <a:rPr lang="bg-BG" sz="2000" dirty="0" smtClean="0">
                <a:solidFill>
                  <a:schemeClr val="bg1">
                    <a:lumMod val="95000"/>
                    <a:lumOff val="5000"/>
                  </a:schemeClr>
                </a:solidFill>
                <a:latin typeface="Arial Black" pitchFamily="34" charset="0"/>
              </a:rPr>
            </a:br>
            <a:endParaRPr lang="bg-BG" sz="2000" dirty="0">
              <a:solidFill>
                <a:schemeClr val="bg1">
                  <a:lumMod val="95000"/>
                  <a:lumOff val="5000"/>
                </a:schemeClr>
              </a:solidFill>
              <a:latin typeface="Arial Black" pitchFamily="34" charset="0"/>
            </a:endParaRPr>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Autofit/>
          </a:bodyPr>
          <a:lstStyle/>
          <a:p>
            <a:r>
              <a:rPr lang="bg-BG" sz="1800" dirty="0" smtClean="0">
                <a:solidFill>
                  <a:schemeClr val="bg1">
                    <a:lumMod val="95000"/>
                    <a:lumOff val="5000"/>
                  </a:schemeClr>
                </a:solidFill>
                <a:effectLst/>
              </a:rPr>
              <a:t>Съставът на АС </a:t>
            </a:r>
            <a:r>
              <a:rPr lang="bg-BG" sz="1800" dirty="0" smtClean="0">
                <a:solidFill>
                  <a:schemeClr val="bg1">
                    <a:lumMod val="95000"/>
                    <a:lumOff val="5000"/>
                  </a:schemeClr>
                </a:solidFill>
                <a:effectLst/>
              </a:rPr>
              <a:t>включва</a:t>
            </a:r>
            <a:r>
              <a:rPr lang="bg-BG" sz="1800" dirty="0" smtClean="0">
                <a:solidFill>
                  <a:schemeClr val="bg1">
                    <a:lumMod val="95000"/>
                    <a:lumOff val="5000"/>
                  </a:schemeClr>
                </a:solidFill>
                <a:effectLst/>
              </a:rPr>
              <a:t>:</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*детектор – утройство за генериране алармен сигнал при разпознаване на отклонения от нормалните условия, показващи наличие на опасност; сензорът е този, който разпознава промяната в условията. Тази промяна може да е сигнал за опасност.</a:t>
            </a:r>
            <a:r>
              <a:rPr lang="en-US" sz="1800" dirty="0" smtClean="0">
                <a:solidFill>
                  <a:schemeClr val="bg1">
                    <a:lumMod val="95000"/>
                    <a:lumOff val="5000"/>
                  </a:schemeClr>
                </a:solidFill>
                <a:effectLst/>
              </a:rPr>
              <a:t/>
            </a:r>
            <a:br>
              <a:rPr lang="en-US" sz="1800" dirty="0" smtClean="0">
                <a:solidFill>
                  <a:schemeClr val="bg1">
                    <a:lumMod val="95000"/>
                    <a:lumOff val="5000"/>
                  </a:schemeClr>
                </a:solidFill>
                <a:effectLst/>
              </a:rPr>
            </a:br>
            <a:r>
              <a:rPr lang="bg-BG" sz="1800" dirty="0" smtClean="0">
                <a:solidFill>
                  <a:schemeClr val="bg1">
                    <a:lumMod val="95000"/>
                    <a:lumOff val="5000"/>
                  </a:schemeClr>
                </a:solidFill>
                <a:effectLst/>
              </a:rPr>
              <a:t>*утройство за управление – осигурява обработката на сигналите от един или няколко детектора, както и проверката на нормалното им функциониране.</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*захранващо устройство</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*устройства, управлявани от основното УУ – чрез тях се извършва блокиране или деблокиране на врати, задействане на пожарогасителни инсталации и др.</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*визуална и или звукова сигнализация</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*входно устройство за програмиране</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*интерфейс за връзка</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АС се състоят от част, където сигналъе се генерира, част, където сигналът се предава и част, в която сигналът се приема.</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Съгласно стандарта АС се делят на:</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*периметрови АС</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*АС срещу проникване и взлом</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*телевизионни системи за наблюдение и охрана</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*системи за контрол на достъпа</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*пожароизвестителни системи</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*интегрирани алармени системи</a:t>
            </a:r>
            <a:br>
              <a:rPr lang="bg-BG" sz="1800" dirty="0" smtClean="0">
                <a:solidFill>
                  <a:schemeClr val="bg1">
                    <a:lumMod val="95000"/>
                    <a:lumOff val="5000"/>
                  </a:schemeClr>
                </a:solidFill>
                <a:effectLst/>
              </a:rPr>
            </a:br>
            <a:r>
              <a:rPr lang="bg-BG" sz="1800" dirty="0" smtClean="0">
                <a:solidFill>
                  <a:schemeClr val="bg1">
                    <a:lumMod val="95000"/>
                    <a:lumOff val="5000"/>
                  </a:schemeClr>
                </a:solidFill>
                <a:effectLst/>
              </a:rPr>
              <a:t>*системи за предаване на алармен сигнал</a:t>
            </a:r>
            <a:endParaRPr lang="bg-BG" sz="1800" dirty="0">
              <a:solidFill>
                <a:schemeClr val="bg1">
                  <a:lumMod val="95000"/>
                  <a:lumOff val="5000"/>
                </a:schemeClr>
              </a:solidFill>
              <a:effectLst/>
            </a:endParaRPr>
          </a:p>
        </p:txBody>
      </p:sp>
    </p:spTree>
  </p:cSld>
  <p:clrMapOvr>
    <a:masterClrMapping/>
  </p:clrMapOvr>
  <p:transition spd="slow">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Autofit/>
          </a:bodyPr>
          <a:lstStyle/>
          <a:p>
            <a:pPr algn="l"/>
            <a:r>
              <a:rPr lang="bg-BG" sz="1800" dirty="0" smtClean="0">
                <a:solidFill>
                  <a:schemeClr val="bg1">
                    <a:lumMod val="95000"/>
                    <a:lumOff val="5000"/>
                  </a:schemeClr>
                </a:solidFill>
                <a:effectLst/>
              </a:rPr>
              <a:t/>
            </a:r>
            <a:br>
              <a:rPr lang="bg-BG" sz="1800" dirty="0" smtClean="0">
                <a:solidFill>
                  <a:schemeClr val="bg1">
                    <a:lumMod val="95000"/>
                    <a:lumOff val="5000"/>
                  </a:schemeClr>
                </a:solidFill>
                <a:effectLst/>
              </a:rPr>
            </a:br>
            <a:r>
              <a:rPr lang="bg-BG" sz="2400" dirty="0" smtClean="0">
                <a:solidFill>
                  <a:schemeClr val="bg1">
                    <a:lumMod val="95000"/>
                    <a:lumOff val="5000"/>
                  </a:schemeClr>
                </a:solidFill>
                <a:effectLst/>
              </a:rPr>
              <a:t>АС се състоят </a:t>
            </a:r>
            <a:r>
              <a:rPr lang="bg-BG" sz="2400" dirty="0" smtClean="0">
                <a:solidFill>
                  <a:schemeClr val="bg1">
                    <a:lumMod val="95000"/>
                    <a:lumOff val="5000"/>
                  </a:schemeClr>
                </a:solidFill>
                <a:effectLst/>
              </a:rPr>
              <a:t>от:</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  </a:t>
            </a:r>
            <a:r>
              <a:rPr lang="en-US" sz="2400" dirty="0" smtClean="0">
                <a:solidFill>
                  <a:schemeClr val="bg1">
                    <a:lumMod val="95000"/>
                    <a:lumOff val="5000"/>
                  </a:schemeClr>
                </a:solidFill>
                <a:effectLst/>
              </a:rPr>
              <a:t>I </a:t>
            </a:r>
            <a:r>
              <a:rPr lang="bg-BG" sz="2400" dirty="0" smtClean="0">
                <a:solidFill>
                  <a:schemeClr val="bg1">
                    <a:lumMod val="95000"/>
                    <a:lumOff val="5000"/>
                  </a:schemeClr>
                </a:solidFill>
                <a:effectLst/>
              </a:rPr>
              <a:t>част</a:t>
            </a:r>
            <a:r>
              <a:rPr lang="bg-BG" sz="2400" dirty="0" smtClean="0">
                <a:solidFill>
                  <a:schemeClr val="bg1">
                    <a:lumMod val="95000"/>
                    <a:lumOff val="5000"/>
                  </a:schemeClr>
                </a:solidFill>
                <a:effectLst/>
              </a:rPr>
              <a:t>, където сигналъе се </a:t>
            </a:r>
            <a:r>
              <a:rPr lang="bg-BG" sz="2400" dirty="0" smtClean="0">
                <a:solidFill>
                  <a:schemeClr val="bg1">
                    <a:lumMod val="95000"/>
                    <a:lumOff val="5000"/>
                  </a:schemeClr>
                </a:solidFill>
                <a:effectLst/>
              </a:rPr>
              <a:t>генерира</a:t>
            </a:r>
            <a:r>
              <a:rPr lang="en-US" sz="2400" dirty="0" smtClean="0">
                <a:solidFill>
                  <a:schemeClr val="bg1">
                    <a:lumMod val="95000"/>
                    <a:lumOff val="5000"/>
                  </a:schemeClr>
                </a:solidFill>
                <a:effectLst/>
              </a:rPr>
              <a:t>;</a:t>
            </a:r>
            <a:br>
              <a:rPr lang="en-US" sz="2400" dirty="0" smtClean="0">
                <a:solidFill>
                  <a:schemeClr val="bg1">
                    <a:lumMod val="95000"/>
                    <a:lumOff val="5000"/>
                  </a:schemeClr>
                </a:solidFill>
                <a:effectLst/>
              </a:rPr>
            </a:br>
            <a:r>
              <a:rPr lang="en-US" sz="2400" dirty="0" smtClean="0">
                <a:solidFill>
                  <a:schemeClr val="bg1">
                    <a:lumMod val="95000"/>
                    <a:lumOff val="5000"/>
                  </a:schemeClr>
                </a:solidFill>
                <a:effectLst/>
              </a:rPr>
              <a:t>II</a:t>
            </a:r>
            <a:r>
              <a:rPr lang="bg-BG" sz="2400" dirty="0" smtClean="0">
                <a:solidFill>
                  <a:schemeClr val="bg1">
                    <a:lumMod val="95000"/>
                    <a:lumOff val="5000"/>
                  </a:schemeClr>
                </a:solidFill>
                <a:effectLst/>
              </a:rPr>
              <a:t> </a:t>
            </a:r>
            <a:r>
              <a:rPr lang="bg-BG" sz="2400" dirty="0" smtClean="0">
                <a:solidFill>
                  <a:schemeClr val="bg1">
                    <a:lumMod val="95000"/>
                    <a:lumOff val="5000"/>
                  </a:schemeClr>
                </a:solidFill>
                <a:effectLst/>
              </a:rPr>
              <a:t>част, където сигналът се </a:t>
            </a:r>
            <a:r>
              <a:rPr lang="bg-BG" sz="2400" dirty="0" smtClean="0">
                <a:solidFill>
                  <a:schemeClr val="bg1">
                    <a:lumMod val="95000"/>
                    <a:lumOff val="5000"/>
                  </a:schemeClr>
                </a:solidFill>
                <a:effectLst/>
              </a:rPr>
              <a:t>предава</a:t>
            </a:r>
            <a:r>
              <a:rPr lang="en-US" sz="2400" dirty="0" smtClean="0">
                <a:solidFill>
                  <a:schemeClr val="bg1">
                    <a:lumMod val="95000"/>
                    <a:lumOff val="5000"/>
                  </a:schemeClr>
                </a:solidFill>
                <a:effectLst/>
              </a:rPr>
              <a:t>:</a:t>
            </a:r>
            <a:br>
              <a:rPr lang="en-US" sz="2400" dirty="0" smtClean="0">
                <a:solidFill>
                  <a:schemeClr val="bg1">
                    <a:lumMod val="95000"/>
                    <a:lumOff val="5000"/>
                  </a:schemeClr>
                </a:solidFill>
                <a:effectLst/>
              </a:rPr>
            </a:br>
            <a:r>
              <a:rPr lang="en-US" sz="2400" dirty="0" smtClean="0">
                <a:solidFill>
                  <a:schemeClr val="bg1">
                    <a:lumMod val="95000"/>
                    <a:lumOff val="5000"/>
                  </a:schemeClr>
                </a:solidFill>
                <a:effectLst/>
              </a:rPr>
              <a:t>III</a:t>
            </a:r>
            <a:r>
              <a:rPr lang="bg-BG" sz="2400" dirty="0" smtClean="0">
                <a:solidFill>
                  <a:schemeClr val="bg1">
                    <a:lumMod val="95000"/>
                    <a:lumOff val="5000"/>
                  </a:schemeClr>
                </a:solidFill>
                <a:effectLst/>
              </a:rPr>
              <a:t> част</a:t>
            </a:r>
            <a:r>
              <a:rPr lang="bg-BG" sz="2400" dirty="0" smtClean="0">
                <a:solidFill>
                  <a:schemeClr val="bg1">
                    <a:lumMod val="95000"/>
                    <a:lumOff val="5000"/>
                  </a:schemeClr>
                </a:solidFill>
                <a:effectLst/>
              </a:rPr>
              <a:t>, в която сигналът се приема</a:t>
            </a:r>
            <a:r>
              <a:rPr lang="bg-BG" sz="2400" dirty="0" smtClean="0">
                <a:solidFill>
                  <a:schemeClr val="bg1">
                    <a:lumMod val="95000"/>
                    <a:lumOff val="5000"/>
                  </a:schemeClr>
                </a:solidFill>
                <a:effectLst/>
              </a:rPr>
              <a:t>.</a:t>
            </a:r>
            <a:r>
              <a:rPr lang="en-US" sz="2400" dirty="0" smtClean="0">
                <a:solidFill>
                  <a:schemeClr val="bg1">
                    <a:lumMod val="95000"/>
                    <a:lumOff val="5000"/>
                  </a:schemeClr>
                </a:solidFill>
                <a:effectLst/>
              </a:rPr>
              <a:t/>
            </a:r>
            <a:br>
              <a:rPr lang="en-US" sz="2400" dirty="0" smtClean="0">
                <a:solidFill>
                  <a:schemeClr val="bg1">
                    <a:lumMod val="95000"/>
                    <a:lumOff val="5000"/>
                  </a:schemeClr>
                </a:solidFill>
                <a:effectLst/>
              </a:rPr>
            </a:br>
            <a:r>
              <a:rPr lang="bg-BG" sz="2400" dirty="0" smtClean="0">
                <a:solidFill>
                  <a:schemeClr val="bg1">
                    <a:lumMod val="95000"/>
                    <a:lumOff val="5000"/>
                  </a:schemeClr>
                </a:solidFill>
                <a:effectLst/>
              </a:rPr>
              <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Съгласно стандарта АС се делят на</a:t>
            </a:r>
            <a:r>
              <a:rPr lang="bg-BG" sz="2400" dirty="0" smtClean="0">
                <a:solidFill>
                  <a:schemeClr val="bg1">
                    <a:lumMod val="95000"/>
                    <a:lumOff val="5000"/>
                  </a:schemeClr>
                </a:solidFill>
                <a:effectLst/>
              </a:rPr>
              <a:t>:</a:t>
            </a:r>
            <a:r>
              <a:rPr lang="en-US" sz="2400" dirty="0" smtClean="0">
                <a:solidFill>
                  <a:schemeClr val="bg1">
                    <a:lumMod val="95000"/>
                    <a:lumOff val="5000"/>
                  </a:schemeClr>
                </a:solidFill>
                <a:effectLst/>
              </a:rPr>
              <a:t/>
            </a:r>
            <a:br>
              <a:rPr lang="en-US" sz="2400" dirty="0" smtClean="0">
                <a:solidFill>
                  <a:schemeClr val="bg1">
                    <a:lumMod val="95000"/>
                    <a:lumOff val="5000"/>
                  </a:schemeClr>
                </a:solidFill>
                <a:effectLst/>
              </a:rPr>
            </a:br>
            <a:r>
              <a:rPr lang="bg-BG" sz="2400" dirty="0" smtClean="0">
                <a:solidFill>
                  <a:schemeClr val="bg1">
                    <a:lumMod val="95000"/>
                    <a:lumOff val="5000"/>
                  </a:schemeClr>
                </a:solidFill>
                <a:effectLst/>
              </a:rPr>
              <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*периметрови АС</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*АС срещу проникване и взлом</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*телевизионни системи за наблюдение и охрана</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*системи за контрол на достъпа</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*пожароизвестителни системи</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*интегрирани алармени системи</a:t>
            </a:r>
            <a:br>
              <a:rPr lang="bg-BG" sz="2400" dirty="0" smtClean="0">
                <a:solidFill>
                  <a:schemeClr val="bg1">
                    <a:lumMod val="95000"/>
                    <a:lumOff val="5000"/>
                  </a:schemeClr>
                </a:solidFill>
                <a:effectLst/>
              </a:rPr>
            </a:br>
            <a:r>
              <a:rPr lang="bg-BG" sz="2400" dirty="0" smtClean="0">
                <a:solidFill>
                  <a:schemeClr val="bg1">
                    <a:lumMod val="95000"/>
                    <a:lumOff val="5000"/>
                  </a:schemeClr>
                </a:solidFill>
                <a:effectLst/>
              </a:rPr>
              <a:t>*системи за предаване на алармен сигнал</a:t>
            </a:r>
            <a:endParaRPr lang="bg-BG" sz="2400" dirty="0">
              <a:solidFill>
                <a:schemeClr val="bg1">
                  <a:lumMod val="95000"/>
                  <a:lumOff val="5000"/>
                </a:schemeClr>
              </a:solidFill>
              <a:effectLst/>
            </a:endParaRPr>
          </a:p>
        </p:txBody>
      </p:sp>
    </p:spTree>
  </p:cSld>
  <p:clrMapOvr>
    <a:masterClrMapping/>
  </p:clrMapOvr>
  <p:transition spd="slow">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209800"/>
            <a:ext cx="7315200" cy="2057400"/>
          </a:xfrm>
        </p:spPr>
        <p:txBody>
          <a:bodyPr>
            <a:normAutofit fontScale="90000"/>
          </a:bodyPr>
          <a:lstStyle/>
          <a:p>
            <a:r>
              <a:rPr lang="bg-BG" sz="7200" dirty="0" smtClean="0"/>
              <a:t>ВИДОВЕ ДЕТЕКТОРИ</a:t>
            </a:r>
            <a:br>
              <a:rPr lang="bg-BG" sz="7200" dirty="0" smtClean="0"/>
            </a:br>
            <a:endParaRPr lang="bg-BG" sz="7000" i="1" u="sng" spc="600" dirty="0"/>
          </a:p>
        </p:txBody>
      </p:sp>
    </p:spTree>
  </p:cSld>
  <p:clrMapOvr>
    <a:masterClrMapping/>
  </p:clrMapOvr>
  <p:transition spd="slow">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0"/>
          </a:xfrm>
        </p:spPr>
        <p:txBody>
          <a:bodyPr>
            <a:noAutofit/>
          </a:bodyPr>
          <a:lstStyle/>
          <a:p>
            <a:r>
              <a:rPr lang="en-US" sz="1600" dirty="0" smtClean="0">
                <a:solidFill>
                  <a:srgbClr val="00B050"/>
                </a:solidFill>
                <a:effectLst/>
              </a:rPr>
              <a:t/>
            </a:r>
            <a:br>
              <a:rPr lang="en-US" sz="1600" dirty="0" smtClean="0">
                <a:solidFill>
                  <a:srgbClr val="00B050"/>
                </a:solidFill>
                <a:effectLst/>
              </a:rPr>
            </a:br>
            <a:r>
              <a:rPr lang="bg-BG" sz="1600" u="sng" dirty="0" smtClean="0">
                <a:solidFill>
                  <a:srgbClr val="00B050"/>
                </a:solidFill>
                <a:effectLst/>
                <a:latin typeface="Arial Black" pitchFamily="34" charset="0"/>
              </a:rPr>
              <a:t>Микровълнов детектор</a:t>
            </a:r>
            <a:r>
              <a:rPr lang="bg-BG" sz="1600" dirty="0" smtClean="0">
                <a:solidFill>
                  <a:srgbClr val="00B050"/>
                </a:solidFill>
                <a:effectLst/>
                <a:latin typeface="Arial Black" pitchFamily="34" charset="0"/>
              </a:rPr>
              <a:t/>
            </a:r>
            <a:br>
              <a:rPr lang="bg-BG" sz="1600" dirty="0" smtClean="0">
                <a:solidFill>
                  <a:srgbClr val="00B050"/>
                </a:solidFill>
                <a:effectLst/>
                <a:latin typeface="Arial Black" pitchFamily="34" charset="0"/>
              </a:rPr>
            </a:br>
            <a:r>
              <a:rPr lang="en-US" sz="1600" dirty="0" smtClean="0">
                <a:solidFill>
                  <a:srgbClr val="00B050"/>
                </a:solidFill>
                <a:effectLst/>
                <a:latin typeface="Arial Black" pitchFamily="34" charset="0"/>
              </a:rPr>
              <a:t/>
            </a:r>
            <a:br>
              <a:rPr lang="en-US"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Обхват – 30 метра</a:t>
            </a:r>
            <a:br>
              <a:rPr lang="bg-BG"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Покритие – 70° хоризонтално и 70° вертикално</a:t>
            </a:r>
            <a:br>
              <a:rPr lang="bg-BG"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Честота – в зависимост от стандарта</a:t>
            </a:r>
            <a:br>
              <a:rPr lang="bg-BG"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Антимаскинг</a:t>
            </a:r>
            <a:br>
              <a:rPr lang="bg-BG"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Захранване – 10,5 – 14 VDC</a:t>
            </a:r>
            <a:br>
              <a:rPr lang="bg-BG" sz="1600" dirty="0" smtClean="0">
                <a:solidFill>
                  <a:srgbClr val="00B050"/>
                </a:solidFill>
                <a:effectLst/>
                <a:latin typeface="Arial Black" pitchFamily="34" charset="0"/>
              </a:rPr>
            </a:br>
            <a:r>
              <a:rPr lang="bg-BG" sz="1600" dirty="0" smtClean="0">
                <a:solidFill>
                  <a:srgbClr val="00B050"/>
                </a:solidFill>
                <a:effectLst/>
                <a:latin typeface="Arial Black" pitchFamily="34" charset="0"/>
              </a:rPr>
              <a:t>Консумация – 18 mA</a:t>
            </a:r>
            <a:r>
              <a:rPr lang="en-US" sz="1600" dirty="0" smtClean="0">
                <a:solidFill>
                  <a:srgbClr val="00B050"/>
                </a:solidFill>
                <a:effectLst/>
                <a:latin typeface="Arial Black" pitchFamily="34" charset="0"/>
              </a:rPr>
              <a:t/>
            </a:r>
            <a:br>
              <a:rPr lang="en-US" sz="1600" dirty="0" smtClean="0">
                <a:solidFill>
                  <a:srgbClr val="00B050"/>
                </a:solidFill>
                <a:effectLst/>
                <a:latin typeface="Arial Black" pitchFamily="34" charset="0"/>
              </a:rPr>
            </a:br>
            <a:r>
              <a:rPr lang="en-US" sz="1600" dirty="0" smtClean="0">
                <a:solidFill>
                  <a:srgbClr val="00B050"/>
                </a:solidFill>
                <a:effectLst/>
                <a:latin typeface="Arial Black" pitchFamily="34" charset="0"/>
              </a:rPr>
              <a:t/>
            </a:r>
            <a:br>
              <a:rPr lang="en-US" sz="1600" dirty="0" smtClean="0">
                <a:solidFill>
                  <a:srgbClr val="00B050"/>
                </a:solidFill>
                <a:effectLst/>
                <a:latin typeface="Arial Black" pitchFamily="34" charset="0"/>
              </a:rPr>
            </a:br>
            <a:r>
              <a:rPr lang="en-US" sz="1600" dirty="0" smtClean="0">
                <a:solidFill>
                  <a:srgbClr val="00B050"/>
                </a:solidFill>
                <a:effectLst/>
                <a:latin typeface="Arial Black" pitchFamily="34" charset="0"/>
              </a:rPr>
              <a:t/>
            </a:r>
            <a:br>
              <a:rPr lang="en-US" sz="1600" dirty="0" smtClean="0">
                <a:solidFill>
                  <a:srgbClr val="00B050"/>
                </a:solidFill>
                <a:effectLst/>
                <a:latin typeface="Arial Black" pitchFamily="34" charset="0"/>
              </a:rPr>
            </a:br>
            <a:r>
              <a:rPr lang="bg-BG" sz="1600" u="sng" dirty="0" smtClean="0">
                <a:solidFill>
                  <a:srgbClr val="FF0000"/>
                </a:solidFill>
                <a:effectLst/>
                <a:latin typeface="Arial Black" pitchFamily="34" charset="0"/>
              </a:rPr>
              <a:t>360° таванен датчик за движение</a:t>
            </a:r>
            <a:r>
              <a:rPr lang="bg-BG" sz="1600" dirty="0" smtClean="0">
                <a:solidFill>
                  <a:srgbClr val="FF0000"/>
                </a:solidFill>
                <a:effectLst/>
                <a:latin typeface="Arial Black" pitchFamily="34" charset="0"/>
              </a:rPr>
              <a:t/>
            </a:r>
            <a:br>
              <a:rPr lang="bg-BG" sz="1600" dirty="0" smtClean="0">
                <a:solidFill>
                  <a:srgbClr val="FF0000"/>
                </a:solidFill>
                <a:effectLst/>
                <a:latin typeface="Arial Black" pitchFamily="34" charset="0"/>
              </a:rPr>
            </a:br>
            <a:r>
              <a:rPr lang="bg-BG" sz="1600" dirty="0" smtClean="0">
                <a:solidFill>
                  <a:srgbClr val="FF0000"/>
                </a:solidFill>
                <a:effectLst/>
                <a:latin typeface="Arial Black" pitchFamily="34" charset="0"/>
              </a:rPr>
              <a:t/>
            </a:r>
            <a:br>
              <a:rPr lang="bg-BG" sz="1600" dirty="0" smtClean="0">
                <a:solidFill>
                  <a:srgbClr val="FF0000"/>
                </a:solidFill>
                <a:effectLst/>
                <a:latin typeface="Arial Black" pitchFamily="34" charset="0"/>
              </a:rPr>
            </a:br>
            <a:r>
              <a:rPr lang="bg-BG" sz="1600" dirty="0" smtClean="0">
                <a:solidFill>
                  <a:srgbClr val="FF0000"/>
                </a:solidFill>
                <a:effectLst/>
                <a:latin typeface="Arial Black" pitchFamily="34" charset="0"/>
              </a:rPr>
              <a:t>Патентовано цифрово засичане, два двойни срещуположни сензора, обхват 7м x 6м на височина 2.4м, обхват 11м x 6м на височина 3.7м, 360° ъгъл на наблюдение, два режима на работа</a:t>
            </a:r>
            <a:r>
              <a:rPr lang="en-US" sz="1600" dirty="0" smtClean="0">
                <a:effectLst/>
                <a:latin typeface="Arial Black" pitchFamily="34" charset="0"/>
              </a:rPr>
              <a:t/>
            </a:r>
            <a:br>
              <a:rPr lang="en-US" sz="1600" dirty="0" smtClean="0">
                <a:effectLst/>
                <a:latin typeface="Arial Black" pitchFamily="34" charset="0"/>
              </a:rPr>
            </a:br>
            <a:r>
              <a:rPr lang="en-US" sz="1600" dirty="0" smtClean="0">
                <a:effectLst/>
                <a:latin typeface="Arial Black" pitchFamily="34" charset="0"/>
              </a:rPr>
              <a:t/>
            </a:r>
            <a:br>
              <a:rPr lang="en-US" sz="1600" dirty="0" smtClean="0">
                <a:effectLst/>
                <a:latin typeface="Arial Black" pitchFamily="34" charset="0"/>
              </a:rPr>
            </a:br>
            <a:r>
              <a:rPr lang="en-US" sz="1600" dirty="0" smtClean="0">
                <a:effectLst/>
                <a:latin typeface="Arial Black" pitchFamily="34" charset="0"/>
              </a:rPr>
              <a:t/>
            </a:r>
            <a:br>
              <a:rPr lang="en-US" sz="1600" dirty="0" smtClean="0">
                <a:effectLst/>
                <a:latin typeface="Arial Black" pitchFamily="34" charset="0"/>
              </a:rPr>
            </a:br>
            <a:r>
              <a:rPr lang="bg-BG" sz="1600" u="sng" dirty="0" smtClean="0">
                <a:solidFill>
                  <a:srgbClr val="FFFF00"/>
                </a:solidFill>
                <a:effectLst/>
                <a:latin typeface="Arial Black" pitchFamily="34" charset="0"/>
              </a:rPr>
              <a:t>Магнитни детектори / Контактори /</a:t>
            </a:r>
            <a:r>
              <a:rPr lang="bg-BG" sz="1600" dirty="0" smtClean="0">
                <a:solidFill>
                  <a:srgbClr val="FFFF00"/>
                </a:solidFill>
                <a:effectLst/>
                <a:latin typeface="Arial Black" pitchFamily="34" charset="0"/>
              </a:rPr>
              <a:t/>
            </a:r>
            <a:br>
              <a:rPr lang="bg-BG" sz="1600" dirty="0" smtClean="0">
                <a:solidFill>
                  <a:srgbClr val="FFFF00"/>
                </a:solidFill>
                <a:effectLst/>
                <a:latin typeface="Arial Black" pitchFamily="34" charset="0"/>
              </a:rPr>
            </a:br>
            <a:r>
              <a:rPr lang="bg-BG" sz="1600" dirty="0" smtClean="0">
                <a:solidFill>
                  <a:srgbClr val="FFFF00"/>
                </a:solidFill>
                <a:effectLst/>
                <a:latin typeface="Arial Black" pitchFamily="34" charset="0"/>
              </a:rPr>
              <a:t/>
            </a:r>
            <a:br>
              <a:rPr lang="bg-BG" sz="1600" dirty="0" smtClean="0">
                <a:solidFill>
                  <a:srgbClr val="FFFF00"/>
                </a:solidFill>
                <a:effectLst/>
                <a:latin typeface="Arial Black" pitchFamily="34" charset="0"/>
              </a:rPr>
            </a:br>
            <a:r>
              <a:rPr lang="bg-BG" sz="1600" dirty="0" smtClean="0">
                <a:solidFill>
                  <a:srgbClr val="FFFF00"/>
                </a:solidFill>
                <a:effectLst/>
                <a:latin typeface="Arial Black" pitchFamily="34" charset="0"/>
              </a:rPr>
              <a:t>Тези датчици се монтират на врати или прозорци и задействат при отварянето им. Състоят се от две части - подвижна и неподвижна. Подвижната се монтира на вратата или прозореца, а неподвижната на рамката.</a:t>
            </a:r>
            <a:r>
              <a:rPr lang="bg-BG" sz="1600" dirty="0" smtClean="0">
                <a:effectLst/>
                <a:latin typeface="Arial Black" pitchFamily="34" charset="0"/>
              </a:rPr>
              <a:t/>
            </a:r>
            <a:br>
              <a:rPr lang="bg-BG" sz="1600" dirty="0" smtClean="0">
                <a:effectLst/>
                <a:latin typeface="Arial Black" pitchFamily="34" charset="0"/>
              </a:rPr>
            </a:br>
            <a:r>
              <a:rPr lang="bg-BG" sz="1600" dirty="0" smtClean="0">
                <a:solidFill>
                  <a:srgbClr val="00B050"/>
                </a:solidFill>
                <a:effectLst/>
                <a:latin typeface="Arial Black" pitchFamily="34" charset="0"/>
              </a:rPr>
              <a:t/>
            </a:r>
            <a:br>
              <a:rPr lang="bg-BG" sz="1600" dirty="0" smtClean="0">
                <a:solidFill>
                  <a:srgbClr val="00B050"/>
                </a:solidFill>
                <a:effectLst/>
                <a:latin typeface="Arial Black" pitchFamily="34" charset="0"/>
              </a:rPr>
            </a:br>
            <a:endParaRPr lang="bg-BG" sz="1600" dirty="0">
              <a:solidFill>
                <a:srgbClr val="00B050"/>
              </a:solidFill>
              <a:effectLst/>
              <a:latin typeface="Arial Black" pitchFamily="34" charset="0"/>
            </a:endParaRPr>
          </a:p>
        </p:txBody>
      </p:sp>
      <p:pic>
        <p:nvPicPr>
          <p:cNvPr id="3" name="Picture 2" descr="http://www.palace-g.com/palasg/Images/MW29IC.gif"/>
          <p:cNvPicPr/>
          <p:nvPr/>
        </p:nvPicPr>
        <p:blipFill>
          <a:blip r:embed="rId2" cstate="print"/>
          <a:srcRect/>
          <a:stretch>
            <a:fillRect/>
          </a:stretch>
        </p:blipFill>
        <p:spPr bwMode="auto">
          <a:xfrm>
            <a:off x="6324600" y="0"/>
            <a:ext cx="2362200" cy="2438400"/>
          </a:xfrm>
          <a:prstGeom prst="rect">
            <a:avLst/>
          </a:prstGeom>
          <a:noFill/>
          <a:ln w="9525">
            <a:noFill/>
            <a:miter lim="800000"/>
            <a:headEnd/>
            <a:tailEnd/>
          </a:ln>
        </p:spPr>
      </p:pic>
      <p:pic>
        <p:nvPicPr>
          <p:cNvPr id="4" name="Picture 3" descr="http://www.palace-g.com/palasg/Images/nvk.jpg"/>
          <p:cNvPicPr/>
          <p:nvPr/>
        </p:nvPicPr>
        <p:blipFill>
          <a:blip r:embed="rId3" cstate="print"/>
          <a:srcRect/>
          <a:stretch>
            <a:fillRect/>
          </a:stretch>
        </p:blipFill>
        <p:spPr bwMode="auto">
          <a:xfrm>
            <a:off x="6172200" y="4419600"/>
            <a:ext cx="2438400" cy="2133600"/>
          </a:xfrm>
          <a:prstGeom prst="rect">
            <a:avLst/>
          </a:prstGeom>
          <a:noFill/>
          <a:ln w="9525">
            <a:noFill/>
            <a:miter lim="800000"/>
            <a:headEnd/>
            <a:tailEnd/>
          </a:ln>
        </p:spPr>
      </p:pic>
      <p:pic>
        <p:nvPicPr>
          <p:cNvPr id="5" name="Picture 4" descr="http://www.palace-g.com/palasg/Images/Paradox_PARADOME-465.jpg"/>
          <p:cNvPicPr/>
          <p:nvPr/>
        </p:nvPicPr>
        <p:blipFill>
          <a:blip r:embed="rId4" cstate="print"/>
          <a:srcRect/>
          <a:stretch>
            <a:fillRect/>
          </a:stretch>
        </p:blipFill>
        <p:spPr bwMode="auto">
          <a:xfrm>
            <a:off x="6324600" y="2438400"/>
            <a:ext cx="2209800" cy="21336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5600" cy="6858000"/>
          </a:xfrm>
        </p:spPr>
        <p:txBody>
          <a:bodyPr>
            <a:normAutofit/>
          </a:bodyPr>
          <a:lstStyle/>
          <a:p>
            <a:r>
              <a:rPr lang="bg-BG" sz="1600" u="sng" dirty="0" smtClean="0">
                <a:solidFill>
                  <a:srgbClr val="0070C0"/>
                </a:solidFill>
                <a:effectLst/>
              </a:rPr>
              <a:t>Пасивен инфрачервен вертикален детектор тип „завеса”</a:t>
            </a:r>
            <a:r>
              <a:rPr lang="bg-BG" sz="1600" dirty="0" smtClean="0">
                <a:solidFill>
                  <a:srgbClr val="0070C0"/>
                </a:solidFill>
                <a:effectLst/>
              </a:rPr>
              <a:t/>
            </a:r>
            <a:br>
              <a:rPr lang="bg-BG" sz="1600" dirty="0" smtClean="0">
                <a:solidFill>
                  <a:srgbClr val="0070C0"/>
                </a:solidFill>
                <a:effectLst/>
              </a:rPr>
            </a:br>
            <a:r>
              <a:rPr lang="bg-BG" sz="1600" dirty="0" smtClean="0">
                <a:solidFill>
                  <a:srgbClr val="0070C0"/>
                </a:solidFill>
                <a:effectLst/>
              </a:rPr>
              <a:t>Възможност за настройване положението на лещите (0° или 10°) Възможност за избиране волтажа на работа (12Vdc или 24Vdc).</a:t>
            </a:r>
            <a:br>
              <a:rPr lang="bg-BG" sz="1600" dirty="0" smtClean="0">
                <a:solidFill>
                  <a:srgbClr val="0070C0"/>
                </a:solidFill>
                <a:effectLst/>
              </a:rPr>
            </a:br>
            <a:r>
              <a:rPr lang="bg-BG" sz="1600" dirty="0" smtClean="0">
                <a:solidFill>
                  <a:srgbClr val="0070C0"/>
                </a:solidFill>
                <a:effectLst/>
              </a:rPr>
              <a:t>Автоматична компенсация на температурата,металния  щит увеличава максимално защитата от електромагнитни и радиочестотни сигнали, тампер ключ за защита от външна намеса. Настройваема</a:t>
            </a:r>
            <a:r>
              <a:rPr lang="en-US" sz="1600" dirty="0" smtClean="0">
                <a:effectLst/>
              </a:rPr>
              <a:t/>
            </a:r>
            <a:br>
              <a:rPr lang="en-US" sz="1600" dirty="0" smtClean="0">
                <a:effectLst/>
              </a:rPr>
            </a:br>
            <a:r>
              <a:rPr lang="en-US" sz="1600" dirty="0" smtClean="0">
                <a:effectLst/>
              </a:rPr>
              <a:t/>
            </a:r>
            <a:br>
              <a:rPr lang="en-US" sz="1600" dirty="0" smtClean="0">
                <a:effectLst/>
              </a:rPr>
            </a:br>
            <a:r>
              <a:rPr lang="bg-BG" sz="1600" u="sng" dirty="0" smtClean="0">
                <a:solidFill>
                  <a:schemeClr val="accent6">
                    <a:lumMod val="50000"/>
                  </a:schemeClr>
                </a:solidFill>
                <a:effectLst/>
              </a:rPr>
              <a:t>Интелигентен сеизмичен детектор </a:t>
            </a:r>
            <a:r>
              <a:rPr lang="bg-BG" sz="1600" dirty="0" smtClean="0">
                <a:solidFill>
                  <a:schemeClr val="accent6">
                    <a:lumMod val="50000"/>
                  </a:schemeClr>
                </a:solidFill>
                <a:effectLst/>
              </a:rPr>
              <a:t/>
            </a:r>
            <a:br>
              <a:rPr lang="bg-BG" sz="1600" dirty="0" smtClean="0">
                <a:solidFill>
                  <a:schemeClr val="accent6">
                    <a:lumMod val="50000"/>
                  </a:schemeClr>
                </a:solidFill>
                <a:effectLst/>
              </a:rPr>
            </a:br>
            <a:r>
              <a:rPr lang="bg-BG" sz="1600" dirty="0" smtClean="0">
                <a:solidFill>
                  <a:schemeClr val="accent6">
                    <a:lumMod val="50000"/>
                  </a:schemeClr>
                </a:solidFill>
                <a:effectLst/>
              </a:rPr>
              <a:t>Интелигентна система с броене и анализ на сигналите Предназначен за охрана на: Метални шкафове , Метални врати ,Бетонни стени на банкови хранилища –,Стени на помещения изискващи висока степен на защита. Анализ на силата на вибрацията Прага за аларма може да бъде достигнат или от единичен сигнал за удар с определена сила или от много удари с различна сила в определен времеви интервал. Ръчна или автоматична настройка на чувствителността</a:t>
            </a:r>
            <a:r>
              <a:rPr lang="en-US" sz="1600" dirty="0" smtClean="0">
                <a:effectLst/>
              </a:rPr>
              <a:t/>
            </a:r>
            <a:br>
              <a:rPr lang="en-US" sz="1600" dirty="0" smtClean="0">
                <a:effectLst/>
              </a:rPr>
            </a:br>
            <a:r>
              <a:rPr lang="en-US" sz="1600" dirty="0" smtClean="0">
                <a:effectLst/>
              </a:rPr>
              <a:t/>
            </a:r>
            <a:br>
              <a:rPr lang="en-US" sz="1600" dirty="0" smtClean="0">
                <a:effectLst/>
              </a:rPr>
            </a:br>
            <a:r>
              <a:rPr lang="bg-BG" sz="1600" u="sng" dirty="0" smtClean="0">
                <a:solidFill>
                  <a:schemeClr val="accent1">
                    <a:lumMod val="75000"/>
                  </a:schemeClr>
                </a:solidFill>
                <a:effectLst/>
              </a:rPr>
              <a:t>Датчикът за каса </a:t>
            </a:r>
            <a:r>
              <a:rPr lang="bg-BG" sz="1600" dirty="0" smtClean="0">
                <a:solidFill>
                  <a:schemeClr val="accent1">
                    <a:lumMod val="75000"/>
                  </a:schemeClr>
                </a:solidFill>
                <a:effectLst/>
              </a:rPr>
              <a:t/>
            </a:r>
            <a:br>
              <a:rPr lang="bg-BG" sz="1600" dirty="0" smtClean="0">
                <a:solidFill>
                  <a:schemeClr val="accent1">
                    <a:lumMod val="75000"/>
                  </a:schemeClr>
                </a:solidFill>
                <a:effectLst/>
              </a:rPr>
            </a:br>
            <a:r>
              <a:rPr lang="bg-BG" sz="1600" dirty="0" smtClean="0">
                <a:solidFill>
                  <a:schemeClr val="accent1">
                    <a:lumMod val="75000"/>
                  </a:schemeClr>
                </a:solidFill>
                <a:effectLst/>
              </a:rPr>
              <a:t>датчикът за каса съдържа сензор с висока честота, който е закрепен срещу защитената повърхност. пиезоелектричен елемент с висока чувствителност осигурява покритие от 2.5м в диаметър регулиране на чувствителността тампер за защита от външна намеса технология за повърхностно закрепване (SMT)</a:t>
            </a:r>
            <a:endParaRPr lang="bg-BG" sz="1600" dirty="0">
              <a:solidFill>
                <a:schemeClr val="accent1">
                  <a:lumMod val="75000"/>
                </a:schemeClr>
              </a:solidFill>
              <a:effectLst/>
            </a:endParaRPr>
          </a:p>
        </p:txBody>
      </p:sp>
      <p:pic>
        <p:nvPicPr>
          <p:cNvPr id="3" name="Picture 2" descr="http://www.palace-g.com/palasg/Images/Copy%20of%20Paradox_paradoor460.jpg"/>
          <p:cNvPicPr/>
          <p:nvPr/>
        </p:nvPicPr>
        <p:blipFill>
          <a:blip r:embed="rId2" cstate="print"/>
          <a:srcRect/>
          <a:stretch>
            <a:fillRect/>
          </a:stretch>
        </p:blipFill>
        <p:spPr bwMode="auto">
          <a:xfrm>
            <a:off x="6705600" y="152400"/>
            <a:ext cx="2438400" cy="2286000"/>
          </a:xfrm>
          <a:prstGeom prst="rect">
            <a:avLst/>
          </a:prstGeom>
          <a:noFill/>
          <a:ln w="9525">
            <a:noFill/>
            <a:miter lim="800000"/>
            <a:headEnd/>
            <a:tailEnd/>
          </a:ln>
        </p:spPr>
      </p:pic>
      <p:pic>
        <p:nvPicPr>
          <p:cNvPr id="4" name="Picture 3" descr="http://www.palace-g.com/palasg/Images/Copy%20of%20mk_Trapper.jpg"/>
          <p:cNvPicPr/>
          <p:nvPr/>
        </p:nvPicPr>
        <p:blipFill>
          <a:blip r:embed="rId3" cstate="print"/>
          <a:srcRect/>
          <a:stretch>
            <a:fillRect/>
          </a:stretch>
        </p:blipFill>
        <p:spPr bwMode="auto">
          <a:xfrm>
            <a:off x="6781800" y="2590800"/>
            <a:ext cx="2057400" cy="2057400"/>
          </a:xfrm>
          <a:prstGeom prst="rect">
            <a:avLst/>
          </a:prstGeom>
          <a:noFill/>
          <a:ln w="9525">
            <a:noFill/>
            <a:miter lim="800000"/>
            <a:headEnd/>
            <a:tailEnd/>
          </a:ln>
        </p:spPr>
      </p:pic>
      <p:pic>
        <p:nvPicPr>
          <p:cNvPr id="5" name="Picture 4" descr="http://www.palace-g.com/palasg/Images/Paradox_rubin12s.jpg"/>
          <p:cNvPicPr/>
          <p:nvPr/>
        </p:nvPicPr>
        <p:blipFill>
          <a:blip r:embed="rId4" cstate="print"/>
          <a:srcRect/>
          <a:stretch>
            <a:fillRect/>
          </a:stretch>
        </p:blipFill>
        <p:spPr bwMode="auto">
          <a:xfrm>
            <a:off x="7010400" y="5029200"/>
            <a:ext cx="1905000" cy="182880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TotalTime>
  <Words>64</Words>
  <Application>Microsoft Office PowerPoint</Application>
  <PresentationFormat>On-screen Show (4:3)</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 Охранителни  системи   </vt:lpstr>
      <vt:lpstr>Алармеинте системи са едни от най – разпространените технически средства за защита срещу несанкционирано проникване. Обикновено инсталирането на АС е първата стъпка към създаването на цялостна система за сигурност на организацията.   Съгласно БДС АС е електрическа инсталация, предназначена да открива и сигнализира наличието на отклонение от нормалните условия, показващо наличие на опасност. Аларма е предупреждение за наличието на опасност за човешки живот, за имуществото или околната среда. </vt:lpstr>
      <vt:lpstr>Съвременните АС изпълняват следните функции:  *регистрираща – свързана е с откриването на всяка опасност за наблюдавания обект при злоумишлени действия или пожар;  *известяваща – тъй като са системи за известяване;  *задържаща или възпираща – създава пречки, които забавят, смущават или пречат на изпълнението на задачата, която си е поставил нарушителя;  *контролно – пропускателна – документираща и или управляваща преминаването на лица и транспортни средства през контролно – пропускателни пунктове;  *доказателствена – подпомага идентифицирането и уличаването на извършителя;    *</vt:lpstr>
      <vt:lpstr>Съвременните АС изпълняват следните функции:   *информационна – подпомага бързата и правилна реакция на оперативния персонал;  *диагностична – индикация за работоспособността или не на системата и отделните възли; подпомага дейността на персонала, който е техническа поддръжка на алармената система.  Основните изисквания към алармената система са максимална чувствиетелност на детекторите, минимален брой на фалшивите задействания. </vt:lpstr>
      <vt:lpstr>Съставът на АС включва: *детектор – утройство за генериране алармен сигнал при разпознаване на отклонения от нормалните условия, показващи наличие на опасност; сензорът е този, който разпознава промяната в условията. Тази промяна може да е сигнал за опасност. *утройство за управление – осигурява обработката на сигналите от един или няколко детектора, както и проверката на нормалното им функциониране. *захранващо устройство *устройства, управлявани от основното УУ – чрез тях се извършва блокиране или деблокиране на врати, задействане на пожарогасителни инсталации и др. *визуална и или звукова сигнализация *входно устройство за програмиране *интерфейс за връзка АС се състоят от част, където сигналъе се генерира, част, където сигналът се предава и част, в която сигналът се приема. Съгласно стандарта АС се делят на: *периметрови АС *АС срещу проникване и взлом *телевизионни системи за наблюдение и охрана *системи за контрол на достъпа *пожароизвестителни системи *интегрирани алармени системи *системи за предаване на алармен сигнал</vt:lpstr>
      <vt:lpstr> АС се състоят от:    I част, където сигналъе се генерира; II част, където сигналът се предава: III част, в която сигналът се приема.  Съгласно стандарта АС се делят на:  *периметрови АС *АС срещу проникване и взлом *телевизионни системи за наблюдение и охрана *системи за контрол на достъпа *пожароизвестителни системи *интегрирани алармени системи *системи за предаване на алармен сигнал</vt:lpstr>
      <vt:lpstr>ВИДОВЕ ДЕТЕКТОРИ </vt:lpstr>
      <vt:lpstr> Микровълнов детектор  Обхват – 30 метра Покритие – 70° хоризонтално и 70° вертикално Честота – в зависимост от стандарта Антимаскинг Захранване – 10,5 – 14 VDC Консумация – 18 mA   360° таванен датчик за движение  Патентовано цифрово засичане, два двойни срещуположни сензора, обхват 7м x 6м на височина 2.4м, обхват 11м x 6м на височина 3.7м, 360° ъгъл на наблюдение, два режима на работа   Магнитни детектори / Контактори /  Тези датчици се монтират на врати или прозорци и задействат при отварянето им. Състоят се от две части - подвижна и неподвижна. Подвижната се монтира на вратата или прозореца, а неподвижната на рамката.  </vt:lpstr>
      <vt:lpstr>Пасивен инфрачервен вертикален детектор тип „завеса” Възможност за настройване положението на лещите (0° или 10°) Възможност за избиране волтажа на работа (12Vdc или 24Vdc). Автоматична компенсация на температурата,металния  щит увеличава максимално защитата от електромагнитни и радиочестотни сигнали, тампер ключ за защита от външна намеса. Настройваема  Интелигентен сеизмичен детектор  Интелигентна система с броене и анализ на сигналите Предназначен за охрана на: Метални шкафове , Метални врати ,Бетонни стени на банкови хранилища –,Стени на помещения изискващи висока степен на защита. Анализ на силата на вибрацията Прага за аларма може да бъде достигнат или от единичен сигнал за удар с определена сила или от много удари с различна сила в определен времеви интервал. Ръчна или автоматична настройка на чувствителността  Датчикът за каса  датчикът за каса съдържа сензор с висока честота, който е закрепен срещу защитената повърхност. пиезоелектричен елемент с висока чувствителност осигурява покритие от 2.5м в диаметър регулиране на чувствителността тампер за защита от външна намеса технология за повърхностно закрепване (SMT)</vt:lpstr>
      <vt:lpstr>Благодаря за вниманието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Охранителни  системи   изготвил: Красимир Мариянов Власковски група 23 курс II ФН:085325 Специалност: Бизнес информатика</dc:title>
  <dc:creator/>
  <cp:lastModifiedBy>User</cp:lastModifiedBy>
  <cp:revision>9</cp:revision>
  <dcterms:created xsi:type="dcterms:W3CDTF">2006-08-16T00:00:00Z</dcterms:created>
  <dcterms:modified xsi:type="dcterms:W3CDTF">2011-04-04T06:21:25Z</dcterms:modified>
</cp:coreProperties>
</file>