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E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81" autoAdjust="0"/>
  </p:normalViewPr>
  <p:slideViewPr>
    <p:cSldViewPr>
      <p:cViewPr varScale="1">
        <p:scale>
          <a:sx n="65" d="100"/>
          <a:sy n="65" d="100"/>
        </p:scale>
        <p:origin x="-108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89061-91EF-4AB6-A75D-6364F1649533}" type="datetimeFigureOut">
              <a:rPr lang="bg-BG" smtClean="0"/>
              <a:t>04.4.2011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11CA1-C6FB-4078-8CE8-EE073C1E91D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6668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11CA1-C6FB-4078-8CE8-EE073C1E91D3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2045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11CA1-C6FB-4078-8CE8-EE073C1E91D3}" type="slidenum">
              <a:rPr lang="bg-BG" smtClean="0"/>
              <a:t>21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2045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11CA1-C6FB-4078-8CE8-EE073C1E91D3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2045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11CA1-C6FB-4078-8CE8-EE073C1E91D3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2045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11CA1-C6FB-4078-8CE8-EE073C1E91D3}" type="slidenum">
              <a:rPr lang="bg-BG" smtClean="0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2045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11CA1-C6FB-4078-8CE8-EE073C1E91D3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2045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11CA1-C6FB-4078-8CE8-EE073C1E91D3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2045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11CA1-C6FB-4078-8CE8-EE073C1E91D3}" type="slidenum">
              <a:rPr lang="bg-BG" smtClean="0"/>
              <a:t>18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2045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11CA1-C6FB-4078-8CE8-EE073C1E91D3}" type="slidenum">
              <a:rPr lang="bg-BG" smtClean="0"/>
              <a:t>19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2045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11CA1-C6FB-4078-8CE8-EE073C1E91D3}" type="slidenum">
              <a:rPr lang="bg-BG" smtClean="0"/>
              <a:t>20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2045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FFAA-2094-436A-83F8-AEA50A854538}" type="datetimeFigureOut">
              <a:rPr lang="bg-BG" smtClean="0"/>
              <a:t>04.4.2011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2FAD-CE7B-4A0A-BA39-E6C94CA0C99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7214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FFAA-2094-436A-83F8-AEA50A854538}" type="datetimeFigureOut">
              <a:rPr lang="bg-BG" smtClean="0"/>
              <a:t>04.4.2011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2FAD-CE7B-4A0A-BA39-E6C94CA0C99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7665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FFAA-2094-436A-83F8-AEA50A854538}" type="datetimeFigureOut">
              <a:rPr lang="bg-BG" smtClean="0"/>
              <a:t>04.4.2011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2FAD-CE7B-4A0A-BA39-E6C94CA0C99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945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FFAA-2094-436A-83F8-AEA50A854538}" type="datetimeFigureOut">
              <a:rPr lang="bg-BG" smtClean="0"/>
              <a:t>04.4.2011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2FAD-CE7B-4A0A-BA39-E6C94CA0C99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950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FFAA-2094-436A-83F8-AEA50A854538}" type="datetimeFigureOut">
              <a:rPr lang="bg-BG" smtClean="0"/>
              <a:t>04.4.2011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2FAD-CE7B-4A0A-BA39-E6C94CA0C99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020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FFAA-2094-436A-83F8-AEA50A854538}" type="datetimeFigureOut">
              <a:rPr lang="bg-BG" smtClean="0"/>
              <a:t>04.4.2011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2FAD-CE7B-4A0A-BA39-E6C94CA0C99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675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FFAA-2094-436A-83F8-AEA50A854538}" type="datetimeFigureOut">
              <a:rPr lang="bg-BG" smtClean="0"/>
              <a:t>04.4.2011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2FAD-CE7B-4A0A-BA39-E6C94CA0C99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5896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FFAA-2094-436A-83F8-AEA50A854538}" type="datetimeFigureOut">
              <a:rPr lang="bg-BG" smtClean="0"/>
              <a:t>04.4.2011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2FAD-CE7B-4A0A-BA39-E6C94CA0C99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7467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FFAA-2094-436A-83F8-AEA50A854538}" type="datetimeFigureOut">
              <a:rPr lang="bg-BG" smtClean="0"/>
              <a:t>04.4.2011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2FAD-CE7B-4A0A-BA39-E6C94CA0C99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0246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FFAA-2094-436A-83F8-AEA50A854538}" type="datetimeFigureOut">
              <a:rPr lang="bg-BG" smtClean="0"/>
              <a:t>04.4.2011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2FAD-CE7B-4A0A-BA39-E6C94CA0C99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954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FFAA-2094-436A-83F8-AEA50A854538}" type="datetimeFigureOut">
              <a:rPr lang="bg-BG" smtClean="0"/>
              <a:t>04.4.2011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2FAD-CE7B-4A0A-BA39-E6C94CA0C99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016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AFFAA-2094-436A-83F8-AEA50A854538}" type="datetimeFigureOut">
              <a:rPr lang="bg-BG" smtClean="0"/>
              <a:t>04.4.2011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D2FAD-CE7B-4A0A-BA39-E6C94CA0C99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475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5776" y="764704"/>
            <a:ext cx="6264696" cy="1470025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2E428"/>
                </a:solidFill>
                <a:latin typeface="Lucida Console" pitchFamily="49" charset="0"/>
              </a:rPr>
              <a:t>Офис</a:t>
            </a:r>
            <a:r>
              <a:rPr lang="en-US" b="1" dirty="0" smtClean="0">
                <a:solidFill>
                  <a:srgbClr val="02E428"/>
                </a:solidFill>
                <a:latin typeface="Lucida Console" pitchFamily="49" charset="0"/>
              </a:rPr>
              <a:t> </a:t>
            </a:r>
            <a:r>
              <a:rPr lang="en-US" b="1" dirty="0" err="1" smtClean="0">
                <a:solidFill>
                  <a:srgbClr val="02E428"/>
                </a:solidFill>
                <a:latin typeface="Lucida Console" pitchFamily="49" charset="0"/>
              </a:rPr>
              <a:t>оборудване</a:t>
            </a:r>
            <a:endParaRPr lang="bg-BG" b="1" dirty="0">
              <a:solidFill>
                <a:srgbClr val="02E428"/>
              </a:solidFill>
              <a:latin typeface="Lucida Console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5776" y="3140968"/>
            <a:ext cx="6336704" cy="2952328"/>
          </a:xfrm>
        </p:spPr>
        <p:txBody>
          <a:bodyPr>
            <a:normAutofit/>
          </a:bodyPr>
          <a:lstStyle/>
          <a:p>
            <a:r>
              <a:rPr lang="en-US" sz="28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UPS </a:t>
            </a:r>
          </a:p>
          <a:p>
            <a:endParaRPr lang="en-US" sz="2800" i="1" dirty="0" smtClean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  <a:p>
            <a:r>
              <a:rPr lang="en-US" sz="28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и </a:t>
            </a:r>
          </a:p>
          <a:p>
            <a:endParaRPr lang="en-US" sz="2800" i="1" dirty="0" smtClean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  <a:p>
            <a:r>
              <a:rPr lang="en-US" sz="28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Презентационни</a:t>
            </a:r>
            <a:r>
              <a:rPr lang="en-US" sz="28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8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системи</a:t>
            </a:r>
            <a:endParaRPr lang="en-US" sz="2800" i="1" dirty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12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5776" y="764704"/>
            <a:ext cx="6264696" cy="1470025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2E428"/>
                </a:solidFill>
                <a:latin typeface="Lucida Console" pitchFamily="49" charset="0"/>
              </a:rPr>
              <a:t>Видео</a:t>
            </a:r>
            <a:r>
              <a:rPr lang="en-US" b="1" dirty="0" smtClean="0">
                <a:solidFill>
                  <a:srgbClr val="02E428"/>
                </a:solidFill>
                <a:latin typeface="Lucida Console" pitchFamily="49" charset="0"/>
              </a:rPr>
              <a:t> </a:t>
            </a:r>
            <a:r>
              <a:rPr lang="en-US" b="1" dirty="0" err="1" smtClean="0">
                <a:solidFill>
                  <a:srgbClr val="02E428"/>
                </a:solidFill>
                <a:latin typeface="Lucida Console" pitchFamily="49" charset="0"/>
              </a:rPr>
              <a:t>проектори</a:t>
            </a:r>
            <a:endParaRPr lang="bg-BG" b="1" dirty="0">
              <a:solidFill>
                <a:srgbClr val="02E428"/>
              </a:solidFill>
              <a:latin typeface="Lucida Console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5776" y="2924944"/>
            <a:ext cx="6336704" cy="3384376"/>
          </a:xfrm>
        </p:spPr>
        <p:txBody>
          <a:bodyPr>
            <a:normAutofit/>
          </a:bodyPr>
          <a:lstStyle/>
          <a:p>
            <a:pPr algn="l"/>
            <a:r>
              <a:rPr lang="en-US" sz="24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Описание</a:t>
            </a:r>
            <a:r>
              <a:rPr lang="en-US" sz="24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:</a:t>
            </a:r>
          </a:p>
          <a:p>
            <a:pPr algn="l"/>
            <a:endParaRPr lang="en-US" sz="2400" i="1" dirty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  <a:p>
            <a:pPr algn="l"/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Видео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проектора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е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устрйство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,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което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преобразува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постъпилия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в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него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видео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сигнал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и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прожектира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на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проекционен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екран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кореспондиращото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му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изображение</a:t>
            </a:r>
            <a:r>
              <a:rPr lang="en-US" sz="2000" i="1" dirty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използвайки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система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от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лещи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.</a:t>
            </a:r>
            <a:endParaRPr lang="en-US" sz="2000" i="1" dirty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91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5776" y="764704"/>
            <a:ext cx="6264696" cy="1470025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2E428"/>
                </a:solidFill>
                <a:latin typeface="Lucida Console" pitchFamily="49" charset="0"/>
              </a:rPr>
              <a:t>Видео</a:t>
            </a:r>
            <a:r>
              <a:rPr lang="en-US" b="1" dirty="0" smtClean="0">
                <a:solidFill>
                  <a:srgbClr val="02E428"/>
                </a:solidFill>
                <a:latin typeface="Lucida Console" pitchFamily="49" charset="0"/>
              </a:rPr>
              <a:t> </a:t>
            </a:r>
            <a:r>
              <a:rPr lang="en-US" b="1" dirty="0" err="1" smtClean="0">
                <a:solidFill>
                  <a:srgbClr val="02E428"/>
                </a:solidFill>
                <a:latin typeface="Lucida Console" pitchFamily="49" charset="0"/>
              </a:rPr>
              <a:t>прожектори</a:t>
            </a:r>
            <a:endParaRPr lang="bg-BG" b="1" dirty="0">
              <a:solidFill>
                <a:srgbClr val="02E428"/>
              </a:solidFill>
              <a:latin typeface="Lucida Console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5776" y="2924944"/>
            <a:ext cx="6336704" cy="3384376"/>
          </a:xfrm>
        </p:spPr>
        <p:txBody>
          <a:bodyPr>
            <a:normAutofit/>
          </a:bodyPr>
          <a:lstStyle/>
          <a:p>
            <a:pPr algn="l"/>
            <a:r>
              <a:rPr lang="en-US" sz="24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Технология</a:t>
            </a:r>
            <a:r>
              <a:rPr lang="en-US" sz="24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:</a:t>
            </a:r>
          </a:p>
          <a:p>
            <a:pPr algn="l"/>
            <a:endParaRPr lang="en-US" sz="2400" i="1" dirty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  <a:p>
            <a:pPr algn="l"/>
            <a:endParaRPr lang="en-US" sz="2000" i="1" dirty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</p:txBody>
      </p:sp>
      <p:pic>
        <p:nvPicPr>
          <p:cNvPr id="3075" name="Picture 3" descr="C:\Documents and Settings\Gregos\Desktop\3LCDimag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429000"/>
            <a:ext cx="5846656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68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5776" y="764704"/>
            <a:ext cx="6264696" cy="1470025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2E428"/>
                </a:solidFill>
                <a:latin typeface="Lucida Console" pitchFamily="49" charset="0"/>
              </a:rPr>
              <a:t>Видео</a:t>
            </a:r>
            <a:r>
              <a:rPr lang="en-US" b="1" dirty="0" smtClean="0">
                <a:solidFill>
                  <a:srgbClr val="02E428"/>
                </a:solidFill>
                <a:latin typeface="Lucida Console" pitchFamily="49" charset="0"/>
              </a:rPr>
              <a:t> </a:t>
            </a:r>
            <a:r>
              <a:rPr lang="en-US" b="1" dirty="0" err="1" smtClean="0">
                <a:solidFill>
                  <a:srgbClr val="02E428"/>
                </a:solidFill>
                <a:latin typeface="Lucida Console" pitchFamily="49" charset="0"/>
              </a:rPr>
              <a:t>проектори</a:t>
            </a:r>
            <a:endParaRPr lang="bg-BG" b="1" dirty="0">
              <a:solidFill>
                <a:srgbClr val="02E428"/>
              </a:solidFill>
              <a:latin typeface="Lucida Console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5776" y="2924944"/>
            <a:ext cx="6336704" cy="3384376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Видове</a:t>
            </a:r>
            <a:r>
              <a:rPr lang="en-US" sz="24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: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CRT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проeктори</a:t>
            </a:r>
            <a:endParaRPr lang="en-US" sz="2000" i="1" dirty="0" smtClean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LCD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проeктори</a:t>
            </a:r>
            <a:endParaRPr lang="en-US" sz="2000" i="1" dirty="0" smtClean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DLP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проeктори</a:t>
            </a:r>
            <a:endParaRPr lang="en-US" sz="2000" i="1" dirty="0" smtClean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LCoS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проектори</a:t>
            </a:r>
            <a:endParaRPr lang="en-US" sz="2000" i="1" dirty="0" smtClean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  <a:p>
            <a:pPr marL="1371600" lvl="2" indent="-457200" algn="l">
              <a:buFont typeface="Wingdings" pitchFamily="2" charset="2"/>
              <a:buChar char="Ø"/>
            </a:pPr>
            <a:r>
              <a:rPr lang="en-US" sz="16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D-ILA</a:t>
            </a:r>
          </a:p>
          <a:p>
            <a:pPr marL="1371600" lvl="2" indent="-457200" algn="l">
              <a:buFont typeface="Wingdings" pitchFamily="2" charset="2"/>
              <a:buChar char="Ø"/>
            </a:pPr>
            <a:r>
              <a:rPr lang="en-US" sz="16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SXRD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LED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Laser Diode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Комбиниран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LED – Laser Diode</a:t>
            </a:r>
          </a:p>
        </p:txBody>
      </p:sp>
    </p:spTree>
    <p:extLst>
      <p:ext uri="{BB962C8B-B14F-4D97-AF65-F5344CB8AC3E}">
        <p14:creationId xmlns:p14="http://schemas.microsoft.com/office/powerpoint/2010/main" val="268718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10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5776" y="764704"/>
            <a:ext cx="6264696" cy="1470025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2E428"/>
                </a:solidFill>
                <a:latin typeface="Lucida Console" pitchFamily="49" charset="0"/>
              </a:rPr>
              <a:t>Видео</a:t>
            </a:r>
            <a:r>
              <a:rPr lang="en-US" b="1" dirty="0" smtClean="0">
                <a:solidFill>
                  <a:srgbClr val="02E428"/>
                </a:solidFill>
                <a:latin typeface="Lucida Console" pitchFamily="49" charset="0"/>
              </a:rPr>
              <a:t> </a:t>
            </a:r>
            <a:r>
              <a:rPr lang="en-US" b="1" dirty="0" err="1" smtClean="0">
                <a:solidFill>
                  <a:srgbClr val="02E428"/>
                </a:solidFill>
                <a:latin typeface="Lucida Console" pitchFamily="49" charset="0"/>
              </a:rPr>
              <a:t>проектори</a:t>
            </a:r>
            <a:endParaRPr lang="bg-BG" b="1" dirty="0">
              <a:solidFill>
                <a:srgbClr val="02E428"/>
              </a:solidFill>
              <a:latin typeface="Lucida Console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5776" y="2924944"/>
            <a:ext cx="6336704" cy="3384376"/>
          </a:xfrm>
        </p:spPr>
        <p:txBody>
          <a:bodyPr numCol="1">
            <a:normAutofit/>
          </a:bodyPr>
          <a:lstStyle/>
          <a:p>
            <a:pPr algn="l"/>
            <a:r>
              <a:rPr lang="en-US" sz="24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Характеристики</a:t>
            </a:r>
            <a:r>
              <a:rPr lang="en-US" sz="24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: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bg-BG" sz="1600" i="1" dirty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Максимална </a:t>
            </a:r>
            <a:r>
              <a:rPr lang="bg-BG" sz="16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резолюция</a:t>
            </a:r>
            <a:endParaRPr lang="en-US" sz="1600" i="1" dirty="0" smtClean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bg-BG" sz="16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Контраст</a:t>
            </a:r>
            <a:endParaRPr lang="en-US" sz="1600" i="1" dirty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bg-BG" sz="16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Максимална </a:t>
            </a:r>
            <a:r>
              <a:rPr lang="bg-BG" sz="1600" i="1" dirty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прожектирана </a:t>
            </a:r>
            <a:r>
              <a:rPr lang="bg-BG" sz="16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яркост</a:t>
            </a:r>
            <a:endParaRPr lang="en-US" sz="1600" i="1" dirty="0" smtClean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bg-BG" sz="16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Максимална</a:t>
            </a:r>
            <a:r>
              <a:rPr lang="en-US" sz="16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/</a:t>
            </a:r>
            <a:r>
              <a:rPr lang="en-US" sz="16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минимална</a:t>
            </a:r>
            <a:r>
              <a:rPr lang="bg-BG" sz="16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16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дълбочина</a:t>
            </a:r>
            <a:r>
              <a:rPr lang="bg-BG" sz="16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bg-BG" sz="1600" i="1" dirty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на </a:t>
            </a:r>
            <a:r>
              <a:rPr lang="bg-BG" sz="16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фокуса</a:t>
            </a:r>
            <a:endParaRPr lang="en-US" sz="1600" i="1" dirty="0" smtClean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en-US" sz="16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Р</a:t>
            </a:r>
            <a:r>
              <a:rPr lang="bg-BG" sz="16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азстояние </a:t>
            </a:r>
            <a:r>
              <a:rPr lang="bg-BG" sz="1600" i="1" dirty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за проектиране</a:t>
            </a:r>
            <a:endParaRPr lang="en-US" sz="1600" i="1" dirty="0" smtClean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bg-BG" sz="1600" i="1" dirty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Аналогов видео </a:t>
            </a:r>
            <a:r>
              <a:rPr lang="bg-BG" sz="16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формат</a:t>
            </a:r>
            <a:r>
              <a:rPr lang="en-US" sz="16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(NTSC, PAL, SECAM)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bg-BG" sz="16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Поддържа</a:t>
            </a:r>
            <a:r>
              <a:rPr lang="en-US" sz="16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н</a:t>
            </a:r>
            <a:r>
              <a:rPr lang="bg-BG" sz="16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bg-BG" sz="1600" i="1" dirty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видео </a:t>
            </a:r>
            <a:r>
              <a:rPr lang="bg-BG" sz="16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стандарт</a:t>
            </a:r>
            <a:endParaRPr lang="en-US" sz="1600" i="1" dirty="0" smtClean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  <a:p>
            <a:pPr marL="1143000" lvl="2" indent="-228600" algn="l">
              <a:buFont typeface="+mj-lt"/>
              <a:buAutoNum type="arabicPeriod"/>
            </a:pPr>
            <a:r>
              <a:rPr lang="nn-NO" sz="1200" i="1" dirty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HDTV (720p, 1080i, 1080p), </a:t>
            </a:r>
            <a:endParaRPr lang="nn-NO" sz="1200" i="1" dirty="0" smtClean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  <a:p>
            <a:pPr marL="1143000" lvl="2" indent="-228600" algn="l">
              <a:buFont typeface="+mj-lt"/>
              <a:buAutoNum type="arabicPeriod"/>
            </a:pPr>
            <a:r>
              <a:rPr lang="nn-NO" sz="12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EDTV </a:t>
            </a:r>
            <a:r>
              <a:rPr lang="nn-NO" sz="1200" i="1" dirty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(480p, 576p), </a:t>
            </a:r>
            <a:endParaRPr lang="nn-NO" sz="1200" i="1" dirty="0" smtClean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  <a:p>
            <a:pPr marL="1143000" lvl="2" indent="-228600" algn="l">
              <a:buFont typeface="+mj-lt"/>
              <a:buAutoNum type="arabicPeriod"/>
            </a:pPr>
            <a:r>
              <a:rPr lang="nn-NO" sz="12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SDTV </a:t>
            </a:r>
            <a:r>
              <a:rPr lang="nn-NO" sz="1200" i="1" dirty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(480i, 576i)</a:t>
            </a:r>
            <a:endParaRPr lang="en-US" sz="1200" i="1" dirty="0" smtClean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0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90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30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70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210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290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330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370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5776" y="764704"/>
            <a:ext cx="6264696" cy="1470025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2E428"/>
                </a:solidFill>
                <a:latin typeface="Lucida Console" pitchFamily="49" charset="0"/>
              </a:rPr>
              <a:t>Видео</a:t>
            </a:r>
            <a:r>
              <a:rPr lang="en-US" b="1" dirty="0" smtClean="0">
                <a:solidFill>
                  <a:srgbClr val="02E428"/>
                </a:solidFill>
                <a:latin typeface="Lucida Console" pitchFamily="49" charset="0"/>
              </a:rPr>
              <a:t> </a:t>
            </a:r>
            <a:r>
              <a:rPr lang="en-US" b="1" dirty="0" err="1" smtClean="0">
                <a:solidFill>
                  <a:srgbClr val="02E428"/>
                </a:solidFill>
                <a:latin typeface="Lucida Console" pitchFamily="49" charset="0"/>
              </a:rPr>
              <a:t>проектори</a:t>
            </a:r>
            <a:endParaRPr lang="bg-BG" b="1" dirty="0">
              <a:solidFill>
                <a:srgbClr val="02E428"/>
              </a:solidFill>
              <a:latin typeface="Lucida Console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5776" y="2924944"/>
            <a:ext cx="6336704" cy="3384376"/>
          </a:xfrm>
        </p:spPr>
        <p:txBody>
          <a:bodyPr numCol="1">
            <a:normAutofit/>
          </a:bodyPr>
          <a:lstStyle/>
          <a:p>
            <a:pPr algn="l"/>
            <a:r>
              <a:rPr lang="en-US" sz="24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Модели</a:t>
            </a:r>
            <a:r>
              <a:rPr lang="en-US" sz="24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:</a:t>
            </a:r>
            <a:endParaRPr lang="en-US" sz="2400" i="1" dirty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  <a:p>
            <a:pPr algn="l"/>
            <a:r>
              <a:rPr lang="en-US" sz="28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Acer</a:t>
            </a:r>
          </a:p>
          <a:p>
            <a:pPr algn="l"/>
            <a:r>
              <a:rPr lang="en-US" sz="2800" i="1" dirty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	</a:t>
            </a:r>
            <a:r>
              <a:rPr lang="en-US" sz="28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Canon</a:t>
            </a:r>
          </a:p>
          <a:p>
            <a:pPr algn="l"/>
            <a:r>
              <a:rPr lang="en-US" sz="2800" i="1" dirty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	</a:t>
            </a:r>
            <a:r>
              <a:rPr lang="en-US" sz="28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	Sony</a:t>
            </a:r>
          </a:p>
          <a:p>
            <a:pPr algn="l"/>
            <a:r>
              <a:rPr lang="en-US" sz="2800" i="1" dirty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	</a:t>
            </a:r>
            <a:r>
              <a:rPr lang="en-US" sz="28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		</a:t>
            </a:r>
            <a:r>
              <a:rPr lang="en-US" sz="28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MicroVision</a:t>
            </a:r>
            <a:endParaRPr lang="en-US" sz="2800" i="1" dirty="0" smtClean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  <a:p>
            <a:pPr algn="l"/>
            <a:r>
              <a:rPr lang="en-US" sz="2800" i="1" dirty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	</a:t>
            </a:r>
            <a:r>
              <a:rPr lang="en-US" sz="28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			Mitsubishi</a:t>
            </a:r>
          </a:p>
        </p:txBody>
      </p:sp>
    </p:spTree>
    <p:extLst>
      <p:ext uri="{BB962C8B-B14F-4D97-AF65-F5344CB8AC3E}">
        <p14:creationId xmlns:p14="http://schemas.microsoft.com/office/powerpoint/2010/main" val="286956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5776" y="764704"/>
            <a:ext cx="6264696" cy="1470025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2E428"/>
                </a:solidFill>
                <a:latin typeface="Lucida Console" pitchFamily="49" charset="0"/>
              </a:rPr>
              <a:t>Озвучителни</a:t>
            </a:r>
            <a:r>
              <a:rPr lang="en-US" b="1" dirty="0" smtClean="0">
                <a:solidFill>
                  <a:srgbClr val="02E428"/>
                </a:solidFill>
                <a:latin typeface="Lucida Console" pitchFamily="49" charset="0"/>
              </a:rPr>
              <a:t> </a:t>
            </a:r>
            <a:r>
              <a:rPr lang="en-US" b="1" dirty="0" err="1" smtClean="0">
                <a:solidFill>
                  <a:srgbClr val="02E428"/>
                </a:solidFill>
                <a:latin typeface="Lucida Console" pitchFamily="49" charset="0"/>
              </a:rPr>
              <a:t>тела</a:t>
            </a:r>
            <a:endParaRPr lang="bg-BG" b="1" dirty="0">
              <a:solidFill>
                <a:srgbClr val="02E428"/>
              </a:solidFill>
              <a:latin typeface="Lucida Console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5776" y="2924944"/>
            <a:ext cx="6336704" cy="3384376"/>
          </a:xfrm>
        </p:spPr>
        <p:txBody>
          <a:bodyPr numCol="1">
            <a:normAutofit/>
          </a:bodyPr>
          <a:lstStyle/>
          <a:p>
            <a:pPr algn="l"/>
            <a:r>
              <a:rPr lang="en-US" sz="24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Описание</a:t>
            </a:r>
            <a:r>
              <a:rPr lang="en-US" sz="24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:</a:t>
            </a:r>
          </a:p>
          <a:p>
            <a:pPr algn="l"/>
            <a:endParaRPr lang="en-US" sz="2400" i="1" dirty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  <a:p>
            <a:pPr algn="l"/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Високоговорителите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са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електроакустични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преобразуватели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,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превръщащи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аналоговите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електрически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сигнали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в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звук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501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5776" y="764704"/>
            <a:ext cx="6264696" cy="1470025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2E428"/>
                </a:solidFill>
                <a:latin typeface="Lucida Console" pitchFamily="49" charset="0"/>
              </a:rPr>
              <a:t>Озвучителни</a:t>
            </a:r>
            <a:r>
              <a:rPr lang="en-US" b="1" dirty="0" smtClean="0">
                <a:solidFill>
                  <a:srgbClr val="02E428"/>
                </a:solidFill>
                <a:latin typeface="Lucida Console" pitchFamily="49" charset="0"/>
              </a:rPr>
              <a:t> </a:t>
            </a:r>
            <a:r>
              <a:rPr lang="en-US" b="1" dirty="0" err="1" smtClean="0">
                <a:solidFill>
                  <a:srgbClr val="02E428"/>
                </a:solidFill>
                <a:latin typeface="Lucida Console" pitchFamily="49" charset="0"/>
              </a:rPr>
              <a:t>тела</a:t>
            </a:r>
            <a:endParaRPr lang="bg-BG" b="1" dirty="0">
              <a:solidFill>
                <a:srgbClr val="02E428"/>
              </a:solidFill>
              <a:latin typeface="Lucida Console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5776" y="2924944"/>
            <a:ext cx="6336704" cy="3384376"/>
          </a:xfrm>
        </p:spPr>
        <p:txBody>
          <a:bodyPr numCol="1">
            <a:normAutofit/>
          </a:bodyPr>
          <a:lstStyle/>
          <a:p>
            <a:pPr algn="l"/>
            <a:r>
              <a:rPr lang="en-US" sz="24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Технологии</a:t>
            </a:r>
            <a:r>
              <a:rPr lang="en-US" sz="24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:</a:t>
            </a:r>
          </a:p>
          <a:p>
            <a:pPr algn="l"/>
            <a:endParaRPr lang="en-US" sz="2400" i="1" dirty="0" smtClean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  <a:p>
            <a:pPr algn="l"/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В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момента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на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пазара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на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озвучителни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тела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се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конкурират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две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ключови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технологии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.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Електромагнитната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или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електростатичната</a:t>
            </a:r>
            <a:r>
              <a:rPr lang="en-US" sz="24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. </a:t>
            </a:r>
          </a:p>
          <a:p>
            <a:pPr algn="l"/>
            <a:endParaRPr lang="en-US" sz="2400" i="1" dirty="0" smtClean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42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5776" y="764704"/>
            <a:ext cx="6264696" cy="1470025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2E428"/>
                </a:solidFill>
                <a:latin typeface="Lucida Console" pitchFamily="49" charset="0"/>
              </a:rPr>
              <a:t>Озвучителни</a:t>
            </a:r>
            <a:r>
              <a:rPr lang="en-US" b="1" dirty="0" smtClean="0">
                <a:solidFill>
                  <a:srgbClr val="02E428"/>
                </a:solidFill>
                <a:latin typeface="Lucida Console" pitchFamily="49" charset="0"/>
              </a:rPr>
              <a:t> </a:t>
            </a:r>
            <a:r>
              <a:rPr lang="en-US" b="1" dirty="0" err="1" smtClean="0">
                <a:solidFill>
                  <a:srgbClr val="02E428"/>
                </a:solidFill>
                <a:latin typeface="Lucida Console" pitchFamily="49" charset="0"/>
              </a:rPr>
              <a:t>тела</a:t>
            </a:r>
            <a:endParaRPr lang="bg-BG" b="1" dirty="0">
              <a:solidFill>
                <a:srgbClr val="02E428"/>
              </a:solidFill>
              <a:latin typeface="Lucida Console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5776" y="2924944"/>
            <a:ext cx="6336704" cy="3384376"/>
          </a:xfrm>
        </p:spPr>
        <p:txBody>
          <a:bodyPr numCol="1">
            <a:normAutofit/>
          </a:bodyPr>
          <a:lstStyle/>
          <a:p>
            <a:pPr algn="l"/>
            <a:r>
              <a:rPr lang="en-US" sz="24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Електромагнитна</a:t>
            </a:r>
            <a:r>
              <a:rPr lang="en-US" sz="24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4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технология</a:t>
            </a:r>
            <a:r>
              <a:rPr lang="en-US" sz="24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:</a:t>
            </a:r>
          </a:p>
          <a:p>
            <a:pPr algn="l"/>
            <a:endParaRPr lang="en-US" sz="2400" i="1" dirty="0" smtClean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</p:txBody>
      </p:sp>
      <p:pic>
        <p:nvPicPr>
          <p:cNvPr id="4098" name="Picture 2" descr="C:\Documents and Settings\Gregos\Desktop\electromagnetic_devices-loudspeaker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573016"/>
            <a:ext cx="3600400" cy="287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18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5776" y="764704"/>
            <a:ext cx="6264696" cy="1470025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2E428"/>
                </a:solidFill>
                <a:latin typeface="Lucida Console" pitchFamily="49" charset="0"/>
              </a:rPr>
              <a:t>Озвучителни</a:t>
            </a:r>
            <a:r>
              <a:rPr lang="en-US" b="1" dirty="0" smtClean="0">
                <a:solidFill>
                  <a:srgbClr val="02E428"/>
                </a:solidFill>
                <a:latin typeface="Lucida Console" pitchFamily="49" charset="0"/>
              </a:rPr>
              <a:t> </a:t>
            </a:r>
            <a:r>
              <a:rPr lang="en-US" b="1" dirty="0" err="1" smtClean="0">
                <a:solidFill>
                  <a:srgbClr val="02E428"/>
                </a:solidFill>
                <a:latin typeface="Lucida Console" pitchFamily="49" charset="0"/>
              </a:rPr>
              <a:t>тела</a:t>
            </a:r>
            <a:endParaRPr lang="bg-BG" b="1" dirty="0">
              <a:solidFill>
                <a:srgbClr val="02E428"/>
              </a:solidFill>
              <a:latin typeface="Lucida Console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5776" y="2924944"/>
            <a:ext cx="6336704" cy="3384376"/>
          </a:xfrm>
        </p:spPr>
        <p:txBody>
          <a:bodyPr numCol="1">
            <a:normAutofit/>
          </a:bodyPr>
          <a:lstStyle/>
          <a:p>
            <a:pPr algn="l"/>
            <a:r>
              <a:rPr lang="en-US" sz="24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Електростатична</a:t>
            </a:r>
            <a:r>
              <a:rPr lang="en-US" sz="24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4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технология</a:t>
            </a:r>
            <a:r>
              <a:rPr lang="en-US" sz="24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:</a:t>
            </a:r>
          </a:p>
          <a:p>
            <a:pPr algn="l"/>
            <a:endParaRPr lang="en-US" sz="2400" i="1" dirty="0" smtClean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</p:txBody>
      </p:sp>
      <p:pic>
        <p:nvPicPr>
          <p:cNvPr id="5124" name="Picture 4" descr="C:\Documents and Settings\Gregos\Desktop\es_spk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992" y="3429000"/>
            <a:ext cx="3118149" cy="303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43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5776" y="764704"/>
            <a:ext cx="6264696" cy="1470025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2E428"/>
                </a:solidFill>
                <a:latin typeface="Lucida Console" pitchFamily="49" charset="0"/>
              </a:rPr>
              <a:t>Озвучителни</a:t>
            </a:r>
            <a:r>
              <a:rPr lang="en-US" b="1" dirty="0" smtClean="0">
                <a:solidFill>
                  <a:srgbClr val="02E428"/>
                </a:solidFill>
                <a:latin typeface="Lucida Console" pitchFamily="49" charset="0"/>
              </a:rPr>
              <a:t> </a:t>
            </a:r>
            <a:r>
              <a:rPr lang="en-US" b="1" dirty="0" err="1" smtClean="0">
                <a:solidFill>
                  <a:srgbClr val="02E428"/>
                </a:solidFill>
                <a:latin typeface="Lucida Console" pitchFamily="49" charset="0"/>
              </a:rPr>
              <a:t>тела</a:t>
            </a:r>
            <a:endParaRPr lang="bg-BG" b="1" dirty="0">
              <a:solidFill>
                <a:srgbClr val="02E428"/>
              </a:solidFill>
              <a:latin typeface="Lucida Console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5776" y="2924944"/>
            <a:ext cx="6336704" cy="3384376"/>
          </a:xfrm>
        </p:spPr>
        <p:txBody>
          <a:bodyPr numCol="1">
            <a:normAutofit/>
          </a:bodyPr>
          <a:lstStyle/>
          <a:p>
            <a:pPr algn="l"/>
            <a:r>
              <a:rPr lang="en-US" sz="24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Характеристики</a:t>
            </a:r>
            <a:r>
              <a:rPr lang="en-US" sz="24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:</a:t>
            </a:r>
          </a:p>
          <a:p>
            <a:pPr algn="l"/>
            <a:endParaRPr lang="en-US" sz="2400" i="1" dirty="0" smtClean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Честотен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диапазон</a:t>
            </a:r>
            <a:endParaRPr lang="en-US" sz="2000" i="1" dirty="0" smtClean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Мощност</a:t>
            </a:r>
            <a:endParaRPr lang="en-US" sz="2000" i="1" dirty="0" smtClean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Импеданс</a:t>
            </a:r>
            <a:endParaRPr lang="en-US" sz="2000" i="1" dirty="0" smtClean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bg-BG" sz="2000" i="1" dirty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Размер</a:t>
            </a:r>
          </a:p>
          <a:p>
            <a:pPr algn="l"/>
            <a:endParaRPr lang="en-US" sz="2400" i="1" dirty="0" smtClean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  <a:p>
            <a:pPr algn="l"/>
            <a:endParaRPr lang="en-US" sz="2400" i="1" dirty="0" smtClean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52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5776" y="764704"/>
            <a:ext cx="6264696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2E428"/>
                </a:solidFill>
                <a:latin typeface="Lucida Console" pitchFamily="49" charset="0"/>
              </a:rPr>
              <a:t>UPS </a:t>
            </a:r>
            <a:r>
              <a:rPr lang="en-US" b="1" dirty="0" err="1" smtClean="0">
                <a:solidFill>
                  <a:srgbClr val="02E428"/>
                </a:solidFill>
                <a:latin typeface="Lucida Console" pitchFamily="49" charset="0"/>
              </a:rPr>
              <a:t>Системи</a:t>
            </a:r>
            <a:endParaRPr lang="bg-BG" b="1" dirty="0">
              <a:solidFill>
                <a:srgbClr val="02E428"/>
              </a:solidFill>
              <a:latin typeface="Lucida Console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5776" y="2780928"/>
            <a:ext cx="3312368" cy="388843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8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Оисание</a:t>
            </a:r>
            <a:r>
              <a:rPr lang="en-US" sz="28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:</a:t>
            </a:r>
          </a:p>
          <a:p>
            <a:pPr lvl="1" algn="l"/>
            <a:r>
              <a:rPr lang="en-US" sz="2000" i="1" dirty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UPS(uninterruptible power 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supply)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системите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представляват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електрически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апарати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,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които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осигуряват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авариино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захранване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за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ел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. </a:t>
            </a:r>
            <a:r>
              <a:rPr lang="en-US" sz="2000" i="1" dirty="0" err="1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к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онсуматори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когато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мрежовото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захранване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прекъсне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.</a:t>
            </a:r>
            <a:endParaRPr lang="en-US" sz="2000" i="1" dirty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</p:txBody>
      </p:sp>
      <p:pic>
        <p:nvPicPr>
          <p:cNvPr id="1026" name="Picture 2" descr="C:\Documents and Settings\Gregos\Desktop\UPS_Group_Sho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917" y="3501008"/>
            <a:ext cx="2740745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97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201"/>
                            </p:stCondLst>
                            <p:childTnLst>
                              <p:par>
                                <p:cTn id="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5776" y="764704"/>
            <a:ext cx="6264696" cy="1470025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2E428"/>
                </a:solidFill>
                <a:latin typeface="Lucida Console" pitchFamily="49" charset="0"/>
              </a:rPr>
              <a:t>Озвучителни</a:t>
            </a:r>
            <a:r>
              <a:rPr lang="en-US" b="1" dirty="0" smtClean="0">
                <a:solidFill>
                  <a:srgbClr val="02E428"/>
                </a:solidFill>
                <a:latin typeface="Lucida Console" pitchFamily="49" charset="0"/>
              </a:rPr>
              <a:t> </a:t>
            </a:r>
            <a:r>
              <a:rPr lang="en-US" b="1" dirty="0" err="1" smtClean="0">
                <a:solidFill>
                  <a:srgbClr val="02E428"/>
                </a:solidFill>
                <a:latin typeface="Lucida Console" pitchFamily="49" charset="0"/>
              </a:rPr>
              <a:t>тела</a:t>
            </a:r>
            <a:endParaRPr lang="bg-BG" b="1" dirty="0">
              <a:solidFill>
                <a:srgbClr val="02E428"/>
              </a:solidFill>
              <a:latin typeface="Lucida Console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5776" y="2924944"/>
            <a:ext cx="6336704" cy="3384376"/>
          </a:xfrm>
        </p:spPr>
        <p:txBody>
          <a:bodyPr numCol="1">
            <a:normAutofit/>
          </a:bodyPr>
          <a:lstStyle/>
          <a:p>
            <a:pPr algn="l"/>
            <a:r>
              <a:rPr lang="en-US" sz="24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Модели</a:t>
            </a:r>
            <a:r>
              <a:rPr lang="en-US" sz="24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:</a:t>
            </a:r>
          </a:p>
          <a:p>
            <a:pPr algn="l"/>
            <a:endParaRPr lang="bg-BG" sz="2000" i="1" dirty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  <a:p>
            <a:pPr lvl="1" algn="l"/>
            <a:r>
              <a:rPr lang="en-US" sz="2000" i="1" dirty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Axiom</a:t>
            </a:r>
          </a:p>
          <a:p>
            <a:pPr lvl="1" algn="l"/>
            <a:r>
              <a:rPr lang="en-US" sz="2000" i="1" dirty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Onyx</a:t>
            </a:r>
          </a:p>
          <a:p>
            <a:pPr lvl="1" algn="l"/>
            <a:r>
              <a:rPr lang="en-US" sz="2000" i="1" dirty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Rocket</a:t>
            </a:r>
          </a:p>
          <a:p>
            <a:pPr lvl="1" algn="l"/>
            <a:r>
              <a:rPr lang="en-US" sz="2000" i="1" dirty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RBH</a:t>
            </a:r>
          </a:p>
          <a:p>
            <a:pPr lvl="1" algn="l"/>
            <a:r>
              <a:rPr lang="en-US" sz="2000" i="1" dirty="0" err="1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Dynaudio</a:t>
            </a:r>
            <a:endParaRPr lang="en-US" sz="2000" i="1" dirty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  <a:p>
            <a:pPr lvl="1" algn="l"/>
            <a:r>
              <a:rPr lang="en-US" sz="2000" i="1" dirty="0" err="1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Vandersteen</a:t>
            </a:r>
            <a:endParaRPr lang="en-US" sz="2000" i="1" dirty="0" smtClean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  <a:p>
            <a:pPr algn="l"/>
            <a:endParaRPr lang="en-US" sz="2400" i="1" dirty="0" smtClean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40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220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280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5776" y="764704"/>
            <a:ext cx="6264696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2E428"/>
                </a:solidFill>
                <a:latin typeface="Lucida Console" pitchFamily="49" charset="0"/>
              </a:rPr>
              <a:t>КРАЙ</a:t>
            </a:r>
            <a:endParaRPr lang="bg-BG" b="1" dirty="0">
              <a:solidFill>
                <a:srgbClr val="02E428"/>
              </a:solidFill>
              <a:latin typeface="Lucida Console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5776" y="2924944"/>
            <a:ext cx="6336704" cy="3384376"/>
          </a:xfrm>
        </p:spPr>
        <p:txBody>
          <a:bodyPr numCol="1">
            <a:normAutofit/>
          </a:bodyPr>
          <a:lstStyle/>
          <a:p>
            <a:endParaRPr lang="en-US" sz="2400" i="1" dirty="0" smtClean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  <a:p>
            <a:endParaRPr lang="en-US" sz="2400" i="1" dirty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  <a:p>
            <a:endParaRPr lang="en-US" sz="2400" i="1" dirty="0" smtClean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  <a:p>
            <a:r>
              <a:rPr lang="en-US" sz="24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Благодаря</a:t>
            </a:r>
            <a:r>
              <a:rPr lang="en-US" sz="24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4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за</a:t>
            </a:r>
            <a:r>
              <a:rPr lang="en-US" sz="24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4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вниманието</a:t>
            </a:r>
            <a:r>
              <a:rPr lang="en-US" sz="24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4197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5776" y="764704"/>
            <a:ext cx="6264696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2E428"/>
                </a:solidFill>
                <a:latin typeface="Lucida Console" pitchFamily="49" charset="0"/>
              </a:rPr>
              <a:t>UPS </a:t>
            </a:r>
            <a:r>
              <a:rPr lang="en-US" b="1" dirty="0" err="1" smtClean="0">
                <a:solidFill>
                  <a:srgbClr val="02E428"/>
                </a:solidFill>
                <a:latin typeface="Lucida Console" pitchFamily="49" charset="0"/>
              </a:rPr>
              <a:t>Системи</a:t>
            </a:r>
            <a:endParaRPr lang="bg-BG" b="1" dirty="0">
              <a:solidFill>
                <a:srgbClr val="02E428"/>
              </a:solidFill>
              <a:latin typeface="Lucida Console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5776" y="2924944"/>
            <a:ext cx="6336704" cy="3384376"/>
          </a:xfrm>
        </p:spPr>
        <p:txBody>
          <a:bodyPr>
            <a:normAutofit fontScale="92500"/>
          </a:bodyPr>
          <a:lstStyle/>
          <a:p>
            <a:pPr algn="l"/>
            <a:r>
              <a:rPr lang="en-US" sz="24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Технология</a:t>
            </a:r>
            <a:r>
              <a:rPr lang="en-US" sz="24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:</a:t>
            </a:r>
          </a:p>
          <a:p>
            <a:pPr lvl="1" algn="l"/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Най-общо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, UPS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се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състоят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от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акомулаторна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батерия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,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презареждаща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верига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,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верига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за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директно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захранване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, и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разреждаща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верига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.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Идеята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е,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при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наличие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на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мрежово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напрежение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то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да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се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изпозва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за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захранване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на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консуматорите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и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акомулаторните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батерии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, а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при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неговото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отсъствие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,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за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захранване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на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консуматорите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да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се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използват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акомулаторните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батерии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.</a:t>
            </a:r>
            <a:endParaRPr lang="en-US" sz="2000" i="1" dirty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10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5776" y="764704"/>
            <a:ext cx="6264696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2E428"/>
                </a:solidFill>
                <a:latin typeface="Lucida Console" pitchFamily="49" charset="0"/>
              </a:rPr>
              <a:t>UPS </a:t>
            </a:r>
            <a:r>
              <a:rPr lang="en-US" b="1" dirty="0" err="1" smtClean="0">
                <a:solidFill>
                  <a:srgbClr val="02E428"/>
                </a:solidFill>
                <a:latin typeface="Lucida Console" pitchFamily="49" charset="0"/>
              </a:rPr>
              <a:t>Системи</a:t>
            </a:r>
            <a:endParaRPr lang="bg-BG" b="1" dirty="0">
              <a:solidFill>
                <a:srgbClr val="02E428"/>
              </a:solidFill>
              <a:latin typeface="Lucida Console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5776" y="3140968"/>
            <a:ext cx="6336704" cy="2952328"/>
          </a:xfrm>
        </p:spPr>
        <p:txBody>
          <a:bodyPr>
            <a:normAutofit/>
          </a:bodyPr>
          <a:lstStyle/>
          <a:p>
            <a:pPr algn="l"/>
            <a:endParaRPr lang="en-US" sz="2400" i="1" dirty="0" smtClean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  <a:p>
            <a:pPr lvl="1" algn="l"/>
            <a:endParaRPr lang="en-US" sz="2000" i="1" dirty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</p:txBody>
      </p:sp>
      <p:pic>
        <p:nvPicPr>
          <p:cNvPr id="1026" name="Picture 2" descr="C:\Documents and Settings\Gregos\Desktop\12626-Offli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780928"/>
            <a:ext cx="6141070" cy="362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33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5776" y="764704"/>
            <a:ext cx="6264696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2E428"/>
                </a:solidFill>
                <a:latin typeface="Lucida Console" pitchFamily="49" charset="0"/>
              </a:rPr>
              <a:t>UPS </a:t>
            </a:r>
            <a:r>
              <a:rPr lang="en-US" b="1" dirty="0" err="1" smtClean="0">
                <a:solidFill>
                  <a:srgbClr val="02E428"/>
                </a:solidFill>
                <a:latin typeface="Lucida Console" pitchFamily="49" charset="0"/>
              </a:rPr>
              <a:t>Системи</a:t>
            </a:r>
            <a:endParaRPr lang="bg-BG" b="1" dirty="0">
              <a:solidFill>
                <a:srgbClr val="02E428"/>
              </a:solidFill>
              <a:latin typeface="Lucida Console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5776" y="2924944"/>
            <a:ext cx="6336704" cy="3384376"/>
          </a:xfrm>
        </p:spPr>
        <p:txBody>
          <a:bodyPr>
            <a:normAutofit/>
          </a:bodyPr>
          <a:lstStyle/>
          <a:p>
            <a:pPr algn="l"/>
            <a:r>
              <a:rPr lang="en-US" sz="24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Възможни</a:t>
            </a:r>
            <a:r>
              <a:rPr lang="en-US" sz="24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4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проблеми</a:t>
            </a:r>
            <a:r>
              <a:rPr lang="en-US" sz="24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в </a:t>
            </a:r>
            <a:r>
              <a:rPr lang="en-US" sz="24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захранването</a:t>
            </a:r>
            <a:r>
              <a:rPr lang="en-US" sz="24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: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Срив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в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захранването</a:t>
            </a:r>
            <a:endParaRPr lang="en-US" sz="2000" i="1" dirty="0" smtClean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Пренапрежение</a:t>
            </a:r>
            <a:endParaRPr lang="en-US" sz="2000" i="1" dirty="0" smtClean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Спад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в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напрежението</a:t>
            </a:r>
            <a:endParaRPr lang="en-US" sz="2000" i="1" dirty="0" smtClean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Скокове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на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напрежението</a:t>
            </a:r>
            <a:endParaRPr lang="en-US" sz="2000" i="1" dirty="0" smtClean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Шумове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по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мрежата</a:t>
            </a:r>
            <a:endParaRPr lang="en-US" sz="2000" i="1" dirty="0" smtClean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Вълнова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деформация</a:t>
            </a:r>
            <a:endParaRPr lang="en-US" sz="2000" i="1" dirty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06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5776" y="764704"/>
            <a:ext cx="6264696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2E428"/>
                </a:solidFill>
                <a:latin typeface="Lucida Console" pitchFamily="49" charset="0"/>
              </a:rPr>
              <a:t>UPS </a:t>
            </a:r>
            <a:r>
              <a:rPr lang="en-US" b="1" dirty="0" err="1" smtClean="0">
                <a:solidFill>
                  <a:srgbClr val="02E428"/>
                </a:solidFill>
                <a:latin typeface="Lucida Console" pitchFamily="49" charset="0"/>
              </a:rPr>
              <a:t>Системи</a:t>
            </a:r>
            <a:endParaRPr lang="bg-BG" b="1" dirty="0">
              <a:solidFill>
                <a:srgbClr val="02E428"/>
              </a:solidFill>
              <a:latin typeface="Lucida Console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5776" y="2924944"/>
            <a:ext cx="6336704" cy="3384376"/>
          </a:xfrm>
        </p:spPr>
        <p:txBody>
          <a:bodyPr>
            <a:normAutofit/>
          </a:bodyPr>
          <a:lstStyle/>
          <a:p>
            <a:pPr algn="l"/>
            <a:r>
              <a:rPr lang="en-US" sz="24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Видове</a:t>
            </a:r>
            <a:r>
              <a:rPr lang="en-US" sz="24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UPS:</a:t>
            </a:r>
            <a:endParaRPr lang="en-US" sz="2000" i="1" dirty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  <a:p>
            <a:pPr algn="l"/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Основните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карегории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при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модерните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UPS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системи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са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:</a:t>
            </a:r>
            <a:endParaRPr lang="en-US" sz="1600" i="1" dirty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Off-line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On-line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Line Interactive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sz="16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Ferro-resonant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sz="1600" i="1" dirty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DC </a:t>
            </a:r>
            <a:r>
              <a:rPr lang="en-US" sz="16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power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sz="16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DRUPS</a:t>
            </a:r>
            <a:endParaRPr lang="en-US" sz="1600" i="1" dirty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0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5776" y="764704"/>
            <a:ext cx="6264696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2E428"/>
                </a:solidFill>
                <a:latin typeface="Lucida Console" pitchFamily="49" charset="0"/>
              </a:rPr>
              <a:t>UPS </a:t>
            </a:r>
            <a:r>
              <a:rPr lang="en-US" b="1" dirty="0" err="1" smtClean="0">
                <a:solidFill>
                  <a:srgbClr val="02E428"/>
                </a:solidFill>
                <a:latin typeface="Lucida Console" pitchFamily="49" charset="0"/>
              </a:rPr>
              <a:t>Системи</a:t>
            </a:r>
            <a:endParaRPr lang="bg-BG" b="1" dirty="0">
              <a:solidFill>
                <a:srgbClr val="02E428"/>
              </a:solidFill>
              <a:latin typeface="Lucida Console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5776" y="2924944"/>
            <a:ext cx="6336704" cy="3384376"/>
          </a:xfrm>
        </p:spPr>
        <p:txBody>
          <a:bodyPr>
            <a:normAutofit/>
          </a:bodyPr>
          <a:lstStyle/>
          <a:p>
            <a:pPr algn="l"/>
            <a:r>
              <a:rPr lang="en-US" sz="24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Характеристики</a:t>
            </a:r>
            <a:r>
              <a:rPr lang="en-US" sz="24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: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ru-RU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Капацитет</a:t>
            </a:r>
            <a:endParaRPr lang="en-US" sz="2000" i="1" dirty="0" smtClean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ru-RU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Волтаж </a:t>
            </a:r>
            <a:endParaRPr lang="ru-RU" sz="2000" i="1" dirty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ru-RU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Честота</a:t>
            </a:r>
            <a:endParaRPr lang="ru-RU" sz="2000" i="1" dirty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ru-RU" sz="2000" i="1" dirty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Време за </a:t>
            </a:r>
            <a:r>
              <a:rPr lang="ru-RU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трансфер</a:t>
            </a:r>
            <a:r>
              <a:rPr lang="en-US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(4-6ms)</a:t>
            </a:r>
            <a:endParaRPr lang="ru-RU" sz="2000" i="1" dirty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ru-RU" sz="2000" i="1" dirty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Време за </a:t>
            </a:r>
            <a:r>
              <a:rPr lang="ru-RU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разреждане</a:t>
            </a:r>
            <a:endParaRPr lang="ru-RU" sz="2000" i="1" dirty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ru-RU" sz="2000" i="1" dirty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Време на </a:t>
            </a:r>
            <a:r>
              <a:rPr lang="ru-RU" sz="20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зареждане</a:t>
            </a:r>
            <a:endParaRPr lang="en-US" sz="2000" i="1" dirty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98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5776" y="764704"/>
            <a:ext cx="6264696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2E428"/>
                </a:solidFill>
                <a:latin typeface="Lucida Console" pitchFamily="49" charset="0"/>
              </a:rPr>
              <a:t>UPS </a:t>
            </a:r>
            <a:r>
              <a:rPr lang="en-US" b="1" dirty="0" err="1" smtClean="0">
                <a:solidFill>
                  <a:srgbClr val="02E428"/>
                </a:solidFill>
                <a:latin typeface="Lucida Console" pitchFamily="49" charset="0"/>
              </a:rPr>
              <a:t>Системи</a:t>
            </a:r>
            <a:endParaRPr lang="bg-BG" b="1" dirty="0">
              <a:solidFill>
                <a:srgbClr val="02E428"/>
              </a:solidFill>
              <a:latin typeface="Lucida Console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5776" y="2924944"/>
            <a:ext cx="6336704" cy="3384376"/>
          </a:xfrm>
        </p:spPr>
        <p:txBody>
          <a:bodyPr>
            <a:normAutofit/>
          </a:bodyPr>
          <a:lstStyle/>
          <a:p>
            <a:pPr algn="l"/>
            <a:r>
              <a:rPr lang="en-US" sz="2400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Модели</a:t>
            </a:r>
            <a:r>
              <a:rPr lang="en-US" sz="2400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:</a:t>
            </a:r>
          </a:p>
          <a:p>
            <a:pPr algn="l"/>
            <a:endParaRPr lang="en-US" sz="2400" i="1" dirty="0" smtClean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  <a:p>
            <a:pPr lvl="1" algn="l"/>
            <a:r>
              <a:rPr lang="en-US" i="1" dirty="0" err="1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CyberPower</a:t>
            </a:r>
            <a:endParaRPr lang="en-US" i="1" dirty="0" smtClean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  <a:p>
            <a:pPr lvl="1" algn="l"/>
            <a:endParaRPr lang="en-US" sz="2000" i="1" dirty="0" smtClean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  <a:p>
            <a:pPr lvl="1"/>
            <a:r>
              <a:rPr lang="en-US" i="1" dirty="0" smtClean="0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APS</a:t>
            </a:r>
          </a:p>
          <a:p>
            <a:pPr lvl="1" algn="l"/>
            <a:endParaRPr lang="en-US" sz="2000" i="1" dirty="0" smtClean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  <a:p>
            <a:pPr lvl="1" algn="r"/>
            <a:r>
              <a:rPr lang="en-US" i="1" dirty="0" err="1">
                <a:solidFill>
                  <a:srgbClr val="02E428"/>
                </a:solidFill>
                <a:latin typeface="Lucida Console" pitchFamily="49" charset="0"/>
                <a:cs typeface="Arial" pitchFamily="34" charset="0"/>
              </a:rPr>
              <a:t>Belkin</a:t>
            </a:r>
            <a:endParaRPr lang="en-US" i="1" dirty="0">
              <a:solidFill>
                <a:srgbClr val="02E428"/>
              </a:solidFill>
              <a:latin typeface="Lucida Console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7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5776" y="764704"/>
            <a:ext cx="6264696" cy="1470025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2E428"/>
                </a:solidFill>
                <a:latin typeface="Lucida Console" pitchFamily="49" charset="0"/>
              </a:rPr>
              <a:t>Презентационни</a:t>
            </a:r>
            <a:r>
              <a:rPr lang="en-US" b="1" dirty="0" smtClean="0">
                <a:solidFill>
                  <a:srgbClr val="02E428"/>
                </a:solidFill>
                <a:latin typeface="Lucida Console" pitchFamily="49" charset="0"/>
              </a:rPr>
              <a:t> </a:t>
            </a:r>
            <a:r>
              <a:rPr lang="en-US" b="1" dirty="0" err="1" smtClean="0">
                <a:solidFill>
                  <a:srgbClr val="02E428"/>
                </a:solidFill>
                <a:latin typeface="Lucida Console" pitchFamily="49" charset="0"/>
              </a:rPr>
              <a:t>системи</a:t>
            </a:r>
            <a:endParaRPr lang="bg-BG" b="1" dirty="0">
              <a:solidFill>
                <a:srgbClr val="02E428"/>
              </a:solidFill>
              <a:latin typeface="Lucida Console" pitchFamily="49" charset="0"/>
            </a:endParaRPr>
          </a:p>
        </p:txBody>
      </p:sp>
      <p:pic>
        <p:nvPicPr>
          <p:cNvPr id="2050" name="Picture 2" descr="C:\Documents and Settings\Gregos\Desktop\presentation_equipme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901841"/>
            <a:ext cx="5760640" cy="350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FF00"/>
      </a:dk1>
      <a:lt1>
        <a:sysClr val="window" lastClr="4D4D5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FF00"/>
      </a:dk1>
      <a:lt1>
        <a:sysClr val="window" lastClr="4D4D5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357</Words>
  <Application>Microsoft Office PowerPoint</Application>
  <PresentationFormat>On-screen Show (4:3)</PresentationFormat>
  <Paragraphs>126</Paragraphs>
  <Slides>21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Офис оборудване</vt:lpstr>
      <vt:lpstr>UPS Системи</vt:lpstr>
      <vt:lpstr>UPS Системи</vt:lpstr>
      <vt:lpstr>UPS Системи</vt:lpstr>
      <vt:lpstr>UPS Системи</vt:lpstr>
      <vt:lpstr>UPS Системи</vt:lpstr>
      <vt:lpstr>UPS Системи</vt:lpstr>
      <vt:lpstr>UPS Системи</vt:lpstr>
      <vt:lpstr>Презентационни системи</vt:lpstr>
      <vt:lpstr>Видео проектори</vt:lpstr>
      <vt:lpstr>Видео прожектори</vt:lpstr>
      <vt:lpstr>Видео проектори</vt:lpstr>
      <vt:lpstr>Видео проектори</vt:lpstr>
      <vt:lpstr>Видео проектори</vt:lpstr>
      <vt:lpstr>Озвучителни тела</vt:lpstr>
      <vt:lpstr>Озвучителни тела</vt:lpstr>
      <vt:lpstr>Озвучителни тела</vt:lpstr>
      <vt:lpstr>Озвучителни тела</vt:lpstr>
      <vt:lpstr>Озвучителни тела</vt:lpstr>
      <vt:lpstr>Озвучителни тела</vt:lpstr>
      <vt:lpstr>КРАЙ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iouiyy</dc:title>
  <dc:creator>Gregos</dc:creator>
  <cp:lastModifiedBy>Gregos</cp:lastModifiedBy>
  <cp:revision>40</cp:revision>
  <dcterms:created xsi:type="dcterms:W3CDTF">2011-03-31T10:51:50Z</dcterms:created>
  <dcterms:modified xsi:type="dcterms:W3CDTF">2011-04-04T07:08:06Z</dcterms:modified>
</cp:coreProperties>
</file>