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674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872C-0158-4E88-AFA5-96498FB50C81}" type="datetimeFigureOut">
              <a:rPr lang="bg-BG" smtClean="0"/>
              <a:pPr/>
              <a:t>4.4.2011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A2F0-110F-4CA3-8009-E5DF7989021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872C-0158-4E88-AFA5-96498FB50C81}" type="datetimeFigureOut">
              <a:rPr lang="bg-BG" smtClean="0"/>
              <a:pPr/>
              <a:t>4.4.2011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A2F0-110F-4CA3-8009-E5DF7989021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872C-0158-4E88-AFA5-96498FB50C81}" type="datetimeFigureOut">
              <a:rPr lang="bg-BG" smtClean="0"/>
              <a:pPr/>
              <a:t>4.4.2011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A2F0-110F-4CA3-8009-E5DF7989021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872C-0158-4E88-AFA5-96498FB50C81}" type="datetimeFigureOut">
              <a:rPr lang="bg-BG" smtClean="0"/>
              <a:pPr/>
              <a:t>4.4.2011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A2F0-110F-4CA3-8009-E5DF7989021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872C-0158-4E88-AFA5-96498FB50C81}" type="datetimeFigureOut">
              <a:rPr lang="bg-BG" smtClean="0"/>
              <a:pPr/>
              <a:t>4.4.2011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A2F0-110F-4CA3-8009-E5DF7989021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872C-0158-4E88-AFA5-96498FB50C81}" type="datetimeFigureOut">
              <a:rPr lang="bg-BG" smtClean="0"/>
              <a:pPr/>
              <a:t>4.4.2011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A2F0-110F-4CA3-8009-E5DF7989021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872C-0158-4E88-AFA5-96498FB50C81}" type="datetimeFigureOut">
              <a:rPr lang="bg-BG" smtClean="0"/>
              <a:pPr/>
              <a:t>4.4.2011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A2F0-110F-4CA3-8009-E5DF7989021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872C-0158-4E88-AFA5-96498FB50C81}" type="datetimeFigureOut">
              <a:rPr lang="bg-BG" smtClean="0"/>
              <a:pPr/>
              <a:t>4.4.2011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A2F0-110F-4CA3-8009-E5DF7989021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872C-0158-4E88-AFA5-96498FB50C81}" type="datetimeFigureOut">
              <a:rPr lang="bg-BG" smtClean="0"/>
              <a:pPr/>
              <a:t>4.4.2011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A2F0-110F-4CA3-8009-E5DF7989021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872C-0158-4E88-AFA5-96498FB50C81}" type="datetimeFigureOut">
              <a:rPr lang="bg-BG" smtClean="0"/>
              <a:pPr/>
              <a:t>4.4.2011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A2F0-110F-4CA3-8009-E5DF7989021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872C-0158-4E88-AFA5-96498FB50C81}" type="datetimeFigureOut">
              <a:rPr lang="bg-BG" smtClean="0"/>
              <a:pPr/>
              <a:t>4.4.2011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A2F0-110F-4CA3-8009-E5DF7989021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89000">
              <a:srgbClr val="DCEBF5"/>
            </a:gs>
            <a:gs pos="8000">
              <a:srgbClr val="83A7C3"/>
            </a:gs>
            <a:gs pos="13000">
              <a:srgbClr val="768FB9"/>
            </a:gs>
            <a:gs pos="21001">
              <a:srgbClr val="83A7C3"/>
            </a:gs>
            <a:gs pos="52000">
              <a:srgbClr val="FFFFFF"/>
            </a:gs>
            <a:gs pos="56000">
              <a:srgbClr val="9C6563"/>
            </a:gs>
            <a:gs pos="58000">
              <a:srgbClr val="80302D"/>
            </a:gs>
            <a:gs pos="71001">
              <a:srgbClr val="C0524E"/>
            </a:gs>
            <a:gs pos="94000">
              <a:srgbClr val="EBDAD4"/>
            </a:gs>
            <a:gs pos="100000">
              <a:srgbClr val="55261C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B872C-0158-4E88-AFA5-96498FB50C81}" type="datetimeFigureOut">
              <a:rPr lang="bg-BG" smtClean="0"/>
              <a:pPr/>
              <a:t>4.4.2011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5A2F0-110F-4CA3-8009-E5DF79890217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480" y="2357430"/>
            <a:ext cx="5672150" cy="1227137"/>
          </a:xfrm>
        </p:spPr>
        <p:txBody>
          <a:bodyPr/>
          <a:lstStyle/>
          <a:p>
            <a:r>
              <a:rPr lang="bg-BG" b="1" dirty="0" smtClean="0"/>
              <a:t>Системи за сигурност</a:t>
            </a:r>
            <a:endParaRPr lang="bg-BG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3438" y="6143644"/>
            <a:ext cx="4343408" cy="471494"/>
          </a:xfrm>
        </p:spPr>
        <p:txBody>
          <a:bodyPr>
            <a:normAutofit/>
          </a:bodyPr>
          <a:lstStyle/>
          <a:p>
            <a:r>
              <a:rPr lang="bg-BG" sz="2000" dirty="0" smtClean="0">
                <a:solidFill>
                  <a:schemeClr val="tx1"/>
                </a:solidFill>
              </a:rPr>
              <a:t>Изготвил: Павел Борисов Симеонов</a:t>
            </a:r>
            <a:endParaRPr lang="bg-BG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428868"/>
            <a:ext cx="8372476" cy="1928818"/>
          </a:xfrm>
        </p:spPr>
        <p:txBody>
          <a:bodyPr>
            <a:normAutofit/>
          </a:bodyPr>
          <a:lstStyle/>
          <a:p>
            <a:pPr lvl="0"/>
            <a:r>
              <a:rPr lang="bg-BG" sz="5400" dirty="0"/>
              <a:t>Системи за </a:t>
            </a:r>
            <a:r>
              <a:rPr lang="bg-BG" sz="5400" dirty="0" smtClean="0"/>
              <a:t>видеонаблюдение</a:t>
            </a:r>
            <a:endParaRPr lang="bg-BG" sz="54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 smtClean="0"/>
              <a:t>Корпусни камери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2913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1/3“ CCD </a:t>
            </a:r>
            <a:r>
              <a:rPr lang="bg-BG" dirty="0" smtClean="0"/>
              <a:t>матрица с нов 14-</a:t>
            </a:r>
            <a:r>
              <a:rPr lang="en-US" dirty="0" smtClean="0"/>
              <a:t>bit DSP </a:t>
            </a:r>
            <a:r>
              <a:rPr lang="bg-BG" dirty="0" smtClean="0"/>
              <a:t>процесор за обработка на картината </a:t>
            </a:r>
          </a:p>
          <a:p>
            <a:r>
              <a:rPr lang="bg-BG" dirty="0" smtClean="0"/>
              <a:t>Висока резолюция от 600 </a:t>
            </a:r>
            <a:r>
              <a:rPr lang="en-US" dirty="0" smtClean="0"/>
              <a:t>TV </a:t>
            </a:r>
            <a:r>
              <a:rPr lang="bg-BG" dirty="0" smtClean="0"/>
              <a:t>линии </a:t>
            </a:r>
          </a:p>
          <a:p>
            <a:r>
              <a:rPr lang="bg-BG" dirty="0" smtClean="0"/>
              <a:t>Светлочувствителност: 0.003 </a:t>
            </a:r>
            <a:r>
              <a:rPr lang="en-US" dirty="0" smtClean="0"/>
              <a:t>Lux (F1.2, 50%) </a:t>
            </a:r>
          </a:p>
          <a:p>
            <a:r>
              <a:rPr lang="en-US" dirty="0" smtClean="0"/>
              <a:t>True Day/Night </a:t>
            </a:r>
            <a:r>
              <a:rPr lang="bg-BG" dirty="0" smtClean="0"/>
              <a:t>функционалност с </a:t>
            </a:r>
            <a:r>
              <a:rPr lang="en-US" dirty="0" smtClean="0"/>
              <a:t>IR cut </a:t>
            </a:r>
            <a:r>
              <a:rPr lang="bg-BG" dirty="0" smtClean="0"/>
              <a:t>филтър </a:t>
            </a:r>
          </a:p>
          <a:p>
            <a:r>
              <a:rPr lang="bg-BG" dirty="0" smtClean="0"/>
              <a:t>Разширен динамичен обхват (</a:t>
            </a:r>
            <a:r>
              <a:rPr lang="en-US" dirty="0" smtClean="0"/>
              <a:t>ExDR) </a:t>
            </a:r>
          </a:p>
          <a:p>
            <a:r>
              <a:rPr lang="en-US" dirty="0" smtClean="0"/>
              <a:t>3D </a:t>
            </a:r>
            <a:r>
              <a:rPr lang="bg-BG" dirty="0" smtClean="0"/>
              <a:t>цифров шумов филтър </a:t>
            </a:r>
          </a:p>
          <a:p>
            <a:r>
              <a:rPr lang="bg-BG" dirty="0" smtClean="0"/>
              <a:t>Бавен затвор </a:t>
            </a:r>
            <a:r>
              <a:rPr lang="en-US" dirty="0" smtClean="0"/>
              <a:t>x2 </a:t>
            </a:r>
            <a:r>
              <a:rPr lang="bg-BG" dirty="0" smtClean="0"/>
              <a:t>до </a:t>
            </a:r>
            <a:r>
              <a:rPr lang="en-US" dirty="0" smtClean="0"/>
              <a:t>x128 </a:t>
            </a:r>
          </a:p>
          <a:p>
            <a:r>
              <a:rPr lang="en-US" dirty="0" smtClean="0"/>
              <a:t>4 </a:t>
            </a:r>
            <a:r>
              <a:rPr lang="bg-BG" dirty="0" smtClean="0"/>
              <a:t>зони за маскиране </a:t>
            </a:r>
          </a:p>
          <a:p>
            <a:r>
              <a:rPr lang="bg-BG" dirty="0" smtClean="0"/>
              <a:t>Вградена детекция на движение </a:t>
            </a:r>
          </a:p>
          <a:p>
            <a:r>
              <a:rPr lang="en-US" dirty="0" smtClean="0"/>
              <a:t>JVC Eco-Friendly Power </a:t>
            </a:r>
            <a:r>
              <a:rPr lang="en-US" dirty="0" smtClean="0"/>
              <a:t>Saving </a:t>
            </a:r>
            <a:r>
              <a:rPr lang="bg-BG" dirty="0" smtClean="0"/>
              <a:t>технология, осигуряваща до 40% по-ниска консумация на енергия </a:t>
            </a:r>
          </a:p>
          <a:p>
            <a:r>
              <a:rPr lang="bg-BG" dirty="0" smtClean="0"/>
              <a:t>24 </a:t>
            </a:r>
            <a:r>
              <a:rPr lang="en-US" dirty="0" err="1" smtClean="0"/>
              <a:t>Vac</a:t>
            </a:r>
            <a:r>
              <a:rPr lang="en-US" dirty="0" smtClean="0"/>
              <a:t>/12 Vdc (</a:t>
            </a:r>
            <a:r>
              <a:rPr lang="bg-BG" dirty="0" smtClean="0"/>
              <a:t>за </a:t>
            </a:r>
            <a:r>
              <a:rPr lang="en-US" dirty="0" smtClean="0"/>
              <a:t>TK-C9300E) </a:t>
            </a:r>
            <a:r>
              <a:rPr lang="bg-BG" dirty="0" smtClean="0"/>
              <a:t>или 220-240</a:t>
            </a:r>
            <a:r>
              <a:rPr lang="en-US" dirty="0" err="1" smtClean="0"/>
              <a:t>Vac</a:t>
            </a:r>
            <a:r>
              <a:rPr lang="en-US" dirty="0" smtClean="0"/>
              <a:t> (</a:t>
            </a:r>
            <a:r>
              <a:rPr lang="bg-BG" dirty="0" smtClean="0"/>
              <a:t>за </a:t>
            </a:r>
            <a:r>
              <a:rPr lang="en-US" dirty="0" smtClean="0"/>
              <a:t>TK-C9301EG) 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3286124"/>
            <a:ext cx="3286148" cy="1546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 smtClean="0"/>
              <a:t>Куполни камери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86056"/>
          </a:xfrm>
        </p:spPr>
        <p:txBody>
          <a:bodyPr/>
          <a:lstStyle/>
          <a:p>
            <a:r>
              <a:rPr lang="bg-BG" sz="2400" dirty="0" smtClean="0"/>
              <a:t>Висока резолюция: 520 </a:t>
            </a:r>
            <a:r>
              <a:rPr lang="en-US" sz="2400" dirty="0" smtClean="0"/>
              <a:t>TV </a:t>
            </a:r>
            <a:r>
              <a:rPr lang="bg-BG" sz="2400" dirty="0" smtClean="0"/>
              <a:t>линии </a:t>
            </a:r>
          </a:p>
          <a:p>
            <a:r>
              <a:rPr lang="bg-BG" sz="2400" dirty="0" smtClean="0"/>
              <a:t>Светлочувствителност: 0.3 </a:t>
            </a:r>
            <a:r>
              <a:rPr lang="en-US" sz="2400" dirty="0" smtClean="0"/>
              <a:t>Lux/F 2.0 </a:t>
            </a:r>
          </a:p>
          <a:p>
            <a:r>
              <a:rPr lang="bg-BG" sz="2400" dirty="0" smtClean="0"/>
              <a:t>Варифокален обектив </a:t>
            </a:r>
            <a:r>
              <a:rPr lang="en-US" sz="2400" dirty="0" smtClean="0"/>
              <a:t>f= 4~9 mm </a:t>
            </a:r>
          </a:p>
          <a:p>
            <a:r>
              <a:rPr lang="bg-BG" sz="2400" dirty="0" smtClean="0"/>
              <a:t>Захранване: 12 </a:t>
            </a:r>
            <a:r>
              <a:rPr lang="en-US" sz="2400" dirty="0" smtClean="0"/>
              <a:t>Vdc/90mA </a:t>
            </a:r>
          </a:p>
          <a:p>
            <a:r>
              <a:rPr lang="en-US" sz="2400" dirty="0" smtClean="0"/>
              <a:t>S/N &gt;48dB</a:t>
            </a:r>
          </a:p>
          <a:p>
            <a:r>
              <a:rPr lang="en-US" sz="2400" dirty="0" smtClean="0"/>
              <a:t>WB, AES </a:t>
            </a:r>
          </a:p>
          <a:p>
            <a:endParaRPr lang="bg-BG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3214686"/>
            <a:ext cx="4071966" cy="308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Камери с </a:t>
            </a:r>
            <a:r>
              <a:rPr lang="en-US" dirty="0" smtClean="0"/>
              <a:t>IR </a:t>
            </a:r>
            <a:r>
              <a:rPr lang="bg-BG" dirty="0" smtClean="0"/>
              <a:t>осветление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2913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1/3” SONY Super HAD CCD </a:t>
            </a:r>
          </a:p>
          <a:p>
            <a:r>
              <a:rPr lang="bg-BG" dirty="0" smtClean="0"/>
              <a:t>Висока резолюция: 550 </a:t>
            </a:r>
            <a:r>
              <a:rPr lang="en-US" dirty="0" smtClean="0"/>
              <a:t>T</a:t>
            </a:r>
            <a:r>
              <a:rPr lang="bg-BG" dirty="0" smtClean="0"/>
              <a:t>В линии </a:t>
            </a:r>
          </a:p>
          <a:p>
            <a:r>
              <a:rPr lang="bg-BG" dirty="0" smtClean="0"/>
              <a:t>Вграден варифокален обективс автоматична бленда 7.5~50</a:t>
            </a:r>
            <a:r>
              <a:rPr lang="en-US" dirty="0" smtClean="0"/>
              <a:t>mm/f=1.2</a:t>
            </a:r>
          </a:p>
          <a:p>
            <a:r>
              <a:rPr lang="en-US" dirty="0" smtClean="0"/>
              <a:t>206 </a:t>
            </a:r>
            <a:r>
              <a:rPr lang="bg-BG" dirty="0" smtClean="0"/>
              <a:t>ИЧ диода (850</a:t>
            </a:r>
            <a:r>
              <a:rPr lang="en-US" dirty="0" smtClean="0"/>
              <a:t>nm) </a:t>
            </a:r>
            <a:r>
              <a:rPr lang="bg-BG" dirty="0" smtClean="0"/>
              <a:t>с обхват до 80 метра</a:t>
            </a:r>
          </a:p>
          <a:p>
            <a:r>
              <a:rPr lang="bg-BG" dirty="0" smtClean="0"/>
              <a:t>Функция Ден/Нощ с вграден </a:t>
            </a:r>
            <a:r>
              <a:rPr lang="en-US" dirty="0" smtClean="0"/>
              <a:t>IR </a:t>
            </a:r>
            <a:r>
              <a:rPr lang="bg-BG" dirty="0" smtClean="0"/>
              <a:t>филтър (</a:t>
            </a:r>
            <a:r>
              <a:rPr lang="en-US" dirty="0" smtClean="0"/>
              <a:t>ICR), </a:t>
            </a:r>
            <a:r>
              <a:rPr lang="bg-BG" dirty="0" smtClean="0"/>
              <a:t>функция </a:t>
            </a:r>
            <a:r>
              <a:rPr lang="en-US" dirty="0" smtClean="0"/>
              <a:t>Digital Slow Shutter (DSS) </a:t>
            </a:r>
            <a:r>
              <a:rPr lang="bg-BG" dirty="0" smtClean="0"/>
              <a:t>за подобряване на светлочувствителността </a:t>
            </a:r>
          </a:p>
          <a:p>
            <a:r>
              <a:rPr lang="en-US" dirty="0" smtClean="0"/>
              <a:t>Super Digital Noise Reduction (SDNR)</a:t>
            </a:r>
          </a:p>
          <a:p>
            <a:r>
              <a:rPr lang="bg-BG" dirty="0" smtClean="0"/>
              <a:t>Светочувствителност 0.3</a:t>
            </a:r>
            <a:r>
              <a:rPr lang="en-US" dirty="0" err="1" smtClean="0"/>
              <a:t>lux</a:t>
            </a:r>
            <a:r>
              <a:rPr lang="en-US" dirty="0" smtClean="0"/>
              <a:t>/0.00lux</a:t>
            </a:r>
          </a:p>
          <a:p>
            <a:r>
              <a:rPr lang="bg-BG" dirty="0" smtClean="0"/>
              <a:t>Скрито окабеляване във стойката</a:t>
            </a:r>
          </a:p>
          <a:p>
            <a:r>
              <a:rPr lang="bg-BG" dirty="0" smtClean="0"/>
              <a:t>Вградено отопление и вентилация</a:t>
            </a:r>
          </a:p>
          <a:p>
            <a:r>
              <a:rPr lang="en-US" dirty="0" smtClean="0"/>
              <a:t>IP65</a:t>
            </a:r>
          </a:p>
          <a:p>
            <a:r>
              <a:rPr lang="bg-BG" dirty="0" smtClean="0"/>
              <a:t>Захранващ адаптор 12</a:t>
            </a:r>
            <a:r>
              <a:rPr lang="en-US" dirty="0" smtClean="0"/>
              <a:t>Vdc/3.5</a:t>
            </a:r>
            <a:r>
              <a:rPr lang="bg-BG" dirty="0" smtClean="0"/>
              <a:t>А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3929066"/>
            <a:ext cx="3643338" cy="2465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071678"/>
            <a:ext cx="8229600" cy="2143132"/>
          </a:xfrm>
        </p:spPr>
        <p:txBody>
          <a:bodyPr>
            <a:noAutofit/>
          </a:bodyPr>
          <a:lstStyle/>
          <a:p>
            <a:r>
              <a:rPr lang="bg-BG" sz="5400" dirty="0"/>
              <a:t>Системи за пожароизвесяване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 smtClean="0"/>
              <a:t>Адресируеми пожароизвестителни датчици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5072098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Осигурява 13 нива на силата на звука и 51 различни тона, с максимална сила на звуа до 98д (A) (±2дБ(A)) при ниска консумация на енергия. </a:t>
            </a:r>
          </a:p>
          <a:p>
            <a:r>
              <a:rPr lang="ru-RU" sz="2800" dirty="0" smtClean="0"/>
              <a:t>Съвместима с основи YBO-R/3 или YBO- R/SCI. </a:t>
            </a:r>
          </a:p>
          <a:p>
            <a:r>
              <a:rPr lang="ru-RU" sz="2800" dirty="0" smtClean="0"/>
              <a:t>Захранване от адресния кръг. </a:t>
            </a:r>
          </a:p>
          <a:p>
            <a:r>
              <a:rPr lang="ru-RU" sz="2800" dirty="0" smtClean="0"/>
              <a:t>Програмиране на един кръгов адрес –автоматично от контролния панел или чрез портативен програматор TCH-B100. 50 ~ 98дБ(A) (±2дБ(A))/1 м</a:t>
            </a:r>
          </a:p>
          <a:p>
            <a:r>
              <a:rPr lang="ru-RU" sz="2800" dirty="0" smtClean="0"/>
              <a:t>51 избираеми от </a:t>
            </a:r>
          </a:p>
          <a:p>
            <a:pPr>
              <a:buNone/>
            </a:pPr>
            <a:r>
              <a:rPr lang="ru-RU" sz="2800" dirty="0" smtClean="0"/>
              <a:t>потребителя тона </a:t>
            </a:r>
          </a:p>
          <a:p>
            <a:pPr>
              <a:buNone/>
            </a:pPr>
            <a:r>
              <a:rPr lang="ru-RU" sz="2800" dirty="0" smtClean="0"/>
              <a:t>(8 от които са </a:t>
            </a:r>
          </a:p>
          <a:p>
            <a:pPr>
              <a:buNone/>
            </a:pPr>
            <a:r>
              <a:rPr lang="ru-RU" sz="2800" dirty="0" smtClean="0"/>
              <a:t>съвместими с EN54-3).</a:t>
            </a:r>
            <a:endParaRPr lang="bg-BG" sz="28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4643446"/>
            <a:ext cx="4786346" cy="186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868346"/>
          </a:xfrm>
        </p:spPr>
        <p:txBody>
          <a:bodyPr>
            <a:normAutofit/>
          </a:bodyPr>
          <a:lstStyle/>
          <a:p>
            <a:r>
              <a:rPr lang="bg-BG" b="1" dirty="0" smtClean="0"/>
              <a:t>Пожарогасителни системи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5429287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Висока ефективност на гасенето, </a:t>
            </a:r>
          </a:p>
          <a:p>
            <a:r>
              <a:rPr lang="ru-RU" dirty="0" smtClean="0"/>
              <a:t>Кратко време за изпускане на агента, безостатъчност, безопасност за хората и малки обеми за съхранение.</a:t>
            </a:r>
          </a:p>
          <a:p>
            <a:r>
              <a:rPr lang="ru-RU" dirty="0" smtClean="0"/>
              <a:t>В момента, в който датчик отчете пожар, алармената сигнализация се задейства от главната комбинирана пожароизвестителна и пожарогаси -телна централа. След това, резервоарът с пожарогасителния агент се отваря електрически и агента, който все още </a:t>
            </a:r>
          </a:p>
          <a:p>
            <a:pPr>
              <a:buNone/>
            </a:pPr>
            <a:r>
              <a:rPr lang="ru-RU" dirty="0" smtClean="0"/>
              <a:t>е в течно състояние, изтича през дренчерите, където се</a:t>
            </a:r>
          </a:p>
          <a:p>
            <a:pPr>
              <a:buNone/>
            </a:pPr>
            <a:r>
              <a:rPr lang="ru-RU" dirty="0" smtClean="0"/>
              <a:t>превръща в пара и се разпространява в </a:t>
            </a:r>
          </a:p>
          <a:p>
            <a:pPr>
              <a:buNone/>
            </a:pPr>
            <a:r>
              <a:rPr lang="ru-RU" dirty="0" smtClean="0"/>
              <a:t>стаята в газообразно състояние. Ако е </a:t>
            </a:r>
          </a:p>
          <a:p>
            <a:pPr>
              <a:buNone/>
            </a:pPr>
            <a:r>
              <a:rPr lang="ru-RU" dirty="0" smtClean="0"/>
              <a:t>необходимо, допълнителни резервоари </a:t>
            </a:r>
          </a:p>
          <a:p>
            <a:pPr>
              <a:buNone/>
            </a:pPr>
            <a:r>
              <a:rPr lang="ru-RU" dirty="0" smtClean="0"/>
              <a:t>се отварят пневматично от главния </a:t>
            </a:r>
          </a:p>
          <a:p>
            <a:pPr>
              <a:buNone/>
            </a:pPr>
            <a:r>
              <a:rPr lang="ru-RU" dirty="0" smtClean="0"/>
              <a:t>резервоар.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6" y="4357694"/>
            <a:ext cx="25146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214554"/>
            <a:ext cx="8229600" cy="1714504"/>
          </a:xfrm>
        </p:spPr>
        <p:txBody>
          <a:bodyPr>
            <a:normAutofit/>
          </a:bodyPr>
          <a:lstStyle/>
          <a:p>
            <a:r>
              <a:rPr lang="bg-BG" sz="8800" b="1" dirty="0" smtClean="0"/>
              <a:t>КРАЙ</a:t>
            </a:r>
            <a:endParaRPr lang="bg-BG" sz="88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14290"/>
            <a:ext cx="7772400" cy="857256"/>
          </a:xfrm>
        </p:spPr>
        <p:txBody>
          <a:bodyPr/>
          <a:lstStyle/>
          <a:p>
            <a:r>
              <a:rPr lang="bg-BG" dirty="0" smtClean="0"/>
              <a:t>Видове системи за сигурност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8662" y="1643050"/>
            <a:ext cx="4000528" cy="714380"/>
          </a:xfrm>
        </p:spPr>
        <p:txBody>
          <a:bodyPr>
            <a:normAutofit/>
          </a:bodyPr>
          <a:lstStyle/>
          <a:p>
            <a:r>
              <a:rPr lang="bg-BG" dirty="0" smtClean="0">
                <a:solidFill>
                  <a:schemeClr val="tx1"/>
                </a:solidFill>
              </a:rPr>
              <a:t>Алармени системи: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500034" y="3286124"/>
            <a:ext cx="5572164" cy="714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bg-BG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Системи за видеонаблюдение: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500034" y="5000636"/>
            <a:ext cx="5643602" cy="714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bg-BG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Системи за пожароизвесяване: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22" y="1357298"/>
            <a:ext cx="2514596" cy="1497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26" y="3071810"/>
            <a:ext cx="1714512" cy="147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6578" y="4714884"/>
            <a:ext cx="1152526" cy="1641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714356"/>
            <a:ext cx="7772400" cy="1470025"/>
          </a:xfrm>
        </p:spPr>
        <p:txBody>
          <a:bodyPr/>
          <a:lstStyle/>
          <a:p>
            <a:r>
              <a:rPr lang="bg-BG" dirty="0" smtClean="0"/>
              <a:t>Алармени системи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76" y="2143116"/>
            <a:ext cx="7000924" cy="2786082"/>
          </a:xfrm>
        </p:spPr>
        <p:txBody>
          <a:bodyPr>
            <a:normAutofit/>
          </a:bodyPr>
          <a:lstStyle/>
          <a:p>
            <a:r>
              <a:rPr lang="bg-BG" dirty="0" smtClean="0">
                <a:solidFill>
                  <a:schemeClr val="tx1"/>
                </a:solidFill>
              </a:rPr>
              <a:t>Алармените системи биват много и различни видове, различаващи се, както по функции и екстри, така и по мащаб и цена.</a:t>
            </a:r>
            <a:endParaRPr lang="bg-B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857256"/>
          </a:xfrm>
        </p:spPr>
        <p:txBody>
          <a:bodyPr/>
          <a:lstStyle/>
          <a:p>
            <a:r>
              <a:rPr lang="en-US" dirty="0" smtClean="0"/>
              <a:t>Digiplex/EVO </a:t>
            </a:r>
            <a:r>
              <a:rPr lang="bg-BG" dirty="0" smtClean="0"/>
              <a:t>контролни панели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1285860"/>
            <a:ext cx="6686552" cy="5286412"/>
          </a:xfrm>
        </p:spPr>
        <p:txBody>
          <a:bodyPr>
            <a:normAutofit fontScale="550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  Чувствителни на допир клавиши с LED осветеност</a:t>
            </a:r>
          </a:p>
          <a:p>
            <a:pPr algn="l"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  Компактен дизайн с изчистени линии</a:t>
            </a:r>
          </a:p>
          <a:p>
            <a:pPr algn="l"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  Визуализация на зоните в аларма</a:t>
            </a:r>
          </a:p>
          <a:p>
            <a:pPr algn="l"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  Възможност за качване/сваляне на системният софтуер от                        инсталатора (Babyware Q4)</a:t>
            </a:r>
          </a:p>
          <a:p>
            <a:pPr algn="l"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  Възможност за обновяване на фирмуера на място чрез Paradox InField софтуера</a:t>
            </a:r>
          </a:p>
          <a:p>
            <a:pPr algn="l"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  Улеснено програмиране на дистанционни управления</a:t>
            </a:r>
          </a:p>
          <a:p>
            <a:pPr algn="l"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  32-символен син LCD екран</a:t>
            </a:r>
          </a:p>
          <a:p>
            <a:pPr algn="l"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  Интерфейс на множество езици</a:t>
            </a:r>
          </a:p>
          <a:p>
            <a:pPr algn="l"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  Назначаване към една или повече части на системата</a:t>
            </a:r>
          </a:p>
          <a:p>
            <a:pPr algn="l"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  1 адресируема зона и 1 PGM изход</a:t>
            </a:r>
          </a:p>
          <a:p>
            <a:pPr algn="l"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  Независимо зададени зони със звънене</a:t>
            </a:r>
          </a:p>
          <a:p>
            <a:pPr algn="l"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  Бутони за действие с едно докосване</a:t>
            </a:r>
          </a:p>
          <a:p>
            <a:pPr algn="l"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  3 паник аларми, задействани с едно докосване на клавиш</a:t>
            </a:r>
          </a:p>
          <a:p>
            <a:pPr algn="l"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  Настройка на осветеността, контраста и скоростта на прелистване</a:t>
            </a:r>
          </a:p>
          <a:p>
            <a:pPr algn="l"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  Показва времето в 12 или 24 часов формат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3214686"/>
            <a:ext cx="2514596" cy="1497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bg-BG" sz="4000" b="1" dirty="0" smtClean="0"/>
              <a:t>Цифрови датчици за движение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643602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Ударно и температурно защитен корпус с гумени уплътнения</a:t>
            </a:r>
          </a:p>
          <a:p>
            <a:r>
              <a:rPr lang="ru-RU" dirty="0" smtClean="0"/>
              <a:t>Функционира от -35С до +50С</a:t>
            </a:r>
          </a:p>
          <a:p>
            <a:r>
              <a:rPr lang="ru-RU" dirty="0" smtClean="0"/>
              <a:t>Изключително надежден и без фалшиви аларми</a:t>
            </a:r>
          </a:p>
          <a:p>
            <a:r>
              <a:rPr lang="ru-RU" dirty="0" smtClean="0"/>
              <a:t>Двойно оптична филтрираща система</a:t>
            </a:r>
          </a:p>
          <a:p>
            <a:r>
              <a:rPr lang="ru-RU" dirty="0" smtClean="0"/>
              <a:t>UV защитени лещи</a:t>
            </a:r>
          </a:p>
          <a:p>
            <a:r>
              <a:rPr lang="ru-RU" dirty="0" smtClean="0"/>
              <a:t>Осигурява изключителна защита срещу засичане </a:t>
            </a:r>
          </a:p>
          <a:p>
            <a:pPr>
              <a:buNone/>
            </a:pPr>
            <a:r>
              <a:rPr lang="ru-RU" dirty="0" smtClean="0"/>
              <a:t>на домашни животни, използвайки патентована</a:t>
            </a:r>
          </a:p>
          <a:p>
            <a:pPr>
              <a:buNone/>
            </a:pPr>
            <a:r>
              <a:rPr lang="ru-RU" dirty="0" smtClean="0"/>
              <a:t>комбинация от модерни оптични елементи и </a:t>
            </a:r>
          </a:p>
          <a:p>
            <a:pPr>
              <a:buNone/>
            </a:pPr>
            <a:r>
              <a:rPr lang="ru-RU" dirty="0" smtClean="0"/>
              <a:t>цифрови обработващи технологии</a:t>
            </a:r>
          </a:p>
          <a:p>
            <a:r>
              <a:rPr lang="ru-RU" dirty="0" smtClean="0"/>
              <a:t>Не засича животни с тегло до 40 кг.</a:t>
            </a:r>
          </a:p>
          <a:p>
            <a:r>
              <a:rPr lang="ru-RU" dirty="0" smtClean="0"/>
              <a:t>Двойна оптика (два двойни срещуположни сензора)</a:t>
            </a:r>
          </a:p>
          <a:p>
            <a:r>
              <a:rPr lang="ru-RU" dirty="0" smtClean="0"/>
              <a:t>Цифрово двойно срещуположно засичане</a:t>
            </a:r>
          </a:p>
          <a:p>
            <a:r>
              <a:rPr lang="ru-RU" dirty="0" smtClean="0"/>
              <a:t>Настройка на чувствителността на много нива</a:t>
            </a:r>
          </a:p>
          <a:p>
            <a:r>
              <a:rPr lang="ru-RU" dirty="0" smtClean="0"/>
              <a:t>Два режима на работа (адресируем за Digiplex EVO или с нормални релета)</a:t>
            </a:r>
          </a:p>
          <a:p>
            <a:r>
              <a:rPr lang="ru-RU" dirty="0" smtClean="0"/>
              <a:t>11m X 11m; 90° ъгъл на покритие</a:t>
            </a:r>
          </a:p>
          <a:p>
            <a:pPr>
              <a:buNone/>
            </a:pP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5206" y="1500174"/>
            <a:ext cx="164782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bg-BG" b="1" dirty="0" smtClean="0"/>
              <a:t>Аналогови датчици за движение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   </a:t>
            </a:r>
            <a:r>
              <a:rPr lang="ru-RU" sz="2000" dirty="0" smtClean="0"/>
              <a:t>Два двойни сензора (определят дали движението е излизане или влизане)</a:t>
            </a:r>
            <a:br>
              <a:rPr lang="ru-RU" sz="2000" dirty="0" smtClean="0"/>
            </a:br>
            <a:r>
              <a:rPr lang="ru-RU" sz="2000" dirty="0" smtClean="0"/>
              <a:t>• Реле за засечено влизане</a:t>
            </a:r>
            <a:br>
              <a:rPr lang="ru-RU" sz="2000" dirty="0" smtClean="0"/>
            </a:br>
            <a:r>
              <a:rPr lang="ru-RU" sz="2000" dirty="0" smtClean="0"/>
              <a:t>• Реле за засечено излизане</a:t>
            </a:r>
            <a:br>
              <a:rPr lang="ru-RU" sz="2000" dirty="0" smtClean="0"/>
            </a:br>
            <a:r>
              <a:rPr lang="ru-RU" sz="2000" dirty="0" smtClean="0"/>
              <a:t>• Настройваемо време за връщане (излизане и повторно връщане без предизвикване на аларма)</a:t>
            </a:r>
            <a:br>
              <a:rPr lang="ru-RU" sz="2000" dirty="0" smtClean="0"/>
            </a:br>
            <a:r>
              <a:rPr lang="ru-RU" sz="2000" dirty="0" smtClean="0"/>
              <a:t>• Патентовано цифрово засичане </a:t>
            </a:r>
            <a:br>
              <a:rPr lang="ru-RU" sz="2000" dirty="0" smtClean="0"/>
            </a:br>
            <a:r>
              <a:rPr lang="ru-RU" sz="2000" dirty="0" smtClean="0"/>
              <a:t>• Обхват 67см х 4.8м и 60см х 4.8м</a:t>
            </a:r>
            <a:endParaRPr lang="bg-BG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4214818"/>
            <a:ext cx="2357454" cy="240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3214686"/>
            <a:ext cx="328614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bg-BG" dirty="0" smtClean="0"/>
              <a:t>Паник бутони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4071965"/>
          </a:xfrm>
        </p:spPr>
        <p:txBody>
          <a:bodyPr>
            <a:noAutofit/>
          </a:bodyPr>
          <a:lstStyle/>
          <a:p>
            <a:r>
              <a:rPr lang="ru-RU" sz="2600" dirty="0" smtClean="0"/>
              <a:t>Компактни, евтини 1,2 и 4 канални радиопредаватели, проектирани за персонални паник – аларми и дистанционен контрол на електронни устройства.</a:t>
            </a:r>
            <a:br>
              <a:rPr lang="ru-RU" sz="2600" dirty="0" smtClean="0"/>
            </a:br>
            <a:r>
              <a:rPr lang="ru-RU" sz="2600" dirty="0" smtClean="0"/>
              <a:t>• Дълъг живот на батерията </a:t>
            </a:r>
            <a:br>
              <a:rPr lang="ru-RU" sz="2600" dirty="0" smtClean="0"/>
            </a:br>
            <a:r>
              <a:rPr lang="ru-RU" sz="2600" dirty="0" smtClean="0"/>
              <a:t>• По-голям обсег на излъчване </a:t>
            </a:r>
            <a:br>
              <a:rPr lang="ru-RU" sz="2600" dirty="0" smtClean="0"/>
            </a:br>
            <a:r>
              <a:rPr lang="ru-RU" sz="2600" dirty="0" smtClean="0"/>
              <a:t>• SAW настройка на чистотата на резонатора </a:t>
            </a:r>
            <a:br>
              <a:rPr lang="ru-RU" sz="2600" dirty="0" smtClean="0"/>
            </a:br>
            <a:r>
              <a:rPr lang="ru-RU" sz="2600" dirty="0" smtClean="0"/>
              <a:t>• Удобен клип за колан (WT-101 &amp; WT-102) </a:t>
            </a:r>
            <a:br>
              <a:rPr lang="ru-RU" sz="2600" dirty="0" smtClean="0"/>
            </a:br>
            <a:r>
              <a:rPr lang="ru-RU" sz="2600" dirty="0" smtClean="0"/>
              <a:t>• съвместим с всички Visonic безжични приемници WR-200/300 </a:t>
            </a:r>
            <a:endParaRPr lang="bg-BG" sz="2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5000636"/>
            <a:ext cx="2286016" cy="1471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MSG</a:t>
            </a:r>
            <a:br>
              <a:rPr lang="en-US" dirty="0" smtClean="0"/>
            </a:br>
            <a:r>
              <a:rPr lang="en-US" sz="2000" dirty="0" smtClean="0"/>
              <a:t>(</a:t>
            </a:r>
            <a:r>
              <a:rPr lang="ru-RU" sz="2000" b="1" dirty="0" smtClean="0"/>
              <a:t>Сигурност за вашият дом и офис</a:t>
            </a:r>
            <a:r>
              <a:rPr lang="en-US" sz="2000" dirty="0" smtClean="0"/>
              <a:t>)</a:t>
            </a:r>
            <a:endParaRPr lang="bg-BG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3"/>
          </a:xfrm>
        </p:spPr>
        <p:txBody>
          <a:bodyPr>
            <a:normAutofit lnSpcReduction="10000"/>
          </a:bodyPr>
          <a:lstStyle/>
          <a:p>
            <a:r>
              <a:rPr lang="ru-RU" sz="1800" dirty="0" smtClean="0"/>
              <a:t>Брой зони: 16 – разширяеми до 32.</a:t>
            </a:r>
          </a:p>
          <a:p>
            <a:r>
              <a:rPr lang="ru-RU" sz="1800" dirty="0" smtClean="0"/>
              <a:t>Идентификация чрез пръстов отпечатък и/или 4 цифрен код.</a:t>
            </a:r>
          </a:p>
          <a:p>
            <a:r>
              <a:rPr lang="ru-RU" sz="1800" dirty="0" smtClean="0"/>
              <a:t>Възможност за идентификация на 100 потребителя и </a:t>
            </a:r>
          </a:p>
          <a:p>
            <a:pPr>
              <a:buNone/>
            </a:pPr>
            <a:r>
              <a:rPr lang="ru-RU" sz="1800" dirty="0" smtClean="0"/>
              <a:t>200 пръстови отпечатъка.</a:t>
            </a:r>
          </a:p>
          <a:p>
            <a:r>
              <a:rPr lang="ru-RU" sz="1800" dirty="0" smtClean="0"/>
              <a:t>Пръстов отпечатък и/или паник код.</a:t>
            </a:r>
          </a:p>
          <a:p>
            <a:r>
              <a:rPr lang="ru-RU" sz="1800" dirty="0" smtClean="0"/>
              <a:t>Задаване на период и/или време за валидност на потребител.</a:t>
            </a:r>
          </a:p>
          <a:p>
            <a:r>
              <a:rPr lang="ru-RU" sz="1800" dirty="0" smtClean="0"/>
              <a:t>Активиране и Деактивиране на системата и нейните изходи по телефона.</a:t>
            </a:r>
          </a:p>
          <a:p>
            <a:r>
              <a:rPr lang="ru-RU" sz="1800" dirty="0" smtClean="0"/>
              <a:t>2 или 6 превключваеми изхода. Могат да се използват за дистанционен контрол на други системи (отопление, осветление и т.н.) чрез телефон.</a:t>
            </a:r>
          </a:p>
          <a:p>
            <a:r>
              <a:rPr lang="ru-RU" sz="1800" dirty="0" smtClean="0"/>
              <a:t>Проверка състоянието на системата по телефона.</a:t>
            </a:r>
          </a:p>
          <a:p>
            <a:r>
              <a:rPr lang="ru-RU" sz="1800" dirty="0" smtClean="0"/>
              <a:t>Възможност за набиране на 8 телефонни номера.</a:t>
            </a:r>
          </a:p>
          <a:p>
            <a:r>
              <a:rPr lang="ru-RU" sz="1800" dirty="0" smtClean="0"/>
              <a:t>Поддръжка на 1000 събития в паметта.</a:t>
            </a:r>
          </a:p>
          <a:p>
            <a:r>
              <a:rPr lang="ru-RU" sz="1800" dirty="0" smtClean="0"/>
              <a:t>Гласова телефонна </a:t>
            </a:r>
            <a:r>
              <a:rPr lang="ru-RU" sz="1800" dirty="0" smtClean="0"/>
              <a:t>комуникация (Contact ID и собствен формат)</a:t>
            </a:r>
          </a:p>
          <a:p>
            <a:r>
              <a:rPr lang="ru-RU" sz="1800" dirty="0" smtClean="0"/>
              <a:t>8 потребителски конфигурации</a:t>
            </a:r>
          </a:p>
          <a:p>
            <a:r>
              <a:rPr lang="ru-RU" sz="1800" dirty="0" smtClean="0"/>
              <a:t>Настройка на имената на зоните, потребителите и конфигурациите.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2330" y="1000108"/>
            <a:ext cx="1766453" cy="2345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 още ...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500174"/>
            <a:ext cx="6472254" cy="1857388"/>
          </a:xfrm>
        </p:spPr>
        <p:txBody>
          <a:bodyPr>
            <a:normAutofit fontScale="55000" lnSpcReduction="20000"/>
          </a:bodyPr>
          <a:lstStyle/>
          <a:p>
            <a:r>
              <a:rPr lang="ru-RU" sz="3300" dirty="0" smtClean="0"/>
              <a:t>Настройване на независими алармени програми за всеки тип събитие, включително външни и вътрешни сирени, светлинна сигнализация, набиране на 8 телефонни номера</a:t>
            </a:r>
          </a:p>
          <a:p>
            <a:r>
              <a:rPr lang="ru-RU" sz="3300" dirty="0" smtClean="0"/>
              <a:t>Възможност за програмиране от панела и чрез компютър.</a:t>
            </a:r>
          </a:p>
          <a:p>
            <a:r>
              <a:rPr lang="ru-RU" sz="3300" dirty="0" smtClean="0"/>
              <a:t>Прецизен кварцов часовник с автоматично преминаване между лятно и зимно часово време. </a:t>
            </a:r>
          </a:p>
          <a:p>
            <a:r>
              <a:rPr lang="ru-RU" sz="3300" dirty="0" smtClean="0"/>
              <a:t>Главен код с променлива дължина (до 8 цифри)</a:t>
            </a:r>
          </a:p>
          <a:p>
            <a:endParaRPr lang="bg-B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40" y="571480"/>
            <a:ext cx="2071702" cy="2776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57158" y="3357562"/>
            <a:ext cx="8643998" cy="3143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3200" dirty="0" smtClean="0"/>
              <a:t>Настройка на потребителските конфигурации при изключени зони, Незабавна аларма, Аларма със закъснение, лична аларма и предупреждение за вход.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3200" dirty="0" smtClean="0"/>
              <a:t>Непрекъсваемо захранване за детектори: +12V DC ±10%, 1.7A max.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3200" dirty="0" smtClean="0"/>
              <a:t>Прекъсваемо захранване за детектори: +12V DC ±10%, 300mA max.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3200" dirty="0" smtClean="0"/>
              <a:t>Сиренен изход: управление с ( + ) или ( – )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3200" dirty="0" smtClean="0"/>
              <a:t>Непрекъсваемо захранване за външна сирена: +12V DC ±10%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3200" dirty="0" smtClean="0"/>
              <a:t>Прекъсваемо захранване за вътрешна сирена: +12V DC ±10%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3200" dirty="0" smtClean="0"/>
              <a:t>Релейни изходи: прекъсваеми +12V DC ±10%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3200" dirty="0" smtClean="0"/>
              <a:t>RS232 конектор за инсталация, диагностика и трансфер на данни.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3200" dirty="0" smtClean="0"/>
              <a:t>Типове комуникация: Contact ID, Глас и Модем</a:t>
            </a:r>
            <a:endParaRPr kumimoji="0" lang="bg-BG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1010</Words>
  <Application>Microsoft Office PowerPoint</Application>
  <PresentationFormat>On-screen Show (4:3)</PresentationFormat>
  <Paragraphs>126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Системи за сигурност</vt:lpstr>
      <vt:lpstr>Видове системи за сигурност</vt:lpstr>
      <vt:lpstr>Алармени системи</vt:lpstr>
      <vt:lpstr>Digiplex/EVO контролни панели</vt:lpstr>
      <vt:lpstr>Цифрови датчици за движение</vt:lpstr>
      <vt:lpstr>Аналогови датчици за движение</vt:lpstr>
      <vt:lpstr>Паник бутони</vt:lpstr>
      <vt:lpstr>MSG (Сигурност за вашият дом и офис)</vt:lpstr>
      <vt:lpstr>и още ...</vt:lpstr>
      <vt:lpstr>Системи за видеонаблюдение</vt:lpstr>
      <vt:lpstr>Корпусни камери</vt:lpstr>
      <vt:lpstr>Куполни камери</vt:lpstr>
      <vt:lpstr>Камери с IR осветление</vt:lpstr>
      <vt:lpstr>Системи за пожароизвесяване</vt:lpstr>
      <vt:lpstr>Адресируеми пожароизвестителни датчици</vt:lpstr>
      <vt:lpstr>Пожарогасителни системи</vt:lpstr>
      <vt:lpstr>КРАЙ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Pavkata</dc:creator>
  <cp:lastModifiedBy>Pavkata</cp:lastModifiedBy>
  <cp:revision>12</cp:revision>
  <dcterms:created xsi:type="dcterms:W3CDTF">2011-03-31T10:02:35Z</dcterms:created>
  <dcterms:modified xsi:type="dcterms:W3CDTF">2011-04-04T07:05:00Z</dcterms:modified>
</cp:coreProperties>
</file>