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78CE63-3C4C-4413-9031-7B393E813D46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78CE63-3C4C-4413-9031-7B393E813D46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78CE63-3C4C-4413-9031-7B393E813D46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78CE63-3C4C-4413-9031-7B393E813D46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3429CE-277B-4FF5-8405-CBEDBFA6CBE9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829761"/>
          </a:xfrm>
        </p:spPr>
        <p:txBody>
          <a:bodyPr/>
          <a:lstStyle/>
          <a:p>
            <a:r>
              <a:rPr lang="bg-BG" dirty="0" smtClean="0"/>
              <a:t>Устройства за звукова и светлинна сигнализация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3380"/>
            <a:ext cx="7772400" cy="1199704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357298"/>
            <a:ext cx="8472518" cy="464999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bg-BG" dirty="0" smtClean="0"/>
              <a:t>Предназначени са за </a:t>
            </a:r>
          </a:p>
          <a:p>
            <a:pPr>
              <a:buNone/>
            </a:pPr>
            <a:r>
              <a:rPr lang="bg-BG" dirty="0" smtClean="0"/>
              <a:t>работа само в закрити </a:t>
            </a:r>
          </a:p>
          <a:p>
            <a:pPr>
              <a:buNone/>
            </a:pPr>
            <a:r>
              <a:rPr lang="bg-BG" dirty="0" smtClean="0"/>
              <a:t>помещения (indoor). </a:t>
            </a:r>
          </a:p>
          <a:p>
            <a:pPr>
              <a:buNone/>
            </a:pPr>
            <a:r>
              <a:rPr lang="bg-BG" dirty="0" smtClean="0"/>
              <a:t>Екраните са с дебелина</a:t>
            </a:r>
          </a:p>
          <a:p>
            <a:pPr>
              <a:buNone/>
            </a:pPr>
            <a:r>
              <a:rPr lang="bg-BG" dirty="0" smtClean="0"/>
              <a:t> от 100 до 150 </a:t>
            </a:r>
            <a:r>
              <a:rPr lang="en-US" dirty="0" smtClean="0"/>
              <a:t>mm</a:t>
            </a:r>
            <a:r>
              <a:rPr lang="bg-BG" dirty="0" smtClean="0"/>
              <a:t> и </a:t>
            </a:r>
          </a:p>
          <a:p>
            <a:pPr>
              <a:buNone/>
            </a:pPr>
            <a:r>
              <a:rPr lang="bg-BG" dirty="0" smtClean="0"/>
              <a:t>се изработват в различни</a:t>
            </a:r>
          </a:p>
          <a:p>
            <a:pPr>
              <a:buNone/>
            </a:pPr>
            <a:r>
              <a:rPr lang="bg-BG" dirty="0" smtClean="0"/>
              <a:t> варианти за монтаж (на под,</a:t>
            </a:r>
          </a:p>
          <a:p>
            <a:pPr>
              <a:buNone/>
            </a:pPr>
            <a:r>
              <a:rPr lang="bg-BG" dirty="0" smtClean="0"/>
              <a:t> на стена).  Ъгълът на виждане на екраните е около 160°, което при абсолютно линейна оптична система осигурява прекрасено виждане практически от всички посоки. 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Плазмени модулни екрани</a:t>
            </a:r>
            <a:endParaRPr lang="bg-BG" dirty="0"/>
          </a:p>
        </p:txBody>
      </p:sp>
      <p:pic>
        <p:nvPicPr>
          <p:cNvPr id="4" name="Picture 2" descr="C:\Users\Пешо\Desktop\RTRMDNP_3_JAPAN_te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0828" y="1214422"/>
            <a:ext cx="4183172" cy="2643182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285728"/>
            <a:ext cx="8043890" cy="564360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bg-BG" b="1" dirty="0" smtClean="0"/>
              <a:t>Области на приложение на екраните: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шоу мероприятия (музикални концерти, фестивали, празници)</a:t>
            </a:r>
            <a:br>
              <a:rPr lang="bg-BG" dirty="0" smtClean="0"/>
            </a:br>
            <a:r>
              <a:rPr lang="bg-BG" dirty="0" smtClean="0"/>
              <a:t> изложби, презентации</a:t>
            </a:r>
            <a:br>
              <a:rPr lang="bg-BG" dirty="0" smtClean="0"/>
            </a:br>
            <a:r>
              <a:rPr lang="bg-BG" dirty="0" smtClean="0"/>
              <a:t> търговски демонстрации</a:t>
            </a:r>
            <a:br>
              <a:rPr lang="bg-BG" dirty="0" smtClean="0"/>
            </a:br>
            <a:r>
              <a:rPr lang="bg-BG" dirty="0" smtClean="0"/>
              <a:t> концертн зали, студиа</a:t>
            </a:r>
            <a:br>
              <a:rPr lang="bg-BG" dirty="0" smtClean="0"/>
            </a:br>
            <a:r>
              <a:rPr lang="bg-BG" dirty="0" smtClean="0"/>
              <a:t> транспортни възли (ж.п. гари, летища)</a:t>
            </a:r>
            <a:br>
              <a:rPr lang="bg-BG" dirty="0" smtClean="0"/>
            </a:br>
            <a:r>
              <a:rPr lang="bg-BG" dirty="0" smtClean="0"/>
              <a:t> метро </a:t>
            </a:r>
            <a:br>
              <a:rPr lang="bg-BG" dirty="0" smtClean="0"/>
            </a:br>
            <a:r>
              <a:rPr lang="bg-BG" dirty="0" smtClean="0"/>
              <a:t> закрити спортни площадки и стадиони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r>
              <a:rPr lang="bg-BG" b="1" dirty="0" smtClean="0"/>
              <a:t>Предимства на модулната структура: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- Възможност за оформяне на екрани с различни размери и форма, с различна разделителна способност (според изискванията    на клиента и предназначението на екрана)</a:t>
            </a:r>
            <a:br>
              <a:rPr lang="bg-BG" dirty="0" smtClean="0"/>
            </a:br>
            <a:r>
              <a:rPr lang="bg-BG" dirty="0" smtClean="0"/>
              <a:t> - Възможност за промяна в конфигурацията на екраните в процеса на експлоатация </a:t>
            </a:r>
            <a:br>
              <a:rPr lang="bg-BG" dirty="0" smtClean="0"/>
            </a:br>
            <a:r>
              <a:rPr lang="bg-BG" dirty="0" smtClean="0"/>
              <a:t> лесен монтаж, обслужване</a:t>
            </a:r>
            <a:br>
              <a:rPr lang="bg-BG" dirty="0" smtClean="0"/>
            </a:br>
            <a:r>
              <a:rPr lang="bg-BG" dirty="0" smtClean="0"/>
              <a:t> - Възможност за оперативно </a:t>
            </a:r>
          </a:p>
          <a:p>
            <a:pPr>
              <a:buNone/>
            </a:pPr>
            <a:r>
              <a:rPr lang="bg-BG" dirty="0" smtClean="0"/>
              <a:t>откриване на повреди, </a:t>
            </a:r>
          </a:p>
          <a:p>
            <a:pPr>
              <a:buNone/>
            </a:pPr>
            <a:r>
              <a:rPr lang="bg-BG" dirty="0" smtClean="0"/>
              <a:t>взаимозаменяемост на модулите</a:t>
            </a:r>
            <a:endParaRPr lang="bg-BG" dirty="0"/>
          </a:p>
        </p:txBody>
      </p:sp>
      <p:pic>
        <p:nvPicPr>
          <p:cNvPr id="5122" name="Picture 2" descr="C:\Users\Пешо\Desktop\d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25" y="785794"/>
            <a:ext cx="2238375" cy="2333625"/>
          </a:xfrm>
          <a:prstGeom prst="rect">
            <a:avLst/>
          </a:prstGeom>
          <a:noFill/>
        </p:spPr>
      </p:pic>
      <p:pic>
        <p:nvPicPr>
          <p:cNvPr id="5123" name="Picture 3" descr="C:\Users\Пешо\Desktop\d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55791">
            <a:off x="5761372" y="4490091"/>
            <a:ext cx="3143223" cy="2357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071546"/>
            <a:ext cx="8229600" cy="4525963"/>
          </a:xfrm>
        </p:spPr>
        <p:txBody>
          <a:bodyPr/>
          <a:lstStyle/>
          <a:p>
            <a:r>
              <a:rPr lang="ru-RU" dirty="0" smtClean="0"/>
              <a:t>Дисплеите са създадени на основата на плазмени технологии и представляват монохромни панели със зелен основен цвят на светене и с възможност за добавяне на втори цвят по избор на клиента.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0" dirty="0" smtClean="0"/>
              <a:t>Плазмени дисплеи </a:t>
            </a:r>
            <a:r>
              <a:rPr lang="en-US" b="0" dirty="0" smtClean="0"/>
              <a:t>DPI</a:t>
            </a:r>
            <a:br>
              <a:rPr lang="en-US" b="0" dirty="0" smtClean="0"/>
            </a:br>
            <a:endParaRPr lang="bg-BG" dirty="0"/>
          </a:p>
        </p:txBody>
      </p:sp>
      <p:pic>
        <p:nvPicPr>
          <p:cNvPr id="6146" name="Picture 2" descr="C:\Users\Пешо\Desktop\d_2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500439"/>
            <a:ext cx="6473859" cy="2710682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79300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Дисплеите от серията DPI имат ъгъл на виждане, равен на 160 градуса, което осигурява възможност за наблюдаване практически от всички посоки. </a:t>
            </a:r>
          </a:p>
          <a:p>
            <a:endParaRPr lang="ru-RU" b="1" dirty="0" smtClean="0"/>
          </a:p>
          <a:p>
            <a:r>
              <a:rPr lang="ru-RU" b="1" dirty="0" smtClean="0"/>
              <a:t>Области на използоване на дисплеите: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• търговски площи - магазини, супермаркети, аптеки и пощенски салони;</a:t>
            </a:r>
            <a:br>
              <a:rPr lang="ru-RU" dirty="0" smtClean="0"/>
            </a:br>
            <a:r>
              <a:rPr lang="ru-RU" dirty="0" smtClean="0"/>
              <a:t>• изложбени центрове;</a:t>
            </a:r>
            <a:br>
              <a:rPr lang="ru-RU" dirty="0" smtClean="0"/>
            </a:br>
            <a:r>
              <a:rPr lang="ru-RU" dirty="0" smtClean="0"/>
              <a:t>• развлекателни комплекси</a:t>
            </a:r>
            <a:br>
              <a:rPr lang="ru-RU" dirty="0" smtClean="0"/>
            </a:br>
            <a:r>
              <a:rPr lang="ru-RU" dirty="0" smtClean="0"/>
              <a:t>• транспортни възли </a:t>
            </a:r>
            <a:br>
              <a:rPr lang="ru-RU" dirty="0" smtClean="0"/>
            </a:br>
            <a:r>
              <a:rPr lang="ru-RU" dirty="0" smtClean="0"/>
              <a:t>• корпоративни мрежи </a:t>
            </a:r>
          </a:p>
          <a:p>
            <a:pPr>
              <a:buNone/>
            </a:pPr>
            <a:r>
              <a:rPr lang="ru-RU" dirty="0" smtClean="0"/>
              <a:t>    (стаи за преговори,</a:t>
            </a:r>
          </a:p>
          <a:p>
            <a:pPr>
              <a:buNone/>
            </a:pPr>
            <a:r>
              <a:rPr lang="ru-RU" dirty="0" smtClean="0"/>
              <a:t>     конферентни зали).</a:t>
            </a:r>
            <a:endParaRPr lang="bg-BG" dirty="0"/>
          </a:p>
        </p:txBody>
      </p:sp>
      <p:pic>
        <p:nvPicPr>
          <p:cNvPr id="7170" name="Picture 2" descr="C:\Users\Пешо\Desktop\d_2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22852">
            <a:off x="5666016" y="3635619"/>
            <a:ext cx="38100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Светодиодните (LED) екрани се предлагат с размер на цветната точка от 6 до 40 mm, както за външно (outdoor) изпълнение, така и предназначени за експлоатация вътре в помещения (indoor). Светодиодните екрани са с  високи нива на яркост, позволяващи получаване на пълноцветно изображение дори при попадане на слънчева светлина на лицевата страна на екрана.</a:t>
            </a:r>
          </a:p>
          <a:p>
            <a:r>
              <a:rPr lang="ru-RU" dirty="0" smtClean="0"/>
              <a:t> Размерите на екрана могат да бъдат със съотношение между страните 3:4 или друго, но със стъпка 512мм както по вертикала, така и по хоризонтала.</a:t>
            </a:r>
          </a:p>
          <a:p>
            <a:r>
              <a:rPr lang="ru-RU" dirty="0" smtClean="0"/>
              <a:t> Максимална разделителна способност на екраните  е 1280х768.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LED </a:t>
            </a:r>
            <a:r>
              <a:rPr lang="bg-BG" dirty="0" smtClean="0"/>
              <a:t>екрани за закрито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dirty="0" smtClean="0"/>
              <a:t>indoor)</a:t>
            </a:r>
            <a:r>
              <a:rPr lang="bg-BG" dirty="0" smtClean="0"/>
              <a:t> и отрито</a:t>
            </a:r>
            <a:r>
              <a:rPr lang="en-US" dirty="0" smtClean="0"/>
              <a:t> (outdoor) </a:t>
            </a:r>
            <a:r>
              <a:rPr lang="bg-BG" dirty="0" smtClean="0"/>
              <a:t>изпълнение 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0519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 smtClean="0"/>
              <a:t>Екранът тип „Бягаща лента” се състои от отделни светодиодни стойки, разположени на определено разстояние една от друга. Предаваното динамично изображение от всеки ред се възприема от</a:t>
            </a:r>
          </a:p>
          <a:p>
            <a:pPr algn="just">
              <a:buNone/>
            </a:pPr>
            <a:r>
              <a:rPr lang="ru-RU" dirty="0" smtClean="0"/>
              <a:t> човешкото око като </a:t>
            </a:r>
          </a:p>
          <a:p>
            <a:pPr algn="just">
              <a:buNone/>
            </a:pPr>
            <a:r>
              <a:rPr lang="ru-RU" dirty="0" smtClean="0"/>
              <a:t>непрекъснато, като </a:t>
            </a:r>
          </a:p>
          <a:p>
            <a:pPr algn="just">
              <a:buNone/>
            </a:pPr>
            <a:r>
              <a:rPr lang="ru-RU" dirty="0" smtClean="0"/>
              <a:t>се създава зрителна </a:t>
            </a:r>
          </a:p>
          <a:p>
            <a:pPr algn="just">
              <a:buNone/>
            </a:pPr>
            <a:r>
              <a:rPr lang="ru-RU" dirty="0" smtClean="0"/>
              <a:t>илюзия за запълненост</a:t>
            </a:r>
          </a:p>
          <a:p>
            <a:pPr algn="just">
              <a:buNone/>
            </a:pPr>
            <a:r>
              <a:rPr lang="ru-RU" dirty="0" smtClean="0"/>
              <a:t> и на разстоянието </a:t>
            </a:r>
          </a:p>
          <a:p>
            <a:pPr algn="just">
              <a:buNone/>
            </a:pPr>
            <a:r>
              <a:rPr lang="ru-RU" dirty="0" smtClean="0"/>
              <a:t>между отделните </a:t>
            </a:r>
          </a:p>
          <a:p>
            <a:pPr algn="just">
              <a:buNone/>
            </a:pPr>
            <a:r>
              <a:rPr lang="ru-RU" dirty="0" smtClean="0"/>
              <a:t>светодиодни стойки. 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LED </a:t>
            </a:r>
            <a:r>
              <a:rPr lang="bg-BG" b="0" dirty="0" smtClean="0"/>
              <a:t>тип 'Бягаща лента'</a:t>
            </a:r>
            <a:br>
              <a:rPr lang="bg-BG" b="0" dirty="0" smtClean="0"/>
            </a:br>
            <a:endParaRPr lang="bg-BG" dirty="0"/>
          </a:p>
        </p:txBody>
      </p:sp>
      <p:pic>
        <p:nvPicPr>
          <p:cNvPr id="4098" name="Picture 2" descr="C:\Users\Пешо\Desktop\20091120165030958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2058" y="3286124"/>
            <a:ext cx="4347660" cy="32607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14346" y="128586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/>
              <a:t>Технически характеристики</a:t>
            </a:r>
            <a:r>
              <a:rPr lang="ru-RU" dirty="0" smtClean="0"/>
              <a:t>    </a:t>
            </a:r>
            <a:br>
              <a:rPr lang="ru-RU" dirty="0" smtClean="0"/>
            </a:br>
            <a:r>
              <a:rPr lang="ru-RU" dirty="0" smtClean="0"/>
              <a:t>        - височина на отделната светодиодна стойка – от 512 до 4096 mm.</a:t>
            </a:r>
            <a:br>
              <a:rPr lang="ru-RU" dirty="0" smtClean="0"/>
            </a:br>
            <a:r>
              <a:rPr lang="ru-RU" dirty="0" smtClean="0"/>
              <a:t>        - дължина на информационното поле – от 5 m. до 100 m. и повече.</a:t>
            </a:r>
            <a:br>
              <a:rPr lang="ru-RU" dirty="0" smtClean="0"/>
            </a:br>
            <a:r>
              <a:rPr lang="ru-RU" dirty="0" smtClean="0"/>
              <a:t>        - разстояние между пикселите по вертикала – 16 mm.</a:t>
            </a:r>
            <a:br>
              <a:rPr lang="ru-RU" dirty="0" smtClean="0"/>
            </a:br>
            <a:r>
              <a:rPr lang="ru-RU" dirty="0" smtClean="0"/>
              <a:t>        - яркост на бягащата лента (при разстояние между стойките 128 mm.) – не по-малко от 5000 cd/m2.</a:t>
            </a:r>
            <a:br>
              <a:rPr lang="ru-RU" dirty="0" smtClean="0"/>
            </a:br>
            <a:r>
              <a:rPr lang="ru-RU" dirty="0" smtClean="0"/>
              <a:t>        - тегло на една стойка с размер 1024 mm. заедно със захранващия блок – не-повече от 3,5 kg.</a:t>
            </a:r>
          </a:p>
          <a:p>
            <a:endParaRPr lang="ru-RU" dirty="0" smtClean="0"/>
          </a:p>
          <a:p>
            <a:r>
              <a:rPr lang="ru-RU" b="1" dirty="0" smtClean="0"/>
              <a:t>Област на приложение.</a:t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 </a:t>
            </a:r>
            <a:r>
              <a:rPr lang="ru-RU" dirty="0" smtClean="0"/>
              <a:t>   - външна реклама.</a:t>
            </a:r>
            <a:br>
              <a:rPr lang="ru-RU" dirty="0" smtClean="0"/>
            </a:br>
            <a:r>
              <a:rPr lang="ru-RU" dirty="0" smtClean="0"/>
              <a:t>    - естетическо и информационно </a:t>
            </a:r>
          </a:p>
          <a:p>
            <a:r>
              <a:rPr lang="ru-RU" dirty="0" smtClean="0"/>
              <a:t>       оформяне на фасади и покриви.</a:t>
            </a:r>
            <a:br>
              <a:rPr lang="ru-RU" dirty="0" smtClean="0"/>
            </a:br>
            <a:r>
              <a:rPr lang="ru-RU" dirty="0" smtClean="0"/>
              <a:t>    - търговски центрове.</a:t>
            </a:r>
            <a:br>
              <a:rPr lang="ru-RU" dirty="0" smtClean="0"/>
            </a:br>
            <a:r>
              <a:rPr lang="ru-RU" dirty="0" smtClean="0"/>
              <a:t>    - спортни комплески.</a:t>
            </a:r>
            <a:br>
              <a:rPr lang="ru-RU" dirty="0" smtClean="0"/>
            </a:br>
            <a:r>
              <a:rPr lang="ru-RU" dirty="0" smtClean="0"/>
              <a:t>    - транспортни магистрали.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Спецификации на “Бягаща лента”</a:t>
            </a:r>
            <a:endParaRPr lang="bg-BG" dirty="0"/>
          </a:p>
        </p:txBody>
      </p:sp>
      <p:pic>
        <p:nvPicPr>
          <p:cNvPr id="1027" name="Picture 3" descr="C:\Users\Пешо\Desktop\stadi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3357562"/>
            <a:ext cx="4410069" cy="3307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bg-BG" b="1" dirty="0" smtClean="0"/>
              <a:t>Фронтално пожекционни екран : </a:t>
            </a:r>
            <a:r>
              <a:rPr lang="ru-RU" dirty="0" smtClean="0"/>
              <a:t> Когато прожектирате върху екрана излъчената светлината се отразява и разсеяна обратно към вас. </a:t>
            </a:r>
          </a:p>
          <a:p>
            <a:pPr>
              <a:buNone/>
            </a:pPr>
            <a:r>
              <a:rPr lang="bg-BG" b="1" dirty="0" smtClean="0"/>
              <a:t>Задно прожекционни екрани : </a:t>
            </a:r>
            <a:r>
              <a:rPr lang="ru-RU" dirty="0" smtClean="0"/>
              <a:t>Тези екрани имат специална прозрачна материя, която ви позволява излъчващият проектор да се намира отзадната страна на екрана, вместо на фронталната.</a:t>
            </a:r>
          </a:p>
          <a:p>
            <a:pPr>
              <a:buNone/>
            </a:pPr>
            <a:r>
              <a:rPr lang="bg-BG" b="1" dirty="0" smtClean="0"/>
              <a:t>Двойно прожекционни екрани : </a:t>
            </a:r>
          </a:p>
          <a:p>
            <a:pPr>
              <a:buNone/>
            </a:pPr>
            <a:r>
              <a:rPr lang="ru-RU" dirty="0" smtClean="0"/>
              <a:t>Това са специални екрани които</a:t>
            </a:r>
          </a:p>
          <a:p>
            <a:pPr>
              <a:buNone/>
            </a:pPr>
            <a:r>
              <a:rPr lang="ru-RU" dirty="0" smtClean="0"/>
              <a:t> при проектиране на изображение</a:t>
            </a:r>
          </a:p>
          <a:p>
            <a:pPr>
              <a:buNone/>
            </a:pPr>
            <a:r>
              <a:rPr lang="ru-RU" dirty="0" smtClean="0"/>
              <a:t> върху тях, са видими както от</a:t>
            </a:r>
          </a:p>
          <a:p>
            <a:pPr>
              <a:buNone/>
            </a:pPr>
            <a:r>
              <a:rPr lang="ru-RU" dirty="0" smtClean="0"/>
              <a:t> фронталната страна така и от </a:t>
            </a:r>
          </a:p>
          <a:p>
            <a:pPr>
              <a:buNone/>
            </a:pPr>
            <a:r>
              <a:rPr lang="ru-RU" dirty="0" smtClean="0"/>
              <a:t>задната страна. Особеността </a:t>
            </a:r>
          </a:p>
          <a:p>
            <a:pPr>
              <a:buNone/>
            </a:pPr>
            <a:r>
              <a:rPr lang="ru-RU" dirty="0" smtClean="0"/>
              <a:t>при тях е че изображението</a:t>
            </a:r>
          </a:p>
          <a:p>
            <a:pPr>
              <a:buNone/>
            </a:pPr>
            <a:r>
              <a:rPr lang="ru-RU" dirty="0" smtClean="0"/>
              <a:t> на едната старана е огледално</a:t>
            </a:r>
          </a:p>
          <a:p>
            <a:pPr>
              <a:buNone/>
            </a:pPr>
            <a:r>
              <a:rPr lang="ru-RU" dirty="0" smtClean="0"/>
              <a:t> обърнато на 180°.</a:t>
            </a:r>
            <a:endParaRPr lang="bg-BG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Прожекционни екрани</a:t>
            </a:r>
            <a:endParaRPr lang="bg-BG" dirty="0"/>
          </a:p>
        </p:txBody>
      </p:sp>
      <p:pic>
        <p:nvPicPr>
          <p:cNvPr id="5122" name="Picture 2" descr="C:\Users\Пешо\Desktop\thumb304x207_1276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7" y="3143248"/>
            <a:ext cx="3857653" cy="3429024"/>
          </a:xfrm>
          <a:prstGeom prst="rect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184862">
            <a:off x="894844" y="2004791"/>
            <a:ext cx="826922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9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Въпроси ? ?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ru-RU" dirty="0" smtClean="0"/>
              <a:t>В зависимост от предназначението им и начина на реализация тези устройства са обособени в две групи:</a:t>
            </a:r>
            <a:endParaRPr lang="en-US" dirty="0" smtClean="0"/>
          </a:p>
          <a:p>
            <a:r>
              <a:rPr lang="ru-RU" dirty="0" smtClean="0"/>
              <a:t>Устройства за звукова и/или светлинна сигнализация с голяма мощност – разположени са на различни места в защитавания обект и предназначението им е да алармират чрез звук, светлина или гласови съобщения хората в обекта за възникнал пожар и необходимост от евакуация;</a:t>
            </a:r>
            <a:endParaRPr lang="en-US" dirty="0" smtClean="0"/>
          </a:p>
          <a:p>
            <a:r>
              <a:rPr lang="ru-RU" dirty="0" smtClean="0"/>
              <a:t>Светлинни индикатори – указват алармено състояние на конкретен детектор, към който са свързани;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4398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Устройства за звукова и светлинна сигнализация</a:t>
            </a:r>
            <a:br>
              <a:rPr lang="ru-RU" dirty="0" smtClean="0"/>
            </a:b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428604"/>
            <a:ext cx="8229600" cy="578647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ru-RU" dirty="0" smtClean="0"/>
              <a:t>Тези устройства се различават по отделни показатели, най-важните от които са: </a:t>
            </a:r>
            <a:r>
              <a:rPr lang="ru-RU" i="1" dirty="0" smtClean="0"/>
              <a:t>чувствителност, номинална мощност, акустична мощност, диапазон на възпроизвежданите честоти,  </a:t>
            </a:r>
            <a:r>
              <a:rPr lang="ru-RU" dirty="0" smtClean="0"/>
              <a:t>и др. Чувствителността </a:t>
            </a:r>
          </a:p>
          <a:p>
            <a:pPr algn="just">
              <a:buNone/>
            </a:pPr>
            <a:r>
              <a:rPr lang="ru-RU" dirty="0" smtClean="0"/>
              <a:t>най-често се </a:t>
            </a:r>
          </a:p>
          <a:p>
            <a:pPr algn="just">
              <a:buNone/>
            </a:pPr>
            <a:r>
              <a:rPr lang="ru-RU" dirty="0" smtClean="0"/>
              <a:t>определя като звуково</a:t>
            </a:r>
          </a:p>
          <a:p>
            <a:pPr algn="just">
              <a:buNone/>
            </a:pPr>
            <a:r>
              <a:rPr lang="ru-RU" dirty="0" smtClean="0"/>
              <a:t> налягане, измеренa </a:t>
            </a:r>
          </a:p>
          <a:p>
            <a:pPr algn="just">
              <a:buNone/>
            </a:pPr>
            <a:r>
              <a:rPr lang="ru-RU" dirty="0" smtClean="0"/>
              <a:t>на 1 m от устройството</a:t>
            </a:r>
          </a:p>
          <a:p>
            <a:pPr algn="just">
              <a:buNone/>
            </a:pPr>
            <a:r>
              <a:rPr lang="ru-RU" dirty="0" smtClean="0"/>
              <a:t> при подаване към </a:t>
            </a:r>
          </a:p>
          <a:p>
            <a:pPr algn="just">
              <a:buNone/>
            </a:pPr>
            <a:r>
              <a:rPr lang="ru-RU" dirty="0" smtClean="0"/>
              <a:t>преобразувателя на</a:t>
            </a:r>
          </a:p>
          <a:p>
            <a:pPr algn="just">
              <a:buNone/>
            </a:pPr>
            <a:r>
              <a:rPr lang="ru-RU" dirty="0" smtClean="0"/>
              <a:t> мощност 1W.</a:t>
            </a:r>
            <a:endParaRPr lang="bg-BG" dirty="0"/>
          </a:p>
        </p:txBody>
      </p:sp>
      <p:pic>
        <p:nvPicPr>
          <p:cNvPr id="3" name="Picture 2" descr="C:\Users\Пешо\Desktop\alarm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571744"/>
            <a:ext cx="4000496" cy="4000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Пожарни звънци</a:t>
            </a:r>
            <a:r>
              <a:rPr lang="ru-RU" dirty="0" smtClean="0"/>
              <a:t> - състоят се от външна метална кутия, в която е поставен постояннотоков електромотор с голям въртящ момент.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i="1" dirty="0" smtClean="0"/>
              <a:t>Звукови устройства, използвани в системите за пожароизвестяване са:</a:t>
            </a:r>
            <a:r>
              <a:rPr lang="ru-RU" i="1" dirty="0" smtClean="0"/>
              <a:t/>
            </a:r>
            <a:br>
              <a:rPr lang="ru-RU" i="1" dirty="0" smtClean="0"/>
            </a:br>
            <a:endParaRPr lang="bg-BG" dirty="0"/>
          </a:p>
        </p:txBody>
      </p:sp>
      <p:pic>
        <p:nvPicPr>
          <p:cNvPr id="1026" name="Picture 2" descr="C:\Users\Пешо\Desktop\img1436isc0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2857496"/>
            <a:ext cx="3571900" cy="351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/>
              <a:t>Технически характеристики: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Оперативно напрежение</a:t>
            </a:r>
          </a:p>
          <a:p>
            <a:pPr>
              <a:buNone/>
            </a:pPr>
            <a:r>
              <a:rPr lang="ru-RU" dirty="0" smtClean="0"/>
              <a:t>19.2 – 28.8Vd.c.</a:t>
            </a:r>
          </a:p>
          <a:p>
            <a:pPr>
              <a:buNone/>
            </a:pPr>
            <a:r>
              <a:rPr lang="ru-RU" dirty="0" smtClean="0"/>
              <a:t>Номинален ток</a:t>
            </a:r>
          </a:p>
          <a:p>
            <a:pPr>
              <a:buNone/>
            </a:pPr>
            <a:r>
              <a:rPr lang="ru-RU" dirty="0" smtClean="0"/>
              <a:t>12mA</a:t>
            </a:r>
          </a:p>
          <a:p>
            <a:pPr>
              <a:buNone/>
            </a:pPr>
            <a:r>
              <a:rPr lang="ru-RU" dirty="0" smtClean="0"/>
              <a:t>Мощност на звука</a:t>
            </a:r>
          </a:p>
          <a:p>
            <a:pPr>
              <a:buNone/>
            </a:pPr>
            <a:r>
              <a:rPr lang="ru-RU" dirty="0" smtClean="0"/>
              <a:t>max 100dB(A)/1m</a:t>
            </a:r>
          </a:p>
          <a:p>
            <a:pPr>
              <a:buNone/>
            </a:pPr>
            <a:r>
              <a:rPr lang="ru-RU" dirty="0" smtClean="0"/>
              <a:t>Работна температура</a:t>
            </a:r>
          </a:p>
          <a:p>
            <a:pPr>
              <a:buNone/>
            </a:pPr>
            <a:r>
              <a:rPr lang="ru-RU" dirty="0" smtClean="0"/>
              <a:t>от -10ºC до +50ºC</a:t>
            </a:r>
          </a:p>
          <a:p>
            <a:pPr>
              <a:buNone/>
            </a:pPr>
            <a:r>
              <a:rPr lang="ru-RU" dirty="0" smtClean="0"/>
              <a:t>Максимална влажност</a:t>
            </a:r>
          </a:p>
          <a:p>
            <a:pPr>
              <a:buNone/>
            </a:pPr>
            <a:r>
              <a:rPr lang="ru-RU" dirty="0" smtClean="0"/>
              <a:t>45-85% RH без конденз (при 40ºC)</a:t>
            </a:r>
          </a:p>
          <a:p>
            <a:pPr>
              <a:buNone/>
            </a:pPr>
            <a:r>
              <a:rPr lang="ru-RU" dirty="0" smtClean="0"/>
              <a:t>Цвят / Материал</a:t>
            </a:r>
          </a:p>
          <a:p>
            <a:pPr>
              <a:buNone/>
            </a:pPr>
            <a:r>
              <a:rPr lang="ru-RU" dirty="0" smtClean="0"/>
              <a:t>червен / алуминий</a:t>
            </a:r>
          </a:p>
          <a:p>
            <a:pPr>
              <a:buNone/>
            </a:pPr>
            <a:r>
              <a:rPr lang="ru-RU" dirty="0" smtClean="0"/>
              <a:t>Тегло(g)/Диаметър/Височина(mm)</a:t>
            </a:r>
          </a:p>
          <a:p>
            <a:pPr>
              <a:buNone/>
            </a:pPr>
            <a:r>
              <a:rPr lang="ru-RU" dirty="0" smtClean="0"/>
              <a:t>820g/150mm/104mm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Конвенционалeн влагозащитен пожарен звънец MBА-6</a:t>
            </a:r>
            <a:br>
              <a:rPr lang="ru-RU" dirty="0" smtClean="0"/>
            </a:br>
            <a:endParaRPr lang="bg-BG" dirty="0"/>
          </a:p>
        </p:txBody>
      </p:sp>
      <p:pic>
        <p:nvPicPr>
          <p:cNvPr id="2050" name="Picture 2" descr="C:\Users\Пешо\Desktop\mba6_cub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1357298"/>
            <a:ext cx="3643338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793001"/>
          </a:xfrm>
        </p:spPr>
        <p:txBody>
          <a:bodyPr>
            <a:normAutofit lnSpcReduction="10000"/>
          </a:bodyPr>
          <a:lstStyle/>
          <a:p>
            <a:r>
              <a:rPr lang="ru-RU" i="1" dirty="0" smtClean="0"/>
              <a:t>Сирени</a:t>
            </a:r>
            <a:r>
              <a:rPr lang="ru-RU" dirty="0" smtClean="0"/>
              <a:t> - звукоизлъчватели, които чрез използване на специални материали реализират резонанс в определен честотен обхват и голяма звукова мощност;</a:t>
            </a:r>
            <a:endParaRPr lang="en-US" dirty="0" smtClean="0"/>
          </a:p>
          <a:p>
            <a:pPr>
              <a:buNone/>
            </a:pPr>
            <a:r>
              <a:rPr lang="ru-RU" sz="2200" b="1" dirty="0" smtClean="0"/>
              <a:t>Аналогова адресируема стенна сирена </a:t>
            </a:r>
            <a:endParaRPr lang="en-US" sz="2200" b="1" dirty="0" smtClean="0"/>
          </a:p>
          <a:p>
            <a:pPr>
              <a:buNone/>
            </a:pPr>
            <a:r>
              <a:rPr lang="ru-RU" sz="2200" b="1" dirty="0" smtClean="0"/>
              <a:t>CHQ-WS2</a:t>
            </a:r>
            <a:r>
              <a:rPr lang="en-US" sz="2200" b="1" dirty="0" smtClean="0"/>
              <a:t>:</a:t>
            </a:r>
          </a:p>
          <a:p>
            <a:pPr>
              <a:buNone/>
            </a:pPr>
            <a:r>
              <a:rPr lang="ru-RU" sz="2200" b="1" i="1" dirty="0" smtClean="0"/>
              <a:t>Технически характеристики:</a:t>
            </a:r>
          </a:p>
          <a:p>
            <a:pPr>
              <a:buNone/>
            </a:pPr>
            <a:r>
              <a:rPr lang="ru-RU" sz="2200" dirty="0" smtClean="0"/>
              <a:t>Оперативно напрежение</a:t>
            </a:r>
          </a:p>
          <a:p>
            <a:pPr>
              <a:buNone/>
            </a:pPr>
            <a:r>
              <a:rPr lang="ru-RU" sz="2200" dirty="0" smtClean="0"/>
              <a:t>17 - 41Vd.c.</a:t>
            </a:r>
          </a:p>
          <a:p>
            <a:pPr>
              <a:buNone/>
            </a:pPr>
            <a:r>
              <a:rPr lang="ru-RU" sz="2200" dirty="0" smtClean="0"/>
              <a:t>Ток в състояние на покой</a:t>
            </a:r>
            <a:r>
              <a:rPr lang="en-US" sz="2200" dirty="0" smtClean="0"/>
              <a:t> </a:t>
            </a:r>
            <a:r>
              <a:rPr lang="ru-RU" sz="2200" dirty="0" smtClean="0"/>
              <a:t>150mA (с YBN-R3)</a:t>
            </a:r>
            <a:r>
              <a:rPr lang="en-US" sz="2200" dirty="0" smtClean="0"/>
              <a:t> - </a:t>
            </a:r>
            <a:r>
              <a:rPr lang="ru-RU" sz="2200" dirty="0" smtClean="0"/>
              <a:t>200mA (с YBO-R/SCI)</a:t>
            </a:r>
          </a:p>
          <a:p>
            <a:pPr>
              <a:buNone/>
            </a:pPr>
            <a:r>
              <a:rPr lang="ru-RU" sz="2200" dirty="0" smtClean="0"/>
              <a:t>Текуща консумация при работа на сирената </a:t>
            </a:r>
            <a:r>
              <a:rPr lang="en-US" sz="2200" dirty="0" smtClean="0"/>
              <a:t>- </a:t>
            </a:r>
            <a:r>
              <a:rPr lang="ru-RU" sz="2200" dirty="0" smtClean="0"/>
              <a:t>2mA при 90dB(A)</a:t>
            </a:r>
            <a:r>
              <a:rPr lang="en-US" sz="2200" dirty="0" smtClean="0"/>
              <a:t> -</a:t>
            </a:r>
            <a:r>
              <a:rPr lang="ru-RU" sz="2200" dirty="0" smtClean="0"/>
              <a:t>8mA при 102dB(A)</a:t>
            </a:r>
          </a:p>
          <a:p>
            <a:pPr>
              <a:buNone/>
            </a:pPr>
            <a:r>
              <a:rPr lang="ru-RU" sz="2200" dirty="0" smtClean="0"/>
              <a:t>Мощност на звука (1м)</a:t>
            </a:r>
            <a:r>
              <a:rPr lang="en-US" sz="2200" dirty="0" smtClean="0"/>
              <a:t> </a:t>
            </a:r>
            <a:r>
              <a:rPr lang="ru-RU" sz="2200" dirty="0" smtClean="0"/>
              <a:t>90 - 102dB(A) при 24Vd.c.</a:t>
            </a:r>
          </a:p>
          <a:p>
            <a:pPr>
              <a:buNone/>
            </a:pPr>
            <a:r>
              <a:rPr lang="ru-RU" sz="2200" dirty="0" smtClean="0"/>
              <a:t>Честота на звука</a:t>
            </a:r>
          </a:p>
          <a:p>
            <a:pPr>
              <a:buNone/>
            </a:pPr>
            <a:r>
              <a:rPr lang="ru-RU" sz="2200" dirty="0" smtClean="0"/>
              <a:t>300 - 2850 Hz</a:t>
            </a:r>
          </a:p>
          <a:p>
            <a:pPr>
              <a:buNone/>
            </a:pPr>
            <a:endParaRPr lang="ru-RU" b="1" dirty="0" smtClean="0"/>
          </a:p>
          <a:p>
            <a:endParaRPr lang="bg-BG" dirty="0"/>
          </a:p>
        </p:txBody>
      </p:sp>
      <p:pic>
        <p:nvPicPr>
          <p:cNvPr id="3074" name="Picture 2" descr="C:\Users\Пешо\Desktop\chqws2_cub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1571612"/>
            <a:ext cx="2071702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643710"/>
          </a:xfrm>
        </p:spPr>
        <p:txBody>
          <a:bodyPr>
            <a:normAutofit/>
          </a:bodyPr>
          <a:lstStyle/>
          <a:p>
            <a:r>
              <a:rPr lang="ru-RU" sz="2000" i="1" dirty="0" smtClean="0"/>
              <a:t>Високоговорители</a:t>
            </a:r>
            <a:r>
              <a:rPr lang="ru-RU" sz="2000" dirty="0" smtClean="0"/>
              <a:t> - пасивни електроакустични преобразуватели за предаване на гласови съобщения; използват се най-често като част от автономни системи за гласово оповестяване с приложение в големи обекти и присъствие на много хора. В повечето случаи</a:t>
            </a:r>
            <a:r>
              <a:rPr lang="en-US" sz="2000" dirty="0" smtClean="0"/>
              <a:t> </a:t>
            </a:r>
            <a:r>
              <a:rPr lang="ru-RU" sz="2000" dirty="0" smtClean="0"/>
              <a:t>високоговорителите подават</a:t>
            </a: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 </a:t>
            </a:r>
            <a:r>
              <a:rPr lang="ru-RU" sz="2000" dirty="0" smtClean="0"/>
              <a:t>един или няколко тонални</a:t>
            </a: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 </a:t>
            </a:r>
            <a:r>
              <a:rPr lang="ru-RU" sz="2000" dirty="0" smtClean="0"/>
              <a:t>сигнала, последвани от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ru-RU" sz="2000" dirty="0" smtClean="0"/>
              <a:t>предварително записано и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ru-RU" sz="2000" dirty="0" smtClean="0"/>
              <a:t>запаметено речево съобщение,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ru-RU" sz="2000" dirty="0" smtClean="0"/>
              <a:t> в останалото време може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ru-RU" sz="2000" dirty="0" smtClean="0"/>
              <a:t>да възпроизвеждат фонова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ru-RU" sz="2000" dirty="0" smtClean="0"/>
              <a:t>музика и събощения от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ru-RU" sz="2000" dirty="0" smtClean="0"/>
              <a:t> микрофон за оповестяване.</a:t>
            </a:r>
            <a:endParaRPr lang="bg-BG" sz="2000" dirty="0"/>
          </a:p>
        </p:txBody>
      </p:sp>
      <p:pic>
        <p:nvPicPr>
          <p:cNvPr id="4098" name="Picture 2" descr="C:\Users\Пешо\Desktop\BPC32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2714620"/>
            <a:ext cx="3400425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bg-BG" dirty="0" smtClean="0"/>
              <a:t>   В повечето фирми , училища и по големи магазини практика е монтиране на радиоуредби , по който да бъдят оповестявани информация , промоции и новини пряко засягащи персонала и др.</a:t>
            </a:r>
          </a:p>
          <a:p>
            <a:pPr algn="just">
              <a:buNone/>
            </a:pPr>
            <a:r>
              <a:rPr lang="bg-BG" dirty="0" smtClean="0"/>
              <a:t>  Параметрите им са свободно избираеми като самата радиоуредба се състои от контролен пунк с който се подават сигнали към произволен брой разпръснати високоговорители.</a:t>
            </a:r>
          </a:p>
          <a:p>
            <a:pPr algn="just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Други устройства за звукова сигнализация: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Устройства за светлинна сигнализация: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600" dirty="0" smtClean="0"/>
              <a:t>Плазмени модулни екрани</a:t>
            </a:r>
          </a:p>
          <a:p>
            <a:r>
              <a:rPr lang="bg-BG" sz="3600" dirty="0" smtClean="0"/>
              <a:t>Плазмени дисплеи </a:t>
            </a:r>
            <a:r>
              <a:rPr lang="en-US" sz="3600" dirty="0" smtClean="0"/>
              <a:t>DPI</a:t>
            </a:r>
          </a:p>
          <a:p>
            <a:r>
              <a:rPr lang="en-US" sz="3600" dirty="0" smtClean="0"/>
              <a:t>LED</a:t>
            </a:r>
            <a:r>
              <a:rPr lang="bg-BG" sz="3600" dirty="0" smtClean="0"/>
              <a:t> екрани за монтаж на открито</a:t>
            </a:r>
          </a:p>
          <a:p>
            <a:r>
              <a:rPr lang="en-US" sz="3600" dirty="0" smtClean="0"/>
              <a:t>LED </a:t>
            </a:r>
            <a:r>
              <a:rPr lang="bg-BG" sz="3600" dirty="0" smtClean="0"/>
              <a:t>екрани за монтаж на закрито</a:t>
            </a:r>
          </a:p>
          <a:p>
            <a:r>
              <a:rPr lang="en-US" sz="3600" dirty="0" smtClean="0"/>
              <a:t>LED</a:t>
            </a:r>
            <a:r>
              <a:rPr lang="bg-BG" sz="3600" dirty="0" smtClean="0"/>
              <a:t> тип “Бягаща лента”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</TotalTime>
  <Words>496</Words>
  <Application>Microsoft Office PowerPoint</Application>
  <PresentationFormat>On-screen Show (4:3)</PresentationFormat>
  <Paragraphs>114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Устройства за звукова и светлинна сигнализация</vt:lpstr>
      <vt:lpstr>Устройства за звукова и светлинна сигнализация </vt:lpstr>
      <vt:lpstr>PowerPoint Presentation</vt:lpstr>
      <vt:lpstr>Звукови устройства, използвани в системите за пожароизвестяване са: </vt:lpstr>
      <vt:lpstr>Конвенционалeн влагозащитен пожарен звънец MBА-6 </vt:lpstr>
      <vt:lpstr>PowerPoint Presentation</vt:lpstr>
      <vt:lpstr>PowerPoint Presentation</vt:lpstr>
      <vt:lpstr>Други устройства за звукова сигнализация:</vt:lpstr>
      <vt:lpstr>Устройства за светлинна сигнализация:</vt:lpstr>
      <vt:lpstr>Плазмени модулни екрани</vt:lpstr>
      <vt:lpstr>PowerPoint Presentation</vt:lpstr>
      <vt:lpstr>Плазмени дисплеи DPI </vt:lpstr>
      <vt:lpstr>PowerPoint Presentation</vt:lpstr>
      <vt:lpstr>LED екрани за закрито (indoor) и отрито (outdoor) изпълнение  </vt:lpstr>
      <vt:lpstr>LED тип 'Бягаща лента' </vt:lpstr>
      <vt:lpstr>Спецификации на “Бягаща лента”</vt:lpstr>
      <vt:lpstr>Прожекционни екрани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Пешо</dc:creator>
  <cp:lastModifiedBy>User</cp:lastModifiedBy>
  <cp:revision>12</cp:revision>
  <dcterms:created xsi:type="dcterms:W3CDTF">2011-03-31T15:06:44Z</dcterms:created>
  <dcterms:modified xsi:type="dcterms:W3CDTF">2012-04-25T06:15:38Z</dcterms:modified>
</cp:coreProperties>
</file>