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7"/>
    <p:penClr>
      <a:srgbClr val="FF0000"/>
    </p:penClr>
  </p:showPr>
  <p:clrMru>
    <a:srgbClr val="000000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9" autoAdjust="0"/>
    <p:restoredTop sz="94660"/>
  </p:normalViewPr>
  <p:slideViewPr>
    <p:cSldViewPr>
      <p:cViewPr>
        <p:scale>
          <a:sx n="42" d="100"/>
          <a:sy n="42" d="100"/>
        </p:scale>
        <p:origin x="-12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547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791200" y="6454775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9000" y="64547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3149FF8C-803F-4B99-BEF1-14535546E8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683500" y="64008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" y="2286000"/>
            <a:ext cx="56388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5638800" cy="682625"/>
          </a:xfrm>
        </p:spPr>
        <p:txBody>
          <a:bodyPr/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0FD2A-6AD3-48B9-BB50-8F9E02AE1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867400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867400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809C-9428-468F-9C46-C42B69789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лави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96975" y="457200"/>
            <a:ext cx="4114800" cy="487363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таблица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bg-BG" smtClean="0"/>
              <a:t>Щракнете върху иконата, за да добавите таблица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5410200" y="6450013"/>
            <a:ext cx="22860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4114800" y="6400800"/>
            <a:ext cx="838200" cy="320675"/>
          </a:xfrm>
        </p:spPr>
        <p:txBody>
          <a:bodyPr/>
          <a:lstStyle>
            <a:lvl1pPr>
              <a:defRPr/>
            </a:lvl1pPr>
          </a:lstStyle>
          <a:p>
            <a:fld id="{5020A4A4-1D78-4B2F-96B2-C56EB298B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6C7D8-52D8-4F16-A4EC-5239B52D8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DEB7B-6983-444E-8054-5D9AD99E43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CE9BF-C324-4AC8-B8A1-0847775EC8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D23E2-62A8-4F10-9DC5-DBA9D32FC3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1212F-F7F0-4EA0-B7AE-E11686BB0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37600-A23A-4E19-9B1C-AE26221D51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07340-1A09-488E-95C8-2AC27D955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FC24D-272C-4890-AEC9-2A068944BC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roup 56"/>
          <p:cNvGrpSpPr>
            <a:grpSpLocks/>
          </p:cNvGrpSpPr>
          <p:nvPr/>
        </p:nvGrpSpPr>
        <p:grpSpPr bwMode="auto">
          <a:xfrm>
            <a:off x="7938" y="501650"/>
            <a:ext cx="1108075" cy="336550"/>
            <a:chOff x="5" y="316"/>
            <a:chExt cx="698" cy="212"/>
          </a:xfrm>
        </p:grpSpPr>
        <p:sp>
          <p:nvSpPr>
            <p:cNvPr id="1044" name="Rectangle 20"/>
            <p:cNvSpPr>
              <a:spLocks noChangeArrowheads="1"/>
            </p:cNvSpPr>
            <p:nvPr userDrawn="1"/>
          </p:nvSpPr>
          <p:spPr bwMode="gray">
            <a:xfrm>
              <a:off x="5" y="480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Rectangle 21"/>
            <p:cNvSpPr>
              <a:spLocks noChangeArrowheads="1"/>
            </p:cNvSpPr>
            <p:nvPr userDrawn="1"/>
          </p:nvSpPr>
          <p:spPr bwMode="gray">
            <a:xfrm>
              <a:off x="5" y="427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gray">
            <a:xfrm>
              <a:off x="5" y="369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gray">
            <a:xfrm>
              <a:off x="5" y="316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50013"/>
            <a:ext cx="228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4800" y="6400800"/>
            <a:ext cx="838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79AD5460-8BF0-4178-8C48-AA663E80C3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gray">
          <a:xfrm>
            <a:off x="7580313" y="6384925"/>
            <a:ext cx="954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LOGO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96975" y="457200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Щракнете, за да редактирате стила на заглавието в образеца</a:t>
            </a:r>
            <a:endParaRPr lang="en-US" smtClean="0"/>
          </a:p>
        </p:txBody>
      </p:sp>
      <p:sp>
        <p:nvSpPr>
          <p:cNvPr id="1077" name="Freeform 53"/>
          <p:cNvSpPr>
            <a:spLocks/>
          </p:cNvSpPr>
          <p:nvPr/>
        </p:nvSpPr>
        <p:spPr bwMode="gray">
          <a:xfrm>
            <a:off x="1143000" y="457200"/>
            <a:ext cx="130175" cy="4572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288"/>
              </a:cxn>
              <a:cxn ang="0">
                <a:pos x="96" y="288"/>
              </a:cxn>
            </a:cxnLst>
            <a:rect l="0" t="0" r="r" b="b"/>
            <a:pathLst>
              <a:path w="96" h="288">
                <a:moveTo>
                  <a:pt x="96" y="0"/>
                </a:moveTo>
                <a:lnTo>
                  <a:pt x="0" y="0"/>
                </a:lnTo>
                <a:lnTo>
                  <a:pt x="0" y="288"/>
                </a:lnTo>
                <a:lnTo>
                  <a:pt x="9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9" name="Group 55"/>
          <p:cNvGrpSpPr>
            <a:grpSpLocks/>
          </p:cNvGrpSpPr>
          <p:nvPr/>
        </p:nvGrpSpPr>
        <p:grpSpPr bwMode="auto">
          <a:xfrm>
            <a:off x="5311775" y="457200"/>
            <a:ext cx="3832225" cy="457200"/>
            <a:chOff x="3346" y="288"/>
            <a:chExt cx="2414" cy="288"/>
          </a:xfrm>
        </p:grpSpPr>
        <p:sp>
          <p:nvSpPr>
            <p:cNvPr id="1071" name="Rectangle 47"/>
            <p:cNvSpPr>
              <a:spLocks noChangeArrowheads="1"/>
            </p:cNvSpPr>
            <p:nvPr userDrawn="1"/>
          </p:nvSpPr>
          <p:spPr bwMode="gray">
            <a:xfrm>
              <a:off x="3422" y="493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Rectangle 48"/>
            <p:cNvSpPr>
              <a:spLocks noChangeArrowheads="1"/>
            </p:cNvSpPr>
            <p:nvPr userDrawn="1"/>
          </p:nvSpPr>
          <p:spPr bwMode="gray">
            <a:xfrm>
              <a:off x="3422" y="440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 userDrawn="1"/>
          </p:nvSpPr>
          <p:spPr bwMode="gray">
            <a:xfrm>
              <a:off x="3421" y="382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Rectangle 50"/>
            <p:cNvSpPr>
              <a:spLocks noChangeArrowheads="1"/>
            </p:cNvSpPr>
            <p:nvPr userDrawn="1"/>
          </p:nvSpPr>
          <p:spPr bwMode="gray">
            <a:xfrm>
              <a:off x="3421" y="329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 userDrawn="1"/>
          </p:nvSpPr>
          <p:spPr bwMode="gray">
            <a:xfrm flipH="1">
              <a:off x="3346" y="288"/>
              <a:ext cx="48" cy="2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96" y="288"/>
                </a:cxn>
              </a:cxnLst>
              <a:rect l="0" t="0" r="r" b="b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96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spb.metall-zavod.ru/ProductsList_1.aspx?CategoryID=57&amp;CommonID=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/>
          <p:cNvSpPr>
            <a:spLocks noGrp="1"/>
          </p:cNvSpPr>
          <p:nvPr>
            <p:ph type="subTitle" idx="1"/>
          </p:nvPr>
        </p:nvSpPr>
        <p:spPr>
          <a:xfrm>
            <a:off x="3505200" y="5143512"/>
            <a:ext cx="5638800" cy="881066"/>
          </a:xfrm>
        </p:spPr>
        <p:txBody>
          <a:bodyPr/>
          <a:lstStyle/>
          <a:p>
            <a:r>
              <a:rPr lang="bg-BG" sz="1000" dirty="0" smtClean="0"/>
              <a:t>Изготвил:</a:t>
            </a:r>
          </a:p>
          <a:p>
            <a:r>
              <a:rPr lang="bg-BG" sz="1000" dirty="0" smtClean="0"/>
              <a:t>Виолина Кънчева 23група БИ</a:t>
            </a:r>
          </a:p>
          <a:p>
            <a:r>
              <a:rPr lang="bg-BG" sz="1000" dirty="0" err="1" smtClean="0"/>
              <a:t>Фак</a:t>
            </a:r>
            <a:r>
              <a:rPr lang="bg-BG" sz="1000" dirty="0" smtClean="0"/>
              <a:t>.№ 095214</a:t>
            </a:r>
          </a:p>
          <a:p>
            <a:endParaRPr lang="bg-BG" dirty="0" smtClean="0"/>
          </a:p>
        </p:txBody>
      </p:sp>
      <p:sp>
        <p:nvSpPr>
          <p:cNvPr id="10" name="Заглавие 9"/>
          <p:cNvSpPr>
            <a:spLocks noGrp="1"/>
          </p:cNvSpPr>
          <p:nvPr>
            <p:ph type="ctrTitle"/>
          </p:nvPr>
        </p:nvSpPr>
        <p:spPr>
          <a:xfrm>
            <a:off x="428596" y="2071678"/>
            <a:ext cx="5638800" cy="682625"/>
          </a:xfrm>
        </p:spPr>
        <p:txBody>
          <a:bodyPr/>
          <a:lstStyle/>
          <a:p>
            <a:r>
              <a:rPr lang="bg-BG" sz="5400" dirty="0" smtClean="0"/>
              <a:t>Картотеки и видове картотеки</a:t>
            </a:r>
            <a:endParaRPr lang="en-US" sz="5400" dirty="0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gray">
          <a:xfrm>
            <a:off x="2786050" y="5143512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gray">
          <a:xfrm>
            <a:off x="0" y="2667000"/>
            <a:ext cx="4929190" cy="133350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www.themegallery.com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4812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395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2878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202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Правоъгълник 33"/>
          <p:cNvSpPr/>
          <p:nvPr/>
        </p:nvSpPr>
        <p:spPr>
          <a:xfrm>
            <a:off x="4357686" y="1428736"/>
            <a:ext cx="43460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 </a:t>
            </a:r>
            <a:r>
              <a:rPr lang="ru-RU" sz="2400" b="1" dirty="0" err="1"/>
              <a:t>Картотеките</a:t>
            </a:r>
            <a:r>
              <a:rPr lang="ru-RU" sz="2400" b="1" dirty="0"/>
              <a:t> по </a:t>
            </a:r>
            <a:r>
              <a:rPr lang="ru-RU" sz="2400" b="1" dirty="0" err="1"/>
              <a:t>своята</a:t>
            </a:r>
            <a:r>
              <a:rPr lang="ru-RU" sz="2400" b="1" dirty="0"/>
              <a:t> </a:t>
            </a:r>
            <a:r>
              <a:rPr lang="ru-RU" sz="2400" b="1" dirty="0" err="1"/>
              <a:t>същност</a:t>
            </a:r>
            <a:r>
              <a:rPr lang="ru-RU" sz="2400" b="1" dirty="0"/>
              <a:t> </a:t>
            </a:r>
            <a:r>
              <a:rPr lang="ru-RU" sz="2400" b="1" dirty="0" err="1"/>
              <a:t>са</a:t>
            </a:r>
            <a:r>
              <a:rPr lang="ru-RU" sz="2400" b="1" dirty="0"/>
              <a:t> част от </a:t>
            </a:r>
            <a:r>
              <a:rPr lang="ru-RU" sz="2400" b="1" dirty="0" err="1"/>
              <a:t>справочно</a:t>
            </a:r>
            <a:r>
              <a:rPr lang="ru-RU" sz="2400" b="1" dirty="0"/>
              <a:t> – </a:t>
            </a:r>
            <a:r>
              <a:rPr lang="ru-RU" sz="2400" b="1" dirty="0" err="1"/>
              <a:t>библиографския</a:t>
            </a:r>
            <a:r>
              <a:rPr lang="ru-RU" sz="2400" b="1" dirty="0"/>
              <a:t> </a:t>
            </a:r>
            <a:r>
              <a:rPr lang="ru-RU" sz="2400" b="1" dirty="0" err="1"/>
              <a:t>апарат</a:t>
            </a:r>
            <a:r>
              <a:rPr lang="ru-RU" sz="2400" b="1" dirty="0"/>
              <a:t>, </a:t>
            </a:r>
            <a:r>
              <a:rPr lang="ru-RU" sz="2400" b="1" dirty="0" err="1"/>
              <a:t>допълващ</a:t>
            </a:r>
            <a:r>
              <a:rPr lang="ru-RU" sz="2400" b="1" dirty="0"/>
              <a:t> </a:t>
            </a:r>
            <a:r>
              <a:rPr lang="ru-RU" sz="2400" b="1" dirty="0" err="1"/>
              <a:t>системата</a:t>
            </a:r>
            <a:r>
              <a:rPr lang="ru-RU" sz="2400" b="1" dirty="0"/>
              <a:t> </a:t>
            </a:r>
            <a:r>
              <a:rPr lang="ru-RU" sz="2400" b="1" dirty="0" err="1"/>
              <a:t>от</a:t>
            </a:r>
            <a:r>
              <a:rPr lang="ru-RU" sz="2400" b="1" dirty="0"/>
              <a:t> </a:t>
            </a:r>
            <a:r>
              <a:rPr lang="ru-RU" sz="2400" b="1" dirty="0" err="1"/>
              <a:t>каталози</a:t>
            </a:r>
            <a:r>
              <a:rPr lang="ru-RU" sz="2400" b="1" dirty="0"/>
              <a:t> </a:t>
            </a:r>
            <a:r>
              <a:rPr lang="ru-RU" sz="2400" b="1" dirty="0" smtClean="0"/>
              <a:t>и </a:t>
            </a:r>
            <a:r>
              <a:rPr lang="ru-RU" sz="2400" b="1" dirty="0" err="1" smtClean="0"/>
              <a:t>осигуряващ</a:t>
            </a:r>
            <a:r>
              <a:rPr lang="ru-RU" sz="2400" b="1" dirty="0"/>
              <a:t> </a:t>
            </a:r>
            <a:r>
              <a:rPr lang="ru-RU" sz="2400" b="1" dirty="0" err="1"/>
              <a:t>увеличаване</a:t>
            </a:r>
            <a:r>
              <a:rPr lang="ru-RU" sz="2400" b="1" dirty="0"/>
              <a:t> </a:t>
            </a:r>
            <a:r>
              <a:rPr lang="ru-RU" sz="2400" b="1" dirty="0" smtClean="0"/>
              <a:t>на </a:t>
            </a:r>
            <a:r>
              <a:rPr lang="ru-RU" sz="2400" b="1" dirty="0" err="1" smtClean="0"/>
              <a:t>информационните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възможности</a:t>
            </a:r>
            <a:r>
              <a:rPr lang="ru-RU" sz="2400" b="1" dirty="0" smtClean="0"/>
              <a:t>.</a:t>
            </a:r>
            <a:r>
              <a:rPr lang="ru-RU" sz="2400" dirty="0" smtClean="0"/>
              <a:t> </a:t>
            </a:r>
            <a:r>
              <a:rPr lang="ru-RU" sz="2400" b="1" dirty="0" err="1" smtClean="0"/>
              <a:t>Предназначени</a:t>
            </a:r>
            <a:r>
              <a:rPr lang="ru-RU" sz="2400" b="1" dirty="0" smtClean="0"/>
              <a:t> за </a:t>
            </a:r>
            <a:r>
              <a:rPr lang="ru-RU" sz="2400" b="1" dirty="0" err="1" smtClean="0"/>
              <a:t>съхранение</a:t>
            </a:r>
            <a:r>
              <a:rPr lang="ru-RU" sz="2400" b="1" dirty="0" smtClean="0"/>
              <a:t> на </a:t>
            </a:r>
            <a:r>
              <a:rPr lang="ru-RU" sz="2400" b="1" dirty="0" err="1" smtClean="0"/>
              <a:t>документи</a:t>
            </a:r>
            <a:r>
              <a:rPr lang="ru-RU" sz="2400" b="1" dirty="0" smtClean="0"/>
              <a:t>, </a:t>
            </a:r>
            <a:endParaRPr lang="en-US" sz="2400" dirty="0"/>
          </a:p>
        </p:txBody>
      </p:sp>
      <p:pic>
        <p:nvPicPr>
          <p:cNvPr id="4098" name="Picture 2" descr="C:\Documents and Settings\User\Desktop\New Folder\445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39935">
            <a:off x="956252" y="-47265"/>
            <a:ext cx="3524250" cy="625576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8001024" cy="2571744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Видове картотеки:</a:t>
            </a:r>
            <a:endParaRPr lang="en-US" dirty="0" smtClean="0"/>
          </a:p>
          <a:p>
            <a:r>
              <a:rPr lang="ru-RU" sz="2000" dirty="0" smtClean="0"/>
              <a:t> </a:t>
            </a:r>
            <a:r>
              <a:rPr lang="ru-RU" sz="2000" b="1" dirty="0" smtClean="0"/>
              <a:t>Картотека на </a:t>
            </a:r>
            <a:r>
              <a:rPr lang="ru-RU" sz="2000" b="1" dirty="0" err="1" smtClean="0"/>
              <a:t>Документи</a:t>
            </a:r>
            <a:r>
              <a:rPr lang="ru-RU" sz="2000" b="1" dirty="0" smtClean="0"/>
              <a:t> </a:t>
            </a:r>
            <a:r>
              <a:rPr lang="ru-RU" sz="2000" dirty="0" smtClean="0"/>
              <a:t>-</a:t>
            </a:r>
            <a:r>
              <a:rPr lang="ru-RU" sz="2000" dirty="0" err="1" smtClean="0"/>
              <a:t>Това</a:t>
            </a:r>
            <a:r>
              <a:rPr lang="ru-RU" sz="2000" dirty="0" smtClean="0"/>
              <a:t> е</a:t>
            </a:r>
            <a:r>
              <a:rPr lang="en-US" sz="2000" dirty="0"/>
              <a:t> </a:t>
            </a:r>
            <a:r>
              <a:rPr lang="ru-RU" sz="2000" dirty="0" err="1" smtClean="0"/>
              <a:t>каталожна</a:t>
            </a:r>
            <a:r>
              <a:rPr lang="en-US" sz="2000" dirty="0" smtClean="0"/>
              <a:t> </a:t>
            </a:r>
            <a:r>
              <a:rPr lang="ru-RU" sz="2000" dirty="0" smtClean="0"/>
              <a:t>структура</a:t>
            </a:r>
            <a:r>
              <a:rPr lang="ru-RU" sz="2000" dirty="0" smtClean="0"/>
              <a:t>, в </a:t>
            </a:r>
            <a:r>
              <a:rPr lang="ru-RU" sz="2000" dirty="0" err="1" smtClean="0"/>
              <a:t>която</a:t>
            </a:r>
            <a:r>
              <a:rPr lang="ru-RU" sz="2000" dirty="0" smtClean="0"/>
              <a:t> се</a:t>
            </a:r>
            <a:r>
              <a:rPr lang="en-US" sz="2000" dirty="0" smtClean="0"/>
              <a:t> </a:t>
            </a:r>
            <a:r>
              <a:rPr lang="ru-RU" sz="2000" dirty="0" err="1" smtClean="0"/>
              <a:t>регистрират</a:t>
            </a:r>
            <a:r>
              <a:rPr lang="ru-RU" sz="2000" dirty="0" smtClean="0"/>
              <a:t> </a:t>
            </a:r>
            <a:r>
              <a:rPr lang="ru-RU" sz="2000" dirty="0" err="1" smtClean="0"/>
              <a:t>отделните</a:t>
            </a:r>
            <a:r>
              <a:rPr lang="ru-RU" sz="2000" dirty="0" smtClean="0"/>
              <a:t> </a:t>
            </a:r>
            <a:r>
              <a:rPr lang="ru-RU" sz="2000" dirty="0" err="1" smtClean="0"/>
              <a:t>документи</a:t>
            </a:r>
            <a:r>
              <a:rPr lang="ru-RU" sz="2000" dirty="0" smtClean="0"/>
              <a:t> на</a:t>
            </a:r>
            <a:r>
              <a:rPr lang="en-US" sz="2000" dirty="0" smtClean="0"/>
              <a:t> </a:t>
            </a:r>
            <a:r>
              <a:rPr lang="ru-RU" sz="2000" dirty="0" smtClean="0"/>
              <a:t>всички потребители на</a:t>
            </a:r>
            <a:r>
              <a:rPr lang="en-US" sz="2000" dirty="0" smtClean="0"/>
              <a:t>   </a:t>
            </a:r>
            <a:r>
              <a:rPr lang="ru-RU" sz="2000" dirty="0" err="1" smtClean="0"/>
              <a:t>информационната</a:t>
            </a:r>
            <a:r>
              <a:rPr lang="ru-RU" sz="2000" dirty="0" smtClean="0"/>
              <a:t> система,</a:t>
            </a:r>
            <a:r>
              <a:rPr lang="en-US" sz="2000" dirty="0"/>
              <a:t> </a:t>
            </a:r>
            <a:r>
              <a:rPr lang="ru-RU" sz="2000" dirty="0" err="1" smtClean="0"/>
              <a:t>класифицирани</a:t>
            </a:r>
            <a:r>
              <a:rPr lang="ru-RU" sz="2000" dirty="0" smtClean="0"/>
              <a:t> в </a:t>
            </a:r>
            <a:r>
              <a:rPr lang="ru-RU" sz="2000" dirty="0" err="1" smtClean="0"/>
              <a:t>дървовидна</a:t>
            </a:r>
            <a:r>
              <a:rPr lang="ru-RU" sz="2000" dirty="0" smtClean="0"/>
              <a:t> </a:t>
            </a:r>
            <a:r>
              <a:rPr lang="ru-RU" sz="2000" dirty="0" err="1" smtClean="0"/>
              <a:t>каталожна</a:t>
            </a:r>
            <a:r>
              <a:rPr lang="en-US" sz="2000" dirty="0"/>
              <a:t> </a:t>
            </a:r>
            <a:r>
              <a:rPr lang="ru-RU" sz="2000" dirty="0" smtClean="0"/>
              <a:t>структура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ru-RU" sz="2000" dirty="0" err="1" smtClean="0"/>
              <a:t>Предназначени</a:t>
            </a:r>
            <a:r>
              <a:rPr lang="ru-RU" sz="2000" dirty="0" smtClean="0"/>
              <a:t> </a:t>
            </a:r>
            <a:r>
              <a:rPr lang="ru-RU" sz="2000" dirty="0" smtClean="0"/>
              <a:t>за </a:t>
            </a:r>
            <a:r>
              <a:rPr lang="ru-RU" sz="2000" dirty="0" err="1" smtClean="0"/>
              <a:t>съхранение</a:t>
            </a:r>
            <a:r>
              <a:rPr lang="ru-RU" sz="2000" dirty="0" smtClean="0"/>
              <a:t> </a:t>
            </a:r>
            <a:r>
              <a:rPr lang="ru-RU" sz="2000" dirty="0" smtClean="0"/>
              <a:t>на </a:t>
            </a:r>
            <a:r>
              <a:rPr lang="ru-RU" sz="2000" dirty="0" err="1" smtClean="0"/>
              <a:t>документи</a:t>
            </a:r>
            <a:r>
              <a:rPr lang="ru-RU" sz="2000" dirty="0" smtClean="0"/>
              <a:t>, формат </a:t>
            </a:r>
            <a:r>
              <a:rPr lang="ru-RU" sz="2000" dirty="0" smtClean="0"/>
              <a:t>А-4 </a:t>
            </a:r>
            <a:r>
              <a:rPr lang="ru-RU" sz="2000" dirty="0" err="1" smtClean="0"/>
              <a:t>във</a:t>
            </a:r>
            <a:r>
              <a:rPr lang="ru-RU" sz="2000" dirty="0" smtClean="0"/>
              <a:t> </a:t>
            </a:r>
            <a:r>
              <a:rPr lang="ru-RU" sz="2000" dirty="0" err="1" smtClean="0"/>
              <a:t>висящи</a:t>
            </a:r>
            <a:r>
              <a:rPr lang="ru-RU" sz="2000" dirty="0" smtClean="0"/>
              <a:t> </a:t>
            </a:r>
            <a:r>
              <a:rPr lang="ru-RU" sz="2000" dirty="0" err="1" smtClean="0"/>
              <a:t>файлове</a:t>
            </a:r>
            <a:r>
              <a:rPr lang="ru-RU" sz="2000" dirty="0" smtClean="0"/>
              <a:t> </a:t>
            </a:r>
            <a:r>
              <a:rPr lang="ru-RU" sz="2000" dirty="0" smtClean="0"/>
              <a:t>или </a:t>
            </a:r>
            <a:r>
              <a:rPr lang="ru-RU" sz="2000" dirty="0" smtClean="0"/>
              <a:t>в папки </a:t>
            </a:r>
            <a:r>
              <a:rPr lang="ru-RU" sz="2000" dirty="0" err="1" smtClean="0"/>
              <a:t>Crown</a:t>
            </a:r>
            <a:r>
              <a:rPr lang="ru-RU" sz="2000" dirty="0" smtClean="0"/>
              <a:t>. 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2-5 </a:t>
            </a:r>
            <a:r>
              <a:rPr lang="ru-RU" sz="2000" dirty="0" err="1" smtClean="0"/>
              <a:t>чекмеджета</a:t>
            </a:r>
            <a:r>
              <a:rPr lang="ru-RU" sz="2000" dirty="0" smtClean="0"/>
              <a:t>. 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- </a:t>
            </a:r>
            <a:r>
              <a:rPr lang="ru-RU" sz="2000" dirty="0" smtClean="0"/>
              <a:t>Стандартен </a:t>
            </a:r>
            <a:r>
              <a:rPr lang="ru-RU" sz="2000" dirty="0" err="1" smtClean="0"/>
              <a:t>цвят</a:t>
            </a:r>
            <a:r>
              <a:rPr lang="ru-RU" sz="2000" dirty="0" smtClean="0"/>
              <a:t> 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- </a:t>
            </a:r>
            <a:r>
              <a:rPr lang="ru-RU" sz="2000" dirty="0" smtClean="0"/>
              <a:t>сив (RAL 7035</a:t>
            </a:r>
            <a:r>
              <a:rPr lang="ru-RU" sz="2000" dirty="0" smtClean="0"/>
              <a:t>).</a:t>
            </a:r>
          </a:p>
          <a:p>
            <a:pPr>
              <a:buFontTx/>
              <a:buChar char="-"/>
            </a:pPr>
            <a:r>
              <a:rPr lang="ru-RU" sz="2000" dirty="0" smtClean="0"/>
              <a:t>- </a:t>
            </a:r>
            <a:r>
              <a:rPr lang="ru-RU" sz="2000" dirty="0" err="1" smtClean="0"/>
              <a:t>Тегло</a:t>
            </a:r>
            <a:r>
              <a:rPr lang="ru-RU" sz="2000" dirty="0" smtClean="0"/>
              <a:t> 29 -57 кг.</a:t>
            </a:r>
            <a:endParaRPr lang="en-US" sz="2000" dirty="0"/>
          </a:p>
        </p:txBody>
      </p:sp>
      <p:pic>
        <p:nvPicPr>
          <p:cNvPr id="1026" name="Picture 2" descr="C:\Documents and Settings\User\Desktop\New Folder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214818"/>
            <a:ext cx="3929090" cy="2006594"/>
          </a:xfrm>
          <a:prstGeom prst="rect">
            <a:avLst/>
          </a:prstGeom>
          <a:noFill/>
        </p:spPr>
      </p:pic>
      <p:pic>
        <p:nvPicPr>
          <p:cNvPr id="1027" name="Picture 3" descr="C:\Documents and Settings\User\Desktop\d6b38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0"/>
            <a:ext cx="2714644" cy="16430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158" y="1142984"/>
            <a:ext cx="5500726" cy="5067320"/>
          </a:xfrm>
        </p:spPr>
        <p:txBody>
          <a:bodyPr/>
          <a:lstStyle/>
          <a:p>
            <a:r>
              <a:rPr lang="ru-RU" sz="2800" dirty="0" smtClean="0"/>
              <a:t>Картотека на </a:t>
            </a:r>
            <a:r>
              <a:rPr lang="ru-RU" sz="2800" dirty="0" err="1" smtClean="0"/>
              <a:t>Кореспонденти</a:t>
            </a:r>
            <a:r>
              <a:rPr lang="ru-RU" sz="2800" dirty="0" smtClean="0"/>
              <a:t> </a:t>
            </a:r>
            <a:r>
              <a:rPr lang="en-US" sz="2800" dirty="0" smtClean="0"/>
              <a:t>-</a:t>
            </a:r>
            <a:r>
              <a:rPr lang="ru-RU" sz="2800" dirty="0" smtClean="0"/>
              <a:t>физически и</a:t>
            </a:r>
            <a:r>
              <a:rPr lang="en-US" sz="2800" dirty="0" smtClean="0"/>
              <a:t> </a:t>
            </a:r>
            <a:r>
              <a:rPr lang="ru-RU" sz="2800" dirty="0" smtClean="0"/>
              <a:t>юридически лица, с </a:t>
            </a:r>
            <a:r>
              <a:rPr lang="ru-RU" sz="2800" dirty="0" err="1" smtClean="0"/>
              <a:t>които</a:t>
            </a:r>
            <a:r>
              <a:rPr lang="ru-RU" sz="2800" dirty="0" smtClean="0"/>
              <a:t> </a:t>
            </a:r>
            <a:r>
              <a:rPr lang="ru-RU" sz="2800" dirty="0" err="1" smtClean="0"/>
              <a:t>предприятието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ru-RU" sz="2800" dirty="0" err="1" smtClean="0"/>
              <a:t>поддържа</a:t>
            </a:r>
            <a:r>
              <a:rPr lang="ru-RU" sz="2800" dirty="0" smtClean="0"/>
              <a:t> </a:t>
            </a:r>
            <a:r>
              <a:rPr lang="ru-RU" sz="2800" dirty="0" err="1" smtClean="0"/>
              <a:t>контакти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Картотека на </a:t>
            </a:r>
            <a:r>
              <a:rPr lang="ru-RU" sz="2800" dirty="0" err="1" smtClean="0"/>
              <a:t>Събития</a:t>
            </a:r>
            <a:r>
              <a:rPr lang="ru-RU" sz="2800" dirty="0" smtClean="0"/>
              <a:t> </a:t>
            </a:r>
            <a:r>
              <a:rPr lang="en-US" sz="2800" dirty="0" smtClean="0"/>
              <a:t>-</a:t>
            </a:r>
            <a:r>
              <a:rPr lang="ru-RU" sz="2800" dirty="0" smtClean="0"/>
              <a:t> </a:t>
            </a:r>
            <a:r>
              <a:rPr lang="ru-RU" sz="2800" dirty="0" err="1" smtClean="0"/>
              <a:t>поддържа</a:t>
            </a:r>
            <a:r>
              <a:rPr lang="ru-RU" sz="2800" dirty="0" smtClean="0"/>
              <a:t> се</a:t>
            </a:r>
            <a:r>
              <a:rPr lang="en-US" sz="2800" dirty="0" smtClean="0"/>
              <a:t> </a:t>
            </a:r>
            <a:r>
              <a:rPr lang="ru-RU" sz="2800" dirty="0" err="1" smtClean="0"/>
              <a:t>основно</a:t>
            </a:r>
            <a:r>
              <a:rPr lang="ru-RU" sz="2800" dirty="0" smtClean="0"/>
              <a:t> от </a:t>
            </a:r>
            <a:r>
              <a:rPr lang="ru-RU" sz="2800" dirty="0" err="1" smtClean="0"/>
              <a:t>звената</a:t>
            </a:r>
            <a:r>
              <a:rPr lang="ru-RU" sz="2800" dirty="0" smtClean="0"/>
              <a:t> </a:t>
            </a:r>
            <a:r>
              <a:rPr lang="ru-RU" sz="2800" dirty="0" err="1" smtClean="0"/>
              <a:t>ангажирани</a:t>
            </a:r>
            <a:r>
              <a:rPr lang="ru-RU" sz="2800" dirty="0" smtClean="0"/>
              <a:t> с управление и </a:t>
            </a:r>
            <a:r>
              <a:rPr lang="ru-RU" sz="2800" dirty="0" err="1" smtClean="0"/>
              <a:t>контрол</a:t>
            </a:r>
            <a:r>
              <a:rPr lang="ru-RU" sz="2800" dirty="0" smtClean="0"/>
              <a:t> на </a:t>
            </a:r>
            <a:r>
              <a:rPr lang="ru-RU" sz="2800" dirty="0" err="1" smtClean="0"/>
              <a:t>решенията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pic>
        <p:nvPicPr>
          <p:cNvPr id="5" name="Picture 2" descr="C:\Documents and Settings\User\Desktop\kart5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928670"/>
            <a:ext cx="2714645" cy="514986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r>
              <a:rPr lang="ru-RU" sz="2400" dirty="0" err="1" smtClean="0"/>
              <a:t>универсално</a:t>
            </a:r>
            <a:r>
              <a:rPr lang="ru-RU" sz="2400" dirty="0" smtClean="0"/>
              <a:t> решение за </a:t>
            </a:r>
            <a:r>
              <a:rPr lang="ru-RU" sz="2400" dirty="0" err="1" smtClean="0"/>
              <a:t>съхраняване</a:t>
            </a:r>
            <a:r>
              <a:rPr lang="ru-RU" sz="2400" dirty="0" smtClean="0"/>
              <a:t> на </a:t>
            </a:r>
            <a:r>
              <a:rPr lang="ru-RU" sz="2400" dirty="0" err="1" smtClean="0"/>
              <a:t>документи</a:t>
            </a:r>
            <a:r>
              <a:rPr lang="ru-RU" sz="2400" dirty="0" smtClean="0"/>
              <a:t>- </a:t>
            </a:r>
            <a:r>
              <a:rPr lang="ru-RU" sz="2400" dirty="0" err="1" smtClean="0"/>
              <a:t>традиционни</a:t>
            </a:r>
            <a:r>
              <a:rPr lang="ru-RU" sz="2400" dirty="0" smtClean="0"/>
              <a:t> </a:t>
            </a:r>
            <a:r>
              <a:rPr lang="ru-RU" sz="2400" dirty="0" err="1" smtClean="0"/>
              <a:t>шкафове</a:t>
            </a:r>
            <a:r>
              <a:rPr lang="ru-RU" sz="2400" dirty="0" smtClean="0"/>
              <a:t> с </a:t>
            </a:r>
            <a:r>
              <a:rPr lang="ru-RU" sz="2400" dirty="0" err="1" smtClean="0"/>
              <a:t>отварящи</a:t>
            </a:r>
            <a:r>
              <a:rPr lang="ru-RU" sz="2400" dirty="0" smtClean="0"/>
              <a:t> се </a:t>
            </a:r>
            <a:r>
              <a:rPr lang="ru-RU" sz="2400" dirty="0" err="1" smtClean="0"/>
              <a:t>врати</a:t>
            </a:r>
            <a:r>
              <a:rPr lang="ru-RU" sz="2400" dirty="0" smtClean="0"/>
              <a:t> и </a:t>
            </a:r>
            <a:r>
              <a:rPr lang="ru-RU" sz="2400" b="1" dirty="0" err="1" smtClean="0">
                <a:hlinkClick r:id="rId2"/>
              </a:rPr>
              <a:t>шкафове</a:t>
            </a:r>
            <a:r>
              <a:rPr lang="ru-RU" sz="2400" b="1" dirty="0" smtClean="0">
                <a:hlinkClick r:id="rId2"/>
              </a:rPr>
              <a:t> </a:t>
            </a:r>
            <a:r>
              <a:rPr lang="ru-RU" sz="2400" b="1" dirty="0" smtClean="0">
                <a:hlinkClick r:id="rId2"/>
              </a:rPr>
              <a:t>с </a:t>
            </a:r>
            <a:r>
              <a:rPr lang="ru-RU" sz="2400" b="1" dirty="0" err="1" smtClean="0">
                <a:hlinkClick r:id="rId2"/>
              </a:rPr>
              <a:t>врати</a:t>
            </a:r>
            <a:r>
              <a:rPr lang="ru-RU" sz="2400" b="1" dirty="0" smtClean="0">
                <a:hlinkClick r:id="rId2"/>
              </a:rPr>
              <a:t>, купе</a:t>
            </a:r>
            <a:r>
              <a:rPr lang="ru-RU" sz="2400" dirty="0" smtClean="0"/>
              <a:t> .</a:t>
            </a:r>
            <a:endParaRPr lang="en-US" sz="2400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pic>
        <p:nvPicPr>
          <p:cNvPr id="2050" name="Picture 2" descr="C:\Documents and Settings\User\Desktop\al2018o_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428868"/>
            <a:ext cx="2714644" cy="3357586"/>
          </a:xfrm>
          <a:prstGeom prst="rect">
            <a:avLst/>
          </a:prstGeom>
          <a:noFill/>
        </p:spPr>
      </p:pic>
      <p:pic>
        <p:nvPicPr>
          <p:cNvPr id="2051" name="Picture 3" descr="C:\Documents and Settings\User\Desktop\shha1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214554"/>
            <a:ext cx="3036883" cy="35115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14348" y="1643050"/>
            <a:ext cx="7858180" cy="4500594"/>
          </a:xfrm>
        </p:spPr>
        <p:txBody>
          <a:bodyPr/>
          <a:lstStyle/>
          <a:p>
            <a:r>
              <a:rPr lang="ru-RU" sz="2800" dirty="0" smtClean="0"/>
              <a:t>Картотека с </a:t>
            </a:r>
            <a:r>
              <a:rPr lang="ru-RU" sz="2800" dirty="0" err="1" smtClean="0"/>
              <a:t>Номенклатури</a:t>
            </a:r>
            <a:r>
              <a:rPr lang="ru-RU" sz="2800" dirty="0" smtClean="0"/>
              <a:t> - </a:t>
            </a:r>
            <a:r>
              <a:rPr lang="ru-RU" sz="2800" dirty="0" err="1" smtClean="0"/>
              <a:t>има</a:t>
            </a:r>
            <a:r>
              <a:rPr lang="ru-RU" sz="2800" dirty="0" smtClean="0"/>
              <a:t> </a:t>
            </a:r>
            <a:r>
              <a:rPr lang="ru-RU" sz="2800" dirty="0" smtClean="0"/>
              <a:t>два </a:t>
            </a:r>
            <a:r>
              <a:rPr lang="bg-BG" sz="2800" dirty="0" smtClean="0"/>
              <a:t> </a:t>
            </a:r>
            <a:r>
              <a:rPr lang="ru-RU" sz="2800" dirty="0" smtClean="0"/>
              <a:t>подраздела </a:t>
            </a:r>
            <a:r>
              <a:rPr lang="ru-RU" sz="2800" dirty="0" smtClean="0"/>
              <a:t>- номенклатура от </a:t>
            </a:r>
            <a:r>
              <a:rPr lang="ru-RU" sz="2800" dirty="0" err="1" smtClean="0"/>
              <a:t>ключови</a:t>
            </a:r>
            <a:r>
              <a:rPr lang="ru-RU" sz="2800" dirty="0" smtClean="0"/>
              <a:t> </a:t>
            </a:r>
            <a:r>
              <a:rPr lang="ru-RU" sz="2800" dirty="0" err="1" smtClean="0"/>
              <a:t>думи</a:t>
            </a:r>
            <a:r>
              <a:rPr lang="ru-RU" sz="2800" dirty="0" smtClean="0"/>
              <a:t> </a:t>
            </a:r>
            <a:r>
              <a:rPr lang="ru-RU" sz="2800" dirty="0" smtClean="0"/>
              <a:t>и номенклатура </a:t>
            </a:r>
            <a:r>
              <a:rPr lang="ru-RU" sz="2800" dirty="0" smtClean="0"/>
              <a:t>от </a:t>
            </a:r>
            <a:r>
              <a:rPr lang="ru-RU" sz="2800" dirty="0" err="1" smtClean="0"/>
              <a:t>специализирани</a:t>
            </a:r>
            <a:r>
              <a:rPr lang="ru-RU" sz="2800" dirty="0" smtClean="0"/>
              <a:t> </a:t>
            </a:r>
            <a:r>
              <a:rPr lang="ru-RU" sz="2800" dirty="0" err="1" smtClean="0"/>
              <a:t>каталози</a:t>
            </a:r>
            <a:r>
              <a:rPr lang="ru-RU" sz="2800" dirty="0" smtClean="0"/>
              <a:t> </a:t>
            </a:r>
            <a:r>
              <a:rPr lang="ru-RU" sz="2800" dirty="0" smtClean="0"/>
              <a:t>от понятия, </a:t>
            </a:r>
            <a:r>
              <a:rPr lang="ru-RU" sz="2800" dirty="0" err="1" smtClean="0"/>
              <a:t>обслужващи</a:t>
            </a:r>
            <a:r>
              <a:rPr lang="ru-RU" sz="2800" dirty="0" smtClean="0"/>
              <a:t> </a:t>
            </a:r>
            <a:r>
              <a:rPr lang="bg-BG" sz="2800" dirty="0" smtClean="0"/>
              <a:t> </a:t>
            </a:r>
            <a:r>
              <a:rPr lang="ru-RU" sz="2800" dirty="0" err="1" smtClean="0"/>
              <a:t>изграждането</a:t>
            </a:r>
            <a:r>
              <a:rPr lang="ru-RU" sz="2800" dirty="0" smtClean="0"/>
              <a:t> на </a:t>
            </a:r>
            <a:r>
              <a:rPr lang="ru-RU" sz="2800" dirty="0" err="1" smtClean="0"/>
              <a:t>информационните</a:t>
            </a:r>
            <a:r>
              <a:rPr lang="ru-RU" sz="2800" dirty="0" smtClean="0"/>
              <a:t> </a:t>
            </a:r>
            <a:r>
              <a:rPr lang="ru-RU" sz="2800" dirty="0" smtClean="0"/>
              <a:t>описания </a:t>
            </a:r>
            <a:r>
              <a:rPr lang="ru-RU" sz="2800" dirty="0" smtClean="0"/>
              <a:t>на </a:t>
            </a:r>
            <a:r>
              <a:rPr lang="ru-RU" sz="2800" dirty="0" err="1" smtClean="0"/>
              <a:t>обектите</a:t>
            </a:r>
            <a:r>
              <a:rPr lang="ru-RU" sz="2800" dirty="0" smtClean="0"/>
              <a:t> от </a:t>
            </a:r>
            <a:r>
              <a:rPr lang="ru-RU" sz="2800" dirty="0" err="1" smtClean="0"/>
              <a:t>петте</a:t>
            </a:r>
            <a:r>
              <a:rPr lang="ru-RU" sz="2800" dirty="0" smtClean="0"/>
              <a:t> </a:t>
            </a:r>
            <a:r>
              <a:rPr lang="ru-RU" sz="2800" dirty="0" err="1" smtClean="0"/>
              <a:t>основни</a:t>
            </a:r>
            <a:r>
              <a:rPr lang="ru-RU" sz="2800" dirty="0" smtClean="0"/>
              <a:t> </a:t>
            </a:r>
            <a:r>
              <a:rPr lang="ru-RU" sz="2800" dirty="0" smtClean="0"/>
              <a:t>картотеки</a:t>
            </a:r>
            <a:r>
              <a:rPr lang="ru-RU" sz="2800" dirty="0" smtClean="0"/>
              <a:t>.</a:t>
            </a:r>
            <a:endParaRPr lang="en-US" sz="2800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pic>
        <p:nvPicPr>
          <p:cNvPr id="3074" name="Picture 2" descr="C:\Documents and Settings\User\Desktop\als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Правоъгълник 5"/>
          <p:cNvSpPr/>
          <p:nvPr/>
        </p:nvSpPr>
        <p:spPr>
          <a:xfrm>
            <a:off x="4500562" y="357166"/>
            <a:ext cx="4286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Картотека на Потребители </a:t>
            </a:r>
            <a:r>
              <a:rPr lang="ru-RU" sz="2000" dirty="0" smtClean="0"/>
              <a:t>– </a:t>
            </a:r>
            <a:r>
              <a:rPr lang="ru-RU" sz="2000" dirty="0" err="1" smtClean="0"/>
              <a:t>служителите</a:t>
            </a:r>
            <a:r>
              <a:rPr lang="ru-RU" sz="2000" dirty="0" smtClean="0"/>
              <a:t> в </a:t>
            </a:r>
            <a:r>
              <a:rPr lang="ru-RU" sz="2000" dirty="0" err="1" smtClean="0"/>
              <a:t>предприятието</a:t>
            </a:r>
            <a:r>
              <a:rPr lang="ru-RU" sz="2000" dirty="0" smtClean="0"/>
              <a:t>, </a:t>
            </a:r>
            <a:r>
              <a:rPr lang="ru-RU" sz="2000" dirty="0" err="1" smtClean="0"/>
              <a:t>които</a:t>
            </a:r>
            <a:r>
              <a:rPr lang="ru-RU" sz="2000" dirty="0" smtClean="0"/>
              <a:t> </a:t>
            </a:r>
            <a:r>
              <a:rPr lang="ru-RU" sz="2000" dirty="0" err="1" smtClean="0"/>
              <a:t>имат</a:t>
            </a:r>
            <a:r>
              <a:rPr lang="ru-RU" sz="2000" dirty="0" smtClean="0"/>
              <a:t> достъп и разрешение за работа със </a:t>
            </a:r>
            <a:r>
              <a:rPr lang="ru-RU" sz="2000" dirty="0" err="1" smtClean="0"/>
              <a:t>системата</a:t>
            </a: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93l">
  <a:themeElements>
    <a:clrScheme name="Office тема 3">
      <a:dk1>
        <a:srgbClr val="0E3558"/>
      </a:dk1>
      <a:lt1>
        <a:srgbClr val="FFFFFF"/>
      </a:lt1>
      <a:dk2>
        <a:srgbClr val="006699"/>
      </a:dk2>
      <a:lt2>
        <a:srgbClr val="969696"/>
      </a:lt2>
      <a:accent1>
        <a:srgbClr val="3B86CB"/>
      </a:accent1>
      <a:accent2>
        <a:srgbClr val="5CB68D"/>
      </a:accent2>
      <a:accent3>
        <a:srgbClr val="FFFFFF"/>
      </a:accent3>
      <a:accent4>
        <a:srgbClr val="0A2C4A"/>
      </a:accent4>
      <a:accent5>
        <a:srgbClr val="AFC3E2"/>
      </a:accent5>
      <a:accent6>
        <a:srgbClr val="53A57F"/>
      </a:accent6>
      <a:hlink>
        <a:srgbClr val="CC3300"/>
      </a:hlink>
      <a:folHlink>
        <a:srgbClr val="333399"/>
      </a:folHlink>
    </a:clrScheme>
    <a:fontScheme name="Office тем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тема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тема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C3CCF4"/>
        </a:accent5>
        <a:accent6>
          <a:srgbClr val="D9943A"/>
        </a:accent6>
        <a:hlink>
          <a:srgbClr val="33835F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тема 3">
        <a:dk1>
          <a:srgbClr val="0E3558"/>
        </a:dk1>
        <a:lt1>
          <a:srgbClr val="FFFFFF"/>
        </a:lt1>
        <a:dk2>
          <a:srgbClr val="006699"/>
        </a:dk2>
        <a:lt2>
          <a:srgbClr val="969696"/>
        </a:lt2>
        <a:accent1>
          <a:srgbClr val="3B86CB"/>
        </a:accent1>
        <a:accent2>
          <a:srgbClr val="5CB68D"/>
        </a:accent2>
        <a:accent3>
          <a:srgbClr val="FFFFFF"/>
        </a:accent3>
        <a:accent4>
          <a:srgbClr val="0A2C4A"/>
        </a:accent4>
        <a:accent5>
          <a:srgbClr val="AFC3E2"/>
        </a:accent5>
        <a:accent6>
          <a:srgbClr val="53A57F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cdb2004193l</Template>
  <TotalTime>286</TotalTime>
  <Words>168</Words>
  <Application>Microsoft Office PowerPoint</Application>
  <PresentationFormat>Презентация на цял екран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cdb2004193l</vt:lpstr>
      <vt:lpstr>Картотеки и видове картотеки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Картотеки и видове картотеки</dc:title>
  <dc:creator>Your User Name</dc:creator>
  <cp:lastModifiedBy>Your User Name</cp:lastModifiedBy>
  <cp:revision>30</cp:revision>
  <dcterms:created xsi:type="dcterms:W3CDTF">2011-04-09T15:11:07Z</dcterms:created>
  <dcterms:modified xsi:type="dcterms:W3CDTF">2011-04-14T10:51:24Z</dcterms:modified>
</cp:coreProperties>
</file>