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0B1F1F0-4F6E-44FF-9F69-DF5C68C6A018}" type="datetimeFigureOut">
              <a:rPr lang="bg-BG" smtClean="0"/>
              <a:pPr/>
              <a:t>3.4.2013 г.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bg-B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3F5B4A0-1D60-45C8-BFAC-88205FB201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F1F0-4F6E-44FF-9F69-DF5C68C6A018}" type="datetimeFigureOut">
              <a:rPr lang="bg-BG" smtClean="0"/>
              <a:pPr/>
              <a:t>3.4.2013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B4A0-1D60-45C8-BFAC-88205FB201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F1F0-4F6E-44FF-9F69-DF5C68C6A018}" type="datetimeFigureOut">
              <a:rPr lang="bg-BG" smtClean="0"/>
              <a:pPr/>
              <a:t>3.4.2013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B4A0-1D60-45C8-BFAC-88205FB201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0B1F1F0-4F6E-44FF-9F69-DF5C68C6A018}" type="datetimeFigureOut">
              <a:rPr lang="bg-BG" smtClean="0"/>
              <a:pPr/>
              <a:t>3.4.2013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B4A0-1D60-45C8-BFAC-88205FB201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0B1F1F0-4F6E-44FF-9F69-DF5C68C6A018}" type="datetimeFigureOut">
              <a:rPr lang="bg-BG" smtClean="0"/>
              <a:pPr/>
              <a:t>3.4.2013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3F5B4A0-1D60-45C8-BFAC-88205FB201AA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0B1F1F0-4F6E-44FF-9F69-DF5C68C6A018}" type="datetimeFigureOut">
              <a:rPr lang="bg-BG" smtClean="0"/>
              <a:pPr/>
              <a:t>3.4.2013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3F5B4A0-1D60-45C8-BFAC-88205FB201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0B1F1F0-4F6E-44FF-9F69-DF5C68C6A018}" type="datetimeFigureOut">
              <a:rPr lang="bg-BG" smtClean="0"/>
              <a:pPr/>
              <a:t>3.4.2013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3F5B4A0-1D60-45C8-BFAC-88205FB201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F1F0-4F6E-44FF-9F69-DF5C68C6A018}" type="datetimeFigureOut">
              <a:rPr lang="bg-BG" smtClean="0"/>
              <a:pPr/>
              <a:t>3.4.2013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B4A0-1D60-45C8-BFAC-88205FB201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0B1F1F0-4F6E-44FF-9F69-DF5C68C6A018}" type="datetimeFigureOut">
              <a:rPr lang="bg-BG" smtClean="0"/>
              <a:pPr/>
              <a:t>3.4.2013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3F5B4A0-1D60-45C8-BFAC-88205FB201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0B1F1F0-4F6E-44FF-9F69-DF5C68C6A018}" type="datetimeFigureOut">
              <a:rPr lang="bg-BG" smtClean="0"/>
              <a:pPr/>
              <a:t>3.4.2013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3F5B4A0-1D60-45C8-BFAC-88205FB201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0B1F1F0-4F6E-44FF-9F69-DF5C68C6A018}" type="datetimeFigureOut">
              <a:rPr lang="bg-BG" smtClean="0"/>
              <a:pPr/>
              <a:t>3.4.2013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3F5B4A0-1D60-45C8-BFAC-88205FB201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0B1F1F0-4F6E-44FF-9F69-DF5C68C6A018}" type="datetimeFigureOut">
              <a:rPr lang="bg-BG" smtClean="0"/>
              <a:pPr/>
              <a:t>3.4.2013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3F5B4A0-1D60-45C8-BFAC-88205FB201AA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2571744"/>
            <a:ext cx="7896252" cy="914392"/>
          </a:xfrm>
        </p:spPr>
        <p:txBody>
          <a:bodyPr/>
          <a:lstStyle/>
          <a:p>
            <a:pPr algn="ctr"/>
            <a:r>
              <a:rPr lang="bg-BG" dirty="0" smtClean="0"/>
              <a:t>Тема:КАРТОТЕКИ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4786322"/>
            <a:ext cx="8062912" cy="1752600"/>
          </a:xfrm>
        </p:spPr>
        <p:txBody>
          <a:bodyPr/>
          <a:lstStyle/>
          <a:p>
            <a:r>
              <a:rPr lang="bg-BG" dirty="0" smtClean="0">
                <a:solidFill>
                  <a:schemeClr val="accent4"/>
                </a:solidFill>
              </a:rPr>
              <a:t>Изготвил:Десислава Линкова</a:t>
            </a:r>
          </a:p>
          <a:p>
            <a:r>
              <a:rPr lang="bg-BG" dirty="0" smtClean="0">
                <a:solidFill>
                  <a:schemeClr val="accent4"/>
                </a:solidFill>
              </a:rPr>
              <a:t>24 гр.    “Бизнес Информатика”</a:t>
            </a:r>
            <a:endParaRPr lang="bg-BG" dirty="0">
              <a:solidFill>
                <a:schemeClr val="accent4"/>
              </a:solidFill>
            </a:endParaRPr>
          </a:p>
        </p:txBody>
      </p:sp>
      <p:pic>
        <p:nvPicPr>
          <p:cNvPr id="4" name="Picture 3" descr="C:\Users\desi\Desktop\Untitled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85728"/>
            <a:ext cx="685804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Мая\Desktop\10d2a540039ed6e795359c191471d7d6.800x6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00438"/>
            <a:ext cx="2273890" cy="18088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46928"/>
          </a:xfrm>
        </p:spPr>
        <p:txBody>
          <a:bodyPr>
            <a:normAutofit fontScale="90000"/>
          </a:bodyPr>
          <a:lstStyle/>
          <a:p>
            <a:r>
              <a:rPr lang="bg-BG" sz="3200" b="1" i="1" dirty="0" smtClean="0"/>
              <a:t>Картотека на Събития </a:t>
            </a:r>
            <a:br>
              <a:rPr lang="bg-BG" sz="3200" b="1" i="1" dirty="0" smtClean="0"/>
            </a:b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4572000"/>
          </a:xfrm>
        </p:spPr>
        <p:txBody>
          <a:bodyPr/>
          <a:lstStyle/>
          <a:p>
            <a:pPr algn="ctr">
              <a:buNone/>
            </a:pPr>
            <a:r>
              <a:rPr lang="bg-BG" sz="2800" dirty="0" smtClean="0"/>
              <a:t>Поддържа се основно от звената ангажирани с управление и контрол на решенията</a:t>
            </a:r>
            <a:r>
              <a:rPr lang="bg-BG" dirty="0" smtClean="0"/>
              <a:t>.</a:t>
            </a:r>
            <a:r>
              <a:rPr lang="bg-BG" sz="2800" dirty="0" smtClean="0"/>
              <a:t> В нея се съхраняват данни за събития и бъдещи срещи.</a:t>
            </a:r>
            <a:endParaRPr lang="bg-BG" dirty="0" smtClean="0"/>
          </a:p>
          <a:p>
            <a:endParaRPr lang="bg-BG" dirty="0"/>
          </a:p>
        </p:txBody>
      </p:sp>
      <p:pic>
        <p:nvPicPr>
          <p:cNvPr id="4" name="Picture 2" descr="C:\Users\Мая\Desktop\62180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86" y="2786058"/>
            <a:ext cx="3694634" cy="3694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Мая\Desktop\thumb330x253_37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90" y="3286124"/>
            <a:ext cx="3143250" cy="2409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i="1" dirty="0" smtClean="0"/>
              <a:t>Картотека на документи</a:t>
            </a:r>
            <a:br>
              <a:rPr lang="bg-BG" b="1" i="1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000108"/>
            <a:ext cx="8229600" cy="4572000"/>
          </a:xfrm>
        </p:spPr>
        <p:txBody>
          <a:bodyPr/>
          <a:lstStyle/>
          <a:p>
            <a:pPr algn="ctr">
              <a:buNone/>
            </a:pPr>
            <a:r>
              <a:rPr lang="bg-BG" sz="2800" dirty="0" smtClean="0"/>
              <a:t>Това е каталожна структура, в която се</a:t>
            </a:r>
          </a:p>
          <a:p>
            <a:pPr algn="ctr">
              <a:buNone/>
            </a:pPr>
            <a:r>
              <a:rPr lang="bg-BG" sz="2800" dirty="0" smtClean="0"/>
              <a:t>регистрират отделните документи на</a:t>
            </a:r>
          </a:p>
          <a:p>
            <a:pPr algn="ctr">
              <a:buNone/>
            </a:pPr>
            <a:r>
              <a:rPr lang="bg-BG" sz="2800" dirty="0" smtClean="0"/>
              <a:t>всички потребители на</a:t>
            </a:r>
          </a:p>
          <a:p>
            <a:pPr algn="ctr">
              <a:buNone/>
            </a:pPr>
            <a:r>
              <a:rPr lang="bg-BG" sz="2800" dirty="0" smtClean="0"/>
              <a:t>информационната система,</a:t>
            </a:r>
          </a:p>
          <a:p>
            <a:pPr algn="ctr">
              <a:buNone/>
            </a:pPr>
            <a:r>
              <a:rPr lang="bg-BG" sz="2800" dirty="0" smtClean="0"/>
              <a:t>класифицирани в каталожна</a:t>
            </a:r>
          </a:p>
          <a:p>
            <a:pPr algn="ctr">
              <a:buNone/>
            </a:pPr>
            <a:r>
              <a:rPr lang="bg-BG" sz="2800" dirty="0" smtClean="0"/>
              <a:t>структура.</a:t>
            </a:r>
          </a:p>
          <a:p>
            <a:endParaRPr lang="bg-BG" dirty="0"/>
          </a:p>
        </p:txBody>
      </p:sp>
      <p:pic>
        <p:nvPicPr>
          <p:cNvPr id="4" name="Picture 2" descr="C:\Users\Мая\Desktop\thumb330x253_2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3786190"/>
            <a:ext cx="2880320" cy="25682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b="1" i="1" dirty="0" smtClean="0"/>
              <a:t>Картотека с номенклатура</a:t>
            </a:r>
            <a:br>
              <a:rPr lang="bg-BG" b="1" i="1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261776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bg-BG" sz="2800" dirty="0" smtClean="0"/>
              <a:t>Има два подраздела - номенклатура от ключови думи и номенклатура от специализирани каталози от понятия, обслужващи изграждането на информационните описания на обектите от петте основни картотеки.</a:t>
            </a:r>
          </a:p>
          <a:p>
            <a:pPr algn="ctr"/>
            <a:endParaRPr lang="bg-BG" dirty="0"/>
          </a:p>
        </p:txBody>
      </p:sp>
      <p:pic>
        <p:nvPicPr>
          <p:cNvPr id="4" name="Picture 2" descr="C:\Users\Мая\Desktop\20087-item-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70" y="4500570"/>
            <a:ext cx="4597844" cy="1685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b="1" i="1" dirty="0" smtClean="0"/>
              <a:t>Картотека на потребители/контрагенти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buNone/>
            </a:pPr>
            <a:endParaRPr lang="ru-RU" sz="3400" dirty="0" smtClean="0"/>
          </a:p>
          <a:p>
            <a:pPr algn="ctr">
              <a:buNone/>
            </a:pPr>
            <a:r>
              <a:rPr lang="ru-RU" sz="3200" dirty="0" smtClean="0"/>
              <a:t>Най - често съхраняваните данни за потребителите са лични данни.За по лесното им подреждане и откриване след това се използват картотеки.Те улесняват работата на персонала, като чрез ключови думи или цифри подпомагат за намирането на нужната информация.</a:t>
            </a:r>
          </a:p>
          <a:p>
            <a:endParaRPr lang="bg-BG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Лични данни:</a:t>
            </a:r>
          </a:p>
          <a:p>
            <a:pPr>
              <a:buNone/>
            </a:pPr>
            <a:r>
              <a:rPr lang="ru-RU" dirty="0" smtClean="0"/>
              <a:t>Имена, ЕГН, снимка</a:t>
            </a:r>
          </a:p>
          <a:p>
            <a:pPr>
              <a:buNone/>
            </a:pPr>
            <a:r>
              <a:rPr lang="ru-RU" dirty="0" smtClean="0"/>
              <a:t>– пол, семейно положение</a:t>
            </a:r>
          </a:p>
          <a:p>
            <a:pPr>
              <a:buNone/>
            </a:pPr>
            <a:r>
              <a:rPr lang="ru-RU" dirty="0" smtClean="0"/>
              <a:t>– месторождение</a:t>
            </a:r>
          </a:p>
          <a:p>
            <a:pPr>
              <a:buNone/>
            </a:pPr>
            <a:r>
              <a:rPr lang="ru-RU" dirty="0" smtClean="0"/>
              <a:t>– адресни и паспортни</a:t>
            </a:r>
          </a:p>
          <a:p>
            <a:pPr>
              <a:buNone/>
            </a:pPr>
            <a:r>
              <a:rPr lang="ru-RU" dirty="0" smtClean="0"/>
              <a:t>данни</a:t>
            </a:r>
          </a:p>
          <a:p>
            <a:pPr>
              <a:buNone/>
            </a:pPr>
            <a:r>
              <a:rPr lang="ru-RU" dirty="0" smtClean="0"/>
              <a:t>– телефони, e-mail</a:t>
            </a:r>
          </a:p>
          <a:p>
            <a:pPr>
              <a:buNone/>
            </a:pPr>
            <a:r>
              <a:rPr lang="ru-RU" dirty="0" smtClean="0"/>
              <a:t>– ценз и квалификация</a:t>
            </a:r>
          </a:p>
          <a:p>
            <a:pPr>
              <a:buNone/>
            </a:pPr>
            <a:r>
              <a:rPr lang="ru-RU" dirty="0" smtClean="0"/>
              <a:t>● образование и диплома</a:t>
            </a:r>
          </a:p>
          <a:p>
            <a:pPr>
              <a:buNone/>
            </a:pPr>
            <a:r>
              <a:rPr lang="ru-RU" dirty="0" smtClean="0"/>
              <a:t>● научна степен и звание</a:t>
            </a:r>
          </a:p>
          <a:p>
            <a:pPr>
              <a:buNone/>
            </a:pPr>
            <a:r>
              <a:rPr lang="ru-RU" dirty="0" smtClean="0"/>
              <a:t>● квалификация</a:t>
            </a:r>
          </a:p>
          <a:p>
            <a:pPr>
              <a:buNone/>
            </a:pPr>
            <a:r>
              <a:rPr lang="ru-RU" dirty="0" smtClean="0"/>
              <a:t>● специализация</a:t>
            </a:r>
          </a:p>
          <a:p>
            <a:pPr>
              <a:buNone/>
            </a:pPr>
            <a:r>
              <a:rPr lang="ru-RU" dirty="0" smtClean="0"/>
              <a:t>● рангове</a:t>
            </a:r>
          </a:p>
          <a:p>
            <a:pPr>
              <a:buNone/>
            </a:pPr>
            <a:r>
              <a:rPr lang="ru-RU" dirty="0" smtClean="0"/>
              <a:t>– данни за членовете на</a:t>
            </a:r>
          </a:p>
          <a:p>
            <a:pPr>
              <a:buNone/>
            </a:pPr>
            <a:r>
              <a:rPr lang="ru-RU" dirty="0" smtClean="0"/>
              <a:t>семейството</a:t>
            </a:r>
          </a:p>
          <a:p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018894"/>
          </a:xfrm>
        </p:spPr>
        <p:txBody>
          <a:bodyPr/>
          <a:lstStyle/>
          <a:p>
            <a:pPr algn="ctr"/>
            <a:r>
              <a:rPr lang="bg-BG" dirty="0" smtClean="0">
                <a:solidFill>
                  <a:schemeClr val="accent1"/>
                </a:solidFill>
              </a:rPr>
              <a:t>	Благодаря за вниманието</a:t>
            </a:r>
            <a:endParaRPr lang="bg-B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18366"/>
          </a:xfrm>
        </p:spPr>
        <p:txBody>
          <a:bodyPr/>
          <a:lstStyle/>
          <a:p>
            <a:r>
              <a:rPr lang="bg-BG" dirty="0" smtClean="0"/>
              <a:t>План: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11824"/>
          </a:xfrm>
        </p:spPr>
        <p:txBody>
          <a:bodyPr/>
          <a:lstStyle/>
          <a:p>
            <a:r>
              <a:rPr lang="bg-BG" dirty="0" smtClean="0"/>
              <a:t>1.Същност</a:t>
            </a:r>
          </a:p>
          <a:p>
            <a:r>
              <a:rPr lang="bg-BG" dirty="0" smtClean="0"/>
              <a:t>2.Видове картотеки</a:t>
            </a:r>
          </a:p>
          <a:p>
            <a:pPr>
              <a:buNone/>
            </a:pPr>
            <a:r>
              <a:rPr lang="bg-BG" dirty="0" smtClean="0"/>
              <a:t>а) Касети</a:t>
            </a:r>
          </a:p>
          <a:p>
            <a:pPr>
              <a:buNone/>
            </a:pPr>
            <a:r>
              <a:rPr lang="bg-BG" dirty="0" smtClean="0"/>
              <a:t>б) Картотечни шкафове </a:t>
            </a:r>
          </a:p>
          <a:p>
            <a:pPr>
              <a:buNone/>
            </a:pPr>
            <a:r>
              <a:rPr lang="bg-BG" dirty="0" smtClean="0"/>
              <a:t>в) Картотечни бюра</a:t>
            </a:r>
          </a:p>
          <a:p>
            <a:pPr>
              <a:buNone/>
            </a:pPr>
            <a:r>
              <a:rPr lang="bg-BG" dirty="0" smtClean="0"/>
              <a:t>г) Разделител</a:t>
            </a:r>
          </a:p>
          <a:p>
            <a:r>
              <a:rPr lang="bg-BG" dirty="0" smtClean="0"/>
              <a:t>3.Състав на картотеките</a:t>
            </a:r>
          </a:p>
          <a:p>
            <a:r>
              <a:rPr lang="bg-BG" dirty="0" smtClean="0"/>
              <a:t>4.Класификация по функционален признак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1.Същност</a:t>
            </a:r>
            <a:br>
              <a:rPr lang="bg-BG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68948"/>
          </a:xfrm>
        </p:spPr>
        <p:txBody>
          <a:bodyPr/>
          <a:lstStyle/>
          <a:p>
            <a:r>
              <a:rPr lang="bg-BG" dirty="0" smtClean="0"/>
              <a:t>Думата “картотека” е произлязла от гръцката дума  "лист папирус" ,което означава </a:t>
            </a:r>
            <a:r>
              <a:rPr lang="bg-BG" dirty="0" smtClean="0">
                <a:solidFill>
                  <a:schemeClr val="accent1"/>
                </a:solidFill>
              </a:rPr>
              <a:t>съхранение</a:t>
            </a:r>
            <a:r>
              <a:rPr lang="bg-BG" dirty="0" smtClean="0"/>
              <a:t>.</a:t>
            </a:r>
          </a:p>
          <a:p>
            <a:r>
              <a:rPr lang="bg-BG" dirty="0" smtClean="0"/>
              <a:t>Картотеките се изграждат по технология,позволяваща чрез персонален компютър да се имитират процедури  типични за създаване и използване на картотеки при ръчния способ за обработка на данни.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428604"/>
            <a:ext cx="8229600" cy="2571768"/>
          </a:xfrm>
        </p:spPr>
        <p:txBody>
          <a:bodyPr>
            <a:normAutofit fontScale="92500" lnSpcReduction="20000"/>
          </a:bodyPr>
          <a:lstStyle/>
          <a:p>
            <a:pPr algn="ctr"/>
            <a:endParaRPr lang="bg-BG" dirty="0" smtClean="0"/>
          </a:p>
          <a:p>
            <a:pPr algn="ctr"/>
            <a:endParaRPr lang="bg-BG" sz="2400" dirty="0" smtClean="0"/>
          </a:p>
          <a:p>
            <a:pPr algn="ctr">
              <a:buNone/>
            </a:pPr>
            <a:r>
              <a:rPr lang="bg-BG" sz="2400" dirty="0" smtClean="0"/>
              <a:t>Широкото им ползване е резултат от свойството им да съхраняват дадена информация с възможност тя да се използва многократно.Именно картотеките организират тази система за съхранение ,като позволяват групирането и подреждането по предварително определени критерии.</a:t>
            </a:r>
            <a:endParaRPr lang="bg-BG" sz="2400" dirty="0"/>
          </a:p>
        </p:txBody>
      </p:sp>
      <p:pic>
        <p:nvPicPr>
          <p:cNvPr id="4" name="Picture 3" descr="papka_dlya kartoteki FoolScap_en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3000372"/>
            <a:ext cx="7125752" cy="3588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8980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2.Видове картотеки</a:t>
            </a:r>
            <a:br>
              <a:rPr lang="bg-BG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229600" cy="27860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bg-BG" sz="1900" dirty="0" smtClean="0"/>
              <a:t>а) </a:t>
            </a:r>
            <a:r>
              <a:rPr lang="bg-BG" sz="1900" dirty="0" smtClean="0">
                <a:solidFill>
                  <a:schemeClr val="accent1"/>
                </a:solidFill>
              </a:rPr>
              <a:t>Касети</a:t>
            </a:r>
            <a:r>
              <a:rPr lang="bg-BG" sz="1900" dirty="0" smtClean="0"/>
              <a:t>- могат да са от отворен тип, но могат да бъдат и</a:t>
            </a:r>
          </a:p>
          <a:p>
            <a:pPr>
              <a:buNone/>
            </a:pPr>
            <a:r>
              <a:rPr lang="bg-BG" sz="1900" dirty="0" smtClean="0"/>
              <a:t> затворени/заключени.</a:t>
            </a:r>
          </a:p>
          <a:p>
            <a:pPr>
              <a:buNone/>
            </a:pPr>
            <a:r>
              <a:rPr lang="bg-BG" sz="1900" dirty="0" smtClean="0"/>
              <a:t>б) </a:t>
            </a:r>
            <a:r>
              <a:rPr lang="bg-BG" sz="1900" dirty="0" smtClean="0">
                <a:solidFill>
                  <a:schemeClr val="accent1"/>
                </a:solidFill>
              </a:rPr>
              <a:t>Картотечни шкафове </a:t>
            </a:r>
            <a:r>
              <a:rPr lang="bg-BG" sz="1900" dirty="0" smtClean="0"/>
              <a:t>- те могат да са организирани така, че да имат свободен достъп или пък заключени с кодове.</a:t>
            </a:r>
          </a:p>
          <a:p>
            <a:pPr>
              <a:buNone/>
            </a:pPr>
            <a:r>
              <a:rPr lang="bg-BG" sz="1900" dirty="0" smtClean="0"/>
              <a:t>в) </a:t>
            </a:r>
            <a:r>
              <a:rPr lang="bg-BG" sz="1900" dirty="0" smtClean="0">
                <a:solidFill>
                  <a:schemeClr val="accent1"/>
                </a:solidFill>
              </a:rPr>
              <a:t>Картотечни бюра- </a:t>
            </a:r>
            <a:r>
              <a:rPr lang="bg-BG" sz="1900" dirty="0" smtClean="0"/>
              <a:t>- в тях се съдържат картотечните шкафове.</a:t>
            </a:r>
          </a:p>
          <a:p>
            <a:pPr>
              <a:buNone/>
            </a:pPr>
            <a:r>
              <a:rPr lang="bg-BG" sz="1900" dirty="0" smtClean="0"/>
              <a:t>г) </a:t>
            </a:r>
            <a:r>
              <a:rPr lang="bg-BG" sz="1900" dirty="0" smtClean="0">
                <a:solidFill>
                  <a:schemeClr val="accent1"/>
                </a:solidFill>
              </a:rPr>
              <a:t>Разделител</a:t>
            </a:r>
            <a:r>
              <a:rPr lang="en-US" sz="1900" dirty="0" smtClean="0"/>
              <a:t>- </a:t>
            </a:r>
            <a:r>
              <a:rPr lang="bg-BG" sz="1900" dirty="0" smtClean="0"/>
              <a:t>служи за разделянето на отделните класификационни групи и изпълняват ролята на адреси, по които се ориентират при търсенето на информация.</a:t>
            </a:r>
          </a:p>
          <a:p>
            <a:pPr>
              <a:buNone/>
            </a:pPr>
            <a:endParaRPr lang="bg-BG" dirty="0" smtClean="0"/>
          </a:p>
          <a:p>
            <a:endParaRPr lang="bg-BG" dirty="0"/>
          </a:p>
        </p:txBody>
      </p:sp>
      <p:pic>
        <p:nvPicPr>
          <p:cNvPr id="4" name="Picture 3" descr="C:\Users\Мая\Desktop\12451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26" y="421481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Мая\Desktop\b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3500438"/>
            <a:ext cx="2790825" cy="3096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Мая\Desktop\M 1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02" y="3857628"/>
            <a:ext cx="3238500" cy="2714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4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3.Състав на картотеките</a:t>
            </a:r>
            <a:br>
              <a:rPr lang="bg-BG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229600" cy="585791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bg-BG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Всяка картотека се състои от:</a:t>
            </a:r>
          </a:p>
          <a:p>
            <a:pPr>
              <a:buNone/>
            </a:pPr>
            <a:r>
              <a:rPr lang="bg-BG" dirty="0" smtClean="0">
                <a:solidFill>
                  <a:schemeClr val="accent1"/>
                </a:solidFill>
              </a:rPr>
              <a:t>1.Вместилище-</a:t>
            </a:r>
            <a:r>
              <a:rPr lang="bg-BG" dirty="0" smtClean="0"/>
              <a:t>мястото където се съдържа картотеката,изработва се от здрави материали-метал,пластмаса,дърво и др.Разделя се на кастер,касета,шкаф,бюро,маса.</a:t>
            </a:r>
          </a:p>
          <a:p>
            <a:pPr>
              <a:buNone/>
            </a:pPr>
            <a:endParaRPr lang="bg-BG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bg-BG" dirty="0" smtClean="0">
                <a:solidFill>
                  <a:schemeClr val="accent1"/>
                </a:solidFill>
              </a:rPr>
              <a:t>2.Партида-</a:t>
            </a:r>
            <a:r>
              <a:rPr lang="bg-BG" dirty="0" smtClean="0"/>
              <a:t>основата върху която се регистрират и съхраняват данните,за обработването и служат материали като специална хартия,пластмасови елементи и др.</a:t>
            </a:r>
          </a:p>
          <a:p>
            <a:pPr>
              <a:buNone/>
            </a:pPr>
            <a:endParaRPr lang="bg-BG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bg-BG" dirty="0" smtClean="0">
                <a:solidFill>
                  <a:schemeClr val="accent1"/>
                </a:solidFill>
              </a:rPr>
              <a:t>3.Индикатори-</a:t>
            </a:r>
            <a:r>
              <a:rPr lang="bg-BG" dirty="0" smtClean="0"/>
              <a:t>характеризира отделна партида в рамките на групата.</a:t>
            </a:r>
          </a:p>
          <a:p>
            <a:pPr>
              <a:buNone/>
            </a:pPr>
            <a:endParaRPr lang="bg-BG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bg-BG" dirty="0" smtClean="0">
                <a:solidFill>
                  <a:schemeClr val="accent1"/>
                </a:solidFill>
              </a:rPr>
              <a:t>4.Разделители-</a:t>
            </a:r>
            <a:r>
              <a:rPr lang="bg-BG" dirty="0" smtClean="0"/>
              <a:t>служат за разделение на различните класификационни групи.Използват се полета на адреси,по които се класифицират партидите.Играят важна рола в процеса на търсене.</a:t>
            </a:r>
            <a:endParaRPr lang="bg-BG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bg-B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018366"/>
          </a:xfrm>
        </p:spPr>
        <p:txBody>
          <a:bodyPr>
            <a:normAutofit/>
          </a:bodyPr>
          <a:lstStyle/>
          <a:p>
            <a:pPr algn="ctr"/>
            <a:r>
              <a:rPr lang="bg-BG" sz="3200" dirty="0" smtClean="0"/>
              <a:t>Според начина на организация: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472518" cy="53118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bg-BG" sz="1800" dirty="0" smtClean="0">
                <a:solidFill>
                  <a:schemeClr val="accent1"/>
                </a:solidFill>
              </a:rPr>
              <a:t>1.Вертикална-</a:t>
            </a:r>
            <a:r>
              <a:rPr lang="bg-BG" sz="1800" dirty="0" smtClean="0"/>
              <a:t>вертикално положение</a:t>
            </a:r>
            <a:endParaRPr lang="bg-BG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bg-BG" sz="1800" dirty="0" smtClean="0">
                <a:solidFill>
                  <a:schemeClr val="accent1"/>
                </a:solidFill>
              </a:rPr>
              <a:t>2.Вертикално-видима-</a:t>
            </a:r>
            <a:r>
              <a:rPr lang="bg-BG" sz="1800" dirty="0" smtClean="0"/>
              <a:t>под</a:t>
            </a:r>
            <a:r>
              <a:rPr lang="bg-BG" sz="1800" dirty="0" smtClean="0">
                <a:solidFill>
                  <a:schemeClr val="accent1"/>
                </a:solidFill>
              </a:rPr>
              <a:t> </a:t>
            </a:r>
            <a:r>
              <a:rPr lang="bg-BG" sz="1800" dirty="0" smtClean="0"/>
              <a:t>определен наклон така, че де да се вижда идентификаторът.</a:t>
            </a:r>
          </a:p>
          <a:p>
            <a:pPr>
              <a:buNone/>
            </a:pPr>
            <a:r>
              <a:rPr lang="bg-BG" sz="1800" dirty="0" smtClean="0">
                <a:solidFill>
                  <a:schemeClr val="accent1"/>
                </a:solidFill>
              </a:rPr>
              <a:t>3.Лежащо-стъпаловидна</a:t>
            </a:r>
            <a:r>
              <a:rPr lang="bg-BG" sz="1800" dirty="0" smtClean="0"/>
              <a:t>-много е важно при тях да не се натрупват една върху друга, за да могат да се виждат добре и да са достъпни.</a:t>
            </a:r>
          </a:p>
          <a:p>
            <a:pPr>
              <a:buNone/>
            </a:pPr>
            <a:r>
              <a:rPr lang="bg-BG" sz="1800" dirty="0" smtClean="0">
                <a:solidFill>
                  <a:schemeClr val="accent1"/>
                </a:solidFill>
              </a:rPr>
              <a:t>4.Висяща-</a:t>
            </a:r>
            <a:r>
              <a:rPr lang="bg-BG" sz="1800" dirty="0" smtClean="0"/>
              <a:t> най-често папка (или джоб), поставена в специални касети, където се съхраняват партидите</a:t>
            </a:r>
            <a:endParaRPr lang="bg-BG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bg-BG" sz="1800" dirty="0" smtClean="0">
                <a:solidFill>
                  <a:schemeClr val="accent1"/>
                </a:solidFill>
              </a:rPr>
              <a:t>5.Въртяща-</a:t>
            </a:r>
            <a:r>
              <a:rPr lang="bg-BG" sz="1800" dirty="0" smtClean="0"/>
              <a:t>въртящо положение</a:t>
            </a:r>
            <a:endParaRPr lang="bg-BG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bg-BG" sz="1800" dirty="0" smtClean="0">
                <a:solidFill>
                  <a:schemeClr val="accent1"/>
                </a:solidFill>
              </a:rPr>
              <a:t>6.Електронна</a:t>
            </a:r>
          </a:p>
          <a:p>
            <a:pPr>
              <a:buNone/>
            </a:pPr>
            <a:endParaRPr lang="bg-BG" sz="1800" dirty="0">
              <a:solidFill>
                <a:schemeClr val="accent1"/>
              </a:solidFill>
            </a:endParaRPr>
          </a:p>
        </p:txBody>
      </p:sp>
      <p:pic>
        <p:nvPicPr>
          <p:cNvPr id="5" name="Picture 2" descr="C:\Users\Мая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0" y="3857628"/>
            <a:ext cx="2203450" cy="276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Мая\Desktop\kartoteka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4357694"/>
            <a:ext cx="2095500" cy="2190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Мая\Desktop\4e85b7a192f75_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4302099"/>
            <a:ext cx="2368177" cy="2368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sz="3600" dirty="0" smtClean="0"/>
              <a:t>4.Класификация по функционален признак: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229600" cy="4572000"/>
          </a:xfrm>
        </p:spPr>
        <p:txBody>
          <a:bodyPr/>
          <a:lstStyle/>
          <a:p>
            <a:r>
              <a:rPr lang="bg-BG" sz="2400" dirty="0" smtClean="0"/>
              <a:t>картотека на кореспонденти.</a:t>
            </a:r>
          </a:p>
          <a:p>
            <a:r>
              <a:rPr lang="bg-BG" sz="2400" dirty="0" smtClean="0"/>
              <a:t>картотека на събития.</a:t>
            </a:r>
          </a:p>
          <a:p>
            <a:r>
              <a:rPr lang="bg-BG" sz="2400" dirty="0" smtClean="0"/>
              <a:t>картотека на документи.</a:t>
            </a:r>
          </a:p>
          <a:p>
            <a:r>
              <a:rPr lang="bg-BG" sz="2400" dirty="0" smtClean="0"/>
              <a:t>картотека с номенклатура.</a:t>
            </a:r>
          </a:p>
          <a:p>
            <a:r>
              <a:rPr lang="bg-BG" sz="2400" dirty="0" smtClean="0"/>
              <a:t>картотека на потребители/контрагенти.</a:t>
            </a:r>
          </a:p>
          <a:p>
            <a:endParaRPr lang="bg-BG" dirty="0"/>
          </a:p>
        </p:txBody>
      </p:sp>
      <p:pic>
        <p:nvPicPr>
          <p:cNvPr id="4" name="Picture 2" descr="C:\Users\Мая\Desktop\kartoteka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92696"/>
            <a:ext cx="1647825" cy="2971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Мая\Desktop\stelln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149080"/>
            <a:ext cx="2095500" cy="2476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Мая\Desktop\kj3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62768"/>
            <a:ext cx="3024336" cy="24723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Мая\Desktop\343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162768"/>
            <a:ext cx="2088232" cy="24978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i="1" dirty="0" smtClean="0"/>
              <a:t>Картотека на Кореспонденти </a:t>
            </a:r>
            <a:br>
              <a:rPr lang="bg-BG" b="1" i="1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229600" cy="4572000"/>
          </a:xfrm>
        </p:spPr>
        <p:txBody>
          <a:bodyPr/>
          <a:lstStyle/>
          <a:p>
            <a:pPr algn="ctr">
              <a:buNone/>
            </a:pPr>
            <a:r>
              <a:rPr lang="bg-BG" sz="2400" dirty="0" smtClean="0"/>
              <a:t>Картотеките на кореспонденти се използват за физически и юридически лица , с които предприятието или фирмата поддържа постоянни или непостоянни контакти.</a:t>
            </a:r>
          </a:p>
          <a:p>
            <a:endParaRPr lang="bg-BG" dirty="0"/>
          </a:p>
        </p:txBody>
      </p:sp>
      <p:pic>
        <p:nvPicPr>
          <p:cNvPr id="4" name="Picture 2" descr="C:\Users\Мая\Desktop\445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16" y="2857496"/>
            <a:ext cx="2736304" cy="36977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105</TotalTime>
  <Words>524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Verve</vt:lpstr>
      <vt:lpstr>Тема:КАРТОТЕКИ</vt:lpstr>
      <vt:lpstr>План:</vt:lpstr>
      <vt:lpstr>1.Същност </vt:lpstr>
      <vt:lpstr>Slide 4</vt:lpstr>
      <vt:lpstr>2.Видове картотеки </vt:lpstr>
      <vt:lpstr>3.Състав на картотеките </vt:lpstr>
      <vt:lpstr>Според начина на организация:</vt:lpstr>
      <vt:lpstr>4.Класификация по функционален признак: </vt:lpstr>
      <vt:lpstr>Картотека на Кореспонденти  </vt:lpstr>
      <vt:lpstr>Картотека на Събития  </vt:lpstr>
      <vt:lpstr>Картотека на документи </vt:lpstr>
      <vt:lpstr>Картотека с номенклатура </vt:lpstr>
      <vt:lpstr>Картотека на потребители/контрагенти</vt:lpstr>
      <vt:lpstr> Благодаря за вниманието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desi</dc:creator>
  <cp:lastModifiedBy>desi</cp:lastModifiedBy>
  <cp:revision>15</cp:revision>
  <dcterms:created xsi:type="dcterms:W3CDTF">2013-04-03T16:38:44Z</dcterms:created>
  <dcterms:modified xsi:type="dcterms:W3CDTF">2013-04-03T18:42:04Z</dcterms:modified>
</cp:coreProperties>
</file>