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70" r:id="rId12"/>
    <p:sldId id="260" r:id="rId13"/>
    <p:sldId id="271" r:id="rId14"/>
    <p:sldId id="272" r:id="rId15"/>
    <p:sldId id="262" r:id="rId16"/>
    <p:sldId id="273" r:id="rId17"/>
    <p:sldId id="274" r:id="rId18"/>
    <p:sldId id="26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Стопанска Академия " Димитър А. Ценов" гр. Свищов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B0A-0384-4636-8228-64A7A3128D72}" type="datetimeFigureOut">
              <a:rPr lang="bg-BG" smtClean="0"/>
              <a:t>3.4.2013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8CAC-F575-4D51-A56A-6304C32F07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94824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Стопанска Академия " Димитър А. Ценов" гр. Свищов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5FE2-DA90-40CC-A0B4-C523DB901168}" type="datetimeFigureOut">
              <a:rPr lang="bg-BG" smtClean="0"/>
              <a:t>3.4.2013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2E888-C50F-4359-AD37-0507EC810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14678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горния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Стопанска Академия " Димитър А. Ценов" гр. Свищов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87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1BED-4DA2-4396-AF3D-FC35285880EE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0716-D198-4D16-8115-192E565E486B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8B15-2E02-4599-B280-6F6C5230D3D8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AAE-5066-46E1-8285-F83A9AABFB9C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B7D-2A8E-4D9D-B071-05A2B8C25609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A938-041C-48FF-87B1-F2B809121F3E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6C65-2AC7-46D1-AA4F-9068585A7846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D24E-51DB-4F9A-813B-538E5B68281A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3E89-CAFA-4D30-B594-DE3CD289A270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61F5-9CB7-4C28-837C-A8F37181E9C9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3D5D-38D7-42C3-A49C-592CE453B8BA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B38F-158B-4888-BCDC-7CBF98EB0BB5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85CA-62B7-45B8-811E-FF0FF099222C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F6-E7CA-4F3E-95F7-0A11B27A3611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F784-B735-4BA1-9007-B8ECD2AA8CEC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3FD-1156-454B-894E-16B1C4B88DE8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3AB4-0154-44EB-AB43-274A2D69F313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el-line-bg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kasi.b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291" y="0"/>
            <a:ext cx="8640509" cy="991673"/>
          </a:xfrm>
        </p:spPr>
        <p:txBody>
          <a:bodyPr/>
          <a:lstStyle/>
          <a:p>
            <a:pPr algn="ctr"/>
            <a:r>
              <a:rPr lang="bg-BG" sz="3200" dirty="0" smtClean="0"/>
              <a:t>Стопанска академия „ Д.А.Ценов“             гр. Свищов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730" y="1944710"/>
            <a:ext cx="9002332" cy="4424573"/>
          </a:xfrm>
        </p:spPr>
        <p:txBody>
          <a:bodyPr>
            <a:normAutofit lnSpcReduction="10000"/>
          </a:bodyPr>
          <a:lstStyle/>
          <a:p>
            <a:pPr algn="ctr"/>
            <a:r>
              <a:rPr lang="bg-BG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Презентация на тема </a:t>
            </a:r>
          </a:p>
          <a:p>
            <a:pPr algn="ctr"/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Сейфове</a:t>
            </a:r>
          </a:p>
          <a:p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Изготвили: Борислав Николов</a:t>
            </a:r>
            <a:b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Вельо Велев </a:t>
            </a:r>
          </a:p>
          <a:p>
            <a: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Специалност: Бизнес Информатика </a:t>
            </a:r>
            <a:b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Група: 25</a:t>
            </a:r>
            <a:br>
              <a:rPr lang="bg-BG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4046962"/>
            <a:ext cx="4404575" cy="2714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8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9" y="419501"/>
            <a:ext cx="8596668" cy="2971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Оръжейни</a:t>
            </a:r>
            <a:r>
              <a:rPr lang="ru-RU" sz="1800" dirty="0">
                <a:solidFill>
                  <a:schemeClr val="tx1"/>
                </a:solidFill>
              </a:rPr>
              <a:t> – </a:t>
            </a:r>
            <a:r>
              <a:rPr lang="ru-RU" sz="2400" dirty="0">
                <a:solidFill>
                  <a:schemeClr val="tx1"/>
                </a:solidFill>
              </a:rPr>
              <a:t>за съхраняване на пистолети или дългоцефно оръжие, снабдени спецално с държачи и притежаващи отделение за съхраняване на патроните.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282" y="6645593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0" y="1905401"/>
            <a:ext cx="5491615" cy="4508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6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60608" y="336186"/>
            <a:ext cx="89894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Комбинирани</a:t>
            </a:r>
            <a:r>
              <a:rPr lang="en-US" b="1" dirty="0"/>
              <a:t>-</a:t>
            </a:r>
            <a:r>
              <a:rPr lang="ru-RU" sz="2400" dirty="0"/>
              <a:t>осигуряват едновременно защита на съдържанието на сейфа при взлом и пожар.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4" y="2588654"/>
            <a:ext cx="4481847" cy="39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0609"/>
            <a:ext cx="8596668" cy="26924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 вграждане</a:t>
            </a:r>
            <a:r>
              <a:rPr lang="ru-RU" sz="1800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–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вграждат се в стена или под, явяват се взломоустойчиви и предпазват при пожар в зависимост от масивността на стената.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282" y="599564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2375449"/>
            <a:ext cx="3515932" cy="4000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42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579549" y="393536"/>
            <a:ext cx="86674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Депозитни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ru-RU" dirty="0"/>
              <a:t>– </a:t>
            </a:r>
            <a:r>
              <a:rPr lang="ru-RU" sz="2400" dirty="0" err="1"/>
              <a:t>сейфове</a:t>
            </a:r>
            <a:r>
              <a:rPr lang="ru-RU" sz="2400" dirty="0"/>
              <a:t> за </a:t>
            </a:r>
            <a:r>
              <a:rPr lang="ru-RU" sz="2400" dirty="0" err="1"/>
              <a:t>инкасиране</a:t>
            </a:r>
            <a:r>
              <a:rPr lang="ru-RU" sz="2400" dirty="0"/>
              <a:t> на </a:t>
            </a:r>
            <a:r>
              <a:rPr lang="ru-RU" sz="2400" dirty="0" err="1"/>
              <a:t>суми</a:t>
            </a:r>
            <a:r>
              <a:rPr lang="ru-RU" sz="2400" dirty="0"/>
              <a:t> по </a:t>
            </a:r>
            <a:r>
              <a:rPr lang="ru-RU" sz="2400" dirty="0" err="1"/>
              <a:t>време</a:t>
            </a:r>
            <a:r>
              <a:rPr lang="ru-RU" sz="2400" dirty="0"/>
              <a:t> на работа на </a:t>
            </a:r>
            <a:r>
              <a:rPr lang="ru-RU" sz="2400" dirty="0" err="1"/>
              <a:t>денонощни</a:t>
            </a:r>
            <a:r>
              <a:rPr lang="ru-RU" sz="2400" dirty="0"/>
              <a:t> </a:t>
            </a:r>
            <a:r>
              <a:rPr lang="ru-RU" sz="2400" dirty="0" err="1"/>
              <a:t>обекти</a:t>
            </a:r>
            <a:r>
              <a:rPr lang="ru-RU" sz="2400" dirty="0"/>
              <a:t> – над </a:t>
            </a:r>
            <a:r>
              <a:rPr lang="ru-RU" sz="2400" dirty="0" err="1"/>
              <a:t>основната</a:t>
            </a:r>
            <a:r>
              <a:rPr lang="ru-RU" sz="2400" dirty="0"/>
              <a:t> </a:t>
            </a:r>
            <a:r>
              <a:rPr lang="ru-RU" sz="2400" dirty="0" err="1"/>
              <a:t>сейфова</a:t>
            </a:r>
            <a:r>
              <a:rPr lang="ru-RU" sz="2400" dirty="0"/>
              <a:t> </a:t>
            </a:r>
            <a:r>
              <a:rPr lang="ru-RU" sz="2400" dirty="0" err="1"/>
              <a:t>кутия</a:t>
            </a:r>
            <a:r>
              <a:rPr lang="ru-RU" sz="2400" dirty="0"/>
              <a:t> е </a:t>
            </a:r>
            <a:r>
              <a:rPr lang="ru-RU" sz="2400" dirty="0" err="1"/>
              <a:t>разположено</a:t>
            </a:r>
            <a:r>
              <a:rPr lang="ru-RU" sz="2400" dirty="0"/>
              <a:t> независимо </a:t>
            </a:r>
            <a:r>
              <a:rPr lang="ru-RU" sz="2400" dirty="0" err="1"/>
              <a:t>малко</a:t>
            </a:r>
            <a:r>
              <a:rPr lang="ru-RU" sz="2400" dirty="0"/>
              <a:t> </a:t>
            </a:r>
            <a:r>
              <a:rPr lang="ru-RU" sz="2400" dirty="0" err="1"/>
              <a:t>касово</a:t>
            </a:r>
            <a:r>
              <a:rPr lang="ru-RU" sz="2400" dirty="0"/>
              <a:t> отделение, в </a:t>
            </a:r>
            <a:r>
              <a:rPr lang="ru-RU" sz="2400" dirty="0" err="1"/>
              <a:t>което</a:t>
            </a:r>
            <a:r>
              <a:rPr lang="ru-RU" sz="2400" dirty="0"/>
              <a:t> се поставят </a:t>
            </a:r>
            <a:r>
              <a:rPr lang="ru-RU" sz="2400" dirty="0" err="1"/>
              <a:t>сумите</a:t>
            </a:r>
            <a:r>
              <a:rPr lang="ru-RU" sz="2400" dirty="0"/>
              <a:t>, при </a:t>
            </a:r>
            <a:r>
              <a:rPr lang="ru-RU" sz="2400" dirty="0" err="1"/>
              <a:t>затварянето</a:t>
            </a:r>
            <a:r>
              <a:rPr lang="ru-RU" sz="2400" dirty="0"/>
              <a:t> </a:t>
            </a:r>
            <a:r>
              <a:rPr lang="ru-RU" sz="2400" dirty="0" err="1"/>
              <a:t>му</a:t>
            </a:r>
            <a:r>
              <a:rPr lang="ru-RU" sz="2400" dirty="0"/>
              <a:t>, автоматично </a:t>
            </a:r>
            <a:r>
              <a:rPr lang="ru-RU" sz="2400" dirty="0" err="1"/>
              <a:t>падат</a:t>
            </a:r>
            <a:r>
              <a:rPr lang="ru-RU" sz="2400" dirty="0"/>
              <a:t> в </a:t>
            </a:r>
            <a:r>
              <a:rPr lang="ru-RU" sz="2400" dirty="0" err="1"/>
              <a:t>основната</a:t>
            </a:r>
            <a:r>
              <a:rPr lang="ru-RU" sz="2400" dirty="0"/>
              <a:t> </a:t>
            </a:r>
            <a:r>
              <a:rPr lang="ru-RU" sz="2400" dirty="0" err="1"/>
              <a:t>сейфова</a:t>
            </a:r>
            <a:r>
              <a:rPr lang="ru-RU" sz="2400" dirty="0"/>
              <a:t> </a:t>
            </a:r>
            <a:r>
              <a:rPr lang="ru-RU" sz="2400" dirty="0" err="1" smtClean="0"/>
              <a:t>кутия</a:t>
            </a:r>
            <a:r>
              <a:rPr lang="ru-RU" sz="2400" dirty="0" smtClean="0"/>
              <a:t>. 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86" y="2731921"/>
            <a:ext cx="4431138" cy="37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502276" y="477351"/>
            <a:ext cx="8873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Хотелски</a:t>
            </a:r>
            <a:r>
              <a:rPr lang="ru-RU" sz="3200" dirty="0"/>
              <a:t> </a:t>
            </a:r>
            <a:r>
              <a:rPr lang="ru-RU" sz="2400" dirty="0"/>
              <a:t>– </a:t>
            </a:r>
            <a:r>
              <a:rPr lang="ru-RU" sz="2400" dirty="0" err="1"/>
              <a:t>разновидност</a:t>
            </a:r>
            <a:r>
              <a:rPr lang="ru-RU" sz="2400" dirty="0"/>
              <a:t> на </a:t>
            </a:r>
            <a:r>
              <a:rPr lang="ru-RU" sz="2400" dirty="0" err="1"/>
              <a:t>мебелните</a:t>
            </a:r>
            <a:r>
              <a:rPr lang="ru-RU" sz="2400" dirty="0"/>
              <a:t> </a:t>
            </a:r>
            <a:r>
              <a:rPr lang="ru-RU" sz="2400" dirty="0" err="1"/>
              <a:t>сейфове</a:t>
            </a:r>
            <a:r>
              <a:rPr lang="ru-RU" sz="2400" dirty="0"/>
              <a:t>, </a:t>
            </a:r>
            <a:r>
              <a:rPr lang="ru-RU" sz="2400" dirty="0" err="1"/>
              <a:t>оборудвани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специални</a:t>
            </a:r>
            <a:r>
              <a:rPr lang="ru-RU" sz="2400" dirty="0"/>
              <a:t> </a:t>
            </a:r>
            <a:r>
              <a:rPr lang="ru-RU" sz="2400" dirty="0" err="1"/>
              <a:t>заключващи</a:t>
            </a:r>
            <a:r>
              <a:rPr lang="ru-RU" sz="2400" dirty="0"/>
              <a:t> устройства, </a:t>
            </a:r>
            <a:r>
              <a:rPr lang="ru-RU" sz="2400" dirty="0" err="1"/>
              <a:t>облекчаващи</a:t>
            </a:r>
            <a:r>
              <a:rPr lang="ru-RU" sz="2400" dirty="0"/>
              <a:t> </a:t>
            </a:r>
            <a:r>
              <a:rPr lang="ru-RU" sz="2400" dirty="0" err="1"/>
              <a:t>работатат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сейфа на </a:t>
            </a:r>
            <a:r>
              <a:rPr lang="ru-RU" sz="2400" dirty="0" err="1"/>
              <a:t>клиенти</a:t>
            </a:r>
            <a:r>
              <a:rPr lang="ru-RU" sz="2400" dirty="0"/>
              <a:t> и персонал.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44" y="2964416"/>
            <a:ext cx="3959352" cy="30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629454"/>
            <a:ext cx="8988878" cy="204628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Трябва ли сейфа да бъде закрепен към пода и стената?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3100" dirty="0">
                <a:solidFill>
                  <a:schemeClr val="tx1"/>
                </a:solidFill>
              </a:rPr>
              <a:t>Сейфът е необходимо да бъде закрепен към пода и стената за да бъде устойчив и неподвижен.</a:t>
            </a:r>
            <a:br>
              <a:rPr lang="ru-RU" sz="3100" dirty="0">
                <a:solidFill>
                  <a:schemeClr val="tx1"/>
                </a:solidFill>
              </a:rPr>
            </a:br>
            <a:r>
              <a:rPr lang="ru-RU" sz="3100" dirty="0">
                <a:solidFill>
                  <a:schemeClr val="tx1"/>
                </a:solidFill>
              </a:rPr>
              <a:t>На задната страна или на дъното, сейфа е фабрично пробит /крепежни отверстия/. Закрепването се осъществява с анкерни болтове, чието съпротивление би следвало да бъде от 500 кг. до 3 тона /дълбочина на закрепване от 5 до 30 см, диаметър от 5 до 20 мм на болтовете./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272" y="5975797"/>
            <a:ext cx="52729" cy="655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863" y="3141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7577" y="609600"/>
            <a:ext cx="9208395" cy="1320800"/>
          </a:xfrm>
        </p:spPr>
        <p:txBody>
          <a:bodyPr>
            <a:noAutofit/>
          </a:bodyPr>
          <a:lstStyle/>
          <a:p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Има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ли отношение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класа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на сейфа към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застрахователното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покритие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,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което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оситуряват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застрахователните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компании на съдържанието на сейфа</a:t>
            </a:r>
            <a:endParaRPr lang="bg-BG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334850" y="2635653"/>
            <a:ext cx="8963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Европейските </a:t>
            </a:r>
            <a:r>
              <a:rPr lang="ru-RU" sz="2400" dirty="0" err="1"/>
              <a:t>застрахователни</a:t>
            </a:r>
            <a:r>
              <a:rPr lang="ru-RU" sz="2400" dirty="0"/>
              <a:t> институции </a:t>
            </a:r>
            <a:r>
              <a:rPr lang="ru-RU" sz="2400" dirty="0" err="1"/>
              <a:t>обикновено</a:t>
            </a:r>
            <a:r>
              <a:rPr lang="ru-RU" sz="2400" dirty="0"/>
              <a:t> </a:t>
            </a:r>
            <a:r>
              <a:rPr lang="ru-RU" sz="2400" dirty="0" err="1"/>
              <a:t>изискват</a:t>
            </a:r>
            <a:r>
              <a:rPr lang="ru-RU" sz="2400" dirty="0"/>
              <a:t> </a:t>
            </a:r>
            <a:r>
              <a:rPr lang="ru-RU" sz="2400" dirty="0" err="1"/>
              <a:t>наличието</a:t>
            </a:r>
            <a:r>
              <a:rPr lang="ru-RU" sz="2400" dirty="0"/>
              <a:t> на </a:t>
            </a:r>
            <a:r>
              <a:rPr lang="ru-RU" sz="2400" dirty="0" err="1"/>
              <a:t>сертифициран</a:t>
            </a:r>
            <a:r>
              <a:rPr lang="ru-RU" sz="2400" dirty="0"/>
              <a:t> по </a:t>
            </a:r>
            <a:r>
              <a:rPr lang="ru-RU" sz="2400" dirty="0" err="1"/>
              <a:t>съответния</a:t>
            </a:r>
            <a:r>
              <a:rPr lang="ru-RU" sz="2400" dirty="0"/>
              <a:t> </a:t>
            </a:r>
            <a:r>
              <a:rPr lang="ru-RU" sz="2400" dirty="0" err="1"/>
              <a:t>клас</a:t>
            </a:r>
            <a:r>
              <a:rPr lang="ru-RU" sz="2400" dirty="0"/>
              <a:t> сейф за да </a:t>
            </a:r>
            <a:r>
              <a:rPr lang="ru-RU" sz="2400" dirty="0" err="1"/>
              <a:t>осъществят</a:t>
            </a:r>
            <a:r>
              <a:rPr lang="ru-RU" sz="2400" dirty="0"/>
              <a:t> </a:t>
            </a:r>
            <a:r>
              <a:rPr lang="ru-RU" sz="2400" dirty="0" err="1"/>
              <a:t>застраховане</a:t>
            </a:r>
            <a:r>
              <a:rPr lang="ru-RU" sz="2400" dirty="0"/>
              <a:t>  при поискано такова от </a:t>
            </a:r>
            <a:r>
              <a:rPr lang="ru-RU" sz="2400" dirty="0" err="1"/>
              <a:t>съответния</a:t>
            </a:r>
            <a:r>
              <a:rPr lang="ru-RU" sz="2400" dirty="0"/>
              <a:t> клиент.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15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54604"/>
              </p:ext>
            </p:extLst>
          </p:nvPr>
        </p:nvGraphicFramePr>
        <p:xfrm>
          <a:off x="650025" y="768729"/>
          <a:ext cx="8259190" cy="3957820"/>
        </p:xfrm>
        <a:graphic>
          <a:graphicData uri="http://schemas.openxmlformats.org/drawingml/2006/table">
            <a:tbl>
              <a:tblPr/>
              <a:tblGrid>
                <a:gridCol w="2968938"/>
                <a:gridCol w="2574326"/>
                <a:gridCol w="2715926"/>
              </a:tblGrid>
              <a:tr h="1130805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/>
                      </a:r>
                      <a:br>
                        <a:rPr lang="bg-BG" dirty="0">
                          <a:effectLst/>
                        </a:rPr>
                      </a:br>
                      <a:r>
                        <a:rPr lang="bg-BG" b="1" dirty="0">
                          <a:effectLst/>
                        </a:rPr>
                        <a:t>Клас взломоустойчивост</a:t>
                      </a:r>
                      <a:endParaRPr lang="bg-BG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За юридически лица в EUR</a:t>
                      </a:r>
                      <a:endParaRPr lang="ru-RU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За физически лица в EUR</a:t>
                      </a:r>
                      <a:endParaRPr lang="ru-RU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40 000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125 000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100 000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200 000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200 000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300 000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300 000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500 000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500 000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750 000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F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49800"/>
          </a:xfrm>
        </p:spPr>
        <p:txBody>
          <a:bodyPr>
            <a:noAutofit/>
          </a:bodyPr>
          <a:lstStyle/>
          <a:p>
            <a:r>
              <a:rPr lang="ru-RU" sz="3200" b="1" dirty="0"/>
              <a:t>Какви документи са необходими при закупуване на сейф</a:t>
            </a: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Сейфът задължително трябва да бъде сертифициран, това е гарант за неговото качество, произход и заявени показатели.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59400"/>
            <a:ext cx="8596668" cy="6819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Използвана литература </a:t>
            </a:r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756299" y="2445844"/>
            <a:ext cx="346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http://www.steel-line-bg.com/</a:t>
            </a:r>
            <a:endParaRPr lang="en" u="sng" dirty="0">
              <a:hlinkClick r:id="rId2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756299" y="184926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bg.</a:t>
            </a:r>
            <a:r>
              <a:rPr lang="en-US" b="1" dirty="0"/>
              <a:t>wikipedia</a:t>
            </a:r>
            <a:r>
              <a:rPr lang="en-US" dirty="0"/>
              <a:t>.org/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9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63" y="425003"/>
            <a:ext cx="8362064" cy="723900"/>
          </a:xfrm>
        </p:spPr>
        <p:txBody>
          <a:bodyPr/>
          <a:lstStyle/>
          <a:p>
            <a:pPr algn="ctr"/>
            <a:r>
              <a:rPr lang="bg-BG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906"/>
            <a:ext cx="8596668" cy="357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Още от древността човекът се е замислил как да опази своята частна собственост, от посегателство от съплеменниците си. Резета и ключалки още в древните цивилизации се упоменават в митовете и дори в Стария завет. Древните заключващи устройства имали множество разновидности направени от тръстика, дърво или метал.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 rot="20043482">
            <a:off x="-64779" y="1897690"/>
            <a:ext cx="90464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БЛАГОДАРИМ ЗА ВНИМАНИЕТО</a:t>
            </a:r>
            <a:endParaRPr lang="bg-BG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72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Конструкция </a:t>
            </a:r>
            <a:r>
              <a:rPr lang="bg-BG" dirty="0"/>
              <a:t>на </a:t>
            </a:r>
            <a:r>
              <a:rPr lang="bg-BG" dirty="0" smtClean="0"/>
              <a:t>ключалката</a:t>
            </a:r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734096" y="1700011"/>
            <a:ext cx="757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Конструкцията на ключалката била проста – зъбеца се задържал в запираща позиция с изпъната пружина. Когато се открие ключалката е трябвало да се освободи пружината с ключ благодарение на който зъбците отивали настрани. Този тип ключалки са популярни на изток и до днес. Първите ключалки са направени от специално обработено дърво, кости или метал. </a:t>
            </a:r>
          </a:p>
        </p:txBody>
      </p:sp>
    </p:spTree>
    <p:extLst>
      <p:ext uri="{BB962C8B-B14F-4D97-AF65-F5344CB8AC3E}">
        <p14:creationId xmlns:p14="http://schemas.microsoft.com/office/powerpoint/2010/main" val="1627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средните векове и Ренесанса 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69700" y="1712891"/>
            <a:ext cx="8590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В средните векове и Ренесанса конструкцията на ключалките и ключовете попаднали под значително архитектурно влияние. Орнаментите ставали все по-изискани. Майсторите на каси правели за всички знатни личности из цяла Европа. Чак в </a:t>
            </a:r>
            <a:r>
              <a:rPr lang="en-US" sz="2800" dirty="0"/>
              <a:t>XVII</a:t>
            </a:r>
            <a:r>
              <a:rPr lang="bg-BG" sz="2800" dirty="0"/>
              <a:t> век вече се разработват нови системи, въртящи механизми, звънци звънели при взлом. </a:t>
            </a:r>
            <a:br>
              <a:rPr lang="bg-BG" sz="2800" dirty="0"/>
            </a:b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91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 накрая 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708339" y="1339402"/>
            <a:ext cx="83583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</a:t>
            </a:r>
            <a:r>
              <a:rPr lang="bg-BG" sz="2800" dirty="0" smtClean="0"/>
              <a:t>ъбци </a:t>
            </a:r>
            <a:r>
              <a:rPr lang="bg-BG" sz="2800" dirty="0"/>
              <a:t>с букви или кодове като за тяхното отваряне вече  не е трябвало ключ, а комбинация от цифри или букви на въртящ диск. </a:t>
            </a:r>
            <a:br>
              <a:rPr lang="bg-BG" sz="2800" dirty="0"/>
            </a:br>
            <a:r>
              <a:rPr lang="bg-BG" sz="2800" dirty="0"/>
              <a:t>На такъв принцип са създадени ранните ключалки </a:t>
            </a:r>
            <a:r>
              <a:rPr lang="bg-BG" sz="2800" dirty="0" smtClean="0"/>
              <a:t>„Барма“ </a:t>
            </a:r>
            <a:r>
              <a:rPr lang="bg-BG" sz="2800" dirty="0"/>
              <a:t>прославили се с изключителната си надеждност. Компанията „Барма“ и до ден днешен предлага този известен заключващ механизъм. Техни потомци са съвременните сейфове. </a:t>
            </a:r>
            <a:br>
              <a:rPr lang="bg-BG" sz="2800" dirty="0"/>
            </a:b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110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759854" y="592428"/>
            <a:ext cx="8023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През 1847 американецът </a:t>
            </a:r>
            <a:r>
              <a:rPr lang="bg-BG" sz="2800" dirty="0" err="1"/>
              <a:t>Лайнус</a:t>
            </a:r>
            <a:r>
              <a:rPr lang="bg-BG" sz="2800" dirty="0"/>
              <a:t> </a:t>
            </a:r>
            <a:r>
              <a:rPr lang="bg-BG" sz="2800" dirty="0" err="1"/>
              <a:t>Йелло</a:t>
            </a:r>
            <a:r>
              <a:rPr lang="bg-BG" sz="2800" dirty="0"/>
              <a:t> изобретил цилиндричната ключалка която може да има много варианти с конфигурации и бразди и се отваря с малък плосък ключ. </a:t>
            </a:r>
            <a:br>
              <a:rPr lang="bg-BG" sz="2800" dirty="0"/>
            </a:br>
            <a:r>
              <a:rPr lang="bg-BG" sz="2800" dirty="0"/>
              <a:t>Друга кодова ключалка е „Еврика“. С 5 палци защитена от случайно набиране на кода. Патентована е в 1862г. от ДОД, </a:t>
            </a:r>
            <a:r>
              <a:rPr lang="bg-BG" sz="2800" dirty="0" err="1"/>
              <a:t>Макнил</a:t>
            </a:r>
            <a:r>
              <a:rPr lang="bg-BG" sz="2800" dirty="0"/>
              <a:t> и </a:t>
            </a:r>
            <a:r>
              <a:rPr lang="bg-BG" sz="2800" dirty="0" err="1"/>
              <a:t>Урбан</a:t>
            </a:r>
            <a:r>
              <a:rPr lang="bg-BG" sz="2800" dirty="0"/>
              <a:t> от щата Охайо. Количеството цифри и букви могат да набират 107374824 комбинации за което набиране са необходими 2042 години 324 дни и 1 час.</a:t>
            </a:r>
          </a:p>
        </p:txBody>
      </p:sp>
    </p:spTree>
    <p:extLst>
      <p:ext uri="{BB962C8B-B14F-4D97-AF65-F5344CB8AC3E}">
        <p14:creationId xmlns:p14="http://schemas.microsoft.com/office/powerpoint/2010/main" val="40675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dirty="0" smtClean="0"/>
              <a:t>сандъци </a:t>
            </a:r>
            <a:r>
              <a:rPr lang="bg-BG" dirty="0"/>
              <a:t>до </a:t>
            </a:r>
            <a:r>
              <a:rPr lang="bg-BG" dirty="0" smtClean="0"/>
              <a:t>сейфове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95459" y="1584101"/>
            <a:ext cx="8937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Прародителите на съвременните сейфове, сандъците са необходими атрибути в бита не само на богатите и знатни хора. В тях са съхраняват ценности и пари, украшения и ценни документи, понякога и дрехи. Те са и пълноценен интериор.</a:t>
            </a:r>
          </a:p>
        </p:txBody>
      </p:sp>
    </p:spTree>
    <p:extLst>
      <p:ext uri="{BB962C8B-B14F-4D97-AF65-F5344CB8AC3E}">
        <p14:creationId xmlns:p14="http://schemas.microsoft.com/office/powerpoint/2010/main" val="33911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b="1" dirty="0"/>
              <a:t>Какво</a:t>
            </a:r>
            <a:r>
              <a:rPr lang="bg-BG" b="1" dirty="0"/>
              <a:t> е сейф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4" y="1500189"/>
            <a:ext cx="9254066" cy="5357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Според стандарта, сейфът е устройство с площ не повече от 2 кв. м., предназначено за съхраняване на ценности, документи и носители на информация, устойчиво на взлом. Поради това, всички сейфове са взломоустойчиви, но някои от тях са устойчиви и на въздействието от пожар – те се наричат „огнеупорни”.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Какви видове биват сейфовете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6019680" cy="5537199"/>
          </a:xfrm>
        </p:spPr>
        <p:txBody>
          <a:bodyPr/>
          <a:lstStyle/>
          <a:p>
            <a:endParaRPr lang="bg-BG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bg-BG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Огнеупорни</a:t>
            </a:r>
            <a:r>
              <a:rPr lang="en-US" b="1" dirty="0" smtClean="0"/>
              <a:t>-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Огнеупорни сейфове и 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каси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се използват за защита на вашите ценности от различен вид,било то документи,пари или друг тип скъпи вещи.Те предлагат удобна и прецизна функционалност задоволяваща интересите от естество,защита срещу пожари,умишлени палежи и прекомерно високи температури.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1584101"/>
            <a:ext cx="3193961" cy="37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484</Words>
  <Application>Microsoft Office PowerPoint</Application>
  <PresentationFormat>По избор</PresentationFormat>
  <Paragraphs>56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Facet</vt:lpstr>
      <vt:lpstr>Стопанска академия „ Д.А.Ценов“             гр. Свищов</vt:lpstr>
      <vt:lpstr>История</vt:lpstr>
      <vt:lpstr>Конструкция на ключалката</vt:lpstr>
      <vt:lpstr>В средните векове и Ренесанса </vt:lpstr>
      <vt:lpstr>И накрая </vt:lpstr>
      <vt:lpstr>Презентация на PowerPoint</vt:lpstr>
      <vt:lpstr>От сандъци до сейфове</vt:lpstr>
      <vt:lpstr>Какво е сейф</vt:lpstr>
      <vt:lpstr>Какви видове биват сейфовете</vt:lpstr>
      <vt:lpstr>Оръжейни – за съхраняване на пистолети или дългоцефно оръжие, снабдени спецално с държачи и притежаващи отделение за съхраняване на патроните.</vt:lpstr>
      <vt:lpstr>Презентация на PowerPoint</vt:lpstr>
      <vt:lpstr>За вграждане – вграждат се в стена или под, явяват се взломоустойчиви и предпазват при пожар в зависимост от масивността на стената.</vt:lpstr>
      <vt:lpstr>Презентация на PowerPoint</vt:lpstr>
      <vt:lpstr>Презентация на PowerPoint</vt:lpstr>
      <vt:lpstr>Трябва ли сейфа да бъде закрепен към пода и стената?  Сейфът е необходимо да бъде закрепен към пода и стената за да бъде устойчив и неподвижен. На задната страна или на дъното, сейфа е фабрично пробит /крепежни отверстия/. Закрепването се осъществява с анкерни болтове, чието съпротивление би следвало да бъде от 500 кг. до 3 тона /дълбочина на закрепване от 5 до 30 см, диаметър от 5 до 20 мм на болтовете./</vt:lpstr>
      <vt:lpstr>Има ли отношение класа на сейфа към застрахователното покритие , което оситуряват застрахователните компании на съдържанието на сейфа</vt:lpstr>
      <vt:lpstr>Презентация на PowerPoint</vt:lpstr>
      <vt:lpstr>Какви документи са необходими при закупуване на сейф  Сейфът задължително трябва да бъде сертифициран, това е гарант за неговото качество, произход и заявени показатели. </vt:lpstr>
      <vt:lpstr>Използвана литература </vt:lpstr>
      <vt:lpstr>Презентация на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тема Сейфове изготвил:Борислав Николов</dc:title>
  <dc:creator>Borislav nikolov</dc:creator>
  <cp:lastModifiedBy>Velio</cp:lastModifiedBy>
  <cp:revision>19</cp:revision>
  <dcterms:created xsi:type="dcterms:W3CDTF">2013-03-29T17:10:35Z</dcterms:created>
  <dcterms:modified xsi:type="dcterms:W3CDTF">2013-04-03T05:49:18Z</dcterms:modified>
</cp:coreProperties>
</file>