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72" r:id="rId4"/>
    <p:sldId id="273" r:id="rId5"/>
    <p:sldId id="258" r:id="rId6"/>
    <p:sldId id="275" r:id="rId7"/>
    <p:sldId id="260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25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373-67A4-4D7C-8142-572FD88E8CA3}" type="datetimeFigureOut">
              <a:rPr lang="bg-BG" smtClean="0"/>
              <a:pPr/>
              <a:t>26.2.2013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0209-7F13-4123-8B61-97E72A7C1810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373-67A4-4D7C-8142-572FD88E8CA3}" type="datetimeFigureOut">
              <a:rPr lang="bg-BG" smtClean="0"/>
              <a:pPr/>
              <a:t>26.2.2013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0209-7F13-4123-8B61-97E72A7C181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373-67A4-4D7C-8142-572FD88E8CA3}" type="datetimeFigureOut">
              <a:rPr lang="bg-BG" smtClean="0"/>
              <a:pPr/>
              <a:t>26.2.2013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0209-7F13-4123-8B61-97E72A7C181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373-67A4-4D7C-8142-572FD88E8CA3}" type="datetimeFigureOut">
              <a:rPr lang="bg-BG" smtClean="0"/>
              <a:pPr/>
              <a:t>26.2.2013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0209-7F13-4123-8B61-97E72A7C181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373-67A4-4D7C-8142-572FD88E8CA3}" type="datetimeFigureOut">
              <a:rPr lang="bg-BG" smtClean="0"/>
              <a:pPr/>
              <a:t>26.2.2013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6880209-7F13-4123-8B61-97E72A7C181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373-67A4-4D7C-8142-572FD88E8CA3}" type="datetimeFigureOut">
              <a:rPr lang="bg-BG" smtClean="0"/>
              <a:pPr/>
              <a:t>26.2.2013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0209-7F13-4123-8B61-97E72A7C181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373-67A4-4D7C-8142-572FD88E8CA3}" type="datetimeFigureOut">
              <a:rPr lang="bg-BG" smtClean="0"/>
              <a:pPr/>
              <a:t>26.2.2013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0209-7F13-4123-8B61-97E72A7C181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373-67A4-4D7C-8142-572FD88E8CA3}" type="datetimeFigureOut">
              <a:rPr lang="bg-BG" smtClean="0"/>
              <a:pPr/>
              <a:t>26.2.2013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0209-7F13-4123-8B61-97E72A7C181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373-67A4-4D7C-8142-572FD88E8CA3}" type="datetimeFigureOut">
              <a:rPr lang="bg-BG" smtClean="0"/>
              <a:pPr/>
              <a:t>26.2.2013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0209-7F13-4123-8B61-97E72A7C181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373-67A4-4D7C-8142-572FD88E8CA3}" type="datetimeFigureOut">
              <a:rPr lang="bg-BG" smtClean="0"/>
              <a:pPr/>
              <a:t>26.2.2013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0209-7F13-4123-8B61-97E72A7C181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373-67A4-4D7C-8142-572FD88E8CA3}" type="datetimeFigureOut">
              <a:rPr lang="bg-BG" smtClean="0"/>
              <a:pPr/>
              <a:t>26.2.2013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0209-7F13-4123-8B61-97E72A7C181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EE8A373-67A4-4D7C-8142-572FD88E8CA3}" type="datetimeFigureOut">
              <a:rPr lang="bg-BG" smtClean="0"/>
              <a:pPr/>
              <a:t>26.2.2013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6880209-7F13-4123-8B61-97E72A7C1810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g.wikipedia.org/wiki/1887" TargetMode="External"/><Relationship Id="rId2" Type="http://schemas.openxmlformats.org/officeDocument/2006/relationships/hyperlink" Target="http://bg.wikipedia.org/wiki/%D0%9A%D0%B0%D1%80%D0%BB_%D0%A4%D0%B5%D1%80%D0%B4%D0%B8%D0%BD%D0%B0%D0%BD%D0%B4_%D0%91%D1%80%D0%B0%D1%83%D0%B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duotone>
              <a:schemeClr val="bg2">
                <a:shade val="12000"/>
                <a:satMod val="240000"/>
              </a:schemeClr>
              <a:schemeClr val="bg2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-160490" y="1412776"/>
            <a:ext cx="9144000" cy="2492990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6000" b="1" cap="none" spc="100" dirty="0" smtClean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FFC000"/>
                </a:solidFill>
              </a:rPr>
              <a:t>Монитори</a:t>
            </a:r>
            <a:r>
              <a:rPr lang="en-US" sz="6000" b="1" i="1" cap="none" spc="100" dirty="0" smtClean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bg-BG" sz="6000" b="1" i="1" spc="100" dirty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и</a:t>
            </a:r>
            <a:r>
              <a:rPr lang="bg-BG" sz="6000" b="1" i="1" cap="none" spc="100" dirty="0" smtClean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тяхното </a:t>
            </a:r>
            <a:r>
              <a:rPr lang="bg-BG" sz="6000" b="1" cap="none" spc="100" dirty="0" smtClean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FFC000"/>
                </a:solidFill>
              </a:rPr>
              <a:t>развитие</a:t>
            </a:r>
            <a:r>
              <a:rPr lang="bg-BG" sz="6000" b="1" i="1" cap="none" spc="100" dirty="0" smtClean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bg-BG" sz="9600" b="1" i="1" cap="none" spc="100" dirty="0" smtClean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endParaRPr lang="bg-BG" sz="9600" b="1" i="1" cap="none" spc="100" dirty="0">
              <a:ln w="18000">
                <a:solidFill>
                  <a:srgbClr val="00B0F0"/>
                </a:solidFill>
                <a:prstDash val="solid"/>
              </a:ln>
              <a:solidFill>
                <a:srgbClr val="FFC000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mtClean="0"/>
              <a:t>Начин на работа на сензорния дисплей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4731730" cy="2782708"/>
          </a:xfrm>
        </p:spPr>
      </p:pic>
      <p:pic>
        <p:nvPicPr>
          <p:cNvPr id="1026" name="Picture 2" descr="C:\Users\Cool Travel VT\Desktop\Universiteti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22" y="4333711"/>
            <a:ext cx="4089866" cy="271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46" y="1484784"/>
            <a:ext cx="4340805" cy="46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5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11560" y="0"/>
            <a:ext cx="7772400" cy="1143000"/>
          </a:xfrm>
        </p:spPr>
        <p:txBody>
          <a:bodyPr/>
          <a:lstStyle/>
          <a:p>
            <a:r>
              <a:rPr lang="bg-BG" b="1" i="1" u="sng" dirty="0" smtClean="0">
                <a:solidFill>
                  <a:schemeClr val="accent2">
                    <a:lumMod val="75000"/>
                  </a:schemeClr>
                </a:solidFill>
              </a:rPr>
              <a:t>Монитор</a:t>
            </a:r>
            <a:endParaRPr lang="bg-BG" b="1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51520" y="1124744"/>
            <a:ext cx="8420472" cy="4896544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ru-R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ru-RU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Мониторът </a:t>
            </a:r>
            <a:r>
              <a:rPr lang="ru-RU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устройство за изобразяване на</a:t>
            </a:r>
            <a:endParaRPr lang="en-US" sz="20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</a:t>
            </a:r>
            <a:r>
              <a:rPr lang="ru-RU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информация</a:t>
            </a: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във визуален</a:t>
            </a: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или</a:t>
            </a:r>
            <a:r>
              <a:rPr lang="ru-RU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 тактилен</a:t>
            </a: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 вид. </a:t>
            </a:r>
            <a:endParaRPr lang="en-US" sz="20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 algn="just">
              <a:buNone/>
            </a:pPr>
            <a:endParaRPr lang="bg-BG" sz="20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 algn="just">
              <a:buNone/>
            </a:pPr>
            <a:r>
              <a:rPr lang="bg-B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Видовете монитори биват:</a:t>
            </a:r>
            <a:endParaRPr lang="bg-BG" sz="20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 algn="just"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bg-BG" sz="2000" b="1" dirty="0" smtClean="0">
                <a:solidFill>
                  <a:schemeClr val="bg1"/>
                </a:solidFill>
              </a:rPr>
              <a:t>Монитори </a:t>
            </a:r>
            <a:r>
              <a:rPr lang="bg-BG" sz="2000" b="1" dirty="0" smtClean="0">
                <a:solidFill>
                  <a:schemeClr val="bg1"/>
                </a:solidFill>
              </a:rPr>
              <a:t>с катодно лъчева тръба</a:t>
            </a:r>
            <a:r>
              <a:rPr lang="en-US" sz="2000" b="1" dirty="0" smtClean="0">
                <a:solidFill>
                  <a:schemeClr val="bg1"/>
                </a:solidFill>
              </a:rPr>
              <a:t>;</a:t>
            </a:r>
            <a:endParaRPr lang="en-US" sz="2000" b="1" dirty="0">
              <a:solidFill>
                <a:schemeClr val="bg1"/>
              </a:solidFill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bg-BG" sz="2000" b="1" dirty="0" smtClean="0">
                <a:solidFill>
                  <a:schemeClr val="bg1"/>
                </a:solidFill>
              </a:rPr>
              <a:t>Монитори </a:t>
            </a:r>
            <a:r>
              <a:rPr lang="bg-BG" sz="2000" b="1" dirty="0" smtClean="0">
                <a:solidFill>
                  <a:schemeClr val="bg1"/>
                </a:solidFill>
              </a:rPr>
              <a:t>с течни кристали</a:t>
            </a:r>
            <a:r>
              <a:rPr lang="en-US" sz="2000" b="1" dirty="0" smtClean="0">
                <a:solidFill>
                  <a:schemeClr val="bg1"/>
                </a:solidFill>
              </a:rPr>
              <a:t>;</a:t>
            </a:r>
            <a:endParaRPr lang="en-US" sz="2000" b="1" dirty="0">
              <a:solidFill>
                <a:schemeClr val="bg1"/>
              </a:solidFill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ru-RU" sz="2000" b="1" dirty="0" smtClean="0">
                <a:solidFill>
                  <a:schemeClr val="bg1"/>
                </a:solidFill>
              </a:rPr>
              <a:t>Плазмени дисплеи (на английски PDP </a:t>
            </a:r>
            <a:r>
              <a:rPr lang="ru-RU" sz="2000" b="1" i="1" dirty="0" smtClean="0">
                <a:solidFill>
                  <a:schemeClr val="bg1"/>
                </a:solidFill>
              </a:rPr>
              <a:t>Plasma Display Panel</a:t>
            </a:r>
            <a:r>
              <a:rPr lang="ru-RU" sz="2000" b="1" dirty="0" smtClean="0">
                <a:solidFill>
                  <a:schemeClr val="bg1"/>
                </a:solidFill>
              </a:rPr>
              <a:t>)</a:t>
            </a:r>
          </a:p>
          <a:p>
            <a:pPr lvl="1" algn="just">
              <a:buFont typeface="Wingdings" pitchFamily="2" charset="2"/>
              <a:buChar char="Ø"/>
            </a:pPr>
            <a:r>
              <a:rPr lang="ru-RU" sz="2000" b="1" dirty="0">
                <a:solidFill>
                  <a:schemeClr val="bg1"/>
                </a:solidFill>
              </a:rPr>
              <a:t>LEP — Монитор от „светещи полимери“</a:t>
            </a:r>
          </a:p>
          <a:p>
            <a:pPr lvl="1" algn="just">
              <a:buFont typeface="Wingdings" pitchFamily="2" charset="2"/>
              <a:buChar char="Ø"/>
            </a:pPr>
            <a:r>
              <a:rPr lang="ru-RU" sz="2000" b="1" dirty="0" smtClean="0">
                <a:solidFill>
                  <a:schemeClr val="bg1"/>
                </a:solidFill>
              </a:rPr>
              <a:t>Течно-кристалният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дисплей</a:t>
            </a:r>
            <a:r>
              <a:rPr lang="en-US" sz="2000" b="1" dirty="0" smtClean="0">
                <a:solidFill>
                  <a:schemeClr val="bg1"/>
                </a:solidFill>
              </a:rPr>
              <a:t>(</a:t>
            </a:r>
            <a:r>
              <a:rPr lang="ru-RU" sz="2000" i="1" dirty="0" smtClean="0">
                <a:solidFill>
                  <a:schemeClr val="bg1"/>
                </a:solidFill>
              </a:rPr>
              <a:t>Liquid </a:t>
            </a:r>
            <a:r>
              <a:rPr lang="ru-RU" sz="2000" i="1" dirty="0">
                <a:solidFill>
                  <a:schemeClr val="bg1"/>
                </a:solidFill>
              </a:rPr>
              <a:t>Crystal Display,LCD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lvl="1" algn="just">
              <a:buFont typeface="Wingdings" pitchFamily="2" charset="2"/>
              <a:buChar char="Ø"/>
            </a:pPr>
            <a:r>
              <a:rPr lang="ru-RU" sz="2000" b="1" dirty="0">
                <a:solidFill>
                  <a:schemeClr val="bg1"/>
                </a:solidFill>
              </a:rPr>
              <a:t>Сензорният екран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(</a:t>
            </a:r>
            <a:r>
              <a:rPr lang="ru-RU" sz="2000" i="1" dirty="0" smtClean="0">
                <a:solidFill>
                  <a:schemeClr val="bg1"/>
                </a:solidFill>
              </a:rPr>
              <a:t>Touchscreen</a:t>
            </a:r>
            <a:r>
              <a:rPr lang="en-US" sz="2000" i="1" dirty="0" smtClean="0">
                <a:solidFill>
                  <a:schemeClr val="bg1"/>
                </a:solidFill>
              </a:rPr>
              <a:t>)</a:t>
            </a:r>
            <a:r>
              <a:rPr lang="ru-RU" sz="2000" dirty="0" smtClean="0"/>
              <a:t> </a:t>
            </a:r>
            <a:endParaRPr lang="bg-BG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Монитори с електронно лъчева тръба</a:t>
            </a:r>
            <a:br>
              <a:rPr lang="ru-RU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И</a:t>
            </a:r>
            <a:r>
              <a:rPr lang="ru-RU" dirty="0" smtClean="0"/>
              <a:t>зглежда </a:t>
            </a:r>
            <a:r>
              <a:rPr lang="ru-RU" dirty="0"/>
              <a:t>изненадващо, че технологията, по която се произвеждат телевизорите и мониторите е на 100 години. Произходът на електронно-лъчева тръба </a:t>
            </a:r>
            <a:r>
              <a:rPr lang="ru-RU" dirty="0" smtClean="0"/>
              <a:t>(или </a:t>
            </a:r>
            <a:r>
              <a:rPr lang="ru-RU" b="1" dirty="0" smtClean="0"/>
              <a:t>CRT Cathode-Ray Tube, катодно-лъчева тръба</a:t>
            </a:r>
            <a:r>
              <a:rPr lang="ru-RU" dirty="0" smtClean="0"/>
              <a:t> ) никога </a:t>
            </a:r>
            <a:r>
              <a:rPr lang="ru-RU" dirty="0"/>
              <a:t>не е бил много ясен. По-голямата част от компютърното общество смята, че германският учен </a:t>
            </a:r>
            <a:r>
              <a:rPr lang="ru-RU" dirty="0">
                <a:hlinkClick r:id="rId2" tooltip="Карл Фердинанд Браун"/>
              </a:rPr>
              <a:t>Карл Фердинанд Браун</a:t>
            </a:r>
            <a:r>
              <a:rPr lang="ru-RU" dirty="0"/>
              <a:t> е създал първия контролируем модел </a:t>
            </a:r>
            <a:r>
              <a:rPr lang="ru-RU" dirty="0" smtClean="0"/>
              <a:t>на CRT през </a:t>
            </a:r>
            <a:r>
              <a:rPr lang="ru-RU" dirty="0">
                <a:hlinkClick r:id="rId3" tooltip="1887"/>
              </a:rPr>
              <a:t>1887</a:t>
            </a:r>
            <a:r>
              <a:rPr lang="ru-RU" dirty="0"/>
              <a:t> г. Към края на 30-те години на </a:t>
            </a:r>
            <a:r>
              <a:rPr lang="ru-RU" dirty="0" smtClean="0"/>
              <a:t>миналия век </a:t>
            </a:r>
            <a:r>
              <a:rPr lang="ru-RU" dirty="0"/>
              <a:t>CRT започват да се използват в първите телевизионни приемници. Въпреки, че днешните CRT, които се използват при компютърните монитори са претърпели модификации с цел подобряване на качеството на картината, те все още работят на същия основен принцип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455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Начин на деиствие предимства на </a:t>
            </a:r>
            <a:r>
              <a:rPr lang="ru-RU" dirty="0"/>
              <a:t>Монитори с електронно лъчева тръба</a:t>
            </a:r>
            <a:br>
              <a:rPr lang="ru-RU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3330369" cy="2664296"/>
          </a:xfrm>
        </p:spPr>
      </p:pic>
      <p:sp>
        <p:nvSpPr>
          <p:cNvPr id="5" name="Rectangle 4"/>
          <p:cNvSpPr/>
          <p:nvPr/>
        </p:nvSpPr>
        <p:spPr>
          <a:xfrm>
            <a:off x="4067944" y="177281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Разрез на цветна Електронно-лъчева тръба (ЕЛТ):</a:t>
            </a:r>
            <a:br>
              <a:rPr lang="ru-RU" dirty="0"/>
            </a:br>
            <a:r>
              <a:rPr lang="ru-RU" b="1" dirty="0"/>
              <a:t>1.</a:t>
            </a:r>
            <a:r>
              <a:rPr lang="ru-RU" dirty="0"/>
              <a:t> Три електронни пушки (за червени, зелени и сини фосфорни точки)</a:t>
            </a:r>
            <a:br>
              <a:rPr lang="ru-RU" dirty="0"/>
            </a:br>
            <a:r>
              <a:rPr lang="ru-RU" b="1" dirty="0"/>
              <a:t>2.</a:t>
            </a:r>
            <a:r>
              <a:rPr lang="ru-RU" dirty="0"/>
              <a:t> Електронни лъчи</a:t>
            </a:r>
            <a:br>
              <a:rPr lang="ru-RU" dirty="0"/>
            </a:br>
            <a:r>
              <a:rPr lang="ru-RU" b="1" dirty="0"/>
              <a:t>3.</a:t>
            </a:r>
            <a:r>
              <a:rPr lang="ru-RU" dirty="0"/>
              <a:t> Фокусни намотки</a:t>
            </a:r>
            <a:br>
              <a:rPr lang="ru-RU" dirty="0"/>
            </a:br>
            <a:r>
              <a:rPr lang="ru-RU" b="1" dirty="0"/>
              <a:t>4.</a:t>
            </a:r>
            <a:r>
              <a:rPr lang="ru-RU" dirty="0"/>
              <a:t> Намотки за отклоняване</a:t>
            </a:r>
            <a:br>
              <a:rPr lang="ru-RU" dirty="0"/>
            </a:br>
            <a:r>
              <a:rPr lang="ru-RU" b="1" dirty="0"/>
              <a:t>5.</a:t>
            </a:r>
            <a:r>
              <a:rPr lang="ru-RU" dirty="0"/>
              <a:t> Анодна връзка</a:t>
            </a:r>
            <a:br>
              <a:rPr lang="ru-RU" dirty="0"/>
            </a:br>
            <a:r>
              <a:rPr lang="ru-RU" b="1" dirty="0"/>
              <a:t>6.</a:t>
            </a:r>
            <a:r>
              <a:rPr lang="ru-RU" dirty="0"/>
              <a:t> Маска за отделяне на лъчите за червена, зелена и синя част на показваното изображение</a:t>
            </a:r>
            <a:br>
              <a:rPr lang="ru-RU" dirty="0"/>
            </a:br>
            <a:r>
              <a:rPr lang="ru-RU" b="1" dirty="0"/>
              <a:t>7.</a:t>
            </a:r>
            <a:r>
              <a:rPr lang="ru-RU" dirty="0"/>
              <a:t> Фосфорен слой с червена, зелена и синя зони</a:t>
            </a:r>
            <a:br>
              <a:rPr lang="ru-RU" dirty="0"/>
            </a:br>
            <a:r>
              <a:rPr lang="ru-RU" b="1" dirty="0"/>
              <a:t>8.</a:t>
            </a:r>
            <a:r>
              <a:rPr lang="ru-RU" dirty="0"/>
              <a:t> Подробна схема на фосфорното покритие от вътрешната страна на екрана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380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LCD </a:t>
            </a:r>
            <a:r>
              <a:rPr lang="bg-BG" b="1" i="1" u="sng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монитори</a:t>
            </a:r>
            <a:endParaRPr lang="bg-BG" u="sng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50406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  <a:latin typeface="Cambria" pitchFamily="18" charset="0"/>
              </a:rPr>
              <a:t>LCD</a:t>
            </a:r>
            <a:r>
              <a:rPr lang="bg-BG" sz="2600" b="1" dirty="0" smtClean="0">
                <a:solidFill>
                  <a:schemeClr val="bg1"/>
                </a:solidFill>
                <a:latin typeface="Cambria" pitchFamily="18" charset="0"/>
              </a:rPr>
              <a:t>, което идва от първите букви на </a:t>
            </a:r>
            <a:r>
              <a:rPr lang="en-US" sz="2600" b="1" i="1" dirty="0" smtClean="0">
                <a:solidFill>
                  <a:schemeClr val="bg1"/>
                </a:solidFill>
                <a:latin typeface="Cambria" pitchFamily="18" charset="0"/>
              </a:rPr>
              <a:t>liquid </a:t>
            </a:r>
            <a:r>
              <a:rPr lang="en-US" sz="2600" b="1" i="1" dirty="0" err="1" smtClean="0">
                <a:solidFill>
                  <a:schemeClr val="bg1"/>
                </a:solidFill>
                <a:latin typeface="Cambria" pitchFamily="18" charset="0"/>
              </a:rPr>
              <a:t>crysta</a:t>
            </a:r>
            <a:r>
              <a:rPr lang="en-US" sz="2600" b="1" i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2600" b="1" i="1" dirty="0" smtClean="0">
                <a:solidFill>
                  <a:schemeClr val="bg1"/>
                </a:solidFill>
                <a:latin typeface="Cambria" pitchFamily="18" charset="0"/>
              </a:rPr>
              <a:t>display</a:t>
            </a:r>
            <a:r>
              <a:rPr lang="bg-BG" sz="2600" b="1" i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bg-BG" sz="2600" b="1" dirty="0" smtClean="0">
                <a:solidFill>
                  <a:schemeClr val="bg1"/>
                </a:solidFill>
                <a:latin typeface="Cambria" pitchFamily="18" charset="0"/>
              </a:rPr>
              <a:t>(тоест </a:t>
            </a:r>
            <a:r>
              <a:rPr lang="bg-BG" sz="2600" b="1" dirty="0" err="1" smtClean="0">
                <a:solidFill>
                  <a:schemeClr val="bg1"/>
                </a:solidFill>
                <a:latin typeface="Cambria" pitchFamily="18" charset="0"/>
              </a:rPr>
              <a:t>букв</a:t>
            </a:r>
            <a:r>
              <a:rPr lang="bg-BG" sz="2600" b="1" dirty="0" smtClean="0">
                <a:solidFill>
                  <a:schemeClr val="bg1"/>
                </a:solidFill>
                <a:latin typeface="Cambria" pitchFamily="18" charset="0"/>
              </a:rPr>
              <a:t>. на български "</a:t>
            </a:r>
            <a:r>
              <a:rPr lang="bg-BG" sz="2600" b="1" dirty="0" smtClean="0">
                <a:solidFill>
                  <a:schemeClr val="bg1"/>
                </a:solidFill>
                <a:latin typeface="Cambria" pitchFamily="18" charset="0"/>
              </a:rPr>
              <a:t>течнокристален </a:t>
            </a:r>
            <a:r>
              <a:rPr lang="bg-BG" sz="2600" b="1" dirty="0" smtClean="0">
                <a:solidFill>
                  <a:schemeClr val="bg1"/>
                </a:solidFill>
                <a:latin typeface="Cambria" pitchFamily="18" charset="0"/>
              </a:rPr>
              <a:t>дисплей"). </a:t>
            </a:r>
            <a:r>
              <a:rPr lang="ru-RU" sz="2600" b="1" dirty="0">
                <a:solidFill>
                  <a:schemeClr val="bg1"/>
                </a:solidFill>
              </a:rPr>
              <a:t>Първите LCD стават достъпни за използване през 60-те години на 20.век . </a:t>
            </a:r>
            <a:r>
              <a:rPr lang="ru-RU" sz="2600" b="1" dirty="0" smtClean="0">
                <a:solidFill>
                  <a:schemeClr val="bg1"/>
                </a:solidFill>
              </a:rPr>
              <a:t>Т</a:t>
            </a:r>
            <a:r>
              <a:rPr lang="bg-BG" sz="2600" b="1" dirty="0" smtClean="0">
                <a:solidFill>
                  <a:schemeClr val="bg1"/>
                </a:solidFill>
              </a:rPr>
              <a:t>ози вид</a:t>
            </a:r>
            <a:r>
              <a:rPr lang="ru-RU" sz="2600" b="1" dirty="0" smtClean="0">
                <a:solidFill>
                  <a:schemeClr val="bg1"/>
                </a:solidFill>
              </a:rPr>
              <a:t> </a:t>
            </a:r>
            <a:r>
              <a:rPr lang="ru-RU" sz="2600" b="1" dirty="0">
                <a:solidFill>
                  <a:schemeClr val="bg1"/>
                </a:solidFill>
              </a:rPr>
              <a:t>дисплеи бяха използвани в много часовници и джобни калкулатори поради тяхната ниска консумирана мощност и портативност. Все пак, проблемите бяха свързни с тяхната четимост и ограничения живот на техните течно-кристални материали, което доведе към развитието по време на 70-те години</a:t>
            </a:r>
            <a:endParaRPr lang="en-US" sz="2600" b="1" dirty="0" smtClean="0">
              <a:solidFill>
                <a:schemeClr val="bg1"/>
              </a:solidFill>
              <a:latin typeface="Cambria" pitchFamily="18" charset="0"/>
            </a:endParaRPr>
          </a:p>
          <a:p>
            <a:pPr algn="just">
              <a:buNone/>
            </a:pPr>
            <a:endParaRPr lang="en-US" sz="2600" b="1" dirty="0" smtClean="0">
              <a:solidFill>
                <a:schemeClr val="bg1"/>
              </a:solidFill>
              <a:latin typeface="Cambria" pitchFamily="18" charset="0"/>
            </a:endParaRPr>
          </a:p>
          <a:p>
            <a:pPr algn="just"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Cambria" pitchFamily="18" charset="0"/>
              </a:rPr>
              <a:t>    </a:t>
            </a:r>
            <a:r>
              <a:rPr lang="en-US" sz="2600" b="1" dirty="0" smtClean="0">
                <a:solidFill>
                  <a:schemeClr val="bg1"/>
                </a:solidFill>
                <a:latin typeface="Cambria" pitchFamily="18" charset="0"/>
              </a:rPr>
              <a:t>     </a:t>
            </a:r>
            <a:r>
              <a:rPr lang="bg-BG" sz="26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  <a:latin typeface="Cambria" pitchFamily="18" charset="0"/>
              </a:rPr>
              <a:t>LCD </a:t>
            </a:r>
            <a:r>
              <a:rPr lang="bg-BG" sz="2600" b="1" dirty="0" smtClean="0">
                <a:solidFill>
                  <a:schemeClr val="bg1"/>
                </a:solidFill>
                <a:latin typeface="Cambria" pitchFamily="18" charset="0"/>
              </a:rPr>
              <a:t> мониторите се използват предимно :</a:t>
            </a:r>
            <a:endParaRPr lang="en-US" sz="2600" b="1" dirty="0" smtClean="0">
              <a:solidFill>
                <a:schemeClr val="bg1"/>
              </a:solidFill>
              <a:latin typeface="Cambria" pitchFamily="18" charset="0"/>
            </a:endParaRPr>
          </a:p>
          <a:p>
            <a:pPr algn="just">
              <a:buNone/>
            </a:pPr>
            <a:endParaRPr lang="bg-BG" sz="2600" b="1" dirty="0" smtClean="0">
              <a:solidFill>
                <a:schemeClr val="bg1"/>
              </a:solidFill>
              <a:latin typeface="Cambria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bg-BG" sz="2600" b="1" dirty="0" smtClean="0">
                <a:solidFill>
                  <a:schemeClr val="bg1"/>
                </a:solidFill>
                <a:latin typeface="Cambria" pitchFamily="18" charset="0"/>
              </a:rPr>
              <a:t>цифрови часовници;</a:t>
            </a:r>
          </a:p>
          <a:p>
            <a:pPr lvl="1" algn="just">
              <a:buNone/>
            </a:pPr>
            <a:endParaRPr lang="bg-BG" sz="2600" b="1" dirty="0" smtClean="0">
              <a:solidFill>
                <a:schemeClr val="bg1"/>
              </a:solidFill>
              <a:latin typeface="Cambria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bg-BG" sz="2600" b="1" dirty="0" smtClean="0">
                <a:solidFill>
                  <a:schemeClr val="bg1"/>
                </a:solidFill>
                <a:latin typeface="Cambria" pitchFamily="18" charset="0"/>
              </a:rPr>
              <a:t>много портативни компютри;</a:t>
            </a:r>
            <a:endParaRPr lang="en-US" sz="2600" b="1" dirty="0" smtClean="0">
              <a:solidFill>
                <a:schemeClr val="bg1"/>
              </a:solidFill>
              <a:latin typeface="Cambria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endParaRPr lang="bg-BG" sz="2600" b="1" dirty="0" smtClean="0">
              <a:solidFill>
                <a:schemeClr val="bg1"/>
              </a:solidFill>
              <a:latin typeface="Cambria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bg-BG" sz="2600" b="1" dirty="0" smtClean="0">
                <a:solidFill>
                  <a:schemeClr val="bg1"/>
                </a:solidFill>
                <a:latin typeface="Cambria" pitchFamily="18" charset="0"/>
              </a:rPr>
              <a:t>Калкулатори</a:t>
            </a:r>
            <a:r>
              <a:rPr lang="en-US" sz="2600" b="1" dirty="0" smtClean="0">
                <a:solidFill>
                  <a:schemeClr val="bg1"/>
                </a:solidFill>
                <a:latin typeface="Cambria" pitchFamily="18" charset="0"/>
              </a:rPr>
              <a:t>;</a:t>
            </a:r>
            <a:endParaRPr lang="bg-BG" sz="2600" b="1" dirty="0" smtClean="0">
              <a:solidFill>
                <a:schemeClr val="bg1"/>
              </a:solidFill>
              <a:latin typeface="Cambria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endParaRPr lang="bg-BG" sz="2200" dirty="0" smtClean="0">
              <a:latin typeface="Cambria" pitchFamily="18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LCD  </a:t>
            </a:r>
            <a:r>
              <a:rPr lang="bg-BG" b="1" u="sng" dirty="0" smtClean="0">
                <a:solidFill>
                  <a:schemeClr val="accent2">
                    <a:lumMod val="75000"/>
                  </a:schemeClr>
                </a:solidFill>
              </a:rPr>
              <a:t>монитори</a:t>
            </a:r>
            <a:endParaRPr lang="bg-BG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192688" cy="4927515"/>
          </a:xfrm>
        </p:spPr>
      </p:pic>
    </p:spTree>
    <p:extLst>
      <p:ext uri="{BB962C8B-B14F-4D97-AF65-F5344CB8AC3E}">
        <p14:creationId xmlns:p14="http://schemas.microsoft.com/office/powerpoint/2010/main" val="32121432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u="sng" dirty="0" smtClean="0">
                <a:solidFill>
                  <a:schemeClr val="accent2">
                    <a:lumMod val="75000"/>
                  </a:schemeClr>
                </a:solidFill>
              </a:rPr>
              <a:t>Видове </a:t>
            </a:r>
            <a:r>
              <a:rPr lang="en-US" b="1" i="1" u="sng" dirty="0" smtClean="0">
                <a:solidFill>
                  <a:schemeClr val="accent2">
                    <a:lumMod val="75000"/>
                  </a:schemeClr>
                </a:solidFill>
              </a:rPr>
              <a:t>LCD </a:t>
            </a:r>
            <a:r>
              <a:rPr lang="bg-BG" b="1" i="1" u="sng" dirty="0" smtClean="0">
                <a:solidFill>
                  <a:schemeClr val="accent2">
                    <a:lumMod val="75000"/>
                  </a:schemeClr>
                </a:solidFill>
              </a:rPr>
              <a:t>монитори</a:t>
            </a:r>
            <a:endParaRPr lang="bg-BG" b="1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bg-BG" b="1" dirty="0" smtClean="0">
                <a:solidFill>
                  <a:schemeClr val="bg1"/>
                </a:solidFill>
              </a:rPr>
              <a:t>Цветни-използват се три различни технологии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TFT(TN);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IPS;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MVA;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    </a:t>
            </a:r>
            <a:r>
              <a:rPr lang="en-US" b="1" dirty="0" err="1" smtClean="0">
                <a:solidFill>
                  <a:schemeClr val="bg1"/>
                </a:solidFill>
              </a:rPr>
              <a:t>Независимо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коя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от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тези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технологии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се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използва</a:t>
            </a:r>
            <a:r>
              <a:rPr lang="en-US" b="1" dirty="0" smtClean="0">
                <a:solidFill>
                  <a:schemeClr val="bg1"/>
                </a:solidFill>
              </a:rPr>
              <a:t> в </a:t>
            </a:r>
            <a:r>
              <a:rPr lang="en-US" b="1" dirty="0" err="1" smtClean="0">
                <a:solidFill>
                  <a:schemeClr val="bg1"/>
                </a:solidFill>
              </a:rPr>
              <a:t>даден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модел</a:t>
            </a:r>
            <a:r>
              <a:rPr lang="en-US" b="1" dirty="0" smtClean="0">
                <a:solidFill>
                  <a:schemeClr val="bg1"/>
                </a:solidFill>
              </a:rPr>
              <a:t>, LCD </a:t>
            </a:r>
            <a:r>
              <a:rPr lang="en-US" b="1" dirty="0" err="1" smtClean="0">
                <a:solidFill>
                  <a:schemeClr val="bg1"/>
                </a:solidFill>
              </a:rPr>
              <a:t>дисплеите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са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подчинени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на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един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основен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принцип</a:t>
            </a:r>
            <a:r>
              <a:rPr lang="en-US" b="1" dirty="0" smtClean="0">
                <a:solidFill>
                  <a:schemeClr val="bg1"/>
                </a:solidFill>
              </a:rPr>
              <a:t> - </a:t>
            </a:r>
            <a:r>
              <a:rPr lang="en-US" b="1" dirty="0" err="1" smtClean="0">
                <a:solidFill>
                  <a:schemeClr val="bg1"/>
                </a:solidFill>
              </a:rPr>
              <a:t>електрооптическите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свойства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на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течните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кристали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да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променят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ориентацията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си</a:t>
            </a:r>
            <a:r>
              <a:rPr lang="en-US" b="1" dirty="0" smtClean="0">
                <a:solidFill>
                  <a:schemeClr val="bg1"/>
                </a:solidFill>
              </a:rPr>
              <a:t>, в </a:t>
            </a:r>
            <a:r>
              <a:rPr lang="en-US" b="1" dirty="0" err="1" smtClean="0">
                <a:solidFill>
                  <a:schemeClr val="bg1"/>
                </a:solidFill>
              </a:rPr>
              <a:t>зависимост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от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приложеното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върху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тях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напрежение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ru-RU" sz="3200" b="1" dirty="0" smtClean="0">
                <a:solidFill>
                  <a:schemeClr val="bg1"/>
                </a:solidFill>
              </a:rPr>
              <a:t>Сензорният екран (</a:t>
            </a:r>
            <a:r>
              <a:rPr lang="ru-RU" sz="3200" b="1" i="1" dirty="0" smtClean="0">
                <a:solidFill>
                  <a:schemeClr val="bg1"/>
                </a:solidFill>
              </a:rPr>
              <a:t>Touchscreen</a:t>
            </a:r>
            <a:r>
              <a:rPr lang="en-US" sz="3200" b="1" i="1" dirty="0" smtClean="0">
                <a:solidFill>
                  <a:schemeClr val="bg1"/>
                </a:solidFill>
              </a:rPr>
              <a:t>)</a:t>
            </a:r>
            <a:r>
              <a:rPr lang="ru-RU" sz="3200" b="1" dirty="0" smtClean="0"/>
              <a:t> </a:t>
            </a:r>
            <a:r>
              <a:rPr lang="bg-BG" sz="2000" b="1" dirty="0" smtClean="0">
                <a:solidFill>
                  <a:schemeClr val="bg1"/>
                </a:solidFill>
              </a:rPr>
              <a:t/>
            </a:r>
            <a:br>
              <a:rPr lang="bg-BG" sz="2000" b="1" dirty="0" smtClean="0">
                <a:solidFill>
                  <a:schemeClr val="bg1"/>
                </a:solidFill>
              </a:rPr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Сензорният екран се използва предимно в </a:t>
            </a:r>
            <a:r>
              <a:rPr lang="ru-RU" b="1" dirty="0" smtClean="0">
                <a:solidFill>
                  <a:srgbClr val="FF0000"/>
                </a:solidFill>
              </a:rPr>
              <a:t>мобилни устроиства</a:t>
            </a:r>
            <a:r>
              <a:rPr lang="ru-RU" b="1" dirty="0" smtClean="0">
                <a:solidFill>
                  <a:schemeClr val="bg1"/>
                </a:solidFill>
              </a:rPr>
              <a:t>(включително </a:t>
            </a:r>
            <a:r>
              <a:rPr lang="ru-RU" b="1" dirty="0">
                <a:solidFill>
                  <a:schemeClr val="bg1"/>
                </a:solidFill>
              </a:rPr>
              <a:t>мобилни </a:t>
            </a:r>
            <a:r>
              <a:rPr lang="ru-RU" b="1" dirty="0" smtClean="0">
                <a:solidFill>
                  <a:srgbClr val="FF0000"/>
                </a:solidFill>
              </a:rPr>
              <a:t>игрални конзоли</a:t>
            </a:r>
            <a:r>
              <a:rPr lang="ru-RU" b="1" dirty="0" smtClean="0">
                <a:solidFill>
                  <a:schemeClr val="bg1"/>
                </a:solidFill>
              </a:rPr>
              <a:t>)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ru-RU" b="1" dirty="0" smtClean="0">
                <a:solidFill>
                  <a:srgbClr val="FF0000"/>
                </a:solidFill>
              </a:rPr>
              <a:t>преносими компютри </a:t>
            </a:r>
            <a:r>
              <a:rPr lang="ru-RU" b="1" dirty="0" smtClean="0">
                <a:solidFill>
                  <a:schemeClr val="bg1"/>
                </a:solidFill>
              </a:rPr>
              <a:t>заради </a:t>
            </a:r>
            <a:r>
              <a:rPr lang="ru-RU" b="1" dirty="0">
                <a:solidFill>
                  <a:schemeClr val="bg1"/>
                </a:solidFill>
              </a:rPr>
              <a:t>ограничените им размери и стремежа към компактност. При много от мобилните устройства сензорният екран е основното (дори и единственото) средство за комуникация с потребителя, допълнено с няколко бутона (а понякога и колелца) за най-често използваните функции. Мултисензорните екрани се използват и от специализирани устройства (за рисуване и др.) и от някои по-нови </a:t>
            </a:r>
            <a:r>
              <a:rPr lang="ru-RU" b="1" dirty="0" smtClean="0">
                <a:solidFill>
                  <a:schemeClr val="bg1"/>
                </a:solidFill>
              </a:rPr>
              <a:t>устройства.</a:t>
            </a: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4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effectLst/>
              </a:rPr>
              <a:t>Сензорен дисплай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Сензорният екран </a:t>
            </a:r>
            <a:r>
              <a:rPr lang="ru-RU" b="1" dirty="0" smtClean="0">
                <a:solidFill>
                  <a:schemeClr val="bg1"/>
                </a:solidFill>
              </a:rPr>
              <a:t>(</a:t>
            </a:r>
            <a:r>
              <a:rPr lang="ru-RU" b="1" i="1" dirty="0" smtClean="0">
                <a:solidFill>
                  <a:srgbClr val="FF0000"/>
                </a:solidFill>
              </a:rPr>
              <a:t>Touchscreen</a:t>
            </a:r>
            <a:r>
              <a:rPr lang="ru-RU" b="1" dirty="0" smtClean="0">
                <a:solidFill>
                  <a:schemeClr val="bg1"/>
                </a:solidFill>
              </a:rPr>
              <a:t> ) е дисплай, </a:t>
            </a:r>
            <a:r>
              <a:rPr lang="ru-RU" b="1" dirty="0">
                <a:solidFill>
                  <a:schemeClr val="bg1"/>
                </a:solidFill>
              </a:rPr>
              <a:t>който реагира на докосване. Така сензорният екран играе роля едновременно на входно и на изходно устройство и дава възможност на потребителя да взаимодейства директно с обектите, изобразени на него. Освен пръстите си, потребителят може да използва и писалка за въвеждане на данни. Сензорни екрани, които могат да регистрират едновременно няколко отделни докосвания, се наричат </a:t>
            </a:r>
            <a:r>
              <a:rPr lang="ru-RU" b="1" i="1" dirty="0">
                <a:solidFill>
                  <a:schemeClr val="bg1"/>
                </a:solidFill>
              </a:rPr>
              <a:t>мултисензорни екрани</a:t>
            </a: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5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1177</TotalTime>
  <Words>471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PowerPoint Presentation</vt:lpstr>
      <vt:lpstr>Монитор</vt:lpstr>
      <vt:lpstr>Монитори с електронно лъчева тръба </vt:lpstr>
      <vt:lpstr>Начин на деиствие предимства на Монитори с електронно лъчева тръба </vt:lpstr>
      <vt:lpstr>LCD монитори</vt:lpstr>
      <vt:lpstr>LCD  монитори</vt:lpstr>
      <vt:lpstr>Видове LCD монитори</vt:lpstr>
      <vt:lpstr>Сензорният екран (Touchscreen)  </vt:lpstr>
      <vt:lpstr>Сензорен дисплай</vt:lpstr>
      <vt:lpstr>Начин на работа на сензорния дисплей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Монитори</dc:title>
  <dc:creator>maxi</dc:creator>
  <cp:lastModifiedBy>Cool Travel VT</cp:lastModifiedBy>
  <cp:revision>120</cp:revision>
  <dcterms:created xsi:type="dcterms:W3CDTF">2011-03-31T19:06:30Z</dcterms:created>
  <dcterms:modified xsi:type="dcterms:W3CDTF">2013-02-26T19:18:34Z</dcterms:modified>
</cp:coreProperties>
</file>