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p:cViewPr varScale="1">
        <p:scale>
          <a:sx n="70" d="100"/>
          <a:sy n="70" d="100"/>
        </p:scale>
        <p:origin x="-139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626BE4F-2A4B-4D6D-9DFD-C56D9F161277}" type="datetimeFigureOut">
              <a:rPr lang="bg-BG" smtClean="0"/>
              <a:t>26.3.2013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B35C90F-82ED-4BCE-8F1A-B546B84FE8C1}" type="slidenum">
              <a:rPr lang="bg-BG" smtClean="0"/>
              <a:t>‹#›</a:t>
            </a:fld>
            <a:endParaRPr lang="bg-B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26BE4F-2A4B-4D6D-9DFD-C56D9F161277}" type="datetimeFigureOut">
              <a:rPr lang="bg-BG" smtClean="0"/>
              <a:t>26.3.2013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B35C90F-82ED-4BCE-8F1A-B546B84FE8C1}" type="slidenum">
              <a:rPr lang="bg-BG" smtClean="0"/>
              <a:t>‹#›</a:t>
            </a:fld>
            <a:endParaRPr lang="bg-B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26BE4F-2A4B-4D6D-9DFD-C56D9F161277}" type="datetimeFigureOut">
              <a:rPr lang="bg-BG" smtClean="0"/>
              <a:t>26.3.2013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B35C90F-82ED-4BCE-8F1A-B546B84FE8C1}" type="slidenum">
              <a:rPr lang="bg-BG" smtClean="0"/>
              <a:t>‹#›</a:t>
            </a:fld>
            <a:endParaRPr lang="bg-B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26BE4F-2A4B-4D6D-9DFD-C56D9F161277}" type="datetimeFigureOut">
              <a:rPr lang="bg-BG" smtClean="0"/>
              <a:t>26.3.2013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B35C90F-82ED-4BCE-8F1A-B546B84FE8C1}" type="slidenum">
              <a:rPr lang="bg-BG" smtClean="0"/>
              <a:t>‹#›</a:t>
            </a:fld>
            <a:endParaRPr lang="bg-B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26BE4F-2A4B-4D6D-9DFD-C56D9F161277}" type="datetimeFigureOut">
              <a:rPr lang="bg-BG" smtClean="0"/>
              <a:t>26.3.2013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B35C90F-82ED-4BCE-8F1A-B546B84FE8C1}" type="slidenum">
              <a:rPr lang="bg-BG" smtClean="0"/>
              <a:t>‹#›</a:t>
            </a:fld>
            <a:endParaRPr lang="bg-B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626BE4F-2A4B-4D6D-9DFD-C56D9F161277}" type="datetimeFigureOut">
              <a:rPr lang="bg-BG" smtClean="0"/>
              <a:t>26.3.2013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AB35C90F-82ED-4BCE-8F1A-B546B84FE8C1}" type="slidenum">
              <a:rPr lang="bg-BG" smtClean="0"/>
              <a:t>‹#›</a:t>
            </a:fld>
            <a:endParaRPr lang="bg-B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26BE4F-2A4B-4D6D-9DFD-C56D9F161277}" type="datetimeFigureOut">
              <a:rPr lang="bg-BG" smtClean="0"/>
              <a:t>26.3.2013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AB35C90F-82ED-4BCE-8F1A-B546B84FE8C1}" type="slidenum">
              <a:rPr lang="bg-BG" smtClean="0"/>
              <a:t>‹#›</a:t>
            </a:fld>
            <a:endParaRPr lang="bg-B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26BE4F-2A4B-4D6D-9DFD-C56D9F161277}" type="datetimeFigureOut">
              <a:rPr lang="bg-BG" smtClean="0"/>
              <a:t>26.3.2013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AB35C90F-82ED-4BCE-8F1A-B546B84FE8C1}" type="slidenum">
              <a:rPr lang="bg-BG" smtClean="0"/>
              <a:t>‹#›</a:t>
            </a:fld>
            <a:endParaRPr lang="bg-B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26BE4F-2A4B-4D6D-9DFD-C56D9F161277}" type="datetimeFigureOut">
              <a:rPr lang="bg-BG" smtClean="0"/>
              <a:t>26.3.2013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AB35C90F-82ED-4BCE-8F1A-B546B84FE8C1}" type="slidenum">
              <a:rPr lang="bg-BG" smtClean="0"/>
              <a:t>‹#›</a:t>
            </a:fld>
            <a:endParaRPr lang="bg-B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26BE4F-2A4B-4D6D-9DFD-C56D9F161277}" type="datetimeFigureOut">
              <a:rPr lang="bg-BG" smtClean="0"/>
              <a:t>26.3.2013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AB35C90F-82ED-4BCE-8F1A-B546B84FE8C1}" type="slidenum">
              <a:rPr lang="bg-BG" smtClean="0"/>
              <a:t>‹#›</a:t>
            </a:fld>
            <a:endParaRPr lang="bg-BG"/>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C626BE4F-2A4B-4D6D-9DFD-C56D9F161277}" type="datetimeFigureOut">
              <a:rPr lang="bg-BG" smtClean="0"/>
              <a:t>26.3.2013 г.</a:t>
            </a:fld>
            <a:endParaRPr lang="bg-BG"/>
          </a:p>
        </p:txBody>
      </p:sp>
      <p:sp>
        <p:nvSpPr>
          <p:cNvPr id="9" name="Slide Number Placeholder 8"/>
          <p:cNvSpPr>
            <a:spLocks noGrp="1"/>
          </p:cNvSpPr>
          <p:nvPr>
            <p:ph type="sldNum" sz="quarter" idx="11"/>
          </p:nvPr>
        </p:nvSpPr>
        <p:spPr/>
        <p:txBody>
          <a:bodyPr/>
          <a:lstStyle/>
          <a:p>
            <a:fld id="{AB35C90F-82ED-4BCE-8F1A-B546B84FE8C1}" type="slidenum">
              <a:rPr lang="bg-BG" smtClean="0"/>
              <a:t>‹#›</a:t>
            </a:fld>
            <a:endParaRPr lang="bg-BG"/>
          </a:p>
        </p:txBody>
      </p:sp>
      <p:sp>
        <p:nvSpPr>
          <p:cNvPr id="10" name="Footer Placeholder 9"/>
          <p:cNvSpPr>
            <a:spLocks noGrp="1"/>
          </p:cNvSpPr>
          <p:nvPr>
            <p:ph type="ftr" sz="quarter" idx="12"/>
          </p:nvPr>
        </p:nvSpPr>
        <p:spPr/>
        <p:txBody>
          <a:bodyPr/>
          <a:lstStyle/>
          <a:p>
            <a:endParaRPr lang="bg-B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AB35C90F-82ED-4BCE-8F1A-B546B84FE8C1}" type="slidenum">
              <a:rPr lang="bg-BG" smtClean="0"/>
              <a:t>‹#›</a:t>
            </a:fld>
            <a:endParaRPr lang="bg-BG"/>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bg-BG"/>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C626BE4F-2A4B-4D6D-9DFD-C56D9F161277}" type="datetimeFigureOut">
              <a:rPr lang="bg-BG" smtClean="0"/>
              <a:t>26.3.2013 г.</a:t>
            </a:fld>
            <a:endParaRPr lang="bg-BG"/>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2132856"/>
            <a:ext cx="7772400" cy="1470025"/>
          </a:xfrm>
        </p:spPr>
        <p:txBody>
          <a:bodyPr>
            <a:normAutofit fontScale="90000"/>
          </a:bodyPr>
          <a:lstStyle/>
          <a:p>
            <a:r>
              <a:rPr lang="bg-BG" dirty="0" smtClean="0"/>
              <a:t>Системи за производствена връзка</a:t>
            </a:r>
            <a:endParaRPr lang="bg-BG" dirty="0"/>
          </a:p>
        </p:txBody>
      </p:sp>
      <p:sp>
        <p:nvSpPr>
          <p:cNvPr id="3" name="Subtitle 2"/>
          <p:cNvSpPr>
            <a:spLocks noGrp="1"/>
          </p:cNvSpPr>
          <p:nvPr>
            <p:ph type="subTitle" idx="1"/>
          </p:nvPr>
        </p:nvSpPr>
        <p:spPr>
          <a:xfrm>
            <a:off x="5796136" y="5157192"/>
            <a:ext cx="3347864" cy="864096"/>
          </a:xfrm>
        </p:spPr>
        <p:txBody>
          <a:bodyPr>
            <a:normAutofit lnSpcReduction="10000"/>
          </a:bodyPr>
          <a:lstStyle/>
          <a:p>
            <a:r>
              <a:rPr lang="bg-BG" sz="1600" dirty="0" smtClean="0">
                <a:solidFill>
                  <a:schemeClr val="tx1"/>
                </a:solidFill>
              </a:rPr>
              <a:t>Изготвил:Михаел </a:t>
            </a:r>
            <a:r>
              <a:rPr lang="bg-BG" sz="1600" dirty="0" smtClean="0">
                <a:solidFill>
                  <a:schemeClr val="tx1"/>
                </a:solidFill>
              </a:rPr>
              <a:t>Михайлов</a:t>
            </a:r>
            <a:endParaRPr lang="en-CA" sz="1600" dirty="0" smtClean="0">
              <a:solidFill>
                <a:schemeClr val="tx1"/>
              </a:solidFill>
            </a:endParaRPr>
          </a:p>
          <a:p>
            <a:r>
              <a:rPr lang="bg-BG" sz="1600" dirty="0" smtClean="0">
                <a:solidFill>
                  <a:schemeClr val="tx1"/>
                </a:solidFill>
              </a:rPr>
              <a:t>Група:24 БИ</a:t>
            </a:r>
          </a:p>
          <a:p>
            <a:r>
              <a:rPr lang="bg-BG" sz="1600" dirty="0">
                <a:solidFill>
                  <a:schemeClr val="tx1"/>
                </a:solidFill>
              </a:rPr>
              <a:t>Фак. </a:t>
            </a:r>
            <a:r>
              <a:rPr lang="bg-BG" sz="1600" dirty="0" smtClean="0">
                <a:solidFill>
                  <a:schemeClr val="tx1"/>
                </a:solidFill>
              </a:rPr>
              <a:t>№ 115096</a:t>
            </a:r>
            <a:endParaRPr lang="bg-BG" sz="1600" dirty="0">
              <a:solidFill>
                <a:schemeClr val="tx1"/>
              </a:solidFill>
            </a:endParaRPr>
          </a:p>
        </p:txBody>
      </p:sp>
    </p:spTree>
    <p:extLst>
      <p:ext uri="{BB962C8B-B14F-4D97-AF65-F5344CB8AC3E}">
        <p14:creationId xmlns:p14="http://schemas.microsoft.com/office/powerpoint/2010/main" val="1535755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g-BG" sz="3600" dirty="0">
                <a:solidFill>
                  <a:srgbClr val="FFC000"/>
                </a:solidFill>
              </a:rPr>
              <a:t>Реактивни (</a:t>
            </a:r>
            <a:r>
              <a:rPr lang="en-CA" sz="3600" dirty="0">
                <a:solidFill>
                  <a:srgbClr val="FFC000"/>
                </a:solidFill>
              </a:rPr>
              <a:t>reactive) </a:t>
            </a:r>
            <a:r>
              <a:rPr lang="bg-BG" sz="3600" dirty="0">
                <a:solidFill>
                  <a:srgbClr val="FFC000"/>
                </a:solidFill>
              </a:rPr>
              <a:t>медийни фасади</a:t>
            </a:r>
          </a:p>
        </p:txBody>
      </p:sp>
      <p:sp>
        <p:nvSpPr>
          <p:cNvPr id="3" name="Content Placeholder 2"/>
          <p:cNvSpPr>
            <a:spLocks noGrp="1"/>
          </p:cNvSpPr>
          <p:nvPr>
            <p:ph idx="1"/>
          </p:nvPr>
        </p:nvSpPr>
        <p:spPr/>
        <p:txBody>
          <a:bodyPr>
            <a:normAutofit/>
          </a:bodyPr>
          <a:lstStyle/>
          <a:p>
            <a:pPr marL="0" indent="0">
              <a:buNone/>
            </a:pPr>
            <a:r>
              <a:rPr lang="ru-RU" sz="1600" dirty="0"/>
              <a:t>Чрез цифровата медия </a:t>
            </a:r>
            <a:r>
              <a:rPr lang="ru-RU" sz="1600" dirty="0" smtClean="0"/>
              <a:t>намедийните </a:t>
            </a:r>
            <a:r>
              <a:rPr lang="ru-RU" sz="1600" dirty="0"/>
              <a:t>фасади се представя директна картина на събитията в град </a:t>
            </a:r>
            <a:r>
              <a:rPr lang="ru-RU" sz="1600" dirty="0" smtClean="0"/>
              <a:t>или</a:t>
            </a:r>
            <a:r>
              <a:rPr lang="en-CA" sz="1600" dirty="0" smtClean="0"/>
              <a:t> </a:t>
            </a:r>
            <a:r>
              <a:rPr lang="ru-RU" sz="1600" dirty="0" smtClean="0"/>
              <a:t>околността </a:t>
            </a:r>
            <a:r>
              <a:rPr lang="ru-RU" sz="1600" dirty="0"/>
              <a:t>му. С помощта на камери, сензори и съвременни софтуерни </a:t>
            </a:r>
            <a:r>
              <a:rPr lang="ru-RU" sz="1600" dirty="0" smtClean="0"/>
              <a:t>технологии,външните </a:t>
            </a:r>
            <a:r>
              <a:rPr lang="ru-RU" sz="1600" dirty="0"/>
              <a:t>параметри се регистрират в реално време и се изобразяват върху</a:t>
            </a:r>
          </a:p>
          <a:p>
            <a:pPr marL="0" indent="0">
              <a:buNone/>
            </a:pPr>
            <a:r>
              <a:rPr lang="ru-RU" sz="1600" dirty="0"/>
              <a:t>медийните фасади. Така медийната фасада реагира на промените на външните</a:t>
            </a:r>
          </a:p>
          <a:p>
            <a:pPr marL="0" indent="0">
              <a:buNone/>
            </a:pPr>
            <a:r>
              <a:rPr lang="ru-RU" sz="1600" dirty="0"/>
              <a:t>фактори: състояние на времето; светлинните условия; звуци в околното</a:t>
            </a:r>
          </a:p>
          <a:p>
            <a:pPr marL="0" indent="0">
              <a:buNone/>
            </a:pPr>
            <a:r>
              <a:rPr lang="ru-RU" sz="1600" dirty="0"/>
              <a:t>пространство; транспортен трафик; други фактори. Ето защо медийната фасада се</a:t>
            </a:r>
          </a:p>
          <a:p>
            <a:pPr marL="0" indent="0">
              <a:buNone/>
            </a:pPr>
            <a:r>
              <a:rPr lang="ru-RU" sz="1600" dirty="0"/>
              <a:t>превръща в „пропусклива мембрана”.</a:t>
            </a:r>
            <a:endParaRPr lang="bg-BG"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3928" y="4398275"/>
            <a:ext cx="4536504" cy="2223185"/>
          </a:xfrm>
          <a:prstGeom prst="rect">
            <a:avLst/>
          </a:prstGeom>
        </p:spPr>
      </p:pic>
    </p:spTree>
    <p:extLst>
      <p:ext uri="{BB962C8B-B14F-4D97-AF65-F5344CB8AC3E}">
        <p14:creationId xmlns:p14="http://schemas.microsoft.com/office/powerpoint/2010/main" val="92258110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1143000"/>
          </a:xfrm>
        </p:spPr>
        <p:txBody>
          <a:bodyPr>
            <a:noAutofit/>
          </a:bodyPr>
          <a:lstStyle/>
          <a:p>
            <a:r>
              <a:rPr lang="bg-BG" sz="3600" dirty="0">
                <a:solidFill>
                  <a:srgbClr val="FFC000"/>
                </a:solidFill>
              </a:rPr>
              <a:t>Комбинирана (</a:t>
            </a:r>
            <a:r>
              <a:rPr lang="en-CA" sz="3600" dirty="0">
                <a:solidFill>
                  <a:srgbClr val="FFC000"/>
                </a:solidFill>
              </a:rPr>
              <a:t>integrated) </a:t>
            </a:r>
            <a:r>
              <a:rPr lang="bg-BG" sz="3600" dirty="0">
                <a:solidFill>
                  <a:srgbClr val="FFC000"/>
                </a:solidFill>
              </a:rPr>
              <a:t>медийна фасада. </a:t>
            </a:r>
          </a:p>
        </p:txBody>
      </p:sp>
      <p:sp>
        <p:nvSpPr>
          <p:cNvPr id="3" name="Content Placeholder 2"/>
          <p:cNvSpPr>
            <a:spLocks noGrp="1"/>
          </p:cNvSpPr>
          <p:nvPr>
            <p:ph idx="1"/>
          </p:nvPr>
        </p:nvSpPr>
        <p:spPr>
          <a:xfrm>
            <a:off x="467544" y="2852936"/>
            <a:ext cx="8229600" cy="1612776"/>
          </a:xfrm>
        </p:spPr>
        <p:txBody>
          <a:bodyPr>
            <a:normAutofit/>
          </a:bodyPr>
          <a:lstStyle/>
          <a:p>
            <a:pPr marL="0" indent="0">
              <a:buNone/>
            </a:pPr>
            <a:r>
              <a:rPr lang="ru-RU" sz="1600" dirty="0" smtClean="0"/>
              <a:t>Интегрирането на</a:t>
            </a:r>
            <a:r>
              <a:rPr lang="en-CA" sz="1600" dirty="0" smtClean="0"/>
              <a:t> </a:t>
            </a:r>
            <a:r>
              <a:rPr lang="ru-RU" sz="1600" dirty="0" smtClean="0"/>
              <a:t>автоматичната </a:t>
            </a:r>
            <a:r>
              <a:rPr lang="ru-RU" sz="1600" dirty="0"/>
              <a:t>програма с тази на интерактивната или реактивната медийна </a:t>
            </a:r>
            <a:r>
              <a:rPr lang="ru-RU" sz="1600" dirty="0" smtClean="0"/>
              <a:t>фасада</a:t>
            </a:r>
            <a:r>
              <a:rPr lang="en-CA" sz="1600" dirty="0" smtClean="0"/>
              <a:t> </a:t>
            </a:r>
            <a:r>
              <a:rPr lang="ru-RU" sz="1600" dirty="0" smtClean="0"/>
              <a:t>позволява </a:t>
            </a:r>
            <a:r>
              <a:rPr lang="ru-RU" sz="1600" dirty="0"/>
              <a:t>разширяване на възможностите на всяка от тях и увеличаване </a:t>
            </a:r>
            <a:r>
              <a:rPr lang="ru-RU" sz="1600" dirty="0" smtClean="0"/>
              <a:t>на</a:t>
            </a:r>
            <a:r>
              <a:rPr lang="en-CA" sz="1600" dirty="0" smtClean="0"/>
              <a:t> </a:t>
            </a:r>
            <a:r>
              <a:rPr lang="ru-RU" sz="1600" dirty="0" smtClean="0"/>
              <a:t>ефективността </a:t>
            </a:r>
            <a:r>
              <a:rPr lang="ru-RU" sz="1600" dirty="0"/>
              <a:t>на светлинното рекламно въздействие.</a:t>
            </a:r>
            <a:endParaRPr lang="bg-BG" sz="1600" dirty="0"/>
          </a:p>
        </p:txBody>
      </p:sp>
    </p:spTree>
    <p:extLst>
      <p:ext uri="{BB962C8B-B14F-4D97-AF65-F5344CB8AC3E}">
        <p14:creationId xmlns:p14="http://schemas.microsoft.com/office/powerpoint/2010/main" val="281187689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3600" dirty="0" smtClean="0">
                <a:solidFill>
                  <a:srgbClr val="FFC000"/>
                </a:solidFill>
              </a:rPr>
              <a:t>Триизмерни форми и композиции</a:t>
            </a:r>
            <a:endParaRPr lang="bg-BG" sz="3600" dirty="0">
              <a:solidFill>
                <a:srgbClr val="FFC000"/>
              </a:solidFill>
            </a:endParaRPr>
          </a:p>
        </p:txBody>
      </p:sp>
      <p:sp>
        <p:nvSpPr>
          <p:cNvPr id="3" name="Content Placeholder 2"/>
          <p:cNvSpPr>
            <a:spLocks noGrp="1"/>
          </p:cNvSpPr>
          <p:nvPr>
            <p:ph idx="1"/>
          </p:nvPr>
        </p:nvSpPr>
        <p:spPr/>
        <p:txBody>
          <a:bodyPr>
            <a:normAutofit/>
          </a:bodyPr>
          <a:lstStyle/>
          <a:p>
            <a:pPr marL="114300" indent="0">
              <a:buNone/>
            </a:pPr>
            <a:r>
              <a:rPr lang="ru-RU" sz="1600" dirty="0"/>
              <a:t>Триизмерните светещи рекламни и информационни обемни конструкции са</a:t>
            </a:r>
          </a:p>
          <a:p>
            <a:pPr marL="114300" indent="0">
              <a:buNone/>
            </a:pPr>
            <a:r>
              <a:rPr lang="ru-RU" sz="1600" dirty="0"/>
              <a:t>неизменна част от съвременния градски ландшафт. Те притежават особено</a:t>
            </a:r>
          </a:p>
          <a:p>
            <a:pPr marL="114300" indent="0">
              <a:buNone/>
            </a:pPr>
            <a:r>
              <a:rPr lang="ru-RU" sz="1600" dirty="0"/>
              <a:t>очарование, което се изразява в разнообразни оригинални триизмерни форми и</a:t>
            </a:r>
          </a:p>
          <a:p>
            <a:pPr marL="114300" indent="0">
              <a:buNone/>
            </a:pPr>
            <a:r>
              <a:rPr lang="ru-RU" sz="1600" dirty="0" smtClean="0"/>
              <a:t>композиции.Традиционно </a:t>
            </a:r>
            <a:r>
              <a:rPr lang="ru-RU" sz="1600" dirty="0"/>
              <a:t>конструктивното изпълнение на светещо табло е </a:t>
            </a:r>
            <a:r>
              <a:rPr lang="ru-RU" sz="1600" dirty="0" smtClean="0"/>
              <a:t>осветено</a:t>
            </a:r>
            <a:r>
              <a:rPr lang="en-CA" sz="1600" dirty="0" smtClean="0"/>
              <a:t> </a:t>
            </a:r>
            <a:r>
              <a:rPr lang="ru-RU" sz="1600" dirty="0" smtClean="0"/>
              <a:t>отвътре</a:t>
            </a:r>
            <a:r>
              <a:rPr lang="ru-RU" sz="1600" dirty="0"/>
              <a:t>. Едната или в някои случаи и двете големи </a:t>
            </a:r>
            <a:r>
              <a:rPr lang="en-CA" sz="1600" dirty="0" smtClean="0"/>
              <a:t> </a:t>
            </a:r>
            <a:r>
              <a:rPr lang="ru-RU" sz="1600" dirty="0" smtClean="0"/>
              <a:t>челни </a:t>
            </a:r>
            <a:r>
              <a:rPr lang="ru-RU" sz="1600" dirty="0"/>
              <a:t>стени на </a:t>
            </a:r>
            <a:r>
              <a:rPr lang="ru-RU" sz="1600" dirty="0" smtClean="0"/>
              <a:t>паралелепипеда</a:t>
            </a:r>
            <a:r>
              <a:rPr lang="en-CA" sz="1600" dirty="0" smtClean="0"/>
              <a:t> </a:t>
            </a:r>
            <a:r>
              <a:rPr lang="bg-BG" sz="1600" dirty="0" smtClean="0"/>
              <a:t>на</a:t>
            </a:r>
            <a:r>
              <a:rPr lang="en-CA" sz="1600" dirty="0" smtClean="0"/>
              <a:t> </a:t>
            </a:r>
            <a:r>
              <a:rPr lang="ru-RU" sz="1600" dirty="0" smtClean="0"/>
              <a:t>кутията са </a:t>
            </a:r>
            <a:r>
              <a:rPr lang="ru-RU" sz="1600" dirty="0"/>
              <a:t>матирани и пропускат светлината, докато страничните тесни стени </a:t>
            </a:r>
            <a:r>
              <a:rPr lang="ru-RU" sz="1600" dirty="0" smtClean="0"/>
              <a:t>са</a:t>
            </a:r>
            <a:r>
              <a:rPr lang="en-CA" sz="1600" dirty="0" smtClean="0"/>
              <a:t> </a:t>
            </a:r>
            <a:r>
              <a:rPr lang="ru-RU" sz="1600" dirty="0" smtClean="0"/>
              <a:t>непрозрачни</a:t>
            </a:r>
            <a:r>
              <a:rPr lang="ru-RU" sz="1600" dirty="0"/>
              <a:t>. Върху матираната светеща повърхност може да се показват </a:t>
            </a:r>
            <a:r>
              <a:rPr lang="ru-RU" sz="1600" dirty="0" smtClean="0"/>
              <a:t>статични</a:t>
            </a:r>
            <a:r>
              <a:rPr lang="en-CA" sz="1600" dirty="0" smtClean="0"/>
              <a:t> </a:t>
            </a:r>
            <a:r>
              <a:rPr lang="ru-RU" sz="1600" dirty="0" smtClean="0"/>
              <a:t>или </a:t>
            </a:r>
            <a:r>
              <a:rPr lang="ru-RU" sz="1600" dirty="0"/>
              <a:t>динамични пана (плакати), под формата на текстова информация, </a:t>
            </a:r>
            <a:r>
              <a:rPr lang="ru-RU" sz="1600" dirty="0" smtClean="0"/>
              <a:t>цветни</a:t>
            </a:r>
            <a:r>
              <a:rPr lang="en-CA" sz="1600" dirty="0" smtClean="0"/>
              <a:t> </a:t>
            </a:r>
            <a:r>
              <a:rPr lang="ru-RU" sz="1600" dirty="0" smtClean="0"/>
              <a:t>картини</a:t>
            </a:r>
            <a:r>
              <a:rPr lang="ru-RU" sz="1600" dirty="0"/>
              <a:t>, фигури, знаци и др.</a:t>
            </a:r>
            <a:endParaRPr lang="bg-BG" sz="1600" dirty="0"/>
          </a:p>
        </p:txBody>
      </p:sp>
    </p:spTree>
    <p:extLst>
      <p:ext uri="{BB962C8B-B14F-4D97-AF65-F5344CB8AC3E}">
        <p14:creationId xmlns:p14="http://schemas.microsoft.com/office/powerpoint/2010/main" val="378308981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solidFill>
                  <a:srgbClr val="FFC000"/>
                </a:solidFill>
              </a:rPr>
              <a:t>Кратка история</a:t>
            </a:r>
            <a:endParaRPr lang="bg-BG" dirty="0">
              <a:solidFill>
                <a:srgbClr val="FFC000"/>
              </a:solidFill>
            </a:endParaRPr>
          </a:p>
        </p:txBody>
      </p:sp>
      <p:sp>
        <p:nvSpPr>
          <p:cNvPr id="3" name="Content Placeholder 2"/>
          <p:cNvSpPr>
            <a:spLocks noGrp="1"/>
          </p:cNvSpPr>
          <p:nvPr>
            <p:ph idx="1"/>
          </p:nvPr>
        </p:nvSpPr>
        <p:spPr/>
        <p:txBody>
          <a:bodyPr>
            <a:normAutofit/>
          </a:bodyPr>
          <a:lstStyle/>
          <a:p>
            <a:pPr marL="0" indent="0">
              <a:buNone/>
            </a:pPr>
            <a:r>
              <a:rPr lang="ru-RU" sz="1600" dirty="0" smtClean="0"/>
              <a:t>В ретроспективен план, рекламното дело е присъствало още от древността. Доказателства за това свидетелстват разкопките на античния римски град Помпей, където ясно се открояват огромни фасади на сгради, под формата на рекламни пана, където са се предлагали характерните за този период продукти и услуги. По-късно, по време на средновековието, рекламните табели са се осветявали с факли. В края на XIX век, едва след появата на електрическата крушка на Томас Едисон, се създават условия за реализирането на първата светлинна реклама (с 2500 нажежаеми лампи), създадена в столицата на Германия – Берлин .През периода 1910-1925 г. осезаемо влизат в употреба газосветещите тръбни светлинни източници, като до 1939 г. разнообразието от светлини с различен цвят надхвърля 30 вида. Днес рекламното и информационното осветление се реализира </a:t>
            </a:r>
            <a:r>
              <a:rPr lang="ru-RU" sz="1600" dirty="0" smtClean="0"/>
              <a:t>посредством </a:t>
            </a:r>
            <a:r>
              <a:rPr lang="ru-RU" sz="1600" dirty="0" smtClean="0"/>
              <a:t>широк спектър от съвременни светлинни източници и специални светлотехнически уредби.</a:t>
            </a:r>
            <a:endParaRPr lang="bg-BG" sz="1600" dirty="0"/>
          </a:p>
        </p:txBody>
      </p:sp>
    </p:spTree>
    <p:extLst>
      <p:ext uri="{BB962C8B-B14F-4D97-AF65-F5344CB8AC3E}">
        <p14:creationId xmlns:p14="http://schemas.microsoft.com/office/powerpoint/2010/main" val="137057286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a:xfrm>
            <a:off x="457200" y="2204864"/>
            <a:ext cx="8229600" cy="3921299"/>
          </a:xfrm>
        </p:spPr>
        <p:txBody>
          <a:bodyPr>
            <a:normAutofit/>
          </a:bodyPr>
          <a:lstStyle/>
          <a:p>
            <a:pPr marL="0" indent="0">
              <a:buNone/>
            </a:pPr>
            <a:r>
              <a:rPr lang="bg-BG" sz="1600" dirty="0" smtClean="0"/>
              <a:t>Информационно </a:t>
            </a:r>
            <a:r>
              <a:rPr lang="ru-RU" sz="1600" dirty="0" smtClean="0"/>
              <a:t>осветление </a:t>
            </a:r>
            <a:r>
              <a:rPr lang="ru-RU" sz="1600" dirty="0"/>
              <a:t>е необходимо при управлението на градския обществен транспорт, </a:t>
            </a:r>
            <a:r>
              <a:rPr lang="ru-RU" sz="1600" dirty="0" smtClean="0"/>
              <a:t>при поставянето </a:t>
            </a:r>
            <a:r>
              <a:rPr lang="ru-RU" sz="1600" dirty="0"/>
              <a:t>на сигнални-предупредителни светлини, сведения за </a:t>
            </a:r>
            <a:r>
              <a:rPr lang="ru-RU" sz="1600" dirty="0" smtClean="0"/>
              <a:t>транспортните връзки</a:t>
            </a:r>
            <a:r>
              <a:rPr lang="ru-RU" sz="1600" dirty="0"/>
              <a:t>, метеорологични условия, полицейски и общински разпоредби, </a:t>
            </a:r>
            <a:r>
              <a:rPr lang="ru-RU" sz="1600" dirty="0" smtClean="0"/>
              <a:t>културни,спортни </a:t>
            </a:r>
            <a:r>
              <a:rPr lang="ru-RU" sz="1600" dirty="0"/>
              <a:t>и развлекателни мероприятия, валутни сведения и др. </a:t>
            </a:r>
            <a:r>
              <a:rPr lang="ru-RU" sz="1600" dirty="0" smtClean="0"/>
              <a:t>Очевидносъвременното </a:t>
            </a:r>
            <a:r>
              <a:rPr lang="ru-RU" sz="1600" dirty="0"/>
              <a:t>рекламно-информационно осветление е важно условие </a:t>
            </a:r>
            <a:r>
              <a:rPr lang="ru-RU" sz="1600" dirty="0" smtClean="0"/>
              <a:t>и </a:t>
            </a:r>
            <a:r>
              <a:rPr lang="ru-RU" sz="1600" dirty="0"/>
              <a:t>предпоставка за активна дейност и </a:t>
            </a:r>
            <a:r>
              <a:rPr lang="ru-RU" sz="1600" dirty="0" smtClean="0"/>
              <a:t>през  </a:t>
            </a:r>
            <a:r>
              <a:rPr lang="ru-RU" sz="1600" dirty="0"/>
              <a:t>тъмните часове на денонощието, </a:t>
            </a:r>
            <a:r>
              <a:rPr lang="ru-RU" sz="1600" dirty="0" smtClean="0"/>
              <a:t>като създава </a:t>
            </a:r>
            <a:r>
              <a:rPr lang="ru-RU" sz="1600" dirty="0"/>
              <a:t>спокойна атмосфера и увереност на гражданите.</a:t>
            </a:r>
            <a:endParaRPr lang="bg-BG" sz="1600" dirty="0"/>
          </a:p>
        </p:txBody>
      </p:sp>
    </p:spTree>
    <p:extLst>
      <p:ext uri="{BB962C8B-B14F-4D97-AF65-F5344CB8AC3E}">
        <p14:creationId xmlns:p14="http://schemas.microsoft.com/office/powerpoint/2010/main" val="374682935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71600" y="260648"/>
            <a:ext cx="6843356" cy="6381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258390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u-RU" sz="3600" dirty="0" smtClean="0">
                <a:solidFill>
                  <a:srgbClr val="FFC000"/>
                </a:solidFill>
              </a:rPr>
              <a:t>Светлинни фирмени табели, информационни табла, рекламни пана</a:t>
            </a:r>
            <a:endParaRPr lang="bg-BG" sz="3600" dirty="0">
              <a:solidFill>
                <a:srgbClr val="FFC000"/>
              </a:solidFill>
            </a:endParaRPr>
          </a:p>
        </p:txBody>
      </p:sp>
      <p:sp>
        <p:nvSpPr>
          <p:cNvPr id="3" name="Content Placeholder 2"/>
          <p:cNvSpPr>
            <a:spLocks noGrp="1"/>
          </p:cNvSpPr>
          <p:nvPr>
            <p:ph idx="1"/>
          </p:nvPr>
        </p:nvSpPr>
        <p:spPr>
          <a:xfrm>
            <a:off x="395536" y="2492897"/>
            <a:ext cx="8229600" cy="3744416"/>
          </a:xfrm>
        </p:spPr>
        <p:txBody>
          <a:bodyPr>
            <a:normAutofit/>
          </a:bodyPr>
          <a:lstStyle/>
          <a:p>
            <a:pPr marL="0" indent="0">
              <a:buNone/>
            </a:pPr>
            <a:r>
              <a:rPr lang="ru-RU" sz="1600" dirty="0" smtClean="0"/>
              <a:t>Доминираща част от рекламно-информационното осветление заемат</a:t>
            </a:r>
          </a:p>
          <a:p>
            <a:pPr marL="0" indent="0">
              <a:buNone/>
            </a:pPr>
            <a:r>
              <a:rPr lang="ru-RU" sz="1600" dirty="0" smtClean="0"/>
              <a:t>фирмените табели, рекламните пана и информационните табели и табла. В общ вид този тип светлинна реклама представлява кутия с произволна форма, чиято </a:t>
            </a:r>
            <a:r>
              <a:rPr lang="ru-RU" sz="1600" dirty="0"/>
              <a:t>фронтална стена пропуска светлина. Светещите панели са от полупрозрачно </a:t>
            </a:r>
            <a:r>
              <a:rPr lang="ru-RU" sz="1600" dirty="0" smtClean="0"/>
              <a:t>матово стъкло </a:t>
            </a:r>
            <a:r>
              <a:rPr lang="ru-RU" sz="1600" dirty="0"/>
              <a:t>или плексиглас и върху тях се разполагат (рисуват или залепят) </a:t>
            </a:r>
            <a:r>
              <a:rPr lang="ru-RU" sz="1600" dirty="0" smtClean="0"/>
              <a:t>букви,фигури</a:t>
            </a:r>
            <a:r>
              <a:rPr lang="ru-RU" sz="1600" dirty="0"/>
              <a:t>, композиции, картини, осветени отвътре от равномерно </a:t>
            </a:r>
            <a:r>
              <a:rPr lang="ru-RU" sz="1600" dirty="0" smtClean="0"/>
              <a:t>разположени светлинни </a:t>
            </a:r>
            <a:r>
              <a:rPr lang="ru-RU" sz="1600" dirty="0"/>
              <a:t>източници. За да се постигне по-голям контраст на </a:t>
            </a:r>
            <a:r>
              <a:rPr lang="ru-RU" sz="1600" dirty="0" smtClean="0"/>
              <a:t>светлинното изображение </a:t>
            </a:r>
            <a:r>
              <a:rPr lang="ru-RU" sz="1600" dirty="0"/>
              <a:t>в някои случаи се прибягва към поставянето на тъмни фигури </a:t>
            </a:r>
            <a:r>
              <a:rPr lang="ru-RU" sz="1600" dirty="0" smtClean="0"/>
              <a:t>на светъл </a:t>
            </a:r>
            <a:r>
              <a:rPr lang="ru-RU" sz="1600" dirty="0"/>
              <a:t>фон или обратно – светли фигури на тъмен фон. Това спомага за </a:t>
            </a:r>
            <a:r>
              <a:rPr lang="ru-RU" sz="1600" dirty="0" smtClean="0"/>
              <a:t>по-добрата четимост </a:t>
            </a:r>
            <a:r>
              <a:rPr lang="ru-RU" sz="1600" dirty="0"/>
              <a:t>на изображението от по-голямо разстояние.</a:t>
            </a:r>
            <a:endParaRPr lang="bg-BG" sz="16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9952" y="5013176"/>
            <a:ext cx="4320480" cy="1728192"/>
          </a:xfrm>
          <a:prstGeom prst="rect">
            <a:avLst/>
          </a:prstGeom>
        </p:spPr>
      </p:pic>
    </p:spTree>
    <p:extLst>
      <p:ext uri="{BB962C8B-B14F-4D97-AF65-F5344CB8AC3E}">
        <p14:creationId xmlns:p14="http://schemas.microsoft.com/office/powerpoint/2010/main" val="400155466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a:xfrm>
            <a:off x="467544" y="1340769"/>
            <a:ext cx="8219256" cy="4785394"/>
          </a:xfrm>
        </p:spPr>
        <p:txBody>
          <a:bodyPr>
            <a:normAutofit/>
          </a:bodyPr>
          <a:lstStyle/>
          <a:p>
            <a:pPr marL="0" indent="0">
              <a:buNone/>
            </a:pPr>
            <a:r>
              <a:rPr lang="bg-BG" sz="1200" dirty="0" smtClean="0"/>
              <a:t>Външно базирани светлинни рекламно </a:t>
            </a:r>
          </a:p>
          <a:p>
            <a:pPr marL="0" indent="0">
              <a:buNone/>
            </a:pPr>
            <a:r>
              <a:rPr lang="bg-BG" sz="1200" dirty="0" smtClean="0"/>
              <a:t>Информационни решения</a:t>
            </a:r>
          </a:p>
          <a:p>
            <a:pPr marL="0" indent="0">
              <a:buNone/>
            </a:pPr>
            <a:endParaRPr lang="bg-BG" sz="1000" dirty="0"/>
          </a:p>
          <a:p>
            <a:pPr marL="0" indent="0">
              <a:buNone/>
            </a:pPr>
            <a:endParaRPr lang="bg-BG" sz="1200" dirty="0" smtClean="0"/>
          </a:p>
          <a:p>
            <a:pPr marL="0" indent="0">
              <a:buNone/>
            </a:pPr>
            <a:r>
              <a:rPr lang="bg-BG" sz="1200" dirty="0" smtClean="0"/>
              <a:t>Вътрешно базирани светлинни рекламно</a:t>
            </a:r>
          </a:p>
          <a:p>
            <a:pPr marL="0" indent="0">
              <a:buNone/>
            </a:pPr>
            <a:r>
              <a:rPr lang="bg-BG" sz="1200" dirty="0" smtClean="0"/>
              <a:t>Информационни решения</a:t>
            </a:r>
          </a:p>
          <a:p>
            <a:pPr marL="0" indent="0">
              <a:buNone/>
            </a:pPr>
            <a:endParaRPr lang="bg-BG" sz="1200" dirty="0"/>
          </a:p>
          <a:p>
            <a:pPr marL="0" indent="0">
              <a:buNone/>
            </a:pPr>
            <a:r>
              <a:rPr lang="bg-BG" sz="1200" dirty="0" smtClean="0"/>
              <a:t>    </a:t>
            </a:r>
          </a:p>
          <a:p>
            <a:pPr marL="0" indent="0">
              <a:buNone/>
            </a:pPr>
            <a:r>
              <a:rPr lang="bg-BG" sz="1400" dirty="0" smtClean="0"/>
              <a:t>  Светлинни табелки</a:t>
            </a:r>
          </a:p>
          <a:p>
            <a:pPr marL="0" indent="0">
              <a:buNone/>
            </a:pPr>
            <a:endParaRPr lang="bg-BG" sz="1000" dirty="0" smtClean="0"/>
          </a:p>
          <a:p>
            <a:pPr marL="0" indent="0">
              <a:buNone/>
            </a:pPr>
            <a:endParaRPr lang="bg-BG" sz="1000" dirty="0"/>
          </a:p>
          <a:p>
            <a:pPr marL="0" indent="0">
              <a:buNone/>
            </a:pPr>
            <a:endParaRPr lang="bg-BG" sz="1000" dirty="0" smtClean="0"/>
          </a:p>
          <a:p>
            <a:pPr marL="0" indent="0">
              <a:buNone/>
            </a:pPr>
            <a:r>
              <a:rPr lang="bg-BG" sz="1400" dirty="0" smtClean="0"/>
              <a:t>  Светещи букви</a:t>
            </a:r>
            <a:endParaRPr lang="bg-BG" sz="1400" dirty="0"/>
          </a:p>
          <a:p>
            <a:pPr marL="0" indent="0">
              <a:buNone/>
            </a:pPr>
            <a:endParaRPr lang="bg-BG" sz="1000" dirty="0" smtClean="0"/>
          </a:p>
          <a:p>
            <a:pPr marL="0" indent="0">
              <a:buNone/>
            </a:pPr>
            <a:endParaRPr lang="bg-BG" sz="1000" dirty="0"/>
          </a:p>
          <a:p>
            <a:pPr marL="0" indent="0">
              <a:buNone/>
            </a:pPr>
            <a:endParaRPr lang="bg-BG" sz="1000" dirty="0" smtClean="0"/>
          </a:p>
          <a:p>
            <a:pPr marL="0" indent="0">
              <a:buNone/>
            </a:pPr>
            <a:r>
              <a:rPr lang="bg-BG" sz="1400" dirty="0" smtClean="0"/>
              <a:t>  Светещи логотипи</a:t>
            </a:r>
          </a:p>
          <a:p>
            <a:pPr marL="0" indent="0">
              <a:buNone/>
            </a:pPr>
            <a:endParaRPr lang="bg-BG" sz="1400" dirty="0"/>
          </a:p>
          <a:p>
            <a:pPr marL="0" indent="0">
              <a:buNone/>
            </a:pPr>
            <a:endParaRPr lang="bg-BG" sz="1400" dirty="0" smtClean="0"/>
          </a:p>
          <a:p>
            <a:pPr marL="0" indent="0">
              <a:buNone/>
            </a:pPr>
            <a:r>
              <a:rPr lang="bg-BG" sz="1400" dirty="0" smtClean="0"/>
              <a:t>  Светещи кантове</a:t>
            </a:r>
          </a:p>
          <a:p>
            <a:pPr marL="0" indent="0">
              <a:buNone/>
            </a:pPr>
            <a:endParaRPr lang="bg-BG" sz="10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1340769"/>
            <a:ext cx="4262438"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2159439"/>
            <a:ext cx="4262439" cy="7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2872776"/>
            <a:ext cx="4262438" cy="77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0421" y="3668787"/>
            <a:ext cx="4262438"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1880" y="4460875"/>
            <a:ext cx="4262438" cy="83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1879" y="5299263"/>
            <a:ext cx="4262438"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9472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arn(inVertical)">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arn(inVertical)">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barn(inVertical)">
                                      <p:cBhvr>
                                        <p:cTn id="37" dur="500"/>
                                        <p:tgtEl>
                                          <p:spTgt spid="3">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16" end="16"/>
                                            </p:txEl>
                                          </p:spTgt>
                                        </p:tgtEl>
                                        <p:attrNameLst>
                                          <p:attrName>style.visibility</p:attrName>
                                        </p:attrNameLst>
                                      </p:cBhvr>
                                      <p:to>
                                        <p:strVal val="visible"/>
                                      </p:to>
                                    </p:set>
                                    <p:animEffect transition="in" filter="barn(inVertical)">
                                      <p:cBhvr>
                                        <p:cTn id="42" dur="500"/>
                                        <p:tgtEl>
                                          <p:spTgt spid="3">
                                            <p:txEl>
                                              <p:pRg st="16" end="1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19" end="19"/>
                                            </p:txEl>
                                          </p:spTgt>
                                        </p:tgtEl>
                                        <p:attrNameLst>
                                          <p:attrName>style.visibility</p:attrName>
                                        </p:attrNameLst>
                                      </p:cBhvr>
                                      <p:to>
                                        <p:strVal val="visible"/>
                                      </p:to>
                                    </p:set>
                                    <p:animEffect transition="in" filter="barn(inVertical)">
                                      <p:cBhvr>
                                        <p:cTn id="47" dur="5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u-RU" sz="3600" dirty="0">
                <a:solidFill>
                  <a:srgbClr val="FFC000"/>
                </a:solidFill>
              </a:rPr>
              <a:t>Светещи електролуминесцентни ленти и повърхности</a:t>
            </a:r>
            <a:endParaRPr lang="bg-BG" sz="3600" dirty="0">
              <a:solidFill>
                <a:srgbClr val="FFC000"/>
              </a:solidFill>
            </a:endParaRPr>
          </a:p>
        </p:txBody>
      </p:sp>
      <p:sp>
        <p:nvSpPr>
          <p:cNvPr id="3" name="Content Placeholder 2"/>
          <p:cNvSpPr>
            <a:spLocks noGrp="1"/>
          </p:cNvSpPr>
          <p:nvPr>
            <p:ph idx="1"/>
          </p:nvPr>
        </p:nvSpPr>
        <p:spPr>
          <a:xfrm>
            <a:off x="395536" y="1556792"/>
            <a:ext cx="8229600" cy="4525963"/>
          </a:xfrm>
        </p:spPr>
        <p:txBody>
          <a:bodyPr>
            <a:normAutofit/>
          </a:bodyPr>
          <a:lstStyle/>
          <a:p>
            <a:pPr marL="0" indent="0">
              <a:buNone/>
            </a:pPr>
            <a:r>
              <a:rPr lang="ru-RU" sz="1600" dirty="0"/>
              <a:t>Светещото фолио е кондензаторен електролуминесцентен светлинен</a:t>
            </a:r>
          </a:p>
          <a:p>
            <a:pPr marL="0" indent="0">
              <a:buNone/>
            </a:pPr>
            <a:r>
              <a:rPr lang="ru-RU" sz="1600" dirty="0"/>
              <a:t>източник (трислоен - два електрода и фосфорен слой между тях). </a:t>
            </a:r>
            <a:r>
              <a:rPr lang="ru-RU" sz="1600" dirty="0" smtClean="0"/>
              <a:t>Рекламното</a:t>
            </a:r>
            <a:r>
              <a:rPr lang="en-CA" sz="1600" dirty="0" smtClean="0"/>
              <a:t> </a:t>
            </a:r>
            <a:r>
              <a:rPr lang="ru-RU" sz="1600" dirty="0" smtClean="0"/>
              <a:t>послание </a:t>
            </a:r>
            <a:r>
              <a:rPr lang="ru-RU" sz="1600" dirty="0"/>
              <a:t>се оформя на винилитово самозалепящо се фолио, което се поставя </a:t>
            </a:r>
            <a:r>
              <a:rPr lang="ru-RU" sz="1600" dirty="0" smtClean="0"/>
              <a:t>над</a:t>
            </a:r>
            <a:r>
              <a:rPr lang="en-CA" sz="1600" dirty="0" smtClean="0"/>
              <a:t> </a:t>
            </a:r>
            <a:r>
              <a:rPr lang="ru-RU" sz="1600" dirty="0" smtClean="0"/>
              <a:t>конструктивните </a:t>
            </a:r>
            <a:r>
              <a:rPr lang="ru-RU" sz="1600" dirty="0"/>
              <a:t>слоеве. Цветът на светлината на фосфора може да бъде </a:t>
            </a:r>
            <a:r>
              <a:rPr lang="ru-RU" sz="1600" dirty="0" smtClean="0"/>
              <a:t>синя,зелена </a:t>
            </a:r>
            <a:r>
              <a:rPr lang="ru-RU" sz="1600" dirty="0"/>
              <a:t>или бяла. Дебелината на светещото фолио е съпоставима с тази на </a:t>
            </a:r>
            <a:r>
              <a:rPr lang="ru-RU" sz="1600" dirty="0" smtClean="0"/>
              <a:t>лист</a:t>
            </a:r>
            <a:r>
              <a:rPr lang="en-CA" sz="1600" dirty="0" smtClean="0"/>
              <a:t> </a:t>
            </a:r>
            <a:r>
              <a:rPr lang="ru-RU" sz="1600" dirty="0" smtClean="0"/>
              <a:t>хартия</a:t>
            </a:r>
            <a:r>
              <a:rPr lang="ru-RU" sz="1600" dirty="0"/>
              <a:t>, като може да се оформи като двустранно светеща лента с дебелина </a:t>
            </a:r>
            <a:r>
              <a:rPr lang="ru-RU" sz="1600" dirty="0" smtClean="0"/>
              <a:t>на</a:t>
            </a:r>
            <a:r>
              <a:rPr lang="en-CA" sz="1600" dirty="0" smtClean="0"/>
              <a:t> </a:t>
            </a:r>
            <a:r>
              <a:rPr lang="ru-RU" sz="1600" dirty="0" smtClean="0"/>
              <a:t>обикновен </a:t>
            </a:r>
            <a:r>
              <a:rPr lang="ru-RU" sz="1600" dirty="0"/>
              <a:t>картон. Предвид описаните качества електролуминесцентните ленти и повърхности </a:t>
            </a:r>
            <a:r>
              <a:rPr lang="ru-RU" sz="1600" dirty="0" smtClean="0"/>
              <a:t>са</a:t>
            </a:r>
            <a:r>
              <a:rPr lang="en-CA" sz="1600" dirty="0" smtClean="0"/>
              <a:t> </a:t>
            </a:r>
            <a:r>
              <a:rPr lang="ru-RU" sz="1600" dirty="0" smtClean="0"/>
              <a:t>особено </a:t>
            </a:r>
            <a:r>
              <a:rPr lang="ru-RU" sz="1600" dirty="0"/>
              <a:t>подходящи за реализиране </a:t>
            </a:r>
            <a:r>
              <a:rPr lang="ru-RU" sz="1600" dirty="0" smtClean="0"/>
              <a:t>на</a:t>
            </a:r>
            <a:r>
              <a:rPr lang="en-CA" sz="1600" dirty="0" smtClean="0"/>
              <a:t> </a:t>
            </a:r>
            <a:r>
              <a:rPr lang="ru-RU" sz="1600" dirty="0" smtClean="0"/>
              <a:t>светлинни рекламно-информационни</a:t>
            </a:r>
            <a:r>
              <a:rPr lang="en-CA" sz="1600" dirty="0" smtClean="0"/>
              <a:t> </a:t>
            </a:r>
            <a:r>
              <a:rPr lang="ru-RU" sz="1600" dirty="0" smtClean="0"/>
              <a:t>решения</a:t>
            </a:r>
            <a:r>
              <a:rPr lang="ru-RU" sz="1600" dirty="0"/>
              <a:t>, залепени на външните стени на автобуси, трамваи, тролейбуси.</a:t>
            </a:r>
            <a:endParaRPr lang="bg-BG"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3248" y="4021337"/>
            <a:ext cx="4225652" cy="2582796"/>
          </a:xfrm>
          <a:prstGeom prst="rect">
            <a:avLst/>
          </a:prstGeom>
        </p:spPr>
      </p:pic>
    </p:spTree>
    <p:extLst>
      <p:ext uri="{BB962C8B-B14F-4D97-AF65-F5344CB8AC3E}">
        <p14:creationId xmlns:p14="http://schemas.microsoft.com/office/powerpoint/2010/main" val="575217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u-RU" sz="3600" dirty="0">
                <a:solidFill>
                  <a:srgbClr val="FFC000"/>
                </a:solidFill>
              </a:rPr>
              <a:t>Медиятектура, телевизионни стени и светлинни прожекции</a:t>
            </a:r>
            <a:endParaRPr lang="bg-BG" sz="3600" dirty="0">
              <a:solidFill>
                <a:srgbClr val="FFC000"/>
              </a:solidFill>
            </a:endParaRPr>
          </a:p>
        </p:txBody>
      </p:sp>
      <p:sp>
        <p:nvSpPr>
          <p:cNvPr id="3" name="Content Placeholder 2"/>
          <p:cNvSpPr>
            <a:spLocks noGrp="1"/>
          </p:cNvSpPr>
          <p:nvPr>
            <p:ph idx="1"/>
          </p:nvPr>
        </p:nvSpPr>
        <p:spPr/>
        <p:txBody>
          <a:bodyPr>
            <a:normAutofit/>
          </a:bodyPr>
          <a:lstStyle/>
          <a:p>
            <a:pPr marL="0" indent="0">
              <a:buNone/>
            </a:pPr>
            <a:r>
              <a:rPr lang="ru-RU" sz="1600" dirty="0"/>
              <a:t>Практически осъществяването на медиятектурата става </a:t>
            </a:r>
            <a:r>
              <a:rPr lang="ru-RU" sz="1600" dirty="0" smtClean="0"/>
              <a:t>посредством</a:t>
            </a:r>
            <a:r>
              <a:rPr lang="en-CA" sz="1600" dirty="0" smtClean="0"/>
              <a:t> </a:t>
            </a:r>
            <a:r>
              <a:rPr lang="ru-RU" sz="1600" dirty="0" smtClean="0"/>
              <a:t>светлодиодните </a:t>
            </a:r>
            <a:r>
              <a:rPr lang="ru-RU" sz="1600" dirty="0"/>
              <a:t>технологии LED и OLED (Organic Light Emitting Diode),които </a:t>
            </a:r>
            <a:r>
              <a:rPr lang="ru-RU" sz="1600" dirty="0" smtClean="0"/>
              <a:t>откриват</a:t>
            </a:r>
            <a:r>
              <a:rPr lang="en-CA" sz="1600" dirty="0" smtClean="0"/>
              <a:t> </a:t>
            </a:r>
            <a:r>
              <a:rPr lang="ru-RU" sz="1600" dirty="0" smtClean="0"/>
              <a:t>широки </a:t>
            </a:r>
            <a:r>
              <a:rPr lang="ru-RU" sz="1600" dirty="0"/>
              <a:t>възможности за реализиране на рекламно-информационни решения </a:t>
            </a:r>
            <a:r>
              <a:rPr lang="ru-RU" sz="1600" dirty="0" smtClean="0"/>
              <a:t>на</a:t>
            </a:r>
            <a:r>
              <a:rPr lang="en-CA" sz="1600" dirty="0" smtClean="0"/>
              <a:t> </a:t>
            </a:r>
            <a:r>
              <a:rPr lang="ru-RU" sz="1600" dirty="0" smtClean="0"/>
              <a:t>телевизионни </a:t>
            </a:r>
            <a:r>
              <a:rPr lang="ru-RU" sz="1600" dirty="0"/>
              <a:t>стени и прожекции с висока визуалнокомуникационна ефективност и </a:t>
            </a:r>
            <a:r>
              <a:rPr lang="ru-RU" sz="1600" dirty="0" smtClean="0"/>
              <a:t>с</a:t>
            </a:r>
            <a:r>
              <a:rPr lang="en-CA" sz="1600" dirty="0" smtClean="0"/>
              <a:t> </a:t>
            </a:r>
            <a:r>
              <a:rPr lang="ru-RU" sz="1600" dirty="0" smtClean="0"/>
              <a:t>естетическо </a:t>
            </a:r>
            <a:r>
              <a:rPr lang="ru-RU" sz="1600" dirty="0"/>
              <a:t>въздействие. От съществено значение е разстоянието </a:t>
            </a:r>
            <a:r>
              <a:rPr lang="ru-RU" sz="1600" dirty="0" smtClean="0"/>
              <a:t>между</a:t>
            </a:r>
            <a:r>
              <a:rPr lang="en-CA" sz="1600" dirty="0" smtClean="0"/>
              <a:t> </a:t>
            </a:r>
            <a:r>
              <a:rPr lang="ru-RU" sz="1600" dirty="0" smtClean="0"/>
              <a:t>светлодиодите</a:t>
            </a:r>
            <a:r>
              <a:rPr lang="ru-RU" sz="1600" dirty="0"/>
              <a:t>, т.е. каква резолюция (ниска или висока) на изображението </a:t>
            </a:r>
            <a:r>
              <a:rPr lang="ru-RU" sz="1600" dirty="0" smtClean="0"/>
              <a:t>е</a:t>
            </a:r>
            <a:r>
              <a:rPr lang="en-CA" sz="1600" dirty="0" smtClean="0"/>
              <a:t> </a:t>
            </a:r>
            <a:r>
              <a:rPr lang="ru-RU" sz="1600" dirty="0" smtClean="0"/>
              <a:t>възможно </a:t>
            </a:r>
            <a:r>
              <a:rPr lang="ru-RU" sz="1600" dirty="0"/>
              <a:t>да се постигне. Например, ниска резолюция може да се използва </a:t>
            </a:r>
            <a:r>
              <a:rPr lang="ru-RU" sz="1600" dirty="0" smtClean="0"/>
              <a:t>за</a:t>
            </a:r>
            <a:r>
              <a:rPr lang="en-CA" sz="1600" dirty="0" smtClean="0"/>
              <a:t> </a:t>
            </a:r>
            <a:r>
              <a:rPr lang="ru-RU" sz="1600" dirty="0" smtClean="0"/>
              <a:t>показване </a:t>
            </a:r>
            <a:r>
              <a:rPr lang="ru-RU" sz="1600" dirty="0"/>
              <a:t>на анимирана графика излъчвана от голяма фасада, като така ще</a:t>
            </a:r>
          </a:p>
          <a:p>
            <a:pPr marL="0" indent="0">
              <a:buNone/>
            </a:pPr>
            <a:r>
              <a:rPr lang="ru-RU" sz="1600" dirty="0"/>
              <a:t>увеличи своите комуникативни възможности. От гледна точка на по-малко разходи,</a:t>
            </a:r>
          </a:p>
          <a:p>
            <a:pPr marL="0" indent="0">
              <a:buNone/>
            </a:pPr>
            <a:r>
              <a:rPr lang="ru-RU" sz="1600" dirty="0"/>
              <a:t>висока резолюция е по-вероятно да бъде използвана при по-малки повърхности.</a:t>
            </a:r>
            <a:endParaRPr lang="bg-BG"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904" y="4509120"/>
            <a:ext cx="4752528" cy="2151136"/>
          </a:xfrm>
          <a:prstGeom prst="rect">
            <a:avLst/>
          </a:prstGeom>
        </p:spPr>
      </p:pic>
    </p:spTree>
    <p:extLst>
      <p:ext uri="{BB962C8B-B14F-4D97-AF65-F5344CB8AC3E}">
        <p14:creationId xmlns:p14="http://schemas.microsoft.com/office/powerpoint/2010/main" val="251660930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bg-BG" sz="3600" dirty="0">
                <a:solidFill>
                  <a:srgbClr val="FFC000"/>
                </a:solidFill>
              </a:rPr>
              <a:t>Автоматични (</a:t>
            </a:r>
            <a:r>
              <a:rPr lang="en-CA" sz="3600" dirty="0">
                <a:solidFill>
                  <a:srgbClr val="FFC000"/>
                </a:solidFill>
              </a:rPr>
              <a:t>auto-active) </a:t>
            </a:r>
            <a:r>
              <a:rPr lang="bg-BG" sz="3600" dirty="0">
                <a:solidFill>
                  <a:srgbClr val="FFC000"/>
                </a:solidFill>
              </a:rPr>
              <a:t>медийни фасади</a:t>
            </a:r>
          </a:p>
        </p:txBody>
      </p:sp>
      <p:sp>
        <p:nvSpPr>
          <p:cNvPr id="3" name="Content Placeholder 2"/>
          <p:cNvSpPr>
            <a:spLocks noGrp="1"/>
          </p:cNvSpPr>
          <p:nvPr>
            <p:ph idx="1"/>
          </p:nvPr>
        </p:nvSpPr>
        <p:spPr/>
        <p:txBody>
          <a:bodyPr>
            <a:normAutofit/>
          </a:bodyPr>
          <a:lstStyle/>
          <a:p>
            <a:pPr marL="0" indent="0">
              <a:buNone/>
            </a:pPr>
            <a:r>
              <a:rPr lang="ru-RU" sz="1600" dirty="0"/>
              <a:t>Дигитални </a:t>
            </a:r>
            <a:r>
              <a:rPr lang="ru-RU" sz="1600" dirty="0" smtClean="0"/>
              <a:t>изображения,видеоматериали</a:t>
            </a:r>
            <a:r>
              <a:rPr lang="ru-RU" sz="1600" dirty="0"/>
              <a:t>, анимиран текст и графика се представят автоматично на </a:t>
            </a:r>
            <a:r>
              <a:rPr lang="ru-RU" sz="1600" dirty="0" smtClean="0"/>
              <a:t>медиен</a:t>
            </a:r>
            <a:r>
              <a:rPr lang="en-CA" sz="1600" dirty="0" smtClean="0"/>
              <a:t> </a:t>
            </a:r>
            <a:r>
              <a:rPr lang="ru-RU" sz="1600" dirty="0" smtClean="0"/>
              <a:t>екран</a:t>
            </a:r>
            <a:r>
              <a:rPr lang="ru-RU" sz="1600" dirty="0"/>
              <a:t>. Цифровият материал се управлява чрез специален модул за управление </a:t>
            </a:r>
            <a:r>
              <a:rPr lang="ru-RU" sz="1600" dirty="0" smtClean="0"/>
              <a:t>и</a:t>
            </a:r>
            <a:r>
              <a:rPr lang="en-CA" sz="1600" dirty="0" smtClean="0"/>
              <a:t> </a:t>
            </a:r>
            <a:r>
              <a:rPr lang="ru-RU" sz="1600" dirty="0" smtClean="0"/>
              <a:t>контрол </a:t>
            </a:r>
            <a:r>
              <a:rPr lang="ru-RU" sz="1600" dirty="0"/>
              <a:t>съобразно индивидуалните изисквания на клиента. Автоматичният </a:t>
            </a:r>
            <a:r>
              <a:rPr lang="ru-RU" sz="1600" dirty="0" smtClean="0"/>
              <a:t>медиен</a:t>
            </a:r>
            <a:r>
              <a:rPr lang="en-CA" sz="1600" dirty="0" smtClean="0"/>
              <a:t> </a:t>
            </a:r>
            <a:r>
              <a:rPr lang="ru-RU" sz="1600" dirty="0" smtClean="0"/>
              <a:t>монументален </a:t>
            </a:r>
            <a:r>
              <a:rPr lang="ru-RU" sz="1600" dirty="0"/>
              <a:t>дисплей е подходящ за представянето на визуална информация за</a:t>
            </a:r>
          </a:p>
          <a:p>
            <a:pPr marL="0" indent="0">
              <a:buNone/>
            </a:pPr>
            <a:r>
              <a:rPr lang="ru-RU" sz="1600" dirty="0"/>
              <a:t>обществено значими събития, фирмени рекламни презентации и др. Система за</a:t>
            </a:r>
          </a:p>
          <a:p>
            <a:pPr marL="0" indent="0">
              <a:buNone/>
            </a:pPr>
            <a:r>
              <a:rPr lang="ru-RU" sz="1600" dirty="0"/>
              <a:t>автоматично управление осигурява повторение, комбиниране и промяна </a:t>
            </a:r>
            <a:r>
              <a:rPr lang="ru-RU" sz="1600" dirty="0" smtClean="0"/>
              <a:t>в</a:t>
            </a:r>
            <a:r>
              <a:rPr lang="en-CA" sz="1600" dirty="0" smtClean="0"/>
              <a:t> </a:t>
            </a:r>
            <a:r>
              <a:rPr lang="ru-RU" sz="1600" dirty="0" smtClean="0"/>
              <a:t>последователността </a:t>
            </a:r>
            <a:r>
              <a:rPr lang="ru-RU" sz="1600" dirty="0"/>
              <a:t>на наличните визуални изображения.</a:t>
            </a:r>
            <a:endParaRPr lang="bg-BG"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976" y="4365104"/>
            <a:ext cx="4104456" cy="2232248"/>
          </a:xfrm>
          <a:prstGeom prst="rect">
            <a:avLst/>
          </a:prstGeom>
        </p:spPr>
      </p:pic>
    </p:spTree>
    <p:extLst>
      <p:ext uri="{BB962C8B-B14F-4D97-AF65-F5344CB8AC3E}">
        <p14:creationId xmlns:p14="http://schemas.microsoft.com/office/powerpoint/2010/main" val="159830109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121</TotalTime>
  <Words>898</Words>
  <Application>Microsoft Office PowerPoint</Application>
  <PresentationFormat>On-screen Show (4:3)</PresentationFormat>
  <Paragraphs>54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Adjacency</vt:lpstr>
      <vt:lpstr>Системи за производствена връзка</vt:lpstr>
      <vt:lpstr>Кратка история</vt:lpstr>
      <vt:lpstr>PowerPoint Presentation</vt:lpstr>
      <vt:lpstr>PowerPoint Presentation</vt:lpstr>
      <vt:lpstr>Светлинни фирмени табели, информационни табла, рекламни пана</vt:lpstr>
      <vt:lpstr>PowerPoint Presentation</vt:lpstr>
      <vt:lpstr>Светещи електролуминесцентни ленти и повърхности</vt:lpstr>
      <vt:lpstr>Медиятектура, телевизионни стени и светлинни прожекции</vt:lpstr>
      <vt:lpstr>Автоматични (auto-active) медийни фасади</vt:lpstr>
      <vt:lpstr>Реактивни (reactive) медийни фасади</vt:lpstr>
      <vt:lpstr>Комбинирана (integrated) медийна фасада. </vt:lpstr>
      <vt:lpstr>Триизмерни форми и композиции</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Системи за производствена връзка</dc:title>
  <dc:creator>pc</dc:creator>
  <cp:lastModifiedBy>pc</cp:lastModifiedBy>
  <cp:revision>12</cp:revision>
  <dcterms:created xsi:type="dcterms:W3CDTF">2013-03-24T13:36:31Z</dcterms:created>
  <dcterms:modified xsi:type="dcterms:W3CDTF">2013-03-26T15:37:08Z</dcterms:modified>
</cp:coreProperties>
</file>